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6499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1807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012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028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4344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17.05.2019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9378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17.05.2019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8623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17.05.2019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926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17.05.2019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9917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17.05.2019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3673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24A6-6FC8-4813-B571-1B1C747E5CF0}" type="datetimeFigureOut">
              <a:rPr lang="tr-TR" smtClean="0"/>
              <a:t>17.05.2019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169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D24A6-6FC8-4813-B571-1B1C747E5CF0}" type="datetimeFigureOut">
              <a:rPr lang="tr-TR" smtClean="0"/>
              <a:t>17.05.2019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E82A6-11FD-4BAA-923E-2C43C801A1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853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22321"/>
          </a:xfrm>
        </p:spPr>
        <p:txBody>
          <a:bodyPr/>
          <a:lstStyle/>
          <a:p>
            <a:pPr algn="l"/>
            <a:r>
              <a:rPr lang="tr-TR" dirty="0" smtClean="0"/>
              <a:t>İlk birikim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277686"/>
            <a:ext cx="9144000" cy="4256117"/>
          </a:xfrm>
        </p:spPr>
        <p:txBody>
          <a:bodyPr>
            <a:normAutofit/>
          </a:bodyPr>
          <a:lstStyle/>
          <a:p>
            <a:pPr algn="l"/>
            <a:r>
              <a:rPr lang="tr-TR" dirty="0" smtClean="0"/>
              <a:t>Her toplumsal üretim ilişkisi gibi kapitalist üretim ilişkileri de tarihseldir. </a:t>
            </a:r>
          </a:p>
          <a:p>
            <a:pPr algn="l"/>
            <a:endParaRPr lang="tr-TR" dirty="0" smtClean="0"/>
          </a:p>
          <a:p>
            <a:pPr algn="l"/>
            <a:r>
              <a:rPr lang="tr-TR" dirty="0"/>
              <a:t>Üretim ve geçim araçları nasıl başından beri sermaye değilse, para ve meta da </a:t>
            </a:r>
            <a:r>
              <a:rPr lang="tr-TR" dirty="0" smtClean="0"/>
              <a:t>değildir</a:t>
            </a:r>
            <a:r>
              <a:rPr lang="tr-TR" dirty="0"/>
              <a:t>. Bunların sermayeye dönüştürülmesi gerekir. </a:t>
            </a:r>
            <a:endParaRPr lang="tr-TR" dirty="0" smtClean="0"/>
          </a:p>
          <a:p>
            <a:pPr algn="l"/>
            <a:endParaRPr lang="tr-TR" dirty="0"/>
          </a:p>
          <a:p>
            <a:pPr algn="l"/>
            <a:r>
              <a:rPr lang="tr-TR" dirty="0" smtClean="0"/>
              <a:t>İlk birikim, özgür işçilerin ortaya çıkış sürecidir. </a:t>
            </a:r>
          </a:p>
          <a:p>
            <a:pPr algn="l"/>
            <a:r>
              <a:rPr lang="tr-TR" dirty="0"/>
              <a:t>İşçiler iki anlamda özgür olmalıdır; köleler, serfler vb. gibi, doğrudan doğruya üretim araçları arasında yer almamalı, ama bağımsız çalışan çiftçiler vb. gibi de üretim araçları kendilerine ait olmamalıdır; bu gibi şeylerden yoksun, serbest ve boş kimseler olmalıdırlar.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3994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 borçlanması ve korumacılık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Kamusal borçlanma ilk birikimin en güçlü kaldıraçlarından birisi haline gelir. Kamusal borçlanma, bir sihirbaz değneği dokunurcasına, başıboş duran paraya bir çoğalma gücü kazandırır ve böylece onu sermayeye </a:t>
            </a:r>
            <a:r>
              <a:rPr lang="tr-TR" dirty="0" smtClean="0"/>
              <a:t>çevirir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Devlet borçları ile birlikte, sıklıkla bu ya da şu ülkedeki ilk birikimin </a:t>
            </a:r>
            <a:r>
              <a:rPr lang="tr-TR" dirty="0" smtClean="0"/>
              <a:t>kaynaklarından </a:t>
            </a:r>
            <a:r>
              <a:rPr lang="tr-TR" dirty="0"/>
              <a:t>birini gizleyen bir uluslararası kredi sistemi doğmuştu.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Kamu </a:t>
            </a:r>
            <a:r>
              <a:rPr lang="tr-TR" dirty="0"/>
              <a:t>borçlanması, kamu gelirleri ve modern vergi sistemi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Sistemin </a:t>
            </a:r>
            <a:r>
              <a:rPr lang="tr-TR" dirty="0" err="1"/>
              <a:t>mülksüzleştirme</a:t>
            </a:r>
            <a:r>
              <a:rPr lang="tr-TR"/>
              <a:t> yönündeki etkinliği, kendisini tamamlayan parçalardan biri olarak korumacılık sistemi ile daha da artar.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1355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Sermaye bir ilişkidir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Sermaye ilişkisi, işçilerle, emeğin gerçekleşme koşullarını oluşturan mülkiyetin, birbirlerinden ayrılmış olmasını gerektirir.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«Sermaye </a:t>
            </a:r>
            <a:r>
              <a:rPr lang="tr-TR" dirty="0"/>
              <a:t>ilişkisini yaratan süreç, işçiyi kendi çalışma koşullarının mülkiyetinden ayıran süreçten başka bir şey olamaz; bu, bir yandan, toplumsal geçim ve üretim araçlarını sermayeye, öte yandan, dolaysız üreticileri ücretli işçilere dönüştüren bir süreçtir</a:t>
            </a:r>
            <a:r>
              <a:rPr lang="tr-TR" dirty="0" smtClean="0"/>
              <a:t>.»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2299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Kır </a:t>
            </a:r>
            <a:r>
              <a:rPr lang="tr-TR" dirty="0"/>
              <a:t>Nüfusun Topraktan Yoksun Bırakılması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Kapitalist üretim ilişkileri ortaya çıkmadan önce, toplumlar toprağ</a:t>
            </a:r>
            <a:r>
              <a:rPr lang="tr-TR" dirty="0" smtClean="0"/>
              <a:t>a dayalı bir üretim gerçekleştiriyorlardı.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Feodal üretim ilişkileri içinde toprak özel mülk değildi. </a:t>
            </a:r>
          </a:p>
          <a:p>
            <a:pPr marL="0" indent="0">
              <a:buNone/>
            </a:pPr>
            <a:r>
              <a:rPr lang="tr-TR" dirty="0" smtClean="0"/>
              <a:t>Serfler, kendilerine ait topraklarda, kendi üretim araçlarını kullanarak, kendi geçimlerini, rant ödemek koşuluyla sağlayabiliyorlardı.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9053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Kırda kapitalist ilişkilerin gelişmesi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Toprağın özel mülk haline gelmesi, üreticilerin topraklarından edilmesi, kilise topraklarının özel mülk haline gelmesi gibi süreçler, 16. yüzyılda belirgin bir hal almıştı.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Kârlı yün üretimi için topraklarından edilen köylüler, geçimlerini sağlamak için üretim araçlarından yoksun kalmıştı.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Tarımda kapitalist ilişkilerin gelişmesi, tarihsel olarak sanayi kapitalizmini önceleyen bir süreçtir.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8176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Mülksüzleştirme</a:t>
            </a:r>
            <a:r>
              <a:rPr lang="tr-TR" dirty="0" smtClean="0"/>
              <a:t> sürecinin hukuki boyutu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Çitlemeler, aynı zamanda yasal düzenlemeler temelinde gerçekleşmişti.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Feodal hizmetkar ve maiyet sürülerinin dağıtılması ve halkın zorla topraktan koparılmasıyla yaratılan özgür ve korunmasız proletaryanın, yeni doğmakta olan </a:t>
            </a:r>
            <a:r>
              <a:rPr lang="tr-TR" dirty="0" err="1"/>
              <a:t>manifaktürler</a:t>
            </a:r>
            <a:r>
              <a:rPr lang="tr-TR" dirty="0"/>
              <a:t> tarafından, bunların dünyaya gelme hızına uygun bir hızda soğurulması mümkün değildi</a:t>
            </a:r>
            <a:r>
              <a:rPr lang="tr-TR" dirty="0" smtClean="0"/>
              <a:t>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Böylece, mülklerinden zorla sürülüp çıkarılan ve serseriliğe mahkum edilen kır </a:t>
            </a:r>
            <a:r>
              <a:rPr lang="tr-TR" dirty="0" smtClean="0"/>
              <a:t>nüfusu, zora dayalı yöntemlerle ücretli </a:t>
            </a:r>
            <a:r>
              <a:rPr lang="tr-TR" dirty="0"/>
              <a:t>çalışma sisteminin zorunlu kıldığı disipline alıştırıldı.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4595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Kapitalist çiftçinin doğuşu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İngiltere’de ilk çiftçi örneği, kendisi de bir serf olan, </a:t>
            </a:r>
            <a:r>
              <a:rPr lang="tr-TR" dirty="0" err="1"/>
              <a:t>baliff’ti</a:t>
            </a:r>
            <a:r>
              <a:rPr lang="tr-TR" dirty="0"/>
              <a:t> (kâhya).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Tarımda ‘</a:t>
            </a:r>
            <a:r>
              <a:rPr lang="tr-TR" dirty="0" err="1" smtClean="0"/>
              <a:t>yeomanry</a:t>
            </a:r>
            <a:r>
              <a:rPr lang="tr-TR" dirty="0" smtClean="0"/>
              <a:t>’ ve asıl önemlisi ‘</a:t>
            </a:r>
            <a:r>
              <a:rPr lang="tr-TR" dirty="0" err="1" smtClean="0"/>
              <a:t>gentry</a:t>
            </a:r>
            <a:r>
              <a:rPr lang="tr-TR" dirty="0" smtClean="0"/>
              <a:t>’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Toprak sahibi, kapitalist çiftçi ve ücretli emekçi şeklindeki üçlü yapı; tarımsal kesimde kapitalist üretim ilişkilerinin temellerinin atılması.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7148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Tarım Devriminin Sanayi Üzerindeki </a:t>
            </a:r>
            <a:r>
              <a:rPr lang="tr-TR" dirty="0" smtClean="0"/>
              <a:t>Etkisi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Tarım devrimi, toplumsal ve teknolojik bir dönüşümü anlatır.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Toplumsal anlamda, kapitalist üretim ilişkilerinin tarımsal kesimde yaratılmasını anlatır. Bu olgu, meta üretimi ilişkilerinin gelişmesi ve ücretli emeğin yaratılması sürecidir.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Tarım devimi teknolojik bir süreci de anlatır. </a:t>
            </a:r>
          </a:p>
          <a:p>
            <a:pPr marL="0" indent="0">
              <a:buNone/>
            </a:pPr>
            <a:r>
              <a:rPr lang="tr-TR" dirty="0" smtClean="0"/>
              <a:t>Tarımsal üretimde emek verimliliğinin artırılması, kentli bir nüfusun büyümesini sağlarken, sanayiye pazar yaratılmasını da sağlamıştır.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089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Sanayici kapitalistin doğuşu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Orta Çağdan, çok farklı ekonomik toplum biçimlerinde olgunlaşan ve kapitalist üretim tarzına ön gelen dönemde yine de </a:t>
            </a:r>
            <a:r>
              <a:rPr lang="tr-TR" dirty="0" smtClean="0"/>
              <a:t>sermaye </a:t>
            </a:r>
            <a:r>
              <a:rPr lang="tr-TR" dirty="0"/>
              <a:t>sayılan, iki farklı sermaye biçimi devralınmıştı: tefeci sermayesi ve tüccar </a:t>
            </a:r>
            <a:r>
              <a:rPr lang="tr-TR" dirty="0" smtClean="0"/>
              <a:t>sermayesi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Tefecilik ve ticaret yoluyla oluşan para-sermayenin sanayi sermayesine dönüşmesi kırda feodal hukuk düzeni, kentlerde ise lonca sistemini ayakta tutan hukuk düzeni ile önlenmişti. Bu engeller feodal toplumun çözülmesi, kır halkının </a:t>
            </a:r>
            <a:r>
              <a:rPr lang="tr-TR" dirty="0" err="1"/>
              <a:t>mülksüzleşmesi</a:t>
            </a:r>
            <a:r>
              <a:rPr lang="tr-TR" dirty="0"/>
              <a:t> ve kısmen kovulmasıyla yıkılmıştı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0474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Sömürgecilik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Sömürgecilik sistemi, ticaretin ve deniz taşımacılığının olgunlaşması için sera etkisi yarattı</a:t>
            </a:r>
            <a:r>
              <a:rPr lang="tr-TR" dirty="0" smtClean="0"/>
              <a:t>. </a:t>
            </a:r>
            <a:r>
              <a:rPr lang="tr-TR" dirty="0"/>
              <a:t>Sömürgeler, gelişen </a:t>
            </a:r>
            <a:r>
              <a:rPr lang="tr-TR" dirty="0" err="1"/>
              <a:t>manifaktürlere</a:t>
            </a:r>
            <a:r>
              <a:rPr lang="tr-TR" dirty="0"/>
              <a:t> piyasa ve piyasa tekeli yoluyla da güçlenmiş bir birikim sağlamıştı. Avrupa’nın dışında doğrudan doğruya yağma, köleleştirme ve katletme ile ele geçirilen </a:t>
            </a:r>
            <a:r>
              <a:rPr lang="tr-TR" dirty="0" smtClean="0"/>
              <a:t>servet </a:t>
            </a:r>
            <a:r>
              <a:rPr lang="tr-TR" dirty="0"/>
              <a:t>anavatana akmış ve orada sermayeye dönüşmüştü.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Günümüzde sınai üstünlük ticari üstünlüğü de beraberinde getirmektedir. buna karılık, gerçek </a:t>
            </a:r>
            <a:r>
              <a:rPr lang="tr-TR" dirty="0" err="1"/>
              <a:t>manifaktür</a:t>
            </a:r>
            <a:r>
              <a:rPr lang="tr-TR" dirty="0"/>
              <a:t> döneminde sınai üstünlüğü sağlayan, ticari üstünlüktür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2706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667</Words>
  <Application>Microsoft Office PowerPoint</Application>
  <PresentationFormat>Geniş ekran</PresentationFormat>
  <Paragraphs>57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İlk birikim</vt:lpstr>
      <vt:lpstr>Sermaye bir ilişkidir </vt:lpstr>
      <vt:lpstr>Kır Nüfusun Topraktan Yoksun Bırakılması </vt:lpstr>
      <vt:lpstr>Kırda kapitalist ilişkilerin gelişmesi </vt:lpstr>
      <vt:lpstr>Mülksüzleştirme sürecinin hukuki boyutu </vt:lpstr>
      <vt:lpstr>Kapitalist çiftçinin doğuşu </vt:lpstr>
      <vt:lpstr>Tarım Devriminin Sanayi Üzerindeki Etkisi</vt:lpstr>
      <vt:lpstr>Sanayici kapitalistin doğuşu </vt:lpstr>
      <vt:lpstr>Sömürgecilik </vt:lpstr>
      <vt:lpstr>Kamu borçlanması ve korumacılık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6</cp:revision>
  <dcterms:created xsi:type="dcterms:W3CDTF">2019-05-16T14:27:11Z</dcterms:created>
  <dcterms:modified xsi:type="dcterms:W3CDTF">2019-05-17T20:03:36Z</dcterms:modified>
</cp:coreProperties>
</file>