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673729" y="1190201"/>
            <a:ext cx="5873111" cy="4165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30" dirty="0">
                <a:solidFill>
                  <a:srgbClr val="552112"/>
                </a:solidFill>
                <a:latin typeface="Arial"/>
                <a:ea typeface="Arial"/>
              </a:rPr>
              <a:t>MUKAVEMET</a:t>
            </a:r>
            <a:r>
              <a:rPr lang="en-US" altLang="zh-CN" sz="4000" b="1" spc="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4000" b="1" spc="-25" dirty="0">
                <a:solidFill>
                  <a:srgbClr val="552112"/>
                </a:solidFill>
                <a:latin typeface="Arial"/>
                <a:ea typeface="Arial"/>
              </a:rPr>
              <a:t>DERSİ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94"/>
              </a:lnSpc>
            </a:pPr>
            <a:endParaRPr lang="en-US" dirty="0" smtClean="0"/>
          </a:p>
          <a:p>
            <a:pPr marL="0" indent="900048">
              <a:lnSpc>
                <a:spcPct val="100000"/>
              </a:lnSpc>
            </a:pP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(Eğilme</a:t>
            </a:r>
            <a:r>
              <a:rPr lang="en-US" altLang="zh-CN" sz="3600" b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b="1" spc="-5" dirty="0">
                <a:solidFill>
                  <a:srgbClr val="BF0000"/>
                </a:solidFill>
                <a:latin typeface="Arial"/>
                <a:ea typeface="Arial"/>
              </a:rPr>
              <a:t>Etkisi)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indent="344042"/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Doç.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Dr.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Havva Eylem POLAT</a:t>
            </a:r>
            <a:endParaRPr lang="en-US" altLang="zh-CN" sz="2800" b="1" i="1" dirty="0">
              <a:solidFill>
                <a:srgbClr val="26110C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297" y="573435"/>
            <a:ext cx="20223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Ders</a:t>
            </a:r>
            <a:r>
              <a:rPr lang="en-US" altLang="zh-CN" sz="32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Planı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253" y="1118362"/>
          <a:ext cx="7298308" cy="505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058"/>
                <a:gridCol w="6199251"/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116459">
                        <a:lnSpc>
                          <a:spcPct val="100000"/>
                        </a:lnSpc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</a:t>
                      </a:r>
                      <a:r>
                        <a:rPr lang="en-US" altLang="zh-CN" sz="2000" b="1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KO</a:t>
                      </a:r>
                      <a:r>
                        <a:rPr lang="en-US" altLang="zh-CN" sz="2000" b="1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Giriş,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tanımı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genel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ilkeleri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temel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kavramları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Normal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kuvvet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Gerilme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Şekil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değiştirme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Aras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ınavı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84099">
                        <a:lnSpc>
                          <a:spcPct val="100000"/>
                        </a:lnSpc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Kesme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407543">
                        <a:lnSpc>
                          <a:spcPct val="100000"/>
                        </a:lnSpc>
                      </a:pP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Kirişlerde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kesit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tesirleri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Eğilme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Burkulma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432813" y="584321"/>
            <a:ext cx="7509335" cy="281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80">
              <a:lnSpc>
                <a:spcPct val="100000"/>
              </a:lnSpc>
            </a:pPr>
            <a:r>
              <a:rPr lang="en-US" altLang="zh-CN" sz="3600" spc="-10" dirty="0">
                <a:solidFill>
                  <a:srgbClr val="BF0000"/>
                </a:solidFill>
                <a:latin typeface="Arial"/>
                <a:ea typeface="Arial"/>
              </a:rPr>
              <a:t>Yararlanılan</a:t>
            </a:r>
            <a:r>
              <a:rPr lang="en-US" altLang="zh-CN" sz="36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spc="-15" dirty="0">
                <a:solidFill>
                  <a:srgbClr val="BF0000"/>
                </a:solidFill>
                <a:latin typeface="Arial"/>
                <a:ea typeface="Arial"/>
              </a:rPr>
              <a:t>Kaynaklar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Girgin,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Beyribey,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1990.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Mukavemet.</a:t>
            </a:r>
            <a:r>
              <a:rPr lang="en-US" altLang="zh-CN" sz="2400" i="1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A.Ü.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Ziraat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Fakültesi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Yayınları: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1191,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Ders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Kitabı: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341,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Ankara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Omurtag,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2012.,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i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I.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Birsen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İstanbul,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472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361566" y="433481"/>
            <a:ext cx="5308233" cy="961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78685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Kirişlerin</a:t>
            </a:r>
            <a:r>
              <a:rPr lang="en-US" altLang="zh-CN" sz="3200" b="1" spc="-1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8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45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75" dirty="0">
                <a:solidFill>
                  <a:srgbClr val="BF0000"/>
                </a:solidFill>
                <a:latin typeface="Arial"/>
                <a:ea typeface="Arial"/>
              </a:rPr>
              <a:t>Kirişlerde</a:t>
            </a:r>
            <a:r>
              <a:rPr lang="en-US" altLang="zh-CN" sz="2400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85" dirty="0">
                <a:solidFill>
                  <a:srgbClr val="BF0000"/>
                </a:solidFill>
                <a:latin typeface="Arial"/>
                <a:ea typeface="Arial"/>
              </a:rPr>
              <a:t>sarkı</a:t>
            </a:r>
            <a:r>
              <a:rPr lang="en-US" altLang="zh-CN" sz="2400" spc="-50" dirty="0">
                <a:solidFill>
                  <a:srgbClr val="BF0000"/>
                </a:solidFill>
                <a:latin typeface="Arial"/>
                <a:ea typeface="Arial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1566" y="1464893"/>
            <a:ext cx="760854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Mühendislikte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hesaplamaları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yapılırken</a:t>
            </a:r>
            <a:r>
              <a:rPr lang="en-US" altLang="zh-CN" sz="2400" spc="-17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1566" y="1837105"/>
            <a:ext cx="7583536" cy="3445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yüklerin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oluşturduğu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kadar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yine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dış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yüklerden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doğan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değiştirmeler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önemlidir.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spc="6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6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yüklendiği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zaman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eğilir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şeklini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değiştirir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Kirişin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gelen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yükün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altında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esnasında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tarafsız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yüzey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üzerindeki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noktanın,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düşey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doğrultuda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kat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ettiği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mesafe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BF0000"/>
                </a:solidFill>
                <a:latin typeface="Arial"/>
                <a:ea typeface="Arial"/>
              </a:rPr>
              <a:t>sarkı</a:t>
            </a:r>
            <a:r>
              <a:rPr lang="en-US" altLang="zh-CN" sz="2400" spc="4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tanımlanır.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durumda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tarafsız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düzlemin,</a:t>
            </a:r>
            <a:r>
              <a:rPr lang="en-US" altLang="zh-CN" sz="2400" spc="17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düşey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düzlem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üzerindeki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izdüşümüne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elastik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eğri</a:t>
            </a:r>
            <a:r>
              <a:rPr lang="en-US" altLang="zh-CN" sz="2400" spc="-8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Herhangi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yükü,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45030" y="5282361"/>
            <a:ext cx="732476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yönünden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emniyetle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taşıyabilecek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kadar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5030" y="5648121"/>
            <a:ext cx="237758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dayanıklı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olabilir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4"/>
          <p:cNvSpPr txBox="1"/>
          <p:nvPr/>
        </p:nvSpPr>
        <p:spPr>
          <a:xfrm>
            <a:off x="1289558" y="239573"/>
            <a:ext cx="7652608" cy="2914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78963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Kirişlerin</a:t>
            </a:r>
            <a:r>
              <a:rPr lang="en-US" altLang="zh-CN" sz="3200" b="1" spc="-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675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Uygulamada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koşulunda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çıkan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sarkının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genellikle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açıklığının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1/200–1/360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‘ından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fazla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olmaması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istenir.</a:t>
            </a: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nedenle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analiz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projelemelerinde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çıkan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sarkının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hesaplanması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zorunludur.</a:t>
            </a:r>
          </a:p>
          <a:p>
            <a:pPr>
              <a:lnSpc>
                <a:spcPts val="5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4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Kirişlerde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sarkı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hesaplamasında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kullanılan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eşitlikler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73022" y="3160461"/>
            <a:ext cx="739790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gerilmesinin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kirişi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oluşturan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malzemenin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73022" y="3526713"/>
            <a:ext cx="739717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240917" algn="l"/>
                <a:tab pos="2633852" algn="l"/>
                <a:tab pos="3924934" algn="l"/>
                <a:tab pos="5726684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elastik	limitinin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altında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bulunduğu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durumlarda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9558" y="3892473"/>
            <a:ext cx="7651750" cy="2538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geçerlidir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700"/>
              </a:lnSpc>
            </a:pPr>
            <a:endParaRPr lang="en-US" dirty="0" smtClean="0"/>
          </a:p>
          <a:p>
            <a:pPr marL="283463" indent="-283463" hangingPunct="0">
              <a:lnSpc>
                <a:spcPct val="9833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7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Düşey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yüklü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kirişlerde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sarkının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bulunmasında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üç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yöntem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vardır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 indent="673608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Analitik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çözüm</a:t>
            </a:r>
          </a:p>
          <a:p>
            <a:pPr marL="673608" hangingPunct="0">
              <a:lnSpc>
                <a:spcPct val="120833"/>
              </a:lnSpc>
              <a:spcBef>
                <a:spcPts val="29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alan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metodu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Süperpozisyon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metodu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3627754" y="196520"/>
            <a:ext cx="324699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Kirişlerin</a:t>
            </a:r>
            <a:r>
              <a:rPr lang="en-US" altLang="zh-CN" sz="3200" b="1" spc="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1566" y="855776"/>
            <a:ext cx="760793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0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Analitik</a:t>
            </a:r>
            <a:r>
              <a:rPr lang="en-US" altLang="zh-CN" sz="2400" spc="75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çözüm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elastik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eğri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denkleminin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sınır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45030" y="1404416"/>
            <a:ext cx="732445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şartlarına</a:t>
            </a:r>
            <a:r>
              <a:rPr lang="en-US" altLang="zh-CN" sz="2400" spc="19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çözümlenmesiyle</a:t>
            </a:r>
            <a:r>
              <a:rPr lang="en-US" altLang="zh-CN" sz="2400" spc="19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sarkıyı</a:t>
            </a:r>
            <a:r>
              <a:rPr lang="en-US" altLang="zh-CN" sz="2400" spc="2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veren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61566" y="1952945"/>
            <a:ext cx="7580243" cy="4451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integrasyon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metodudur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283463" indent="-283463" hangingPunct="0">
              <a:lnSpc>
                <a:spcPct val="14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9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Moment-alan</a:t>
            </a:r>
            <a:r>
              <a:rPr lang="en-US" altLang="zh-CN" sz="2400" spc="-13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metodu</a:t>
            </a:r>
            <a:r>
              <a:rPr lang="en-US" altLang="zh-CN" sz="2400" spc="-13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sakının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incelenmesinde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-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çok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kullanılan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yöntemdir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Süperpozisyon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metodunda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esas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kolaylıkla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hesaplanabilecek</a:t>
            </a:r>
            <a:r>
              <a:rPr lang="en-US" altLang="zh-CN" sz="24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sistemlere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ayrılır.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Esas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sistemin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herhangi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noktasındaki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sarkı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alt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sistemlerde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noktaya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karşılık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gelen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sarkı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değerlerinin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cebirsel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toplamı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elde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4"/>
          <p:cNvSpPr txBox="1"/>
          <p:nvPr/>
        </p:nvSpPr>
        <p:spPr>
          <a:xfrm>
            <a:off x="3627754" y="145445"/>
            <a:ext cx="324669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Kirişlerin</a:t>
            </a:r>
            <a:r>
              <a:rPr lang="en-US" altLang="zh-CN" sz="3200" b="1" spc="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89558" y="740983"/>
            <a:ext cx="768290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1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Maksimum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sarkı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kirişin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mesnet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tipine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9558" y="1107236"/>
            <a:ext cx="7651287" cy="1173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özelliklerine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değişir.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Örneğin;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3" indent="-283463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noktasında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konsantre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yüklenmiş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basit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kirişte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51674" y="2614301"/>
            <a:ext cx="179207" cy="327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575"/>
              </a:lnSpc>
            </a:pPr>
            <a:r>
              <a:rPr lang="en-US" altLang="zh-CN" sz="2100" spc="15" dirty="0">
                <a:solidFill>
                  <a:srgbClr val="000000"/>
                </a:solidFill>
                <a:latin typeface="Symbol"/>
                <a:ea typeface="Symbol"/>
              </a:rPr>
              <a:t>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84797" y="2614301"/>
            <a:ext cx="162064" cy="327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575"/>
              </a:lnSpc>
            </a:pPr>
            <a:r>
              <a:rPr lang="en-US" altLang="zh-CN" sz="2100" spc="10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418989" y="2465191"/>
            <a:ext cx="282972" cy="688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9337">
              <a:lnSpc>
                <a:spcPct val="100000"/>
              </a:lnSpc>
            </a:pPr>
            <a:r>
              <a:rPr lang="en-US" altLang="zh-CN" sz="2100" spc="1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 marL="0">
              <a:lnSpc>
                <a:spcPct val="100000"/>
              </a:lnSpc>
              <a:spcBef>
                <a:spcPts val="379"/>
              </a:spcBef>
            </a:pPr>
            <a:r>
              <a:rPr lang="en-US" altLang="zh-CN" sz="2100" spc="5" dirty="0">
                <a:solidFill>
                  <a:srgbClr val="000000"/>
                </a:solidFill>
                <a:latin typeface="Times New Roman"/>
                <a:ea typeface="Times New Roman"/>
              </a:rPr>
              <a:t>48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30693" y="2614301"/>
            <a:ext cx="162064" cy="327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575"/>
              </a:lnSpc>
            </a:pPr>
            <a:r>
              <a:rPr lang="en-US" altLang="zh-CN" sz="2100" spc="10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948840" y="2449825"/>
            <a:ext cx="658991" cy="736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209" indent="-57209" hangingPunct="0">
              <a:lnSpc>
                <a:spcPct val="114999"/>
              </a:lnSpc>
            </a:pPr>
            <a:r>
              <a:rPr lang="en-US" altLang="zh-CN" sz="2100" i="1" spc="-125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  <a:r>
              <a:rPr lang="en-US" altLang="zh-CN" sz="210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-114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  <a:r>
              <a:rPr lang="en-US" altLang="zh-CN" sz="2100" spc="-55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100" i="1" spc="-114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1200" spc="-55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2100" i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  <a:r>
              <a:rPr lang="en-US" altLang="zh-CN" sz="2100" spc="-150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100" i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89558" y="3696749"/>
            <a:ext cx="7653171" cy="719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indent="-283463" hangingPunct="0">
              <a:lnSpc>
                <a:spcPct val="9833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5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Dikdörtgen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şeklinde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düzgün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yayılı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yüklenmiş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basit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kirişte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049960" y="4690956"/>
            <a:ext cx="182361" cy="334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629"/>
              </a:lnSpc>
            </a:pPr>
            <a:r>
              <a:rPr lang="en-US" altLang="zh-CN" sz="2150" spc="10" dirty="0">
                <a:solidFill>
                  <a:srgbClr val="000000"/>
                </a:solidFill>
                <a:latin typeface="Symbol"/>
                <a:ea typeface="Symbol"/>
              </a:rPr>
              <a:t>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286404" y="4690956"/>
            <a:ext cx="164894" cy="334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629"/>
              </a:lnSpc>
            </a:pPr>
            <a:r>
              <a:rPr lang="en-US" altLang="zh-CN" sz="2150" spc="5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15763" y="4538269"/>
            <a:ext cx="424216" cy="703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4577">
              <a:lnSpc>
                <a:spcPct val="100000"/>
              </a:lnSpc>
            </a:pPr>
            <a:r>
              <a:rPr lang="en-US" altLang="zh-CN" sz="2150" spc="5" dirty="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</a:p>
          <a:p>
            <a:pPr marL="0">
              <a:lnSpc>
                <a:spcPct val="100000"/>
              </a:lnSpc>
              <a:spcBef>
                <a:spcPts val="379"/>
              </a:spcBef>
            </a:pPr>
            <a:r>
              <a:rPr lang="en-US" altLang="zh-CN" sz="2150" dirty="0">
                <a:solidFill>
                  <a:srgbClr val="000000"/>
                </a:solidFill>
                <a:latin typeface="Times New Roman"/>
                <a:ea typeface="Times New Roman"/>
              </a:rPr>
              <a:t>384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969045" y="4690956"/>
            <a:ext cx="164894" cy="334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629"/>
              </a:lnSpc>
            </a:pPr>
            <a:r>
              <a:rPr lang="en-US" altLang="zh-CN" sz="2150" spc="5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82056" y="4522974"/>
            <a:ext cx="645409" cy="752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2310" indent="-52310" hangingPunct="0">
              <a:lnSpc>
                <a:spcPct val="114583"/>
              </a:lnSpc>
            </a:pPr>
            <a:r>
              <a:rPr lang="en-US" altLang="zh-CN" sz="2150" i="1" spc="-110" dirty="0">
                <a:solidFill>
                  <a:srgbClr val="000000"/>
                </a:solidFill>
                <a:latin typeface="Times New Roman"/>
                <a:ea typeface="Times New Roman"/>
              </a:rPr>
              <a:t>q</a:t>
            </a:r>
            <a:r>
              <a:rPr lang="en-US" altLang="zh-CN" sz="215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-125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  <a:r>
              <a:rPr lang="en-US" altLang="zh-CN" sz="2150" spc="-60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150" i="1" spc="-120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1250" spc="-64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en-US" altLang="zh-CN" sz="1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i="1" spc="-100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zh-CN" sz="215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50" spc="-94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  <a:r>
              <a:rPr lang="en-US" altLang="zh-CN" sz="2150" spc="-45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150" i="1" spc="-55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27885" y="5817260"/>
            <a:ext cx="285472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eşitlikleri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bulunur.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0"/>
          <p:cNvSpPr txBox="1"/>
          <p:nvPr/>
        </p:nvSpPr>
        <p:spPr>
          <a:xfrm>
            <a:off x="1289558" y="354868"/>
            <a:ext cx="7652504" cy="1866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38196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Kirişlerin</a:t>
            </a:r>
            <a:r>
              <a:rPr lang="en-US" altLang="zh-CN" sz="3200" b="1" spc="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4"/>
              </a:lnSpc>
            </a:pPr>
            <a:endParaRPr lang="en-US" dirty="0" smtClean="0"/>
          </a:p>
          <a:p>
            <a:pPr marL="283463" indent="-283463" hangingPunct="0">
              <a:lnSpc>
                <a:spcPct val="14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Açıklığı,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yükleme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şartı,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malzemesi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kesiti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verilen</a:t>
            </a:r>
            <a:r>
              <a:rPr lang="en-US" altLang="zh-CN" sz="2400" spc="-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kirişin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üzerine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gelen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yükü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koşullar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altında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taşıyıp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73022" y="2313228"/>
            <a:ext cx="739717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969387" algn="l"/>
                <a:tab pos="4023994" algn="l"/>
                <a:tab pos="4775707" algn="l"/>
                <a:tab pos="5965952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taşıyamayacağının	veya	bu	kirişin	emniyetle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73022" y="2861868"/>
            <a:ext cx="738341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taşıyabileceği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yükün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araştırılmasına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kiriş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analizi</a:t>
            </a:r>
            <a:r>
              <a:rPr lang="en-US" altLang="zh-CN" sz="2400" spc="-10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89558" y="3487089"/>
            <a:ext cx="768360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9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Analiz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işlemi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momenti,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sarkı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73022" y="4035729"/>
            <a:ext cx="244477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yönünden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yapılır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6"/>
          <p:cNvSpPr txBox="1"/>
          <p:nvPr/>
        </p:nvSpPr>
        <p:spPr>
          <a:xfrm>
            <a:off x="3627754" y="354868"/>
            <a:ext cx="324669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Kirişlerin</a:t>
            </a:r>
            <a:r>
              <a:rPr lang="en-US" altLang="zh-CN" sz="3200" b="1" spc="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analizi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89558" y="1071438"/>
            <a:ext cx="768063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918838" algn="l"/>
              </a:tabLst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0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Açıklığı,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yükleme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şartı	ve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malzemesi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verilen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89558" y="1529003"/>
            <a:ext cx="7653374" cy="2820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hangingPunct="0">
              <a:lnSpc>
                <a:spcPct val="1495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kirişin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boyutlarının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bulunması,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söz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konusu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kirişin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projelenmesi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tanımlanır.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7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Projelemede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ilk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aşama,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üzerine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gelmesi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olası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yüklerin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yeterli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doğrulukta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hesaplanmasıdır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Bundan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sonra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kiriş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kesitinin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boyutları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gerilmesi,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söz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73022" y="4440478"/>
            <a:ext cx="739688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konusu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malzemenin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gerilmesini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89558" y="4989007"/>
            <a:ext cx="7653680" cy="1631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aşmayacak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tayin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edilir.</a:t>
            </a:r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283463" indent="-283463" hangingPunct="0">
              <a:lnSpc>
                <a:spcPct val="14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7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Hesaplanan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kesit,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yatay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gerilmesi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6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sarkı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yönünden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kontrol</a:t>
            </a:r>
            <a:r>
              <a:rPr lang="en-US" altLang="zh-CN" sz="24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Ekran Gösterisi (4:3)</PresentationFormat>
  <Paragraphs>143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Symbol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Eylem</dc:creator>
  <cp:lastModifiedBy>Eylem</cp:lastModifiedBy>
  <cp:revision>3</cp:revision>
  <dcterms:created xsi:type="dcterms:W3CDTF">2011-01-21T15:00:27Z</dcterms:created>
  <dcterms:modified xsi:type="dcterms:W3CDTF">2020-01-07T11:59:18Z</dcterms:modified>
</cp:coreProperties>
</file>