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2" d="100"/>
          <a:sy n="52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1"/>
          <p:cNvSpPr txBox="1"/>
          <p:nvPr/>
        </p:nvSpPr>
        <p:spPr>
          <a:xfrm>
            <a:off x="2673729" y="1190201"/>
            <a:ext cx="5873111" cy="41652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4000" b="1" spc="-30" dirty="0">
                <a:solidFill>
                  <a:srgbClr val="552112"/>
                </a:solidFill>
                <a:latin typeface="Arial"/>
                <a:ea typeface="Arial"/>
              </a:rPr>
              <a:t>MUKAVEMET</a:t>
            </a:r>
            <a:r>
              <a:rPr lang="en-US" altLang="zh-CN" sz="4000" b="1" spc="40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4000" b="1" spc="-25" dirty="0">
                <a:solidFill>
                  <a:srgbClr val="552112"/>
                </a:solidFill>
                <a:latin typeface="Arial"/>
                <a:ea typeface="Arial"/>
              </a:rPr>
              <a:t>DERSİ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594"/>
              </a:lnSpc>
            </a:pPr>
            <a:endParaRPr lang="en-US" dirty="0" smtClean="0"/>
          </a:p>
          <a:p>
            <a:pPr marL="0" indent="900048">
              <a:lnSpc>
                <a:spcPct val="100000"/>
              </a:lnSpc>
            </a:pPr>
            <a:r>
              <a:rPr lang="en-US" altLang="zh-CN" sz="3600" b="1" dirty="0">
                <a:solidFill>
                  <a:srgbClr val="BF0000"/>
                </a:solidFill>
                <a:latin typeface="Arial"/>
                <a:ea typeface="Arial"/>
              </a:rPr>
              <a:t>(Eğilme</a:t>
            </a:r>
            <a:r>
              <a:rPr lang="en-US" altLang="zh-CN" sz="3600" b="1" spc="2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3600" b="1" spc="-5" dirty="0">
                <a:solidFill>
                  <a:srgbClr val="BF0000"/>
                </a:solidFill>
                <a:latin typeface="Arial"/>
                <a:ea typeface="Arial"/>
              </a:rPr>
              <a:t>Etkisi)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419"/>
              </a:lnSpc>
            </a:pPr>
            <a:endParaRPr lang="en-US" dirty="0" smtClean="0"/>
          </a:p>
          <a:p>
            <a:pPr indent="344042"/>
            <a:r>
              <a:rPr lang="tr-TR" altLang="zh-CN" sz="2800" b="1" i="1" dirty="0">
                <a:solidFill>
                  <a:srgbClr val="26110C"/>
                </a:solidFill>
                <a:latin typeface="Arial"/>
                <a:ea typeface="Arial"/>
              </a:rPr>
              <a:t>Doç.</a:t>
            </a:r>
            <a:r>
              <a:rPr lang="en-US" altLang="zh-CN" sz="2800" b="1" i="1" dirty="0">
                <a:solidFill>
                  <a:srgbClr val="26110C"/>
                </a:solidFill>
                <a:latin typeface="Arial"/>
                <a:cs typeface="Arial"/>
              </a:rPr>
              <a:t> </a:t>
            </a:r>
            <a:r>
              <a:rPr lang="en-US" altLang="zh-CN" sz="2800" b="1" i="1" dirty="0">
                <a:solidFill>
                  <a:srgbClr val="26110C"/>
                </a:solidFill>
                <a:latin typeface="Arial"/>
                <a:ea typeface="Arial"/>
              </a:rPr>
              <a:t>Dr.</a:t>
            </a:r>
            <a:r>
              <a:rPr lang="en-US" altLang="zh-CN" sz="2800" b="1" i="1" dirty="0">
                <a:solidFill>
                  <a:srgbClr val="26110C"/>
                </a:solidFill>
                <a:latin typeface="Arial"/>
                <a:cs typeface="Arial"/>
              </a:rPr>
              <a:t> </a:t>
            </a:r>
            <a:r>
              <a:rPr lang="tr-TR" altLang="zh-CN" sz="2800" b="1" i="1" dirty="0">
                <a:solidFill>
                  <a:srgbClr val="26110C"/>
                </a:solidFill>
                <a:latin typeface="Arial"/>
                <a:ea typeface="Arial"/>
              </a:rPr>
              <a:t>Havva Eylem POLAT</a:t>
            </a:r>
            <a:endParaRPr lang="en-US" altLang="zh-CN" sz="2800" b="1" i="1" dirty="0">
              <a:solidFill>
                <a:srgbClr val="26110C"/>
              </a:solidFill>
              <a:latin typeface="Arial"/>
              <a:ea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95297" y="573435"/>
            <a:ext cx="2022309" cy="4876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3200" dirty="0">
                <a:solidFill>
                  <a:srgbClr val="BF0000"/>
                </a:solidFill>
                <a:latin typeface="Arial"/>
                <a:ea typeface="Arial"/>
              </a:rPr>
              <a:t>Ders</a:t>
            </a:r>
            <a:r>
              <a:rPr lang="en-US" altLang="zh-CN" sz="3200" spc="-3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3200" dirty="0">
                <a:solidFill>
                  <a:srgbClr val="BF0000"/>
                </a:solidFill>
                <a:latin typeface="Arial"/>
                <a:ea typeface="Arial"/>
              </a:rPr>
              <a:t>Planı</a:t>
            </a:r>
          </a:p>
        </p:txBody>
      </p:sp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1397253" y="1118362"/>
          <a:ext cx="7298308" cy="50546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99058"/>
                <a:gridCol w="6199251"/>
              </a:tblGrid>
              <a:tr h="463550">
                <a:tc>
                  <a:txBody>
                    <a:bodyPr/>
                    <a:lstStyle/>
                    <a:p>
                      <a:pPr>
                        <a:lnSpc>
                          <a:spcPts val="734"/>
                        </a:lnSpc>
                      </a:pPr>
                      <a:endParaRPr lang="en-US" dirty="0" smtClean="0"/>
                    </a:p>
                    <a:p>
                      <a:pPr marL="0" indent="116459">
                        <a:lnSpc>
                          <a:spcPct val="100000"/>
                        </a:lnSpc>
                      </a:pPr>
                      <a:r>
                        <a:rPr lang="en-US" altLang="zh-CN" sz="2000" b="1" spc="-5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HA</a:t>
                      </a:r>
                      <a:r>
                        <a:rPr lang="en-US" altLang="zh-CN" sz="2000" b="1" spc="-44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FTA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734"/>
                        </a:lnSpc>
                      </a:pPr>
                      <a:endParaRPr lang="en-US" dirty="0" smtClean="0"/>
                    </a:p>
                    <a:p>
                      <a:pPr marL="0" indent="56133">
                        <a:lnSpc>
                          <a:spcPct val="100000"/>
                        </a:lnSpc>
                      </a:pPr>
                      <a:r>
                        <a:rPr lang="en-US" altLang="zh-CN" sz="2000" b="1" spc="-2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KO</a:t>
                      </a:r>
                      <a:r>
                        <a:rPr lang="en-US" altLang="zh-CN" sz="2000" b="1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NU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>
                        <a:lnSpc>
                          <a:spcPts val="669"/>
                        </a:lnSpc>
                      </a:pPr>
                      <a:endParaRPr lang="en-US" dirty="0" smtClean="0"/>
                    </a:p>
                    <a:p>
                      <a:pPr marL="0" indent="468503">
                        <a:lnSpc>
                          <a:spcPct val="100000"/>
                        </a:lnSpc>
                      </a:pPr>
                      <a:r>
                        <a:rPr lang="en-US" altLang="zh-CN" sz="2000" spc="-109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1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709"/>
                        </a:lnSpc>
                      </a:pPr>
                      <a:endParaRPr lang="en-US" dirty="0" smtClean="0"/>
                    </a:p>
                    <a:p>
                      <a:pPr marL="0" indent="56133">
                        <a:lnSpc>
                          <a:spcPct val="100000"/>
                        </a:lnSpc>
                      </a:pP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Giriş,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Mukavemetin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tanımı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ve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genel</a:t>
                      </a:r>
                      <a:r>
                        <a:rPr lang="en-US" altLang="zh-CN" sz="2000" spc="-16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ilkeleri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>
                        <a:lnSpc>
                          <a:spcPts val="669"/>
                        </a:lnSpc>
                      </a:pPr>
                      <a:endParaRPr lang="en-US" dirty="0" smtClean="0"/>
                    </a:p>
                    <a:p>
                      <a:pPr marL="0" indent="468503">
                        <a:lnSpc>
                          <a:spcPct val="100000"/>
                        </a:lnSpc>
                      </a:pPr>
                      <a:r>
                        <a:rPr lang="en-US" altLang="zh-CN" sz="2000" spc="-109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2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709"/>
                        </a:lnSpc>
                      </a:pPr>
                      <a:endParaRPr lang="en-US" dirty="0" smtClean="0"/>
                    </a:p>
                    <a:p>
                      <a:pPr marL="0" indent="56133">
                        <a:lnSpc>
                          <a:spcPct val="100000"/>
                        </a:lnSpc>
                      </a:pP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Mukavemetin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temel</a:t>
                      </a:r>
                      <a:r>
                        <a:rPr lang="en-US" altLang="zh-CN" sz="2000" spc="-11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kavramları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>
                        <a:lnSpc>
                          <a:spcPts val="669"/>
                        </a:lnSpc>
                      </a:pPr>
                      <a:endParaRPr lang="en-US" dirty="0" smtClean="0"/>
                    </a:p>
                    <a:p>
                      <a:pPr marL="0" indent="355727">
                        <a:lnSpc>
                          <a:spcPct val="100000"/>
                        </a:lnSpc>
                      </a:pPr>
                      <a:r>
                        <a:rPr lang="en-US" altLang="zh-CN" sz="2000" spc="-34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3</a:t>
                      </a:r>
                      <a:r>
                        <a:rPr lang="en-US" altLang="zh-CN" sz="2000" spc="-2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-</a:t>
                      </a:r>
                      <a:r>
                        <a:rPr lang="en-US" altLang="zh-CN" sz="2000" spc="-4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4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669"/>
                        </a:lnSpc>
                      </a:pPr>
                      <a:endParaRPr lang="en-US" dirty="0" smtClean="0"/>
                    </a:p>
                    <a:p>
                      <a:pPr marL="0" indent="56133">
                        <a:lnSpc>
                          <a:spcPct val="100000"/>
                        </a:lnSpc>
                      </a:pPr>
                      <a:r>
                        <a:rPr lang="en-US" altLang="zh-CN" sz="2000" spc="-1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Normal</a:t>
                      </a:r>
                      <a:r>
                        <a:rPr lang="en-US" altLang="zh-CN" sz="2000" spc="-25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spc="-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kuvvet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>
                        <a:lnSpc>
                          <a:spcPts val="669"/>
                        </a:lnSpc>
                      </a:pPr>
                      <a:endParaRPr lang="en-US" dirty="0" smtClean="0"/>
                    </a:p>
                    <a:p>
                      <a:pPr marL="0" indent="355727">
                        <a:lnSpc>
                          <a:spcPct val="100000"/>
                        </a:lnSpc>
                      </a:pPr>
                      <a:r>
                        <a:rPr lang="en-US" altLang="zh-CN" sz="2000" spc="-34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5</a:t>
                      </a:r>
                      <a:r>
                        <a:rPr lang="en-US" altLang="zh-CN" sz="2000" spc="-2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-</a:t>
                      </a:r>
                      <a:r>
                        <a:rPr lang="en-US" altLang="zh-CN" sz="2000" spc="-4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6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669"/>
                        </a:lnSpc>
                      </a:pPr>
                      <a:endParaRPr lang="en-US" dirty="0" smtClean="0"/>
                    </a:p>
                    <a:p>
                      <a:pPr marL="0" indent="56133">
                        <a:lnSpc>
                          <a:spcPct val="100000"/>
                        </a:lnSpc>
                      </a:pPr>
                      <a:r>
                        <a:rPr lang="en-US" altLang="zh-CN" sz="2000" spc="-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Gerilme</a:t>
                      </a:r>
                      <a:r>
                        <a:rPr lang="en-US" altLang="zh-CN" sz="2000" spc="-35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spc="-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analizi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>
                        <a:lnSpc>
                          <a:spcPts val="669"/>
                        </a:lnSpc>
                      </a:pPr>
                      <a:endParaRPr lang="en-US" dirty="0" smtClean="0"/>
                    </a:p>
                    <a:p>
                      <a:pPr marL="0" indent="468503">
                        <a:lnSpc>
                          <a:spcPct val="100000"/>
                        </a:lnSpc>
                      </a:pPr>
                      <a:r>
                        <a:rPr lang="en-US" altLang="zh-CN" sz="2000" spc="-109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7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709"/>
                        </a:lnSpc>
                      </a:pPr>
                      <a:endParaRPr lang="en-US" dirty="0" smtClean="0"/>
                    </a:p>
                    <a:p>
                      <a:pPr marL="0" indent="56133">
                        <a:lnSpc>
                          <a:spcPct val="100000"/>
                        </a:lnSpc>
                      </a:pP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Şekil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değiştirme</a:t>
                      </a:r>
                      <a:r>
                        <a:rPr lang="en-US" altLang="zh-CN" sz="2000" spc="-1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analizi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>
                        <a:lnSpc>
                          <a:spcPts val="669"/>
                        </a:lnSpc>
                      </a:pPr>
                      <a:endParaRPr lang="en-US" dirty="0" smtClean="0"/>
                    </a:p>
                    <a:p>
                      <a:pPr marL="0" indent="468503">
                        <a:lnSpc>
                          <a:spcPct val="100000"/>
                        </a:lnSpc>
                      </a:pPr>
                      <a:r>
                        <a:rPr lang="en-US" altLang="zh-CN" sz="2000" spc="-109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8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709"/>
                        </a:lnSpc>
                      </a:pPr>
                      <a:endParaRPr lang="en-US" dirty="0" smtClean="0"/>
                    </a:p>
                    <a:p>
                      <a:pPr marL="0" indent="56133">
                        <a:lnSpc>
                          <a:spcPct val="100000"/>
                        </a:lnSpc>
                      </a:pPr>
                      <a:r>
                        <a:rPr lang="en-US" altLang="zh-CN" sz="2000" spc="-1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Aras</a:t>
                      </a:r>
                      <a:r>
                        <a:rPr lang="en-US" altLang="zh-CN" sz="2000" spc="-1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ınavı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>
                        <a:lnSpc>
                          <a:spcPts val="675"/>
                        </a:lnSpc>
                      </a:pPr>
                      <a:endParaRPr lang="en-US" dirty="0" smtClean="0"/>
                    </a:p>
                    <a:p>
                      <a:pPr marL="0" indent="284099">
                        <a:lnSpc>
                          <a:spcPct val="100000"/>
                        </a:lnSpc>
                      </a:pPr>
                      <a:r>
                        <a:rPr lang="en-US" altLang="zh-CN" sz="2000" spc="-2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9</a:t>
                      </a:r>
                      <a:r>
                        <a:rPr lang="en-US" altLang="zh-CN" sz="2000" spc="-1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-</a:t>
                      </a:r>
                      <a:r>
                        <a:rPr lang="en-US" altLang="zh-CN" sz="2000" spc="-3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10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675"/>
                        </a:lnSpc>
                      </a:pPr>
                      <a:endParaRPr lang="en-US" dirty="0" smtClean="0"/>
                    </a:p>
                    <a:p>
                      <a:pPr marL="0" indent="56133">
                        <a:lnSpc>
                          <a:spcPct val="100000"/>
                        </a:lnSpc>
                      </a:pPr>
                      <a:r>
                        <a:rPr lang="en-US" altLang="zh-CN" sz="2000" spc="-1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Kesme</a:t>
                      </a:r>
                      <a:r>
                        <a:rPr lang="en-US" altLang="zh-CN" sz="2000" spc="-2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spc="-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etkisi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>
                        <a:lnSpc>
                          <a:spcPts val="675"/>
                        </a:lnSpc>
                      </a:pPr>
                      <a:endParaRPr lang="en-US" dirty="0" smtClean="0"/>
                    </a:p>
                    <a:p>
                      <a:pPr marL="0" indent="407543">
                        <a:lnSpc>
                          <a:spcPct val="100000"/>
                        </a:lnSpc>
                      </a:pPr>
                      <a:r>
                        <a:rPr lang="en-US" altLang="zh-CN" sz="2000" spc="-12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11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715"/>
                        </a:lnSpc>
                      </a:pPr>
                      <a:endParaRPr lang="en-US" dirty="0" smtClean="0"/>
                    </a:p>
                    <a:p>
                      <a:pPr marL="0" indent="56133">
                        <a:lnSpc>
                          <a:spcPct val="100000"/>
                        </a:lnSpc>
                      </a:pP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Kirişlerde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kesit</a:t>
                      </a:r>
                      <a:r>
                        <a:rPr lang="en-US" altLang="zh-CN" sz="2000" spc="-104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tesirleri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25">
                <a:tc>
                  <a:txBody>
                    <a:bodyPr/>
                    <a:lstStyle/>
                    <a:p>
                      <a:pPr>
                        <a:lnSpc>
                          <a:spcPts val="675"/>
                        </a:lnSpc>
                      </a:pPr>
                      <a:endParaRPr lang="en-US" dirty="0" smtClean="0"/>
                    </a:p>
                    <a:p>
                      <a:pPr marL="0" indent="213995">
                        <a:lnSpc>
                          <a:spcPct val="100000"/>
                        </a:lnSpc>
                      </a:pPr>
                      <a:r>
                        <a:rPr lang="en-US" altLang="zh-CN" sz="2000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12</a:t>
                      </a:r>
                      <a:r>
                        <a:rPr lang="en-US" altLang="zh-CN" sz="2000" spc="-1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-</a:t>
                      </a:r>
                      <a:r>
                        <a:rPr lang="en-US" altLang="zh-CN" sz="2000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13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715"/>
                        </a:lnSpc>
                      </a:pPr>
                      <a:endParaRPr lang="en-US" dirty="0" smtClean="0"/>
                    </a:p>
                    <a:p>
                      <a:pPr marL="0" indent="56133">
                        <a:lnSpc>
                          <a:spcPct val="100000"/>
                        </a:lnSpc>
                      </a:pPr>
                      <a:r>
                        <a:rPr lang="en-US" altLang="zh-CN" sz="2000" spc="-1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Eğilme</a:t>
                      </a:r>
                      <a:r>
                        <a:rPr lang="en-US" altLang="zh-CN" sz="2000" spc="-5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spc="-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etkisi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76250">
                <a:tc>
                  <a:txBody>
                    <a:bodyPr/>
                    <a:lstStyle/>
                    <a:p>
                      <a:pPr>
                        <a:lnSpc>
                          <a:spcPts val="675"/>
                        </a:lnSpc>
                      </a:pPr>
                      <a:endParaRPr lang="en-US" dirty="0" smtClean="0"/>
                    </a:p>
                    <a:p>
                      <a:pPr marL="0" indent="213995">
                        <a:lnSpc>
                          <a:spcPct val="100000"/>
                        </a:lnSpc>
                      </a:pPr>
                      <a:r>
                        <a:rPr lang="en-US" altLang="zh-CN" sz="2000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14</a:t>
                      </a:r>
                      <a:r>
                        <a:rPr lang="en-US" altLang="zh-CN" sz="2000" spc="-1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-</a:t>
                      </a:r>
                      <a:r>
                        <a:rPr lang="en-US" altLang="zh-CN" sz="2000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15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675"/>
                        </a:lnSpc>
                      </a:pPr>
                      <a:endParaRPr lang="en-US" dirty="0" smtClean="0"/>
                    </a:p>
                    <a:p>
                      <a:pPr marL="0" indent="56133">
                        <a:lnSpc>
                          <a:spcPct val="100000"/>
                        </a:lnSpc>
                      </a:pPr>
                      <a:r>
                        <a:rPr lang="en-US" altLang="zh-CN" sz="2000" spc="-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Burkulma</a:t>
                      </a:r>
                      <a:r>
                        <a:rPr lang="en-US" altLang="zh-CN" sz="2000" spc="-35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spc="-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etkisi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6"/>
          <p:cNvSpPr txBox="1"/>
          <p:nvPr/>
        </p:nvSpPr>
        <p:spPr>
          <a:xfrm>
            <a:off x="1432813" y="584321"/>
            <a:ext cx="7509335" cy="28178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93980">
              <a:lnSpc>
                <a:spcPct val="100000"/>
              </a:lnSpc>
            </a:pPr>
            <a:r>
              <a:rPr lang="en-US" altLang="zh-CN" sz="3600" spc="-10" dirty="0">
                <a:solidFill>
                  <a:srgbClr val="BF0000"/>
                </a:solidFill>
                <a:latin typeface="Arial"/>
                <a:ea typeface="Arial"/>
              </a:rPr>
              <a:t>Yararlanılan</a:t>
            </a:r>
            <a:r>
              <a:rPr lang="en-US" altLang="zh-CN" sz="3600" spc="-3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3600" spc="-15" dirty="0">
                <a:solidFill>
                  <a:srgbClr val="BF0000"/>
                </a:solidFill>
                <a:latin typeface="Arial"/>
                <a:ea typeface="Arial"/>
              </a:rPr>
              <a:t>Kaynaklar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854"/>
              </a:lnSpc>
            </a:pPr>
            <a:endParaRPr lang="en-US" dirty="0" smtClean="0"/>
          </a:p>
          <a:p>
            <a:pPr marL="283463" indent="-283463" hangingPunct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Girgin,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İ.,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Beyribey,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M.,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1990.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i="1" dirty="0">
                <a:solidFill>
                  <a:srgbClr val="000000"/>
                </a:solidFill>
                <a:latin typeface="Arial"/>
                <a:ea typeface="Arial"/>
              </a:rPr>
              <a:t>Mukavemet.</a:t>
            </a:r>
            <a:r>
              <a:rPr lang="en-US" altLang="zh-CN" sz="2400" i="1" spc="17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A.Ü.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Ziraat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Fakültesi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Yayınları: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1191,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Ders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Kitabı:</a:t>
            </a:r>
            <a:r>
              <a:rPr lang="en-US" altLang="zh-CN" sz="2400" spc="-19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341,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Ankara</a:t>
            </a:r>
            <a:r>
              <a:rPr lang="en-US" altLang="zh-CN" sz="2400" spc="-15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  <a:p>
            <a:pPr>
              <a:lnSpc>
                <a:spcPts val="605"/>
              </a:lnSpc>
            </a:pPr>
            <a:endParaRPr lang="en-US" dirty="0" smtClean="0"/>
          </a:p>
          <a:p>
            <a:pPr marL="283463" indent="-283463" hangingPunct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15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Omurtag,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M.,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2012.,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000000"/>
                </a:solidFill>
                <a:latin typeface="Arial"/>
                <a:ea typeface="Arial"/>
              </a:rPr>
              <a:t>Mukavemet</a:t>
            </a:r>
            <a:r>
              <a:rPr lang="en-US" altLang="zh-CN" sz="2400" i="1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000000"/>
                </a:solidFill>
                <a:latin typeface="Arial"/>
                <a:ea typeface="Arial"/>
              </a:rPr>
              <a:t>I.</a:t>
            </a:r>
            <a:r>
              <a:rPr lang="en-US" altLang="zh-CN" sz="2400" i="1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Birsen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yayınevi,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İstanbul,</a:t>
            </a:r>
            <a:r>
              <a:rPr lang="en-US" altLang="zh-CN" sz="2400" spc="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472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s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8"/>
          <p:cNvSpPr txBox="1"/>
          <p:nvPr/>
        </p:nvSpPr>
        <p:spPr>
          <a:xfrm>
            <a:off x="1361566" y="433481"/>
            <a:ext cx="5308233" cy="9617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2178685">
              <a:lnSpc>
                <a:spcPct val="100000"/>
              </a:lnSpc>
            </a:pP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Kirişlerin</a:t>
            </a:r>
            <a:r>
              <a:rPr lang="en-US" altLang="zh-CN" sz="3200" b="1" spc="-15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analizi</a:t>
            </a:r>
          </a:p>
          <a:p>
            <a:pPr>
              <a:lnSpc>
                <a:spcPts val="850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1900" spc="-145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145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spc="-75" dirty="0">
                <a:solidFill>
                  <a:srgbClr val="BF0000"/>
                </a:solidFill>
                <a:latin typeface="Arial"/>
                <a:ea typeface="Arial"/>
              </a:rPr>
              <a:t>Kirişlerde</a:t>
            </a:r>
            <a:r>
              <a:rPr lang="en-US" altLang="zh-CN" sz="2400" spc="-6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spc="-85" dirty="0">
                <a:solidFill>
                  <a:srgbClr val="BF0000"/>
                </a:solidFill>
                <a:latin typeface="Arial"/>
                <a:ea typeface="Arial"/>
              </a:rPr>
              <a:t>sarkı</a:t>
            </a:r>
            <a:r>
              <a:rPr lang="en-US" altLang="zh-CN" sz="2400" spc="-50" dirty="0">
                <a:solidFill>
                  <a:srgbClr val="BF0000"/>
                </a:solidFill>
                <a:latin typeface="Arial"/>
                <a:ea typeface="Arial"/>
              </a:rPr>
              <a:t>: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361566" y="1464893"/>
            <a:ext cx="7608544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Mühendislikte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kiriş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hesaplamaları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yapılırken</a:t>
            </a:r>
            <a:r>
              <a:rPr lang="en-US" altLang="zh-CN" sz="2400" spc="-179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dış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361566" y="1837105"/>
            <a:ext cx="7583536" cy="34452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3463" hangingPunct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yüklerin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oluşturduğu</a:t>
            </a:r>
            <a:r>
              <a:rPr lang="en-US" altLang="zh-CN" sz="2400" spc="8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gerilmeler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kadar</a:t>
            </a:r>
            <a:r>
              <a:rPr lang="en-US" altLang="zh-CN" sz="2400" spc="8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yine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400" spc="8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dış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yüklerden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doğan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şekil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değiştirmeler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2400" spc="-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önemlidir.</a:t>
            </a:r>
          </a:p>
          <a:p>
            <a:pPr>
              <a:lnSpc>
                <a:spcPts val="600"/>
              </a:lnSpc>
            </a:pPr>
            <a:endParaRPr lang="en-US" dirty="0" smtClean="0"/>
          </a:p>
          <a:p>
            <a:pPr marL="283463" indent="-283463" hangingPunct="0">
              <a:lnSpc>
                <a:spcPct val="100000"/>
              </a:lnSpc>
            </a:pPr>
            <a:r>
              <a:rPr lang="en-US" altLang="zh-CN" sz="1900" spc="64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64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ea typeface="Arial"/>
              </a:rPr>
              <a:t>Kiriş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yüklendiği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ea typeface="Arial"/>
              </a:rPr>
              <a:t>zaman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ea typeface="Arial"/>
              </a:rPr>
              <a:t>eğilir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veya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ea typeface="Arial"/>
              </a:rPr>
              <a:t>şeklini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ea typeface="Arial"/>
              </a:rPr>
              <a:t>değiştirir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Kirişin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üzerine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gelen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yükün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etkisi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altında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eğilmesi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esnasında</a:t>
            </a:r>
            <a:r>
              <a:rPr lang="en-US" altLang="zh-CN" sz="2400" spc="12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tarafsız</a:t>
            </a:r>
            <a:r>
              <a:rPr lang="en-US" altLang="zh-CN" sz="2400" spc="12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yüzey</a:t>
            </a:r>
            <a:r>
              <a:rPr lang="en-US" altLang="zh-CN" sz="2400" spc="12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üzerindeki</a:t>
            </a:r>
            <a:r>
              <a:rPr lang="en-US" altLang="zh-CN" sz="2400" spc="12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spc="12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noktanın,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ea typeface="Arial"/>
              </a:rPr>
              <a:t>düşey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ea typeface="Arial"/>
              </a:rPr>
              <a:t>doğrultuda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ea typeface="Arial"/>
              </a:rPr>
              <a:t>kat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ettiği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ea typeface="Arial"/>
              </a:rPr>
              <a:t>mesafe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60" dirty="0">
                <a:solidFill>
                  <a:srgbClr val="BF0000"/>
                </a:solidFill>
                <a:latin typeface="Arial"/>
                <a:ea typeface="Arial"/>
              </a:rPr>
              <a:t>sarkı</a:t>
            </a:r>
            <a:r>
              <a:rPr lang="en-US" altLang="zh-CN" sz="2400" spc="40" dirty="0">
                <a:solidFill>
                  <a:srgbClr val="BF0000"/>
                </a:solidFill>
                <a:latin typeface="Arial"/>
                <a:cs typeface="Arial"/>
              </a:rPr>
              <a:t>  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ea typeface="Arial"/>
              </a:rPr>
              <a:t>olarak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tanımlanır.</a:t>
            </a:r>
            <a:r>
              <a:rPr lang="en-US" altLang="zh-CN" sz="2400" spc="16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400" spc="17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durumda</a:t>
            </a:r>
            <a:r>
              <a:rPr lang="en-US" altLang="zh-CN" sz="2400" spc="17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tarafsız</a:t>
            </a:r>
            <a:r>
              <a:rPr lang="en-US" altLang="zh-CN" sz="2400" spc="16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düzlemin,</a:t>
            </a:r>
            <a:r>
              <a:rPr lang="en-US" altLang="zh-CN" sz="2400" spc="17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düşey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düzlem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üzerindeki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izdüşümüne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elastik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eğri</a:t>
            </a:r>
            <a:r>
              <a:rPr lang="en-US" altLang="zh-CN" sz="2400" spc="-89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denir.</a:t>
            </a:r>
          </a:p>
          <a:p>
            <a:pPr>
              <a:lnSpc>
                <a:spcPts val="600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Herhangi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kiriş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üzerine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gelen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yükü,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eğilme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645030" y="5282361"/>
            <a:ext cx="7324768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kesme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yönünden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emniyetle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taşıyabilecek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kadar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645030" y="5648121"/>
            <a:ext cx="2377588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dayanıklı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olabilir</a:t>
            </a:r>
            <a:r>
              <a:rPr lang="en-US" altLang="zh-CN" sz="2400" spc="-25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4"/>
          <p:cNvSpPr txBox="1"/>
          <p:nvPr/>
        </p:nvSpPr>
        <p:spPr>
          <a:xfrm>
            <a:off x="1289558" y="239573"/>
            <a:ext cx="7652608" cy="291441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2378963">
              <a:lnSpc>
                <a:spcPct val="100000"/>
              </a:lnSpc>
            </a:pP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Kirişlerin</a:t>
            </a:r>
            <a:r>
              <a:rPr lang="en-US" altLang="zh-CN" sz="3200" b="1" spc="-25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analizi</a:t>
            </a:r>
          </a:p>
          <a:p>
            <a:pPr>
              <a:lnSpc>
                <a:spcPts val="675"/>
              </a:lnSpc>
            </a:pPr>
            <a:endParaRPr lang="en-US" dirty="0" smtClean="0"/>
          </a:p>
          <a:p>
            <a:pPr marL="283463" indent="-283463" hangingPunct="0">
              <a:lnSpc>
                <a:spcPct val="99583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Uygulamada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ise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yükleme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koşulunda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ortaya</a:t>
            </a:r>
            <a:r>
              <a:rPr lang="en-US" altLang="zh-CN" sz="2400" spc="13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çıkan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sarkının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genellikle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kiriş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açıklığının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1/200–1/360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‘ından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fazla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olmaması</a:t>
            </a:r>
            <a:r>
              <a:rPr lang="en-US" altLang="zh-CN" sz="2400" spc="-14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istenir.</a:t>
            </a:r>
          </a:p>
          <a:p>
            <a:pPr>
              <a:lnSpc>
                <a:spcPts val="634"/>
              </a:lnSpc>
            </a:pPr>
            <a:endParaRPr lang="en-US" dirty="0" smtClean="0"/>
          </a:p>
          <a:p>
            <a:pPr marL="283463" indent="-283463" hangingPunct="0">
              <a:lnSpc>
                <a:spcPct val="99583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25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400" spc="-8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nedenle</a:t>
            </a:r>
            <a:r>
              <a:rPr lang="en-US" altLang="zh-CN" sz="2400" spc="-8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kiriş</a:t>
            </a:r>
            <a:r>
              <a:rPr lang="en-US" altLang="zh-CN" sz="2400" spc="-8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analiz</a:t>
            </a:r>
            <a:r>
              <a:rPr lang="en-US" altLang="zh-CN" sz="2400" spc="-8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-8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projelemelerinde</a:t>
            </a:r>
            <a:r>
              <a:rPr lang="en-US" altLang="zh-CN" sz="2400" spc="-9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ortaya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çıkan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sarkının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hesaplanması</a:t>
            </a:r>
            <a:r>
              <a:rPr lang="en-US" altLang="zh-CN" sz="2400" spc="-14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zorunludur.</a:t>
            </a:r>
          </a:p>
          <a:p>
            <a:pPr>
              <a:lnSpc>
                <a:spcPts val="569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34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Kirişlerde</a:t>
            </a:r>
            <a:r>
              <a:rPr lang="en-US" altLang="zh-CN" sz="2400" spc="-11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sarkı</a:t>
            </a:r>
            <a:r>
              <a:rPr lang="en-US" altLang="zh-CN" sz="2400" spc="-12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hesaplamasında</a:t>
            </a:r>
            <a:r>
              <a:rPr lang="en-US" altLang="zh-CN" sz="2400" spc="-12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kullanılan</a:t>
            </a:r>
            <a:r>
              <a:rPr lang="en-US" altLang="zh-CN" sz="2400" spc="-12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eşitlikler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573022" y="3160461"/>
            <a:ext cx="7397906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eğilme</a:t>
            </a:r>
            <a:r>
              <a:rPr lang="en-US" altLang="zh-CN" sz="2400" spc="14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gerilmesinin</a:t>
            </a:r>
            <a:r>
              <a:rPr lang="en-US" altLang="zh-CN" sz="2400" spc="14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kirişi</a:t>
            </a:r>
            <a:r>
              <a:rPr lang="en-US" altLang="zh-CN" sz="2400" spc="14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oluşturan</a:t>
            </a:r>
            <a:r>
              <a:rPr lang="en-US" altLang="zh-CN" sz="2400" spc="14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malzemenin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573022" y="3526713"/>
            <a:ext cx="7397177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1240917" algn="l"/>
                <a:tab pos="2633852" algn="l"/>
                <a:tab pos="3924934" algn="l"/>
                <a:tab pos="5726684" algn="l"/>
              </a:tabLst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elastik	limitinin	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altında	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bulunduğu	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durumlarda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289558" y="3892473"/>
            <a:ext cx="7651750" cy="25381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283463">
              <a:lnSpc>
                <a:spcPct val="100000"/>
              </a:lnSpc>
            </a:pPr>
            <a:r>
              <a:rPr lang="en-US" altLang="zh-CN" sz="2400" spc="-15" dirty="0">
                <a:solidFill>
                  <a:srgbClr val="000000"/>
                </a:solidFill>
                <a:latin typeface="Arial"/>
                <a:ea typeface="Arial"/>
              </a:rPr>
              <a:t>geçerlidir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  <a:p>
            <a:pPr>
              <a:lnSpc>
                <a:spcPts val="700"/>
              </a:lnSpc>
            </a:pPr>
            <a:endParaRPr lang="en-US" dirty="0" smtClean="0"/>
          </a:p>
          <a:p>
            <a:pPr marL="283463" indent="-283463" hangingPunct="0">
              <a:lnSpc>
                <a:spcPct val="98333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175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Düşey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yüklü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kirişlerde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sarkının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bulunmasında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üç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15" dirty="0">
                <a:solidFill>
                  <a:srgbClr val="000000"/>
                </a:solidFill>
                <a:latin typeface="Arial"/>
                <a:ea typeface="Arial"/>
              </a:rPr>
              <a:t>yöntem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vardır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  <a:p>
            <a:pPr>
              <a:lnSpc>
                <a:spcPts val="594"/>
              </a:lnSpc>
            </a:pPr>
            <a:endParaRPr lang="en-US" dirty="0" smtClean="0"/>
          </a:p>
          <a:p>
            <a:pPr marL="0" indent="673608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-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Analitik</a:t>
            </a:r>
            <a:r>
              <a:rPr lang="en-US" altLang="zh-CN" sz="2400" spc="-13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çözüm</a:t>
            </a:r>
          </a:p>
          <a:p>
            <a:pPr marL="673608" hangingPunct="0">
              <a:lnSpc>
                <a:spcPct val="120833"/>
              </a:lnSpc>
              <a:spcBef>
                <a:spcPts val="295"/>
              </a:spcBef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-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Moment-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alan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metodu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t/>
            </a:r>
            <a:br/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-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Süperpozisyon</a:t>
            </a:r>
            <a:r>
              <a:rPr lang="en-US" altLang="zh-CN" sz="2400" spc="-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metodu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9"/>
          <p:cNvSpPr txBox="1"/>
          <p:nvPr/>
        </p:nvSpPr>
        <p:spPr>
          <a:xfrm>
            <a:off x="3627754" y="196520"/>
            <a:ext cx="3246995" cy="4876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Kirişlerin</a:t>
            </a:r>
            <a:r>
              <a:rPr lang="en-US" altLang="zh-CN" sz="3200" b="1" spc="5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analizi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361566" y="855776"/>
            <a:ext cx="7607937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209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Analitik</a:t>
            </a:r>
            <a:r>
              <a:rPr lang="en-US" altLang="zh-CN" sz="2400" spc="75" dirty="0">
                <a:solidFill>
                  <a:srgbClr val="BF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çözüm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,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elastik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eğri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denkleminin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sınır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645030" y="1404416"/>
            <a:ext cx="7324456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şartlarına</a:t>
            </a:r>
            <a:r>
              <a:rPr lang="en-US" altLang="zh-CN" sz="2400" spc="19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göre</a:t>
            </a:r>
            <a:r>
              <a:rPr lang="en-US" altLang="zh-CN" sz="2400" spc="2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çözümlenmesiyle</a:t>
            </a:r>
            <a:r>
              <a:rPr lang="en-US" altLang="zh-CN" sz="2400" spc="19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sarkıyı</a:t>
            </a:r>
            <a:r>
              <a:rPr lang="en-US" altLang="zh-CN" sz="2400" spc="2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veren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361566" y="1952945"/>
            <a:ext cx="7580243" cy="44510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283463">
              <a:lnSpc>
                <a:spcPct val="100000"/>
              </a:lnSpc>
            </a:pP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integrasyon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metodudur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  <a:p>
            <a:pPr>
              <a:lnSpc>
                <a:spcPts val="1319"/>
              </a:lnSpc>
            </a:pPr>
            <a:endParaRPr lang="en-US" dirty="0" smtClean="0"/>
          </a:p>
          <a:p>
            <a:pPr marL="283463" indent="-283463" hangingPunct="0">
              <a:lnSpc>
                <a:spcPct val="149583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395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Moment-alan</a:t>
            </a:r>
            <a:r>
              <a:rPr lang="en-US" altLang="zh-CN" sz="2400" spc="-139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metodu</a:t>
            </a:r>
            <a:r>
              <a:rPr lang="en-US" altLang="zh-CN" sz="2400" spc="-139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sakının</a:t>
            </a:r>
            <a:r>
              <a:rPr lang="en-US" altLang="zh-CN" sz="2400" spc="-13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incelenmesinde</a:t>
            </a:r>
            <a:r>
              <a:rPr lang="en-US" altLang="zh-CN" sz="2400" spc="-13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en</a:t>
            </a:r>
            <a:r>
              <a:rPr lang="en-US" altLang="zh-CN" sz="2400" spc="-1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çok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kullanılan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yöntemdir</a:t>
            </a:r>
            <a:r>
              <a:rPr lang="en-US" altLang="zh-CN" sz="2400" spc="10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  <a:p>
            <a:pPr>
              <a:lnSpc>
                <a:spcPts val="625"/>
              </a:lnSpc>
            </a:pPr>
            <a:endParaRPr lang="en-US" dirty="0" smtClean="0"/>
          </a:p>
          <a:p>
            <a:pPr marL="283463" indent="-283463" hangingPunct="0">
              <a:lnSpc>
                <a:spcPct val="15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Süperpozisyon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metodunda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esas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sistem</a:t>
            </a:r>
            <a:r>
              <a:rPr lang="en-US" altLang="zh-CN" sz="2400" spc="-2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kolaylıkla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hesaplanabilecek</a:t>
            </a:r>
            <a:r>
              <a:rPr lang="en-US" altLang="zh-CN" sz="2400" spc="8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alt</a:t>
            </a:r>
            <a:r>
              <a:rPr lang="en-US" altLang="zh-CN" sz="2400" spc="9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sistemlere</a:t>
            </a:r>
            <a:r>
              <a:rPr lang="en-US" altLang="zh-CN" sz="2400" spc="9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ayrılır.</a:t>
            </a:r>
            <a:r>
              <a:rPr lang="en-US" altLang="zh-CN" sz="2400" spc="9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Esas</a:t>
            </a:r>
            <a:r>
              <a:rPr lang="en-US" altLang="zh-CN" sz="2400" spc="9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sistemin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ea typeface="Arial"/>
              </a:rPr>
              <a:t>herhangi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ea typeface="Arial"/>
              </a:rPr>
              <a:t>noktasındaki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ea typeface="Arial"/>
              </a:rPr>
              <a:t>sarkı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ea typeface="Arial"/>
              </a:rPr>
              <a:t>,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ea typeface="Arial"/>
              </a:rPr>
              <a:t>alt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ea typeface="Arial"/>
              </a:rPr>
              <a:t>sistemlerde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100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noktaya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karşılık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gelen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ea typeface="Arial"/>
              </a:rPr>
              <a:t>sarkı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ea typeface="Arial"/>
              </a:rPr>
              <a:t>değerlerinin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cebirsel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toplamı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ile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elde</a:t>
            </a:r>
            <a:r>
              <a:rPr lang="en-US" altLang="zh-CN" sz="2400" spc="-14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edilir.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24"/>
          <p:cNvSpPr txBox="1"/>
          <p:nvPr/>
        </p:nvSpPr>
        <p:spPr>
          <a:xfrm>
            <a:off x="3627754" y="145445"/>
            <a:ext cx="3246696" cy="4876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Kirişlerin</a:t>
            </a:r>
            <a:r>
              <a:rPr lang="en-US" altLang="zh-CN" sz="3200" b="1" spc="10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analizi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289558" y="740983"/>
            <a:ext cx="7682907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114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Maksimum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sarkı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kirişin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mesnet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tipine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yük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289558" y="1107236"/>
            <a:ext cx="7651287" cy="11734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283463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özelliklerine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göre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değişir.</a:t>
            </a:r>
            <a:r>
              <a:rPr lang="en-US" altLang="zh-CN" sz="2400" spc="-1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Örneğin;</a:t>
            </a:r>
          </a:p>
          <a:p>
            <a:pPr>
              <a:lnSpc>
                <a:spcPts val="600"/>
              </a:lnSpc>
            </a:pPr>
            <a:endParaRPr lang="en-US" dirty="0" smtClean="0"/>
          </a:p>
          <a:p>
            <a:pPr marL="283463" indent="-283463" hangingPunct="0">
              <a:lnSpc>
                <a:spcPct val="99583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145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Orta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noktasında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konsantre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yükle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yüklenmiş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basit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kirişte</a:t>
            </a:r>
            <a:r>
              <a:rPr lang="en-US" altLang="zh-CN" sz="2400" spc="-15" dirty="0">
                <a:solidFill>
                  <a:srgbClr val="000000"/>
                </a:solidFill>
                <a:latin typeface="Arial"/>
                <a:ea typeface="Arial"/>
              </a:rPr>
              <a:t>;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3951674" y="2614301"/>
            <a:ext cx="179207" cy="3271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ts val="2575"/>
              </a:lnSpc>
            </a:pPr>
            <a:r>
              <a:rPr lang="en-US" altLang="zh-CN" sz="2100" spc="15" dirty="0">
                <a:solidFill>
                  <a:srgbClr val="000000"/>
                </a:solidFill>
                <a:latin typeface="Symbol"/>
                <a:ea typeface="Symbol"/>
              </a:rPr>
              <a:t>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4184797" y="2614301"/>
            <a:ext cx="162064" cy="3271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ts val="2575"/>
              </a:lnSpc>
            </a:pPr>
            <a:r>
              <a:rPr lang="en-US" altLang="zh-CN" sz="2100" spc="10" dirty="0">
                <a:solidFill>
                  <a:srgbClr val="000000"/>
                </a:solidFill>
                <a:latin typeface="Symbol"/>
                <a:ea typeface="Symbol"/>
              </a:rPr>
              <a:t>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4418989" y="2465191"/>
            <a:ext cx="282972" cy="6884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59337">
              <a:lnSpc>
                <a:spcPct val="100000"/>
              </a:lnSpc>
            </a:pPr>
            <a:r>
              <a:rPr lang="en-US" altLang="zh-CN" sz="2100" spc="10" dirty="0">
                <a:solidFill>
                  <a:srgbClr val="000000"/>
                </a:solidFill>
                <a:latin typeface="Times New Roman"/>
                <a:ea typeface="Times New Roman"/>
              </a:rPr>
              <a:t>1</a:t>
            </a:r>
          </a:p>
          <a:p>
            <a:pPr marL="0">
              <a:lnSpc>
                <a:spcPct val="100000"/>
              </a:lnSpc>
              <a:spcBef>
                <a:spcPts val="379"/>
              </a:spcBef>
            </a:pPr>
            <a:r>
              <a:rPr lang="en-US" altLang="zh-CN" sz="2100" spc="5" dirty="0">
                <a:solidFill>
                  <a:srgbClr val="000000"/>
                </a:solidFill>
                <a:latin typeface="Times New Roman"/>
                <a:ea typeface="Times New Roman"/>
              </a:rPr>
              <a:t>48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4730693" y="2614301"/>
            <a:ext cx="162064" cy="3271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ts val="2575"/>
              </a:lnSpc>
            </a:pPr>
            <a:r>
              <a:rPr lang="en-US" altLang="zh-CN" sz="2100" spc="10" dirty="0">
                <a:solidFill>
                  <a:srgbClr val="000000"/>
                </a:solidFill>
                <a:latin typeface="Symbol"/>
                <a:ea typeface="Symbol"/>
              </a:rPr>
              <a:t>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4948840" y="2449825"/>
            <a:ext cx="658991" cy="73678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57209" indent="-57209" hangingPunct="0">
              <a:lnSpc>
                <a:spcPct val="114999"/>
              </a:lnSpc>
            </a:pPr>
            <a:r>
              <a:rPr lang="en-US" altLang="zh-CN" sz="2100" i="1" spc="-125" dirty="0">
                <a:solidFill>
                  <a:srgbClr val="000000"/>
                </a:solidFill>
                <a:latin typeface="Times New Roman"/>
                <a:ea typeface="Times New Roman"/>
              </a:rPr>
              <a:t>P</a:t>
            </a:r>
            <a:r>
              <a:rPr lang="en-US" altLang="zh-CN" sz="2100" i="1" spc="-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100" spc="-114" dirty="0">
                <a:solidFill>
                  <a:srgbClr val="000000"/>
                </a:solidFill>
                <a:latin typeface="Symbol"/>
                <a:ea typeface="Symbol"/>
              </a:rPr>
              <a:t></a:t>
            </a:r>
            <a:r>
              <a:rPr lang="en-US" altLang="zh-CN" sz="2100" spc="-55" dirty="0">
                <a:solidFill>
                  <a:srgbClr val="000000"/>
                </a:solidFill>
                <a:latin typeface="Symbol"/>
                <a:cs typeface="Symbol"/>
              </a:rPr>
              <a:t> </a:t>
            </a:r>
            <a:r>
              <a:rPr lang="en-US" altLang="zh-CN" sz="2100" i="1" spc="-114" dirty="0">
                <a:solidFill>
                  <a:srgbClr val="000000"/>
                </a:solidFill>
                <a:latin typeface="Times New Roman"/>
                <a:ea typeface="Times New Roman"/>
              </a:rPr>
              <a:t>L</a:t>
            </a:r>
            <a:r>
              <a:rPr lang="en-US" altLang="zh-CN" sz="1200" spc="-55" dirty="0">
                <a:solidFill>
                  <a:srgbClr val="000000"/>
                </a:solidFill>
                <a:latin typeface="Times New Roman"/>
                <a:ea typeface="Times New Roman"/>
              </a:rPr>
              <a:t>3</a:t>
            </a:r>
            <a:r>
              <a:rPr lang="en-US" altLang="zh-CN" sz="1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100" i="1" dirty="0">
                <a:solidFill>
                  <a:srgbClr val="000000"/>
                </a:solidFill>
                <a:latin typeface="Times New Roman"/>
                <a:ea typeface="Times New Roman"/>
              </a:rPr>
              <a:t>E</a:t>
            </a:r>
            <a:r>
              <a:rPr lang="en-US" altLang="zh-CN" sz="2100" i="1" spc="-14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100" dirty="0">
                <a:solidFill>
                  <a:srgbClr val="000000"/>
                </a:solidFill>
                <a:latin typeface="Symbol"/>
                <a:ea typeface="Symbol"/>
              </a:rPr>
              <a:t></a:t>
            </a:r>
            <a:r>
              <a:rPr lang="en-US" altLang="zh-CN" sz="2100" spc="-150" dirty="0">
                <a:solidFill>
                  <a:srgbClr val="000000"/>
                </a:solidFill>
                <a:latin typeface="Symbol"/>
                <a:cs typeface="Symbol"/>
              </a:rPr>
              <a:t> </a:t>
            </a:r>
            <a:r>
              <a:rPr lang="en-US" altLang="zh-CN" sz="2100" i="1" dirty="0">
                <a:solidFill>
                  <a:srgbClr val="000000"/>
                </a:solidFill>
                <a:latin typeface="Times New Roman"/>
                <a:ea typeface="Times New Roman"/>
              </a:rPr>
              <a:t>I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289558" y="3696749"/>
            <a:ext cx="7653171" cy="71943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3463" indent="-283463" hangingPunct="0">
              <a:lnSpc>
                <a:spcPct val="98333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259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Dikdörtgen</a:t>
            </a:r>
            <a:r>
              <a:rPr lang="en-US" altLang="zh-CN" sz="2400" spc="-8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şeklinde</a:t>
            </a:r>
            <a:r>
              <a:rPr lang="en-US" altLang="zh-CN" sz="2400" spc="-9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düzgün</a:t>
            </a:r>
            <a:r>
              <a:rPr lang="en-US" altLang="zh-CN" sz="2400" spc="-8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yayılı</a:t>
            </a:r>
            <a:r>
              <a:rPr lang="en-US" altLang="zh-CN" sz="2400" spc="-8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yükle</a:t>
            </a:r>
            <a:r>
              <a:rPr lang="en-US" altLang="zh-CN" sz="2400" spc="-1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yüklenmiş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basit</a:t>
            </a:r>
            <a:r>
              <a:rPr lang="en-US" altLang="zh-CN" sz="240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kirişte</a:t>
            </a:r>
            <a:r>
              <a:rPr lang="en-US" altLang="zh-CN" sz="2400" spc="5" dirty="0">
                <a:solidFill>
                  <a:srgbClr val="000000"/>
                </a:solidFill>
                <a:latin typeface="Arial"/>
                <a:ea typeface="Arial"/>
              </a:rPr>
              <a:t>;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4049960" y="4690956"/>
            <a:ext cx="182361" cy="33407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ts val="2629"/>
              </a:lnSpc>
            </a:pPr>
            <a:r>
              <a:rPr lang="en-US" altLang="zh-CN" sz="2150" spc="10" dirty="0">
                <a:solidFill>
                  <a:srgbClr val="000000"/>
                </a:solidFill>
                <a:latin typeface="Symbol"/>
                <a:ea typeface="Symbol"/>
              </a:rPr>
              <a:t>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4286404" y="4690956"/>
            <a:ext cx="164894" cy="33407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ts val="2629"/>
              </a:lnSpc>
            </a:pPr>
            <a:r>
              <a:rPr lang="en-US" altLang="zh-CN" sz="2150" spc="5" dirty="0">
                <a:solidFill>
                  <a:srgbClr val="000000"/>
                </a:solidFill>
                <a:latin typeface="Symbol"/>
                <a:ea typeface="Symbol"/>
              </a:rPr>
              <a:t>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4515763" y="4538269"/>
            <a:ext cx="424216" cy="7039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134577">
              <a:lnSpc>
                <a:spcPct val="100000"/>
              </a:lnSpc>
            </a:pPr>
            <a:r>
              <a:rPr lang="en-US" altLang="zh-CN" sz="2150" spc="5" dirty="0">
                <a:solidFill>
                  <a:srgbClr val="000000"/>
                </a:solidFill>
                <a:latin typeface="Times New Roman"/>
                <a:ea typeface="Times New Roman"/>
              </a:rPr>
              <a:t>5</a:t>
            </a:r>
          </a:p>
          <a:p>
            <a:pPr marL="0">
              <a:lnSpc>
                <a:spcPct val="100000"/>
              </a:lnSpc>
              <a:spcBef>
                <a:spcPts val="379"/>
              </a:spcBef>
            </a:pPr>
            <a:r>
              <a:rPr lang="en-US" altLang="zh-CN" sz="2150" dirty="0">
                <a:solidFill>
                  <a:srgbClr val="000000"/>
                </a:solidFill>
                <a:latin typeface="Times New Roman"/>
                <a:ea typeface="Times New Roman"/>
              </a:rPr>
              <a:t>384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4969045" y="4690956"/>
            <a:ext cx="164894" cy="33407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ts val="2629"/>
              </a:lnSpc>
            </a:pPr>
            <a:r>
              <a:rPr lang="en-US" altLang="zh-CN" sz="2150" spc="5" dirty="0">
                <a:solidFill>
                  <a:srgbClr val="000000"/>
                </a:solidFill>
                <a:latin typeface="Symbol"/>
                <a:ea typeface="Symbol"/>
              </a:rPr>
              <a:t>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5182056" y="4522974"/>
            <a:ext cx="645409" cy="7524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52310" indent="-52310" hangingPunct="0">
              <a:lnSpc>
                <a:spcPct val="114583"/>
              </a:lnSpc>
            </a:pPr>
            <a:r>
              <a:rPr lang="en-US" altLang="zh-CN" sz="2150" i="1" spc="-110" dirty="0">
                <a:solidFill>
                  <a:srgbClr val="000000"/>
                </a:solidFill>
                <a:latin typeface="Times New Roman"/>
                <a:ea typeface="Times New Roman"/>
              </a:rPr>
              <a:t>q</a:t>
            </a:r>
            <a:r>
              <a:rPr lang="en-US" altLang="zh-CN" sz="2150" i="1" spc="-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150" spc="-125" dirty="0">
                <a:solidFill>
                  <a:srgbClr val="000000"/>
                </a:solidFill>
                <a:latin typeface="Symbol"/>
                <a:ea typeface="Symbol"/>
              </a:rPr>
              <a:t></a:t>
            </a:r>
            <a:r>
              <a:rPr lang="en-US" altLang="zh-CN" sz="2150" spc="-60" dirty="0">
                <a:solidFill>
                  <a:srgbClr val="000000"/>
                </a:solidFill>
                <a:latin typeface="Symbol"/>
                <a:cs typeface="Symbol"/>
              </a:rPr>
              <a:t> </a:t>
            </a:r>
            <a:r>
              <a:rPr lang="en-US" altLang="zh-CN" sz="2150" i="1" spc="-120" dirty="0">
                <a:solidFill>
                  <a:srgbClr val="000000"/>
                </a:solidFill>
                <a:latin typeface="Times New Roman"/>
                <a:ea typeface="Times New Roman"/>
              </a:rPr>
              <a:t>L</a:t>
            </a:r>
            <a:r>
              <a:rPr lang="en-US" altLang="zh-CN" sz="1250" spc="-64" dirty="0">
                <a:solidFill>
                  <a:srgbClr val="000000"/>
                </a:solidFill>
                <a:latin typeface="Times New Roman"/>
                <a:ea typeface="Times New Roman"/>
              </a:rPr>
              <a:t>4</a:t>
            </a:r>
            <a:r>
              <a:rPr lang="en-US" altLang="zh-CN" sz="12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150" i="1" spc="-100" dirty="0">
                <a:solidFill>
                  <a:srgbClr val="000000"/>
                </a:solidFill>
                <a:latin typeface="Times New Roman"/>
                <a:ea typeface="Times New Roman"/>
              </a:rPr>
              <a:t>E</a:t>
            </a:r>
            <a:r>
              <a:rPr lang="en-US" altLang="zh-CN" sz="2150" i="1" spc="-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150" spc="-94" dirty="0">
                <a:solidFill>
                  <a:srgbClr val="000000"/>
                </a:solidFill>
                <a:latin typeface="Symbol"/>
                <a:ea typeface="Symbol"/>
              </a:rPr>
              <a:t></a:t>
            </a:r>
            <a:r>
              <a:rPr lang="en-US" altLang="zh-CN" sz="2150" spc="-45" dirty="0">
                <a:solidFill>
                  <a:srgbClr val="000000"/>
                </a:solidFill>
                <a:latin typeface="Symbol"/>
                <a:cs typeface="Symbol"/>
              </a:rPr>
              <a:t> </a:t>
            </a:r>
            <a:r>
              <a:rPr lang="en-US" altLang="zh-CN" sz="2150" i="1" spc="-55" dirty="0">
                <a:solidFill>
                  <a:srgbClr val="000000"/>
                </a:solidFill>
                <a:latin typeface="Times New Roman"/>
                <a:ea typeface="Times New Roman"/>
              </a:rPr>
              <a:t>I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627885" y="5817260"/>
            <a:ext cx="2854726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eşitlikleri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ile</a:t>
            </a:r>
            <a:r>
              <a:rPr lang="en-US" altLang="zh-CN" sz="2400" spc="-1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bulunur.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4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40"/>
          <p:cNvSpPr txBox="1"/>
          <p:nvPr/>
        </p:nvSpPr>
        <p:spPr>
          <a:xfrm>
            <a:off x="1289558" y="354868"/>
            <a:ext cx="7652504" cy="186663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2338196">
              <a:lnSpc>
                <a:spcPct val="100000"/>
              </a:lnSpc>
            </a:pP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Kirişlerin</a:t>
            </a:r>
            <a:r>
              <a:rPr lang="en-US" altLang="zh-CN" sz="3200" b="1" spc="10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analizi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214"/>
              </a:lnSpc>
            </a:pPr>
            <a:endParaRPr lang="en-US" dirty="0" smtClean="0"/>
          </a:p>
          <a:p>
            <a:pPr marL="283463" indent="-283463" hangingPunct="0">
              <a:lnSpc>
                <a:spcPct val="149583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30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Açıklığı,</a:t>
            </a:r>
            <a:r>
              <a:rPr lang="en-US" altLang="zh-CN" sz="2400" spc="-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yükleme</a:t>
            </a:r>
            <a:r>
              <a:rPr lang="en-US" altLang="zh-CN" sz="2400" spc="-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şartı,</a:t>
            </a:r>
            <a:r>
              <a:rPr lang="en-US" altLang="zh-CN" sz="2400" spc="-1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malzemesi</a:t>
            </a:r>
            <a:r>
              <a:rPr lang="en-US" altLang="zh-CN" sz="2400" spc="-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-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kesiti</a:t>
            </a:r>
            <a:r>
              <a:rPr lang="en-US" altLang="zh-CN" sz="2400" spc="-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verilen</a:t>
            </a:r>
            <a:r>
              <a:rPr lang="en-US" altLang="zh-CN" sz="2400" spc="-10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kirişin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üzerine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ea typeface="Arial"/>
              </a:rPr>
              <a:t>gelen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ea typeface="Arial"/>
              </a:rPr>
              <a:t>yükü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koşullar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altında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taşıyıp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1573022" y="2313228"/>
            <a:ext cx="7397177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2969387" algn="l"/>
                <a:tab pos="4023994" algn="l"/>
                <a:tab pos="4775707" algn="l"/>
                <a:tab pos="5965952" algn="l"/>
              </a:tabLst>
            </a:pP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taşıyamayacağının	veya	bu	kirişin	emniyetle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1573022" y="2861868"/>
            <a:ext cx="7383419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taşıyabileceği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yükün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araştırılmasına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kiriş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analizi</a:t>
            </a:r>
            <a:r>
              <a:rPr lang="en-US" altLang="zh-CN" sz="2400" spc="-104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denir.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1289558" y="3487089"/>
            <a:ext cx="7683601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94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Analiz</a:t>
            </a:r>
            <a:r>
              <a:rPr lang="en-US" altLang="zh-CN" sz="2400" spc="-3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işlemi</a:t>
            </a:r>
            <a:r>
              <a:rPr lang="en-US" altLang="zh-CN" sz="2400" spc="-3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eğilme</a:t>
            </a:r>
            <a:r>
              <a:rPr lang="en-US" altLang="zh-CN" sz="2400" spc="-3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momenti,</a:t>
            </a:r>
            <a:r>
              <a:rPr lang="en-US" altLang="zh-CN" sz="2400" spc="-3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kesme</a:t>
            </a:r>
            <a:r>
              <a:rPr lang="en-US" altLang="zh-CN" sz="2400" spc="-3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-4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sarkı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1573022" y="4035729"/>
            <a:ext cx="2444771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spc="-15" dirty="0">
                <a:solidFill>
                  <a:srgbClr val="000000"/>
                </a:solidFill>
                <a:latin typeface="Arial"/>
                <a:ea typeface="Arial"/>
              </a:rPr>
              <a:t>yönünden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yapılır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Picture 4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46"/>
          <p:cNvSpPr txBox="1"/>
          <p:nvPr/>
        </p:nvSpPr>
        <p:spPr>
          <a:xfrm>
            <a:off x="3627754" y="354868"/>
            <a:ext cx="3246696" cy="4876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Kirişlerin</a:t>
            </a:r>
            <a:r>
              <a:rPr lang="en-US" altLang="zh-CN" sz="3200" b="1" spc="10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analizi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1289558" y="1071438"/>
            <a:ext cx="7680630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3918838" algn="l"/>
              </a:tabLst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409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Açıklığı,</a:t>
            </a:r>
            <a:r>
              <a:rPr lang="en-US" altLang="zh-CN" sz="2400" spc="-13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yükleme</a:t>
            </a:r>
            <a:r>
              <a:rPr lang="en-US" altLang="zh-CN" sz="2400" spc="-14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şartı	ve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malzemesi</a:t>
            </a:r>
            <a:r>
              <a:rPr lang="en-US" altLang="zh-CN" sz="2400" spc="13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verilen</a:t>
            </a:r>
            <a:r>
              <a:rPr lang="en-US" altLang="zh-CN" sz="2400" spc="13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1289558" y="1529003"/>
            <a:ext cx="7653374" cy="28201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3463" hangingPunct="0">
              <a:lnSpc>
                <a:spcPct val="149583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kirişin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kesit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boyutlarının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bulunması,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söz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konusu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kirişin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projelenmesi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olarak</a:t>
            </a:r>
            <a:r>
              <a:rPr lang="en-US" altLang="zh-CN" sz="2400" spc="-14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tanımlanır.</a:t>
            </a:r>
          </a:p>
          <a:p>
            <a:pPr>
              <a:lnSpc>
                <a:spcPts val="625"/>
              </a:lnSpc>
            </a:pPr>
            <a:endParaRPr lang="en-US" dirty="0" smtClean="0"/>
          </a:p>
          <a:p>
            <a:pPr marL="283463" indent="-283463" hangingPunct="0">
              <a:lnSpc>
                <a:spcPct val="15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275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Projelemede</a:t>
            </a:r>
            <a:r>
              <a:rPr lang="en-US" altLang="zh-CN" sz="2400" spc="-9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ilk</a:t>
            </a:r>
            <a:r>
              <a:rPr lang="en-US" altLang="zh-CN" sz="2400" spc="-1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aşama,</a:t>
            </a:r>
            <a:r>
              <a:rPr lang="en-US" altLang="zh-CN" sz="2400" spc="-9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kiriş</a:t>
            </a:r>
            <a:r>
              <a:rPr lang="en-US" altLang="zh-CN" sz="2400" spc="-9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üzerine</a:t>
            </a:r>
            <a:r>
              <a:rPr lang="en-US" altLang="zh-CN" sz="2400" spc="-1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gelmesi</a:t>
            </a:r>
            <a:r>
              <a:rPr lang="en-US" altLang="zh-CN" sz="2400" spc="-1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olası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yüklerin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ea typeface="Arial"/>
              </a:rPr>
              <a:t>yeterli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ea typeface="Arial"/>
              </a:rPr>
              <a:t>doğrulukta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ea typeface="Arial"/>
              </a:rPr>
              <a:t>hesaplanmasıdır</a:t>
            </a:r>
            <a:r>
              <a:rPr lang="en-US" altLang="zh-CN" sz="2400" spc="85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Bundan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sonra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kiriş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kesitinin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boyutları</a:t>
            </a:r>
            <a:r>
              <a:rPr lang="en-US" altLang="zh-CN" sz="2400" spc="13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eğilme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gerilmesi,</a:t>
            </a:r>
            <a:r>
              <a:rPr lang="en-US" altLang="zh-CN" sz="2400" spc="13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söz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1573022" y="4440478"/>
            <a:ext cx="7396881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konusu</a:t>
            </a:r>
            <a:r>
              <a:rPr lang="en-US" altLang="zh-CN" sz="2400" spc="129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malzemenin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eğilme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emniyet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gerilmesini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1289558" y="4989007"/>
            <a:ext cx="7653680" cy="16310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283463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aşmayacak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şekilde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tayin</a:t>
            </a:r>
            <a:r>
              <a:rPr lang="en-US" altLang="zh-CN" sz="2400" spc="-13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edilir.</a:t>
            </a:r>
          </a:p>
          <a:p>
            <a:pPr>
              <a:lnSpc>
                <a:spcPts val="1319"/>
              </a:lnSpc>
            </a:pPr>
            <a:endParaRPr lang="en-US" dirty="0" smtClean="0"/>
          </a:p>
          <a:p>
            <a:pPr marL="283463" indent="-283463" hangingPunct="0">
              <a:lnSpc>
                <a:spcPct val="149583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17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Hesaplanan</a:t>
            </a:r>
            <a:r>
              <a:rPr lang="en-US" altLang="zh-CN" sz="2400" spc="-6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kesit,</a:t>
            </a:r>
            <a:r>
              <a:rPr lang="en-US" altLang="zh-CN" sz="2400" spc="-6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yatay</a:t>
            </a:r>
            <a:r>
              <a:rPr lang="en-US" altLang="zh-CN" sz="2400" spc="-6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kesme</a:t>
            </a:r>
            <a:r>
              <a:rPr lang="en-US" altLang="zh-CN" sz="2400" spc="-6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gerilmesi</a:t>
            </a:r>
            <a:r>
              <a:rPr lang="en-US" altLang="zh-CN" sz="2400" spc="-6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-6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sarkı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yönünden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kontrol</a:t>
            </a:r>
            <a:r>
              <a:rPr lang="en-US" altLang="zh-CN" sz="2400" spc="-1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edilir.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484</Words>
  <Application>Microsoft Office PowerPoint</Application>
  <PresentationFormat>Ekran Gösterisi (4:3)</PresentationFormat>
  <Paragraphs>143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6" baseType="lpstr">
      <vt:lpstr>宋体</vt:lpstr>
      <vt:lpstr>Arial</vt:lpstr>
      <vt:lpstr>Calibri</vt:lpstr>
      <vt:lpstr>Symbol</vt:lpstr>
      <vt:lpstr>Times New Roman</vt:lpstr>
      <vt:lpstr>Wingdings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Eylem</dc:creator>
  <cp:lastModifiedBy>Eylem</cp:lastModifiedBy>
  <cp:revision>3</cp:revision>
  <dcterms:created xsi:type="dcterms:W3CDTF">2011-01-21T15:00:27Z</dcterms:created>
  <dcterms:modified xsi:type="dcterms:W3CDTF">2020-01-07T11:59:18Z</dcterms:modified>
</cp:coreProperties>
</file>