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handoutMasterIdLst>
    <p:handoutMasterId r:id="rId39"/>
  </p:handoutMasterIdLst>
  <p:sldIdLst>
    <p:sldId id="257" r:id="rId2"/>
    <p:sldId id="258" r:id="rId3"/>
    <p:sldId id="260" r:id="rId4"/>
    <p:sldId id="259" r:id="rId5"/>
    <p:sldId id="262" r:id="rId6"/>
    <p:sldId id="261" r:id="rId7"/>
    <p:sldId id="265" r:id="rId8"/>
    <p:sldId id="263" r:id="rId9"/>
    <p:sldId id="269" r:id="rId10"/>
    <p:sldId id="264" r:id="rId11"/>
    <p:sldId id="267" r:id="rId12"/>
    <p:sldId id="272" r:id="rId13"/>
    <p:sldId id="273" r:id="rId14"/>
    <p:sldId id="274" r:id="rId15"/>
    <p:sldId id="276" r:id="rId16"/>
    <p:sldId id="278" r:id="rId17"/>
    <p:sldId id="279" r:id="rId18"/>
    <p:sldId id="281" r:id="rId19"/>
    <p:sldId id="280" r:id="rId20"/>
    <p:sldId id="326" r:id="rId21"/>
    <p:sldId id="282" r:id="rId22"/>
    <p:sldId id="297" r:id="rId23"/>
    <p:sldId id="324" r:id="rId24"/>
    <p:sldId id="284" r:id="rId25"/>
    <p:sldId id="303" r:id="rId26"/>
    <p:sldId id="304" r:id="rId27"/>
    <p:sldId id="306" r:id="rId28"/>
    <p:sldId id="315" r:id="rId29"/>
    <p:sldId id="307" r:id="rId30"/>
    <p:sldId id="308" r:id="rId31"/>
    <p:sldId id="309" r:id="rId32"/>
    <p:sldId id="310" r:id="rId33"/>
    <p:sldId id="320" r:id="rId34"/>
    <p:sldId id="322" r:id="rId35"/>
    <p:sldId id="323" r:id="rId36"/>
    <p:sldId id="32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950" autoAdjust="0"/>
  </p:normalViewPr>
  <p:slideViewPr>
    <p:cSldViewPr>
      <p:cViewPr varScale="1">
        <p:scale>
          <a:sx n="95" d="100"/>
          <a:sy n="95" d="100"/>
        </p:scale>
        <p:origin x="348" y="9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6BDB5E-0A80-4823-9B9B-D27CE3C4C6E5}" type="datetimeFigureOut">
              <a:rPr lang="tr-TR" smtClean="0"/>
              <a:pPr/>
              <a:t>24.12.2019</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6CEF91-E2E4-4BA1-BDB0-B92BD5FE83BA}" type="slidenum">
              <a:rPr lang="tr-TR" smtClean="0"/>
              <a:pPr/>
              <a:t>‹#›</a:t>
            </a:fld>
            <a:endParaRPr lang="tr-TR"/>
          </a:p>
        </p:txBody>
      </p:sp>
    </p:spTree>
    <p:extLst>
      <p:ext uri="{BB962C8B-B14F-4D97-AF65-F5344CB8AC3E}">
        <p14:creationId xmlns:p14="http://schemas.microsoft.com/office/powerpoint/2010/main" val="3934605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9C6EE-FD3B-41A0-BACF-053488B60399}" type="datetimeFigureOut">
              <a:rPr lang="tr-TR" smtClean="0"/>
              <a:pPr/>
              <a:t>24.12.2019</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4DE11E-084C-4522-BBA8-65ED24AFA1AD}" type="slidenum">
              <a:rPr lang="tr-TR" smtClean="0"/>
              <a:pPr/>
              <a:t>‹#›</a:t>
            </a:fld>
            <a:endParaRPr lang="tr-TR"/>
          </a:p>
        </p:txBody>
      </p:sp>
    </p:spTree>
    <p:extLst>
      <p:ext uri="{BB962C8B-B14F-4D97-AF65-F5344CB8AC3E}">
        <p14:creationId xmlns:p14="http://schemas.microsoft.com/office/powerpoint/2010/main" val="2203864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4B841D8-D1E7-4DC4-8F7B-9685B8F6144A}" type="slidenum">
              <a:rPr lang="tr-TR" smtClean="0"/>
              <a:pPr/>
              <a:t>1</a:t>
            </a:fld>
            <a:endParaRPr lang="tr-TR"/>
          </a:p>
        </p:txBody>
      </p:sp>
    </p:spTree>
    <p:extLst>
      <p:ext uri="{BB962C8B-B14F-4D97-AF65-F5344CB8AC3E}">
        <p14:creationId xmlns:p14="http://schemas.microsoft.com/office/powerpoint/2010/main" val="142973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B4DE11E-084C-4522-BBA8-65ED24AFA1AD}" type="slidenum">
              <a:rPr lang="tr-TR" smtClean="0"/>
              <a:pPr/>
              <a:t>10</a:t>
            </a:fld>
            <a:endParaRPr lang="tr-TR"/>
          </a:p>
        </p:txBody>
      </p:sp>
    </p:spTree>
    <p:extLst>
      <p:ext uri="{BB962C8B-B14F-4D97-AF65-F5344CB8AC3E}">
        <p14:creationId xmlns:p14="http://schemas.microsoft.com/office/powerpoint/2010/main" val="639373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B4DE11E-084C-4522-BBA8-65ED24AFA1AD}" type="slidenum">
              <a:rPr lang="tr-TR" smtClean="0"/>
              <a:pPr/>
              <a:t>11</a:t>
            </a:fld>
            <a:endParaRPr lang="tr-TR"/>
          </a:p>
        </p:txBody>
      </p:sp>
    </p:spTree>
    <p:extLst>
      <p:ext uri="{BB962C8B-B14F-4D97-AF65-F5344CB8AC3E}">
        <p14:creationId xmlns:p14="http://schemas.microsoft.com/office/powerpoint/2010/main" val="1314096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B4DE11E-084C-4522-BBA8-65ED24AFA1AD}" type="slidenum">
              <a:rPr lang="tr-TR" smtClean="0"/>
              <a:pPr/>
              <a:t>12</a:t>
            </a:fld>
            <a:endParaRPr lang="tr-TR"/>
          </a:p>
        </p:txBody>
      </p:sp>
    </p:spTree>
    <p:extLst>
      <p:ext uri="{BB962C8B-B14F-4D97-AF65-F5344CB8AC3E}">
        <p14:creationId xmlns:p14="http://schemas.microsoft.com/office/powerpoint/2010/main" val="1845501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B4DE11E-084C-4522-BBA8-65ED24AFA1AD}" type="slidenum">
              <a:rPr lang="tr-TR" smtClean="0"/>
              <a:pPr/>
              <a:t>13</a:t>
            </a:fld>
            <a:endParaRPr lang="tr-TR"/>
          </a:p>
        </p:txBody>
      </p:sp>
    </p:spTree>
    <p:extLst>
      <p:ext uri="{BB962C8B-B14F-4D97-AF65-F5344CB8AC3E}">
        <p14:creationId xmlns:p14="http://schemas.microsoft.com/office/powerpoint/2010/main" val="690757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B4DE11E-084C-4522-BBA8-65ED24AFA1AD}" type="slidenum">
              <a:rPr lang="tr-TR" smtClean="0"/>
              <a:pPr/>
              <a:t>14</a:t>
            </a:fld>
            <a:endParaRPr lang="tr-TR"/>
          </a:p>
        </p:txBody>
      </p:sp>
    </p:spTree>
    <p:extLst>
      <p:ext uri="{BB962C8B-B14F-4D97-AF65-F5344CB8AC3E}">
        <p14:creationId xmlns:p14="http://schemas.microsoft.com/office/powerpoint/2010/main" val="1802970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B4DE11E-084C-4522-BBA8-65ED24AFA1AD}" type="slidenum">
              <a:rPr lang="tr-TR" smtClean="0"/>
              <a:pPr/>
              <a:t>15</a:t>
            </a:fld>
            <a:endParaRPr lang="tr-TR"/>
          </a:p>
        </p:txBody>
      </p:sp>
    </p:spTree>
    <p:extLst>
      <p:ext uri="{BB962C8B-B14F-4D97-AF65-F5344CB8AC3E}">
        <p14:creationId xmlns:p14="http://schemas.microsoft.com/office/powerpoint/2010/main" val="2355239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B4DE11E-084C-4522-BBA8-65ED24AFA1AD}" type="slidenum">
              <a:rPr lang="tr-TR" smtClean="0"/>
              <a:pPr/>
              <a:t>16</a:t>
            </a:fld>
            <a:endParaRPr lang="tr-TR"/>
          </a:p>
        </p:txBody>
      </p:sp>
    </p:spTree>
    <p:extLst>
      <p:ext uri="{BB962C8B-B14F-4D97-AF65-F5344CB8AC3E}">
        <p14:creationId xmlns:p14="http://schemas.microsoft.com/office/powerpoint/2010/main" val="1164261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B4DE11E-084C-4522-BBA8-65ED24AFA1AD}" type="slidenum">
              <a:rPr lang="tr-TR" smtClean="0"/>
              <a:pPr/>
              <a:t>17</a:t>
            </a:fld>
            <a:endParaRPr lang="tr-TR"/>
          </a:p>
        </p:txBody>
      </p:sp>
    </p:spTree>
    <p:extLst>
      <p:ext uri="{BB962C8B-B14F-4D97-AF65-F5344CB8AC3E}">
        <p14:creationId xmlns:p14="http://schemas.microsoft.com/office/powerpoint/2010/main" val="4104974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B4DE11E-084C-4522-BBA8-65ED24AFA1AD}" type="slidenum">
              <a:rPr lang="tr-TR" smtClean="0"/>
              <a:pPr/>
              <a:t>18</a:t>
            </a:fld>
            <a:endParaRPr lang="tr-TR"/>
          </a:p>
        </p:txBody>
      </p:sp>
    </p:spTree>
    <p:extLst>
      <p:ext uri="{BB962C8B-B14F-4D97-AF65-F5344CB8AC3E}">
        <p14:creationId xmlns:p14="http://schemas.microsoft.com/office/powerpoint/2010/main" val="2480908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B4DE11E-084C-4522-BBA8-65ED24AFA1AD}" type="slidenum">
              <a:rPr lang="tr-TR" smtClean="0"/>
              <a:pPr/>
              <a:t>19</a:t>
            </a:fld>
            <a:endParaRPr lang="tr-TR"/>
          </a:p>
        </p:txBody>
      </p:sp>
    </p:spTree>
    <p:extLst>
      <p:ext uri="{BB962C8B-B14F-4D97-AF65-F5344CB8AC3E}">
        <p14:creationId xmlns:p14="http://schemas.microsoft.com/office/powerpoint/2010/main" val="484751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B4DE11E-084C-4522-BBA8-65ED24AFA1AD}" type="slidenum">
              <a:rPr lang="tr-TR" smtClean="0"/>
              <a:pPr/>
              <a:t>2</a:t>
            </a:fld>
            <a:endParaRPr lang="tr-TR"/>
          </a:p>
        </p:txBody>
      </p:sp>
    </p:spTree>
    <p:extLst>
      <p:ext uri="{BB962C8B-B14F-4D97-AF65-F5344CB8AC3E}">
        <p14:creationId xmlns:p14="http://schemas.microsoft.com/office/powerpoint/2010/main" val="2559662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B4DE11E-084C-4522-BBA8-65ED24AFA1AD}" type="slidenum">
              <a:rPr lang="tr-TR" smtClean="0"/>
              <a:pPr/>
              <a:t>20</a:t>
            </a:fld>
            <a:endParaRPr lang="tr-TR"/>
          </a:p>
        </p:txBody>
      </p:sp>
    </p:spTree>
    <p:extLst>
      <p:ext uri="{BB962C8B-B14F-4D97-AF65-F5344CB8AC3E}">
        <p14:creationId xmlns:p14="http://schemas.microsoft.com/office/powerpoint/2010/main" val="2786983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B4DE11E-084C-4522-BBA8-65ED24AFA1AD}" type="slidenum">
              <a:rPr lang="tr-TR" smtClean="0"/>
              <a:pPr/>
              <a:t>21</a:t>
            </a:fld>
            <a:endParaRPr lang="tr-TR"/>
          </a:p>
        </p:txBody>
      </p:sp>
    </p:spTree>
    <p:extLst>
      <p:ext uri="{BB962C8B-B14F-4D97-AF65-F5344CB8AC3E}">
        <p14:creationId xmlns:p14="http://schemas.microsoft.com/office/powerpoint/2010/main" val="4019957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B4DE11E-084C-4522-BBA8-65ED24AFA1AD}" type="slidenum">
              <a:rPr lang="tr-TR" smtClean="0"/>
              <a:pPr/>
              <a:t>22</a:t>
            </a:fld>
            <a:endParaRPr lang="tr-TR"/>
          </a:p>
        </p:txBody>
      </p:sp>
    </p:spTree>
    <p:extLst>
      <p:ext uri="{BB962C8B-B14F-4D97-AF65-F5344CB8AC3E}">
        <p14:creationId xmlns:p14="http://schemas.microsoft.com/office/powerpoint/2010/main" val="2739249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B4DE11E-084C-4522-BBA8-65ED24AFA1AD}" type="slidenum">
              <a:rPr lang="tr-TR" smtClean="0"/>
              <a:pPr/>
              <a:t>23</a:t>
            </a:fld>
            <a:endParaRPr lang="tr-TR"/>
          </a:p>
        </p:txBody>
      </p:sp>
    </p:spTree>
    <p:extLst>
      <p:ext uri="{BB962C8B-B14F-4D97-AF65-F5344CB8AC3E}">
        <p14:creationId xmlns:p14="http://schemas.microsoft.com/office/powerpoint/2010/main" val="1008813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B4DE11E-084C-4522-BBA8-65ED24AFA1AD}" type="slidenum">
              <a:rPr lang="tr-TR" smtClean="0"/>
              <a:pPr/>
              <a:t>24</a:t>
            </a:fld>
            <a:endParaRPr lang="tr-TR"/>
          </a:p>
        </p:txBody>
      </p:sp>
    </p:spTree>
    <p:extLst>
      <p:ext uri="{BB962C8B-B14F-4D97-AF65-F5344CB8AC3E}">
        <p14:creationId xmlns:p14="http://schemas.microsoft.com/office/powerpoint/2010/main" val="1524546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B4DE11E-084C-4522-BBA8-65ED24AFA1AD}" type="slidenum">
              <a:rPr lang="tr-TR" smtClean="0"/>
              <a:pPr/>
              <a:t>25</a:t>
            </a:fld>
            <a:endParaRPr lang="tr-TR"/>
          </a:p>
        </p:txBody>
      </p:sp>
    </p:spTree>
    <p:extLst>
      <p:ext uri="{BB962C8B-B14F-4D97-AF65-F5344CB8AC3E}">
        <p14:creationId xmlns:p14="http://schemas.microsoft.com/office/powerpoint/2010/main" val="2796614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B4DE11E-084C-4522-BBA8-65ED24AFA1AD}" type="slidenum">
              <a:rPr lang="tr-TR" smtClean="0"/>
              <a:pPr/>
              <a:t>26</a:t>
            </a:fld>
            <a:endParaRPr lang="tr-TR"/>
          </a:p>
        </p:txBody>
      </p:sp>
    </p:spTree>
    <p:extLst>
      <p:ext uri="{BB962C8B-B14F-4D97-AF65-F5344CB8AC3E}">
        <p14:creationId xmlns:p14="http://schemas.microsoft.com/office/powerpoint/2010/main" val="32333501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B4DE11E-084C-4522-BBA8-65ED24AFA1AD}" type="slidenum">
              <a:rPr lang="tr-TR" smtClean="0"/>
              <a:pPr/>
              <a:t>27</a:t>
            </a:fld>
            <a:endParaRPr lang="tr-TR"/>
          </a:p>
        </p:txBody>
      </p:sp>
    </p:spTree>
    <p:extLst>
      <p:ext uri="{BB962C8B-B14F-4D97-AF65-F5344CB8AC3E}">
        <p14:creationId xmlns:p14="http://schemas.microsoft.com/office/powerpoint/2010/main" val="1146020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B4DE11E-084C-4522-BBA8-65ED24AFA1AD}" type="slidenum">
              <a:rPr lang="tr-TR" smtClean="0"/>
              <a:pPr/>
              <a:t>28</a:t>
            </a:fld>
            <a:endParaRPr lang="tr-TR"/>
          </a:p>
        </p:txBody>
      </p:sp>
    </p:spTree>
    <p:extLst>
      <p:ext uri="{BB962C8B-B14F-4D97-AF65-F5344CB8AC3E}">
        <p14:creationId xmlns:p14="http://schemas.microsoft.com/office/powerpoint/2010/main" val="1821160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B4DE11E-084C-4522-BBA8-65ED24AFA1AD}" type="slidenum">
              <a:rPr lang="tr-TR" smtClean="0"/>
              <a:pPr/>
              <a:t>29</a:t>
            </a:fld>
            <a:endParaRPr lang="tr-TR"/>
          </a:p>
        </p:txBody>
      </p:sp>
    </p:spTree>
    <p:extLst>
      <p:ext uri="{BB962C8B-B14F-4D97-AF65-F5344CB8AC3E}">
        <p14:creationId xmlns:p14="http://schemas.microsoft.com/office/powerpoint/2010/main" val="377103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B4DE11E-084C-4522-BBA8-65ED24AFA1AD}" type="slidenum">
              <a:rPr lang="tr-TR" smtClean="0"/>
              <a:pPr/>
              <a:t>3</a:t>
            </a:fld>
            <a:endParaRPr lang="tr-TR"/>
          </a:p>
        </p:txBody>
      </p:sp>
    </p:spTree>
    <p:extLst>
      <p:ext uri="{BB962C8B-B14F-4D97-AF65-F5344CB8AC3E}">
        <p14:creationId xmlns:p14="http://schemas.microsoft.com/office/powerpoint/2010/main" val="2753718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B4DE11E-084C-4522-BBA8-65ED24AFA1AD}" type="slidenum">
              <a:rPr lang="tr-TR" smtClean="0"/>
              <a:pPr/>
              <a:t>30</a:t>
            </a:fld>
            <a:endParaRPr lang="tr-TR"/>
          </a:p>
        </p:txBody>
      </p:sp>
    </p:spTree>
    <p:extLst>
      <p:ext uri="{BB962C8B-B14F-4D97-AF65-F5344CB8AC3E}">
        <p14:creationId xmlns:p14="http://schemas.microsoft.com/office/powerpoint/2010/main" val="4221958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B4DE11E-084C-4522-BBA8-65ED24AFA1AD}" type="slidenum">
              <a:rPr lang="tr-TR" smtClean="0"/>
              <a:pPr/>
              <a:t>31</a:t>
            </a:fld>
            <a:endParaRPr lang="tr-TR"/>
          </a:p>
        </p:txBody>
      </p:sp>
    </p:spTree>
    <p:extLst>
      <p:ext uri="{BB962C8B-B14F-4D97-AF65-F5344CB8AC3E}">
        <p14:creationId xmlns:p14="http://schemas.microsoft.com/office/powerpoint/2010/main" val="1053363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B4DE11E-084C-4522-BBA8-65ED24AFA1AD}" type="slidenum">
              <a:rPr lang="tr-TR" smtClean="0"/>
              <a:pPr/>
              <a:t>32</a:t>
            </a:fld>
            <a:endParaRPr lang="tr-TR"/>
          </a:p>
        </p:txBody>
      </p:sp>
    </p:spTree>
    <p:extLst>
      <p:ext uri="{BB962C8B-B14F-4D97-AF65-F5344CB8AC3E}">
        <p14:creationId xmlns:p14="http://schemas.microsoft.com/office/powerpoint/2010/main" val="26243973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B4DE11E-084C-4522-BBA8-65ED24AFA1AD}" type="slidenum">
              <a:rPr lang="tr-TR" smtClean="0"/>
              <a:pPr/>
              <a:t>33</a:t>
            </a:fld>
            <a:endParaRPr lang="tr-TR"/>
          </a:p>
        </p:txBody>
      </p:sp>
    </p:spTree>
    <p:extLst>
      <p:ext uri="{BB962C8B-B14F-4D97-AF65-F5344CB8AC3E}">
        <p14:creationId xmlns:p14="http://schemas.microsoft.com/office/powerpoint/2010/main" val="51458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B4DE11E-084C-4522-BBA8-65ED24AFA1AD}" type="slidenum">
              <a:rPr lang="tr-TR" smtClean="0"/>
              <a:pPr/>
              <a:t>34</a:t>
            </a:fld>
            <a:endParaRPr lang="tr-TR"/>
          </a:p>
        </p:txBody>
      </p:sp>
    </p:spTree>
    <p:extLst>
      <p:ext uri="{BB962C8B-B14F-4D97-AF65-F5344CB8AC3E}">
        <p14:creationId xmlns:p14="http://schemas.microsoft.com/office/powerpoint/2010/main" val="33792701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B4DE11E-084C-4522-BBA8-65ED24AFA1AD}" type="slidenum">
              <a:rPr lang="tr-TR" smtClean="0"/>
              <a:pPr/>
              <a:t>35</a:t>
            </a:fld>
            <a:endParaRPr lang="tr-TR"/>
          </a:p>
        </p:txBody>
      </p:sp>
    </p:spTree>
    <p:extLst>
      <p:ext uri="{BB962C8B-B14F-4D97-AF65-F5344CB8AC3E}">
        <p14:creationId xmlns:p14="http://schemas.microsoft.com/office/powerpoint/2010/main" val="2275387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B4DE11E-084C-4522-BBA8-65ED24AFA1AD}" type="slidenum">
              <a:rPr lang="tr-TR" smtClean="0"/>
              <a:pPr/>
              <a:t>36</a:t>
            </a:fld>
            <a:endParaRPr lang="tr-TR"/>
          </a:p>
        </p:txBody>
      </p:sp>
    </p:spTree>
    <p:extLst>
      <p:ext uri="{BB962C8B-B14F-4D97-AF65-F5344CB8AC3E}">
        <p14:creationId xmlns:p14="http://schemas.microsoft.com/office/powerpoint/2010/main" val="3541996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B4DE11E-084C-4522-BBA8-65ED24AFA1AD}" type="slidenum">
              <a:rPr lang="tr-TR" smtClean="0"/>
              <a:pPr/>
              <a:t>4</a:t>
            </a:fld>
            <a:endParaRPr lang="tr-TR"/>
          </a:p>
        </p:txBody>
      </p:sp>
    </p:spTree>
    <p:extLst>
      <p:ext uri="{BB962C8B-B14F-4D97-AF65-F5344CB8AC3E}">
        <p14:creationId xmlns:p14="http://schemas.microsoft.com/office/powerpoint/2010/main" val="4083496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B4DE11E-084C-4522-BBA8-65ED24AFA1AD}" type="slidenum">
              <a:rPr lang="tr-TR" smtClean="0"/>
              <a:pPr/>
              <a:t>5</a:t>
            </a:fld>
            <a:endParaRPr lang="tr-TR"/>
          </a:p>
        </p:txBody>
      </p:sp>
    </p:spTree>
    <p:extLst>
      <p:ext uri="{BB962C8B-B14F-4D97-AF65-F5344CB8AC3E}">
        <p14:creationId xmlns:p14="http://schemas.microsoft.com/office/powerpoint/2010/main" val="3874949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B4DE11E-084C-4522-BBA8-65ED24AFA1AD}" type="slidenum">
              <a:rPr lang="tr-TR" smtClean="0"/>
              <a:pPr/>
              <a:t>6</a:t>
            </a:fld>
            <a:endParaRPr lang="tr-TR"/>
          </a:p>
        </p:txBody>
      </p:sp>
    </p:spTree>
    <p:extLst>
      <p:ext uri="{BB962C8B-B14F-4D97-AF65-F5344CB8AC3E}">
        <p14:creationId xmlns:p14="http://schemas.microsoft.com/office/powerpoint/2010/main" val="1699641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B4DE11E-084C-4522-BBA8-65ED24AFA1AD}" type="slidenum">
              <a:rPr lang="tr-TR" smtClean="0"/>
              <a:pPr/>
              <a:t>7</a:t>
            </a:fld>
            <a:endParaRPr lang="tr-TR"/>
          </a:p>
        </p:txBody>
      </p:sp>
    </p:spTree>
    <p:extLst>
      <p:ext uri="{BB962C8B-B14F-4D97-AF65-F5344CB8AC3E}">
        <p14:creationId xmlns:p14="http://schemas.microsoft.com/office/powerpoint/2010/main" val="4146816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B4DE11E-084C-4522-BBA8-65ED24AFA1AD}" type="slidenum">
              <a:rPr lang="tr-TR" smtClean="0"/>
              <a:pPr/>
              <a:t>8</a:t>
            </a:fld>
            <a:endParaRPr lang="tr-TR"/>
          </a:p>
        </p:txBody>
      </p:sp>
    </p:spTree>
    <p:extLst>
      <p:ext uri="{BB962C8B-B14F-4D97-AF65-F5344CB8AC3E}">
        <p14:creationId xmlns:p14="http://schemas.microsoft.com/office/powerpoint/2010/main" val="3589272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B4DE11E-084C-4522-BBA8-65ED24AFA1AD}" type="slidenum">
              <a:rPr lang="tr-TR" smtClean="0"/>
              <a:pPr/>
              <a:t>9</a:t>
            </a:fld>
            <a:endParaRPr lang="tr-TR"/>
          </a:p>
        </p:txBody>
      </p:sp>
    </p:spTree>
    <p:extLst>
      <p:ext uri="{BB962C8B-B14F-4D97-AF65-F5344CB8AC3E}">
        <p14:creationId xmlns:p14="http://schemas.microsoft.com/office/powerpoint/2010/main" val="3858250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F0A0A82C-3C39-4715-B616-572E0EB36066}"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BC1B6CD-CFCC-467D-9F40-6CF8063B7C9C}" type="slidenum">
              <a:rPr lang="tr-TR" smtClean="0"/>
              <a:pPr/>
              <a:t>‹#›</a:t>
            </a:fld>
            <a:endParaRPr lang="tr-TR"/>
          </a:p>
        </p:txBody>
      </p:sp>
    </p:spTree>
    <p:extLst>
      <p:ext uri="{BB962C8B-B14F-4D97-AF65-F5344CB8AC3E}">
        <p14:creationId xmlns:p14="http://schemas.microsoft.com/office/powerpoint/2010/main" val="1071414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0A0A82C-3C39-4715-B616-572E0EB36066}"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BC1B6CD-CFCC-467D-9F40-6CF8063B7C9C}" type="slidenum">
              <a:rPr lang="tr-TR" smtClean="0"/>
              <a:pPr/>
              <a:t>‹#›</a:t>
            </a:fld>
            <a:endParaRPr lang="tr-TR"/>
          </a:p>
        </p:txBody>
      </p:sp>
    </p:spTree>
    <p:extLst>
      <p:ext uri="{BB962C8B-B14F-4D97-AF65-F5344CB8AC3E}">
        <p14:creationId xmlns:p14="http://schemas.microsoft.com/office/powerpoint/2010/main" val="4235015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0A0A82C-3C39-4715-B616-572E0EB36066}"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BC1B6CD-CFCC-467D-9F40-6CF8063B7C9C}" type="slidenum">
              <a:rPr lang="tr-TR" smtClean="0"/>
              <a:pPr/>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72446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0A0A82C-3C39-4715-B616-572E0EB36066}"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BC1B6CD-CFCC-467D-9F40-6CF8063B7C9C}" type="slidenum">
              <a:rPr lang="tr-TR" smtClean="0"/>
              <a:pPr/>
              <a:t>‹#›</a:t>
            </a:fld>
            <a:endParaRPr lang="tr-TR"/>
          </a:p>
        </p:txBody>
      </p:sp>
    </p:spTree>
    <p:extLst>
      <p:ext uri="{BB962C8B-B14F-4D97-AF65-F5344CB8AC3E}">
        <p14:creationId xmlns:p14="http://schemas.microsoft.com/office/powerpoint/2010/main" val="1496733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0A0A82C-3C39-4715-B616-572E0EB36066}"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BC1B6CD-CFCC-467D-9F40-6CF8063B7C9C}" type="slidenum">
              <a:rPr lang="tr-TR" smtClean="0"/>
              <a:pPr/>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73880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0A0A82C-3C39-4715-B616-572E0EB36066}"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BC1B6CD-CFCC-467D-9F40-6CF8063B7C9C}" type="slidenum">
              <a:rPr lang="tr-TR" smtClean="0"/>
              <a:pPr/>
              <a:t>‹#›</a:t>
            </a:fld>
            <a:endParaRPr lang="tr-TR"/>
          </a:p>
        </p:txBody>
      </p:sp>
    </p:spTree>
    <p:extLst>
      <p:ext uri="{BB962C8B-B14F-4D97-AF65-F5344CB8AC3E}">
        <p14:creationId xmlns:p14="http://schemas.microsoft.com/office/powerpoint/2010/main" val="1442849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0A0A82C-3C39-4715-B616-572E0EB36066}"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BC1B6CD-CFCC-467D-9F40-6CF8063B7C9C}" type="slidenum">
              <a:rPr lang="tr-TR" smtClean="0"/>
              <a:pPr/>
              <a:t>‹#›</a:t>
            </a:fld>
            <a:endParaRPr lang="tr-TR"/>
          </a:p>
        </p:txBody>
      </p:sp>
    </p:spTree>
    <p:extLst>
      <p:ext uri="{BB962C8B-B14F-4D97-AF65-F5344CB8AC3E}">
        <p14:creationId xmlns:p14="http://schemas.microsoft.com/office/powerpoint/2010/main" val="3097696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0A0A82C-3C39-4715-B616-572E0EB36066}"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BC1B6CD-CFCC-467D-9F40-6CF8063B7C9C}" type="slidenum">
              <a:rPr lang="tr-TR" smtClean="0"/>
              <a:pPr/>
              <a:t>‹#›</a:t>
            </a:fld>
            <a:endParaRPr lang="tr-TR"/>
          </a:p>
        </p:txBody>
      </p:sp>
    </p:spTree>
    <p:extLst>
      <p:ext uri="{BB962C8B-B14F-4D97-AF65-F5344CB8AC3E}">
        <p14:creationId xmlns:p14="http://schemas.microsoft.com/office/powerpoint/2010/main" val="873364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0A0A82C-3C39-4715-B616-572E0EB36066}"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BC1B6CD-CFCC-467D-9F40-6CF8063B7C9C}" type="slidenum">
              <a:rPr lang="tr-TR" smtClean="0"/>
              <a:pPr/>
              <a:t>‹#›</a:t>
            </a:fld>
            <a:endParaRPr lang="tr-TR"/>
          </a:p>
        </p:txBody>
      </p:sp>
    </p:spTree>
    <p:extLst>
      <p:ext uri="{BB962C8B-B14F-4D97-AF65-F5344CB8AC3E}">
        <p14:creationId xmlns:p14="http://schemas.microsoft.com/office/powerpoint/2010/main" val="4287028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0A0A82C-3C39-4715-B616-572E0EB36066}"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BC1B6CD-CFCC-467D-9F40-6CF8063B7C9C}" type="slidenum">
              <a:rPr lang="tr-TR" smtClean="0"/>
              <a:pPr/>
              <a:t>‹#›</a:t>
            </a:fld>
            <a:endParaRPr lang="tr-TR"/>
          </a:p>
        </p:txBody>
      </p:sp>
    </p:spTree>
    <p:extLst>
      <p:ext uri="{BB962C8B-B14F-4D97-AF65-F5344CB8AC3E}">
        <p14:creationId xmlns:p14="http://schemas.microsoft.com/office/powerpoint/2010/main" val="1749022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0A0A82C-3C39-4715-B616-572E0EB36066}" type="datetimeFigureOut">
              <a:rPr lang="tr-TR" smtClean="0"/>
              <a:pPr/>
              <a:t>24.12.2019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BC1B6CD-CFCC-467D-9F40-6CF8063B7C9C}" type="slidenum">
              <a:rPr lang="tr-TR" smtClean="0"/>
              <a:pPr/>
              <a:t>‹#›</a:t>
            </a:fld>
            <a:endParaRPr lang="tr-TR"/>
          </a:p>
        </p:txBody>
      </p:sp>
    </p:spTree>
    <p:extLst>
      <p:ext uri="{BB962C8B-B14F-4D97-AF65-F5344CB8AC3E}">
        <p14:creationId xmlns:p14="http://schemas.microsoft.com/office/powerpoint/2010/main" val="1157778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0A0A82C-3C39-4715-B616-572E0EB36066}" type="datetimeFigureOut">
              <a:rPr lang="tr-TR" smtClean="0"/>
              <a:pPr/>
              <a:t>24.12.2019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BC1B6CD-CFCC-467D-9F40-6CF8063B7C9C}" type="slidenum">
              <a:rPr lang="tr-TR" smtClean="0"/>
              <a:pPr/>
              <a:t>‹#›</a:t>
            </a:fld>
            <a:endParaRPr lang="tr-TR"/>
          </a:p>
        </p:txBody>
      </p:sp>
    </p:spTree>
    <p:extLst>
      <p:ext uri="{BB962C8B-B14F-4D97-AF65-F5344CB8AC3E}">
        <p14:creationId xmlns:p14="http://schemas.microsoft.com/office/powerpoint/2010/main" val="2384071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0A0A82C-3C39-4715-B616-572E0EB36066}" type="datetimeFigureOut">
              <a:rPr lang="tr-TR" smtClean="0"/>
              <a:pPr/>
              <a:t>24.12.2019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BC1B6CD-CFCC-467D-9F40-6CF8063B7C9C}" type="slidenum">
              <a:rPr lang="tr-TR" smtClean="0"/>
              <a:pPr/>
              <a:t>‹#›</a:t>
            </a:fld>
            <a:endParaRPr lang="tr-TR"/>
          </a:p>
        </p:txBody>
      </p:sp>
    </p:spTree>
    <p:extLst>
      <p:ext uri="{BB962C8B-B14F-4D97-AF65-F5344CB8AC3E}">
        <p14:creationId xmlns:p14="http://schemas.microsoft.com/office/powerpoint/2010/main" val="3093936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0A82C-3C39-4715-B616-572E0EB36066}" type="datetimeFigureOut">
              <a:rPr lang="tr-TR" smtClean="0"/>
              <a:pPr/>
              <a:t>24.12.2019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BC1B6CD-CFCC-467D-9F40-6CF8063B7C9C}" type="slidenum">
              <a:rPr lang="tr-TR" smtClean="0"/>
              <a:pPr/>
              <a:t>‹#›</a:t>
            </a:fld>
            <a:endParaRPr lang="tr-TR"/>
          </a:p>
        </p:txBody>
      </p:sp>
    </p:spTree>
    <p:extLst>
      <p:ext uri="{BB962C8B-B14F-4D97-AF65-F5344CB8AC3E}">
        <p14:creationId xmlns:p14="http://schemas.microsoft.com/office/powerpoint/2010/main" val="138662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0A0A82C-3C39-4715-B616-572E0EB36066}" type="datetimeFigureOut">
              <a:rPr lang="tr-TR" smtClean="0"/>
              <a:pPr/>
              <a:t>24.12.2019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BC1B6CD-CFCC-467D-9F40-6CF8063B7C9C}" type="slidenum">
              <a:rPr lang="tr-TR" smtClean="0"/>
              <a:pPr/>
              <a:t>‹#›</a:t>
            </a:fld>
            <a:endParaRPr lang="tr-TR"/>
          </a:p>
        </p:txBody>
      </p:sp>
    </p:spTree>
    <p:extLst>
      <p:ext uri="{BB962C8B-B14F-4D97-AF65-F5344CB8AC3E}">
        <p14:creationId xmlns:p14="http://schemas.microsoft.com/office/powerpoint/2010/main" val="456093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0A0A82C-3C39-4715-B616-572E0EB36066}" type="datetimeFigureOut">
              <a:rPr lang="tr-TR" smtClean="0"/>
              <a:pPr/>
              <a:t>24.12.2019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BC1B6CD-CFCC-467D-9F40-6CF8063B7C9C}" type="slidenum">
              <a:rPr lang="tr-TR" smtClean="0"/>
              <a:pPr/>
              <a:t>‹#›</a:t>
            </a:fld>
            <a:endParaRPr lang="tr-TR"/>
          </a:p>
        </p:txBody>
      </p:sp>
    </p:spTree>
    <p:extLst>
      <p:ext uri="{BB962C8B-B14F-4D97-AF65-F5344CB8AC3E}">
        <p14:creationId xmlns:p14="http://schemas.microsoft.com/office/powerpoint/2010/main" val="1210218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A0A82C-3C39-4715-B616-572E0EB36066}" type="datetimeFigureOut">
              <a:rPr lang="tr-TR" smtClean="0"/>
              <a:pPr/>
              <a:t>24.12.2019</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BC1B6CD-CFCC-467D-9F40-6CF8063B7C9C}" type="slidenum">
              <a:rPr lang="tr-TR" smtClean="0"/>
              <a:pPr/>
              <a:t>‹#›</a:t>
            </a:fld>
            <a:endParaRPr lang="tr-TR"/>
          </a:p>
        </p:txBody>
      </p:sp>
    </p:spTree>
    <p:extLst>
      <p:ext uri="{BB962C8B-B14F-4D97-AF65-F5344CB8AC3E}">
        <p14:creationId xmlns:p14="http://schemas.microsoft.com/office/powerpoint/2010/main" val="37441376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gi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791744" y="764705"/>
            <a:ext cx="4824536" cy="400110"/>
          </a:xfrm>
          <a:prstGeom prst="rect">
            <a:avLst/>
          </a:prstGeom>
        </p:spPr>
        <p:txBody>
          <a:bodyPr wrap="square">
            <a:spAutoFit/>
          </a:bodyPr>
          <a:lstStyle/>
          <a:p>
            <a:r>
              <a:rPr lang="tr-TR" sz="2000" b="1" dirty="0">
                <a:latin typeface="Calibri" pitchFamily="34" charset="0"/>
                <a:ea typeface="Times New Roman" pitchFamily="18" charset="0"/>
                <a:cs typeface="Tahoma" pitchFamily="34" charset="0"/>
              </a:rPr>
              <a:t>SERPENTES</a:t>
            </a:r>
            <a:r>
              <a:rPr lang="tr-TR" sz="2000" dirty="0">
                <a:latin typeface="Calibri" pitchFamily="34" charset="0"/>
                <a:ea typeface="Times New Roman" pitchFamily="18" charset="0"/>
                <a:cs typeface="Tahoma" pitchFamily="34" charset="0"/>
              </a:rPr>
              <a:t> =</a:t>
            </a:r>
            <a:r>
              <a:rPr lang="tr-TR" sz="2000" b="1" dirty="0">
                <a:latin typeface="Calibri" pitchFamily="34" charset="0"/>
                <a:ea typeface="Times New Roman" pitchFamily="18" charset="0"/>
                <a:cs typeface="Tahoma" pitchFamily="34" charset="0"/>
              </a:rPr>
              <a:t>OPHIDIA</a:t>
            </a:r>
            <a:r>
              <a:rPr lang="tr-TR" sz="2000" dirty="0">
                <a:latin typeface="Calibri" pitchFamily="34" charset="0"/>
                <a:ea typeface="Times New Roman" pitchFamily="18" charset="0"/>
                <a:cs typeface="Tahoma" pitchFamily="34" charset="0"/>
              </a:rPr>
              <a:t>    (YILANLAR)</a:t>
            </a:r>
            <a:endParaRPr lang="tr-TR" sz="2000" dirty="0"/>
          </a:p>
        </p:txBody>
      </p:sp>
      <p:sp>
        <p:nvSpPr>
          <p:cNvPr id="5" name="4 Metin kutusu"/>
          <p:cNvSpPr txBox="1"/>
          <p:nvPr/>
        </p:nvSpPr>
        <p:spPr>
          <a:xfrm>
            <a:off x="983432" y="1772816"/>
            <a:ext cx="10873207" cy="2862322"/>
          </a:xfrm>
          <a:prstGeom prst="rect">
            <a:avLst/>
          </a:prstGeom>
          <a:noFill/>
        </p:spPr>
        <p:txBody>
          <a:bodyPr wrap="square" rtlCol="0">
            <a:spAutoFit/>
          </a:bodyPr>
          <a:lstStyle/>
          <a:p>
            <a:pPr>
              <a:buFont typeface="Wingdings" pitchFamily="2" charset="2"/>
              <a:buChar char="ü"/>
            </a:pPr>
            <a:r>
              <a:rPr lang="tr-TR" sz="2000" dirty="0">
                <a:latin typeface="Calibri" panose="020F0502020204030204" pitchFamily="34" charset="0"/>
                <a:cs typeface="Calibri" panose="020F0502020204030204" pitchFamily="34" charset="0"/>
              </a:rPr>
              <a:t>Yılanlar günümüzde korku ve fobileri çağrıştırsa da antik çağlarda kış aylarında ortadan kaybolup havalar ısındığında tekrar ortaya çıkmaları nedeniyle ölümsüzlüğü , yenilenmeyi, iyileşmeyi çağrıştırdığı için saygı duyulan , tapılan hayvanlardı. Yaşamın ve gücün sembolü olarak düşünülen yılan günümüzde de modern tıbbın sembolüdür.</a:t>
            </a:r>
          </a:p>
          <a:p>
            <a:endParaRPr lang="tr-TR" sz="2000" dirty="0">
              <a:latin typeface="Calibri" panose="020F0502020204030204" pitchFamily="34" charset="0"/>
              <a:cs typeface="Calibri" panose="020F0502020204030204" pitchFamily="34" charset="0"/>
            </a:endParaRPr>
          </a:p>
          <a:p>
            <a:pPr>
              <a:buFont typeface="Wingdings" pitchFamily="2" charset="2"/>
              <a:buChar char="ü"/>
            </a:pPr>
            <a:r>
              <a:rPr lang="tr-TR" sz="2000" dirty="0">
                <a:latin typeface="Calibri" panose="020F0502020204030204" pitchFamily="34" charset="0"/>
                <a:cs typeface="Calibri" panose="020F0502020204030204" pitchFamily="34" charset="0"/>
              </a:rPr>
              <a:t>Yılanlar kutup bölgeleri ve yüksek rakım dışında dünyanın her bölgesinde görülür.</a:t>
            </a:r>
          </a:p>
          <a:p>
            <a:r>
              <a:rPr lang="tr-TR" sz="2000" dirty="0" err="1">
                <a:latin typeface="Calibri" panose="020F0502020204030204" pitchFamily="34" charset="0"/>
                <a:cs typeface="Calibri" panose="020F0502020204030204" pitchFamily="34" charset="0"/>
              </a:rPr>
              <a:t>Ekvatorial</a:t>
            </a:r>
            <a:r>
              <a:rPr lang="tr-TR" sz="2000" dirty="0">
                <a:latin typeface="Calibri" panose="020F0502020204030204" pitchFamily="34" charset="0"/>
                <a:cs typeface="Calibri" panose="020F0502020204030204" pitchFamily="34" charset="0"/>
              </a:rPr>
              <a:t> tropik yağmur ormanlarının bulunduğu yerler sahip oldukları bol besin,yüksek nem ve sıcaklık nedeni ile yılanların yaşaması için en elverişli  ortamlardır.</a:t>
            </a:r>
          </a:p>
          <a:p>
            <a:r>
              <a:rPr lang="tr-TR" sz="2000" dirty="0">
                <a:latin typeface="Calibri" panose="020F0502020204030204" pitchFamily="34" charset="0"/>
                <a:cs typeface="Calibri" panose="020F0502020204030204" pitchFamily="34" charset="0"/>
              </a:rPr>
              <a:t>Kuzey Amerika , Avrupa gibi ılıman iklime sahip yerlerde yılanlar soğuk aylarda  kış uykusuna yatarlar.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407368" y="404664"/>
            <a:ext cx="10729192" cy="7786747"/>
          </a:xfrm>
          <a:prstGeom prst="rect">
            <a:avLst/>
          </a:prstGeom>
          <a:noFill/>
        </p:spPr>
        <p:txBody>
          <a:bodyPr wrap="square" rtlCol="0">
            <a:spAutoFit/>
          </a:bodyPr>
          <a:lstStyle/>
          <a:p>
            <a:r>
              <a:rPr lang="tr-TR" sz="2000" dirty="0">
                <a:solidFill>
                  <a:schemeClr val="accent1">
                    <a:lumMod val="50000"/>
                  </a:schemeClr>
                </a:solidFill>
              </a:rPr>
              <a:t>S</a:t>
            </a:r>
            <a:r>
              <a:rPr lang="tr-TR" sz="2000" dirty="0">
                <a:latin typeface="Calibri" panose="020F0502020204030204" pitchFamily="34" charset="0"/>
                <a:cs typeface="Calibri" panose="020F0502020204030204" pitchFamily="34" charset="0"/>
              </a:rPr>
              <a:t>afra keseleri midenin </a:t>
            </a:r>
            <a:r>
              <a:rPr lang="tr-TR" sz="2000" dirty="0" err="1">
                <a:latin typeface="Calibri" panose="020F0502020204030204" pitchFamily="34" charset="0"/>
                <a:cs typeface="Calibri" panose="020F0502020204030204" pitchFamily="34" charset="0"/>
              </a:rPr>
              <a:t>pyloris</a:t>
            </a:r>
            <a:r>
              <a:rPr lang="tr-TR" sz="2000" dirty="0">
                <a:latin typeface="Calibri" panose="020F0502020204030204" pitchFamily="34" charset="0"/>
                <a:cs typeface="Calibri" panose="020F0502020204030204" pitchFamily="34" charset="0"/>
              </a:rPr>
              <a:t> </a:t>
            </a:r>
            <a:r>
              <a:rPr lang="tr-TR" sz="2000" dirty="0" smtClean="0">
                <a:latin typeface="Calibri" panose="020F0502020204030204" pitchFamily="34" charset="0"/>
                <a:cs typeface="Calibri" panose="020F0502020204030204" pitchFamily="34" charset="0"/>
              </a:rPr>
              <a:t>bölgesine </a:t>
            </a:r>
            <a:r>
              <a:rPr lang="tr-TR" sz="2000" dirty="0">
                <a:latin typeface="Calibri" panose="020F0502020204030204" pitchFamily="34" charset="0"/>
                <a:cs typeface="Calibri" panose="020F0502020204030204" pitchFamily="34" charset="0"/>
              </a:rPr>
              <a:t>yakın olup karaciğerin </a:t>
            </a:r>
            <a:r>
              <a:rPr lang="tr-TR" sz="2000" dirty="0" err="1">
                <a:latin typeface="Calibri" panose="020F0502020204030204" pitchFamily="34" charset="0"/>
                <a:cs typeface="Calibri" panose="020F0502020204030204" pitchFamily="34" charset="0"/>
              </a:rPr>
              <a:t>caudal</a:t>
            </a:r>
            <a:r>
              <a:rPr lang="tr-TR" sz="2000" dirty="0">
                <a:latin typeface="Calibri" panose="020F0502020204030204" pitchFamily="34" charset="0"/>
                <a:cs typeface="Calibri" panose="020F0502020204030204" pitchFamily="34" charset="0"/>
              </a:rPr>
              <a:t>  ucundan uzaktadır. Çoğu zaman dalak ve pankreas doku olarak çok sıkı temastadır ve hemen yakınlarındaki safra kesesiyle bir üçlü oluşturmuştur</a:t>
            </a:r>
            <a:r>
              <a:rPr lang="tr-TR" sz="2000" dirty="0" smtClean="0">
                <a:latin typeface="Calibri" panose="020F0502020204030204" pitchFamily="34" charset="0"/>
                <a:cs typeface="Calibri" panose="020F0502020204030204" pitchFamily="34" charset="0"/>
              </a:rPr>
              <a:t>.</a:t>
            </a:r>
          </a:p>
          <a:p>
            <a:endParaRPr lang="tr-TR" sz="2000" dirty="0" smtClean="0">
              <a:latin typeface="Calibri" panose="020F0502020204030204" pitchFamily="34" charset="0"/>
              <a:cs typeface="Calibri" panose="020F0502020204030204" pitchFamily="34" charset="0"/>
            </a:endParaRPr>
          </a:p>
          <a:p>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Yılanlar çok daha fazla eklemi olan bir kafatasına  sahiptir. Kafatasını alt çene eklemleştiren  </a:t>
            </a:r>
            <a:r>
              <a:rPr lang="tr-TR" sz="2000" dirty="0" err="1">
                <a:latin typeface="Calibri" panose="020F0502020204030204" pitchFamily="34" charset="0"/>
                <a:cs typeface="Calibri" panose="020F0502020204030204" pitchFamily="34" charset="0"/>
              </a:rPr>
              <a:t>quadrat</a:t>
            </a:r>
            <a:r>
              <a:rPr lang="tr-TR" sz="2000" dirty="0">
                <a:latin typeface="Calibri" panose="020F0502020204030204" pitchFamily="34" charset="0"/>
                <a:cs typeface="Calibri" panose="020F0502020204030204" pitchFamily="34" charset="0"/>
              </a:rPr>
              <a:t> kemiği </a:t>
            </a:r>
            <a:r>
              <a:rPr lang="tr-TR" sz="2000" dirty="0" err="1">
                <a:latin typeface="Calibri" panose="020F0502020204030204" pitchFamily="34" charset="0"/>
                <a:cs typeface="Calibri" panose="020F0502020204030204" pitchFamily="34" charset="0"/>
              </a:rPr>
              <a:t>oynaktır.</a:t>
            </a:r>
            <a:r>
              <a:rPr lang="tr-TR" sz="2000" b="1" dirty="0" err="1">
                <a:latin typeface="Calibri" panose="020F0502020204030204" pitchFamily="34" charset="0"/>
                <a:cs typeface="Calibri" panose="020F0502020204030204" pitchFamily="34" charset="0"/>
              </a:rPr>
              <a:t>Alt</a:t>
            </a:r>
            <a:r>
              <a:rPr lang="tr-TR" sz="2000" b="1" dirty="0">
                <a:latin typeface="Calibri" panose="020F0502020204030204" pitchFamily="34" charset="0"/>
                <a:cs typeface="Calibri" panose="020F0502020204030204" pitchFamily="34" charset="0"/>
              </a:rPr>
              <a:t> çenenin iki yarımındaki kemikler önde birbirleriyle kaynaşmaz, arada  oldukça esnek bir doku bulunur. </a:t>
            </a:r>
            <a:r>
              <a:rPr lang="tr-TR" sz="2000" dirty="0">
                <a:latin typeface="Calibri" panose="020F0502020204030204" pitchFamily="34" charset="0"/>
                <a:cs typeface="Calibri" panose="020F0502020204030204" pitchFamily="34" charset="0"/>
              </a:rPr>
              <a:t>Bu nedenlerle ağızlarını son derece fazla açabilirler</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Yılan öldüğünde çene kemikleri birbirinden ayrılır zira aradaki yumuşak doku hemen çürür.  </a:t>
            </a:r>
          </a:p>
          <a:p>
            <a:endParaRPr lang="tr-TR" sz="2000" dirty="0" smtClean="0">
              <a:latin typeface="Calibri" panose="020F0502020204030204" pitchFamily="34" charset="0"/>
              <a:cs typeface="Calibri" panose="020F0502020204030204" pitchFamily="34" charset="0"/>
            </a:endParaRPr>
          </a:p>
          <a:p>
            <a:r>
              <a:rPr lang="tr-TR" sz="2000" dirty="0" err="1" smtClean="0">
                <a:latin typeface="Calibri" panose="020F0502020204030204" pitchFamily="34" charset="0"/>
                <a:cs typeface="Calibri" panose="020F0502020204030204" pitchFamily="34" charset="0"/>
              </a:rPr>
              <a:t>Modifiye</a:t>
            </a:r>
            <a:r>
              <a:rPr lang="tr-TR" sz="2000" dirty="0" smtClean="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diapsid</a:t>
            </a:r>
            <a:r>
              <a:rPr lang="tr-TR" sz="2000" dirty="0">
                <a:latin typeface="Calibri" panose="020F0502020204030204" pitchFamily="34" charset="0"/>
                <a:cs typeface="Calibri" panose="020F0502020204030204" pitchFamily="34" charset="0"/>
              </a:rPr>
              <a:t> kafatasına sahiptirler</a:t>
            </a:r>
            <a:r>
              <a:rPr lang="tr-TR" sz="2000" dirty="0" smtClean="0">
                <a:latin typeface="Calibri" panose="020F0502020204030204" pitchFamily="34" charset="0"/>
                <a:cs typeface="Calibri" panose="020F0502020204030204" pitchFamily="34" charset="0"/>
              </a:rPr>
              <a:t>.</a:t>
            </a:r>
            <a:r>
              <a:rPr lang="tr-TR" sz="2000" dirty="0">
                <a:solidFill>
                  <a:schemeClr val="accent1">
                    <a:lumMod val="50000"/>
                  </a:schemeClr>
                </a:solidFill>
              </a:rPr>
              <a:t> </a:t>
            </a:r>
            <a:endParaRPr lang="tr-TR" sz="2000" dirty="0" smtClean="0">
              <a:solidFill>
                <a:schemeClr val="accent1">
                  <a:lumMod val="50000"/>
                </a:schemeClr>
              </a:solidFill>
            </a:endParaRPr>
          </a:p>
          <a:p>
            <a:endParaRPr lang="tr-TR" sz="2000" dirty="0" smtClean="0">
              <a:latin typeface="Calibri" panose="020F0502020204030204" pitchFamily="34" charset="0"/>
              <a:cs typeface="Calibri" panose="020F0502020204030204" pitchFamily="34" charset="0"/>
            </a:endParaRPr>
          </a:p>
          <a:p>
            <a:r>
              <a:rPr lang="tr-TR" sz="2000" dirty="0" smtClean="0">
                <a:latin typeface="Calibri" panose="020F0502020204030204" pitchFamily="34" charset="0"/>
                <a:cs typeface="Calibri" panose="020F0502020204030204" pitchFamily="34" charset="0"/>
              </a:rPr>
              <a:t>Yılanlar </a:t>
            </a:r>
            <a:r>
              <a:rPr lang="tr-TR" sz="2000" dirty="0">
                <a:latin typeface="Calibri" panose="020F0502020204030204" pitchFamily="34" charset="0"/>
                <a:cs typeface="Calibri" panose="020F0502020204030204" pitchFamily="34" charset="0"/>
              </a:rPr>
              <a:t>400 kadar </a:t>
            </a:r>
            <a:r>
              <a:rPr lang="tr-TR" sz="2000" dirty="0" err="1">
                <a:latin typeface="Calibri" panose="020F0502020204030204" pitchFamily="34" charset="0"/>
                <a:cs typeface="Calibri" panose="020F0502020204030204" pitchFamily="34" charset="0"/>
              </a:rPr>
              <a:t>fleksibl</a:t>
            </a:r>
            <a:r>
              <a:rPr lang="tr-TR" sz="2000" dirty="0">
                <a:latin typeface="Calibri" panose="020F0502020204030204" pitchFamily="34" charset="0"/>
                <a:cs typeface="Calibri" panose="020F0502020204030204" pitchFamily="34" charset="0"/>
              </a:rPr>
              <a:t> omura sahiptir.</a:t>
            </a:r>
          </a:p>
          <a:p>
            <a:r>
              <a:rPr lang="tr-TR" sz="2000" dirty="0" smtClean="0">
                <a:latin typeface="Calibri" panose="020F0502020204030204" pitchFamily="34" charset="0"/>
                <a:cs typeface="Calibri" panose="020F0502020204030204" pitchFamily="34" charset="0"/>
              </a:rPr>
              <a:t>Omuz </a:t>
            </a:r>
            <a:r>
              <a:rPr lang="tr-TR" sz="2000" dirty="0">
                <a:latin typeface="Calibri" panose="020F0502020204030204" pitchFamily="34" charset="0"/>
                <a:cs typeface="Calibri" panose="020F0502020204030204" pitchFamily="34" charset="0"/>
              </a:rPr>
              <a:t>kemeri ve göğüs kemiği yoktur. Kaburgaları esnektir. Göğüs bölgeleri çok genişleyebilir, ilk iki omur ile eklem yapan kaburga yoktur, ayrıca kuyruk bölgesinde de kaburga bulunmaz</a:t>
            </a:r>
            <a:r>
              <a:rPr lang="tr-TR" sz="2000" dirty="0" smtClean="0">
                <a:latin typeface="Calibri" panose="020F0502020204030204" pitchFamily="34" charset="0"/>
                <a:cs typeface="Calibri" panose="020F0502020204030204" pitchFamily="34" charset="0"/>
              </a:rPr>
              <a:t>. Kobrada </a:t>
            </a:r>
            <a:r>
              <a:rPr lang="tr-TR" sz="2000" dirty="0">
                <a:latin typeface="Calibri" panose="020F0502020204030204" pitchFamily="34" charset="0"/>
                <a:cs typeface="Calibri" panose="020F0502020204030204" pitchFamily="34" charset="0"/>
              </a:rPr>
              <a:t>uzun ve kavisli boyun kaburgaları, bunları örten derinin kıvrımlı olması nedeniyle yanlara açılarak  bu bölge genişletilebilir ve akciğerlerden gelen hava ile şişirilir</a:t>
            </a:r>
            <a:r>
              <a:rPr lang="tr-TR" sz="2000" dirty="0" smtClean="0">
                <a:latin typeface="Calibri" panose="020F0502020204030204" pitchFamily="34" charset="0"/>
                <a:cs typeface="Calibri" panose="020F0502020204030204" pitchFamily="34" charset="0"/>
              </a:rPr>
              <a:t>.</a:t>
            </a:r>
          </a:p>
          <a:p>
            <a:endParaRPr lang="tr-TR" sz="2000" dirty="0" smtClean="0">
              <a:latin typeface="Calibri" panose="020F0502020204030204" pitchFamily="34" charset="0"/>
              <a:cs typeface="Calibri" panose="020F0502020204030204" pitchFamily="34" charset="0"/>
            </a:endParaRPr>
          </a:p>
          <a:p>
            <a:r>
              <a:rPr lang="tr-TR" sz="2000" dirty="0" smtClean="0">
                <a:latin typeface="Calibri" panose="020F0502020204030204" pitchFamily="34" charset="0"/>
                <a:cs typeface="Calibri" panose="020F0502020204030204" pitchFamily="34" charset="0"/>
              </a:rPr>
              <a:t>Bazı</a:t>
            </a:r>
            <a:r>
              <a:rPr lang="tr-TR" sz="2000" dirty="0">
                <a:latin typeface="Calibri" panose="020F0502020204030204" pitchFamily="34" charset="0"/>
                <a:cs typeface="Calibri" panose="020F0502020204030204" pitchFamily="34" charset="0"/>
              </a:rPr>
              <a:t> ilkel yılanlarda örneğin </a:t>
            </a:r>
            <a:r>
              <a:rPr lang="tr-TR" sz="2000" b="1" dirty="0" err="1">
                <a:latin typeface="Calibri" panose="020F0502020204030204" pitchFamily="34" charset="0"/>
                <a:cs typeface="Calibri" panose="020F0502020204030204" pitchFamily="34" charset="0"/>
              </a:rPr>
              <a:t>Boidae</a:t>
            </a:r>
            <a:r>
              <a:rPr lang="tr-TR" sz="2000" dirty="0">
                <a:latin typeface="Calibri" panose="020F0502020204030204" pitchFamily="34" charset="0"/>
                <a:cs typeface="Calibri" panose="020F0502020204030204" pitchFamily="34" charset="0"/>
              </a:rPr>
              <a:t>  ailelerinde, anüs kenarlarında arka bacak kalıntısı mevcuttur. Örneğin </a:t>
            </a:r>
            <a:r>
              <a:rPr lang="tr-TR" sz="2000" b="1" i="1" dirty="0">
                <a:latin typeface="Calibri" panose="020F0502020204030204" pitchFamily="34" charset="0"/>
                <a:cs typeface="Calibri" panose="020F0502020204030204" pitchFamily="34" charset="0"/>
              </a:rPr>
              <a:t>Boa</a:t>
            </a:r>
            <a:r>
              <a:rPr lang="tr-TR" sz="2000" dirty="0">
                <a:latin typeface="Calibri" panose="020F0502020204030204" pitchFamily="34" charset="0"/>
                <a:cs typeface="Calibri" panose="020F0502020204030204" pitchFamily="34" charset="0"/>
              </a:rPr>
              <a:t> ve </a:t>
            </a:r>
            <a:r>
              <a:rPr lang="tr-TR" sz="2000" b="1" i="1" dirty="0" err="1">
                <a:latin typeface="Calibri" panose="020F0502020204030204" pitchFamily="34" charset="0"/>
                <a:cs typeface="Calibri" panose="020F0502020204030204" pitchFamily="34" charset="0"/>
              </a:rPr>
              <a:t>Eryx</a:t>
            </a:r>
            <a:r>
              <a:rPr lang="tr-TR" sz="2000" dirty="0">
                <a:latin typeface="Calibri" panose="020F0502020204030204" pitchFamily="34" charset="0"/>
                <a:cs typeface="Calibri" panose="020F0502020204030204" pitchFamily="34" charset="0"/>
              </a:rPr>
              <a:t> (</a:t>
            </a:r>
            <a:r>
              <a:rPr lang="tr-TR" sz="2000" b="1" dirty="0" err="1">
                <a:latin typeface="Calibri" panose="020F0502020204030204" pitchFamily="34" charset="0"/>
                <a:cs typeface="Calibri" panose="020F0502020204030204" pitchFamily="34" charset="0"/>
              </a:rPr>
              <a:t>Boidae</a:t>
            </a:r>
            <a:r>
              <a:rPr lang="tr-TR" sz="2000" dirty="0">
                <a:latin typeface="Calibri" panose="020F0502020204030204" pitchFamily="34" charset="0"/>
                <a:cs typeface="Calibri" panose="020F0502020204030204" pitchFamily="34" charset="0"/>
              </a:rPr>
              <a:t>, Boa Yılanları) cinslerinde, arka bacaklar körelmiş halde görülebilir.</a:t>
            </a:r>
          </a:p>
          <a:p>
            <a:endParaRPr lang="tr-TR" sz="2000" dirty="0">
              <a:latin typeface="Calibri" panose="020F0502020204030204" pitchFamily="34" charset="0"/>
              <a:cs typeface="Calibri" panose="020F0502020204030204" pitchFamily="34" charset="0"/>
            </a:endParaRPr>
          </a:p>
          <a:p>
            <a:endParaRPr lang="tr-TR" sz="2000" dirty="0">
              <a:solidFill>
                <a:schemeClr val="accent1">
                  <a:lumMod val="50000"/>
                </a:schemeClr>
              </a:solidFill>
            </a:endParaRPr>
          </a:p>
          <a:p>
            <a:endParaRPr lang="tr-TR" sz="2000" dirty="0">
              <a:solidFill>
                <a:schemeClr val="accent1">
                  <a:lumMod val="50000"/>
                </a:schemeClr>
              </a:solidFill>
            </a:endParaRPr>
          </a:p>
          <a:p>
            <a:endParaRPr lang="tr-TR" sz="2000" dirty="0">
              <a:latin typeface="Calibri" panose="020F0502020204030204" pitchFamily="34" charset="0"/>
              <a:cs typeface="Calibri" panose="020F0502020204030204" pitchFamily="34" charset="0"/>
            </a:endParaRPr>
          </a:p>
          <a:p>
            <a:endParaRPr lang="tr-TR" sz="2000" dirty="0">
              <a:solidFill>
                <a:schemeClr val="accent1">
                  <a:lumMod val="50000"/>
                </a:schemeClr>
              </a:solidFill>
            </a:endParaRPr>
          </a:p>
          <a:p>
            <a:endParaRPr lang="tr-TR" sz="2000" dirty="0">
              <a:solidFill>
                <a:schemeClr val="accent1">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271464" y="620688"/>
            <a:ext cx="9217024" cy="4401205"/>
          </a:xfrm>
          <a:prstGeom prst="rect">
            <a:avLst/>
          </a:prstGeom>
          <a:noFill/>
        </p:spPr>
        <p:txBody>
          <a:bodyPr wrap="square" rtlCol="0">
            <a:spAutoFit/>
          </a:bodyPr>
          <a:lstStyle/>
          <a:p>
            <a:pPr>
              <a:buFont typeface="Wingdings" pitchFamily="2" charset="2"/>
              <a:buChar char="ü"/>
            </a:pPr>
            <a:r>
              <a:rPr lang="tr-TR" sz="2000" dirty="0">
                <a:latin typeface="Calibri" panose="020F0502020204030204" pitchFamily="34" charset="0"/>
                <a:cs typeface="Calibri" panose="020F0502020204030204" pitchFamily="34" charset="0"/>
              </a:rPr>
              <a:t>Yılanların üç </a:t>
            </a:r>
            <a:r>
              <a:rPr lang="tr-TR" sz="2000" dirty="0" err="1">
                <a:latin typeface="Calibri" panose="020F0502020204030204" pitchFamily="34" charset="0"/>
                <a:cs typeface="Calibri" panose="020F0502020204030204" pitchFamily="34" charset="0"/>
              </a:rPr>
              <a:t>odacıklı</a:t>
            </a:r>
            <a:r>
              <a:rPr lang="tr-TR" sz="2000" dirty="0">
                <a:latin typeface="Calibri" panose="020F0502020204030204" pitchFamily="34" charset="0"/>
                <a:cs typeface="Calibri" panose="020F0502020204030204" pitchFamily="34" charset="0"/>
              </a:rPr>
              <a:t> kalbi vardır. Bu iki </a:t>
            </a:r>
            <a:r>
              <a:rPr lang="tr-TR" sz="2000" dirty="0" err="1">
                <a:latin typeface="Calibri" panose="020F0502020204030204" pitchFamily="34" charset="0"/>
                <a:cs typeface="Calibri" panose="020F0502020204030204" pitchFamily="34" charset="0"/>
              </a:rPr>
              <a:t>kulakcık</a:t>
            </a:r>
            <a:r>
              <a:rPr lang="tr-TR" sz="2000" dirty="0">
                <a:latin typeface="Calibri" panose="020F0502020204030204" pitchFamily="34" charset="0"/>
                <a:cs typeface="Calibri" panose="020F0502020204030204" pitchFamily="34" charset="0"/>
              </a:rPr>
              <a:t> ve  tam olmayan bir bölmesi bulunan tek karıncıktan ibarettir</a:t>
            </a:r>
            <a:r>
              <a:rPr lang="tr-TR" sz="2000" dirty="0" smtClean="0">
                <a:latin typeface="Calibri" panose="020F0502020204030204" pitchFamily="34" charset="0"/>
                <a:cs typeface="Calibri" panose="020F0502020204030204" pitchFamily="34" charset="0"/>
              </a:rPr>
              <a:t>.</a:t>
            </a:r>
            <a:r>
              <a:rPr lang="tr-TR" sz="2000" dirty="0">
                <a:latin typeface="Calibri" panose="020F0502020204030204" pitchFamily="34" charset="0"/>
                <a:cs typeface="Calibri" panose="020F0502020204030204" pitchFamily="34" charset="0"/>
              </a:rPr>
              <a:t> Diyaframları yoktur, kalp diyaframa bağlantı yapmadığı için kolaylıkla yer değiştirebilir. Bu da yutulan besinlerin geçişini kolaylaştırır.</a:t>
            </a:r>
          </a:p>
          <a:p>
            <a:pPr>
              <a:buFont typeface="Wingdings" pitchFamily="2" charset="2"/>
              <a:buChar char="ü"/>
            </a:pPr>
            <a:endParaRPr lang="tr-TR" sz="2000" dirty="0">
              <a:latin typeface="Calibri" panose="020F0502020204030204" pitchFamily="34" charset="0"/>
              <a:cs typeface="Calibri" panose="020F0502020204030204" pitchFamily="34" charset="0"/>
            </a:endParaRPr>
          </a:p>
          <a:p>
            <a:pPr>
              <a:buFont typeface="Wingdings" pitchFamily="2" charset="2"/>
              <a:buChar char="ü"/>
            </a:pPr>
            <a:r>
              <a:rPr lang="tr-TR" sz="2000" dirty="0">
                <a:latin typeface="Calibri" panose="020F0502020204030204" pitchFamily="34" charset="0"/>
                <a:cs typeface="Calibri" panose="020F0502020204030204" pitchFamily="34" charset="0"/>
              </a:rPr>
              <a:t>Çift olan aorta (sağ-sol) kalbin </a:t>
            </a:r>
            <a:r>
              <a:rPr lang="tr-TR" sz="2000" dirty="0" err="1">
                <a:latin typeface="Calibri" panose="020F0502020204030204" pitchFamily="34" charset="0"/>
                <a:cs typeface="Calibri" panose="020F0502020204030204" pitchFamily="34" charset="0"/>
              </a:rPr>
              <a:t>caudal’inde</a:t>
            </a:r>
            <a:r>
              <a:rPr lang="tr-TR" sz="2000" dirty="0">
                <a:latin typeface="Calibri" panose="020F0502020204030204" pitchFamily="34" charset="0"/>
                <a:cs typeface="Calibri" panose="020F0502020204030204" pitchFamily="34" charset="0"/>
              </a:rPr>
              <a:t> birleşerek </a:t>
            </a:r>
            <a:r>
              <a:rPr lang="tr-TR" sz="2000" dirty="0" err="1">
                <a:latin typeface="Calibri" panose="020F0502020204030204" pitchFamily="34" charset="0"/>
                <a:cs typeface="Calibri" panose="020F0502020204030204" pitchFamily="34" charset="0"/>
              </a:rPr>
              <a:t>dorsal</a:t>
            </a:r>
            <a:r>
              <a:rPr lang="tr-TR" sz="2000" dirty="0">
                <a:latin typeface="Calibri" panose="020F0502020204030204" pitchFamily="34" charset="0"/>
                <a:cs typeface="Calibri" panose="020F0502020204030204" pitchFamily="34" charset="0"/>
              </a:rPr>
              <a:t> </a:t>
            </a:r>
            <a:r>
              <a:rPr lang="tr-TR" sz="2000" dirty="0" err="1" smtClean="0">
                <a:latin typeface="Calibri" panose="020F0502020204030204" pitchFamily="34" charset="0"/>
                <a:cs typeface="Calibri" panose="020F0502020204030204" pitchFamily="34" charset="0"/>
              </a:rPr>
              <a:t>aorta’yı</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oluşturur.</a:t>
            </a:r>
          </a:p>
          <a:p>
            <a:pPr>
              <a:buFont typeface="Wingdings" pitchFamily="2" charset="2"/>
              <a:buChar char="ü"/>
            </a:pPr>
            <a:endParaRPr lang="tr-TR" sz="2000" dirty="0">
              <a:latin typeface="Calibri" panose="020F0502020204030204" pitchFamily="34" charset="0"/>
              <a:cs typeface="Calibri" panose="020F0502020204030204" pitchFamily="34" charset="0"/>
            </a:endParaRPr>
          </a:p>
          <a:p>
            <a:pPr>
              <a:buFont typeface="Wingdings" pitchFamily="2" charset="2"/>
              <a:buChar char="ü"/>
            </a:pPr>
            <a:r>
              <a:rPr lang="tr-TR" sz="2000" dirty="0">
                <a:latin typeface="Calibri" panose="020F0502020204030204" pitchFamily="34" charset="0"/>
                <a:cs typeface="Calibri" panose="020F0502020204030204" pitchFamily="34" charset="0"/>
              </a:rPr>
              <a:t>Büyük olan </a:t>
            </a:r>
            <a:r>
              <a:rPr lang="tr-TR" sz="2000" dirty="0" err="1">
                <a:latin typeface="Calibri" panose="020F0502020204030204" pitchFamily="34" charset="0"/>
                <a:cs typeface="Calibri" panose="020F0502020204030204" pitchFamily="34" charset="0"/>
              </a:rPr>
              <a:t>ventral</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abdominal</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ven</a:t>
            </a:r>
            <a:r>
              <a:rPr lang="tr-TR" sz="2000" dirty="0">
                <a:latin typeface="Calibri" panose="020F0502020204030204" pitchFamily="34" charset="0"/>
                <a:cs typeface="Calibri" panose="020F0502020204030204" pitchFamily="34" charset="0"/>
              </a:rPr>
              <a:t> orta hattın iç yüzünde uzanır. Vücut boşluğuna girmek için </a:t>
            </a:r>
            <a:r>
              <a:rPr lang="tr-TR" sz="2000" dirty="0" err="1">
                <a:latin typeface="Calibri" panose="020F0502020204030204" pitchFamily="34" charset="0"/>
                <a:cs typeface="Calibri" panose="020F0502020204030204" pitchFamily="34" charset="0"/>
              </a:rPr>
              <a:t>incision</a:t>
            </a:r>
            <a:r>
              <a:rPr lang="tr-TR" sz="2000" dirty="0">
                <a:latin typeface="Calibri" panose="020F0502020204030204" pitchFamily="34" charset="0"/>
                <a:cs typeface="Calibri" panose="020F0502020204030204" pitchFamily="34" charset="0"/>
              </a:rPr>
              <a:t> yapılacağında bu nedenle dikkatli olmak gerekir. </a:t>
            </a:r>
            <a:r>
              <a:rPr lang="tr-TR" sz="2000" dirty="0" err="1">
                <a:latin typeface="Calibri" panose="020F0502020204030204" pitchFamily="34" charset="0"/>
                <a:cs typeface="Calibri" panose="020F0502020204030204" pitchFamily="34" charset="0"/>
              </a:rPr>
              <a:t>A.carotis</a:t>
            </a:r>
            <a:r>
              <a:rPr lang="tr-TR" sz="2000" dirty="0">
                <a:latin typeface="Calibri" panose="020F0502020204030204" pitchFamily="34" charset="0"/>
                <a:cs typeface="Calibri" panose="020F0502020204030204" pitchFamily="34" charset="0"/>
              </a:rPr>
              <a:t> asimetriktir. </a:t>
            </a:r>
            <a:r>
              <a:rPr lang="tr-TR" sz="2000" dirty="0" err="1">
                <a:latin typeface="Calibri" panose="020F0502020204030204" pitchFamily="34" charset="0"/>
                <a:cs typeface="Calibri" panose="020F0502020204030204" pitchFamily="34" charset="0"/>
              </a:rPr>
              <a:t>Colubridae</a:t>
            </a:r>
            <a:r>
              <a:rPr lang="tr-TR" sz="2000" dirty="0">
                <a:latin typeface="Calibri" panose="020F0502020204030204" pitchFamily="34" charset="0"/>
                <a:cs typeface="Calibri" panose="020F0502020204030204" pitchFamily="34" charset="0"/>
              </a:rPr>
              <a:t> ve </a:t>
            </a:r>
            <a:r>
              <a:rPr lang="tr-TR" sz="2000" dirty="0" err="1">
                <a:latin typeface="Calibri" panose="020F0502020204030204" pitchFamily="34" charset="0"/>
                <a:cs typeface="Calibri" panose="020F0502020204030204" pitchFamily="34" charset="0"/>
              </a:rPr>
              <a:t>viperidae</a:t>
            </a:r>
            <a:r>
              <a:rPr lang="tr-TR" sz="2000" dirty="0">
                <a:latin typeface="Calibri" panose="020F0502020204030204" pitchFamily="34" charset="0"/>
                <a:cs typeface="Calibri" panose="020F0502020204030204" pitchFamily="34" charset="0"/>
              </a:rPr>
              <a:t> de ise sağ a. </a:t>
            </a:r>
            <a:r>
              <a:rPr lang="tr-TR" sz="2000" dirty="0" err="1">
                <a:latin typeface="Calibri" panose="020F0502020204030204" pitchFamily="34" charset="0"/>
                <a:cs typeface="Calibri" panose="020F0502020204030204" pitchFamily="34" charset="0"/>
              </a:rPr>
              <a:t>carotis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rudimenterdir</a:t>
            </a:r>
            <a:r>
              <a:rPr lang="tr-TR" sz="2000" dirty="0">
                <a:latin typeface="Calibri" panose="020F0502020204030204" pitchFamily="34" charset="0"/>
                <a:cs typeface="Calibri" panose="020F0502020204030204" pitchFamily="34" charset="0"/>
              </a:rPr>
              <a:t>.</a:t>
            </a:r>
          </a:p>
          <a:p>
            <a:pPr>
              <a:buFont typeface="Wingdings" pitchFamily="2" charset="2"/>
              <a:buChar char="ü"/>
            </a:pPr>
            <a:endParaRPr lang="tr-TR" sz="2000" dirty="0">
              <a:latin typeface="Calibri" panose="020F0502020204030204" pitchFamily="34" charset="0"/>
              <a:cs typeface="Calibri" panose="020F0502020204030204" pitchFamily="34" charset="0"/>
            </a:endParaRPr>
          </a:p>
          <a:p>
            <a:pPr>
              <a:buFont typeface="Wingdings" pitchFamily="2" charset="2"/>
              <a:buChar char="ü"/>
            </a:pPr>
            <a:r>
              <a:rPr lang="tr-TR" sz="2000" dirty="0">
                <a:latin typeface="Calibri" panose="020F0502020204030204" pitchFamily="34" charset="0"/>
                <a:cs typeface="Calibri" panose="020F0502020204030204" pitchFamily="34" charset="0"/>
              </a:rPr>
              <a:t>Lenf dolaşımı vardır, kuyruğun iki yanında </a:t>
            </a:r>
            <a:r>
              <a:rPr lang="tr-TR" sz="2000" dirty="0" err="1">
                <a:latin typeface="Calibri" panose="020F0502020204030204" pitchFamily="34" charset="0"/>
                <a:cs typeface="Calibri" panose="020F0502020204030204" pitchFamily="34" charset="0"/>
              </a:rPr>
              <a:t>ventral</a:t>
            </a:r>
            <a:r>
              <a:rPr lang="tr-TR" sz="2000" dirty="0">
                <a:latin typeface="Calibri" panose="020F0502020204030204" pitchFamily="34" charset="0"/>
                <a:cs typeface="Calibri" panose="020F0502020204030204" pitchFamily="34" charset="0"/>
              </a:rPr>
              <a:t> konumlu lenf kalpleri bulunur.</a:t>
            </a:r>
          </a:p>
          <a:p>
            <a:pPr>
              <a:buFont typeface="Wingdings" pitchFamily="2" charset="2"/>
              <a:buChar char="ü"/>
            </a:pPr>
            <a:endParaRPr lang="tr-TR" sz="2000" dirty="0">
              <a:latin typeface="Calibri" panose="020F0502020204030204" pitchFamily="34" charset="0"/>
              <a:cs typeface="Calibri" panose="020F0502020204030204" pitchFamily="34" charset="0"/>
            </a:endParaRPr>
          </a:p>
          <a:p>
            <a:pPr>
              <a:buFont typeface="Wingdings" pitchFamily="2" charset="2"/>
              <a:buChar char="ü"/>
            </a:pPr>
            <a:r>
              <a:rPr lang="tr-TR" sz="2000" dirty="0">
                <a:latin typeface="Calibri" panose="020F0502020204030204" pitchFamily="34" charset="0"/>
                <a:cs typeface="Calibri" panose="020F0502020204030204" pitchFamily="34" charset="0"/>
              </a:rPr>
              <a:t>Eritrositler çekirdeklidir. Sürüngenler arasında en büyük eritrosit yılanlarda bulunur.</a:t>
            </a:r>
          </a:p>
          <a:p>
            <a:endParaRPr lang="tr-TR" sz="2000" dirty="0">
              <a:solidFill>
                <a:schemeClr val="accent1">
                  <a:lumMod val="5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623392" y="626253"/>
            <a:ext cx="8496944" cy="6247864"/>
          </a:xfrm>
          <a:prstGeom prst="rect">
            <a:avLst/>
          </a:prstGeom>
          <a:noFill/>
        </p:spPr>
        <p:txBody>
          <a:bodyPr wrap="square" rtlCol="0">
            <a:spAutoFit/>
          </a:bodyPr>
          <a:lstStyle/>
          <a:p>
            <a:r>
              <a:rPr lang="tr-TR" sz="2000" b="1" u="sng" dirty="0" err="1">
                <a:solidFill>
                  <a:schemeClr val="accent1">
                    <a:lumMod val="50000"/>
                  </a:schemeClr>
                </a:solidFill>
              </a:rPr>
              <a:t>I</a:t>
            </a:r>
            <a:r>
              <a:rPr lang="tr-TR" sz="2000" b="1" u="sng" dirty="0" err="1">
                <a:latin typeface="Calibri" panose="020F0502020204030204" pitchFamily="34" charset="0"/>
                <a:cs typeface="Calibri" panose="020F0502020204030204" pitchFamily="34" charset="0"/>
              </a:rPr>
              <a:t>ntravenöz</a:t>
            </a:r>
            <a:r>
              <a:rPr lang="tr-TR" sz="2000" b="1" u="sng" dirty="0">
                <a:latin typeface="Calibri" panose="020F0502020204030204" pitchFamily="34" charset="0"/>
                <a:cs typeface="Calibri" panose="020F0502020204030204" pitchFamily="34" charset="0"/>
              </a:rPr>
              <a:t> ulaşım</a:t>
            </a:r>
          </a:p>
          <a:p>
            <a:endParaRPr lang="tr-TR" sz="2000" dirty="0">
              <a:latin typeface="Calibri" panose="020F0502020204030204" pitchFamily="34" charset="0"/>
              <a:cs typeface="Calibri" panose="020F0502020204030204" pitchFamily="34" charset="0"/>
            </a:endParaRPr>
          </a:p>
          <a:p>
            <a:r>
              <a:rPr lang="tr-TR" sz="2000" dirty="0" err="1">
                <a:latin typeface="Calibri" panose="020F0502020204030204" pitchFamily="34" charset="0"/>
                <a:cs typeface="Calibri" panose="020F0502020204030204" pitchFamily="34" charset="0"/>
              </a:rPr>
              <a:t>Caudal</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coccygeal</a:t>
            </a:r>
            <a:r>
              <a:rPr lang="tr-TR" sz="2000" dirty="0">
                <a:latin typeface="Calibri" panose="020F0502020204030204" pitchFamily="34" charset="0"/>
                <a:cs typeface="Calibri" panose="020F0502020204030204" pitchFamily="34" charset="0"/>
              </a:rPr>
              <a:t> </a:t>
            </a:r>
            <a:r>
              <a:rPr lang="tr-TR" sz="2000" dirty="0" smtClean="0">
                <a:latin typeface="Calibri" panose="020F0502020204030204" pitchFamily="34" charset="0"/>
                <a:cs typeface="Calibri" panose="020F0502020204030204" pitchFamily="34" charset="0"/>
              </a:rPr>
              <a:t>vena, müdahalede </a:t>
            </a:r>
            <a:r>
              <a:rPr lang="tr-TR" sz="2000" dirty="0" err="1" smtClean="0">
                <a:latin typeface="Calibri" panose="020F0502020204030204" pitchFamily="34" charset="0"/>
                <a:cs typeface="Calibri" panose="020F0502020204030204" pitchFamily="34" charset="0"/>
              </a:rPr>
              <a:t>hemipenis’i</a:t>
            </a:r>
            <a:r>
              <a:rPr lang="tr-TR" sz="2000" dirty="0" smtClean="0">
                <a:latin typeface="Calibri" panose="020F0502020204030204" pitchFamily="34" charset="0"/>
                <a:cs typeface="Calibri" panose="020F0502020204030204" pitchFamily="34" charset="0"/>
              </a:rPr>
              <a:t> zedelememeye dikkat edilmelidir.</a:t>
            </a:r>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Kardiak</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punksiyon</a:t>
            </a:r>
            <a:r>
              <a:rPr lang="tr-TR" sz="2000" dirty="0">
                <a:latin typeface="Calibri" panose="020F0502020204030204" pitchFamily="34" charset="0"/>
                <a:cs typeface="Calibri" panose="020F0502020204030204" pitchFamily="34" charset="0"/>
              </a:rPr>
              <a:t> 300gr üzerindeki yılanlar için önerilir.</a:t>
            </a:r>
          </a:p>
          <a:p>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r>
              <a:rPr lang="tr-TR" sz="2000" dirty="0" err="1">
                <a:latin typeface="Calibri" panose="020F0502020204030204" pitchFamily="34" charset="0"/>
                <a:cs typeface="Calibri" panose="020F0502020204030204" pitchFamily="34" charset="0"/>
              </a:rPr>
              <a:t>Dorsal</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palatinal</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ven</a:t>
            </a:r>
            <a:r>
              <a:rPr lang="tr-TR" sz="2000" dirty="0">
                <a:latin typeface="Calibri" panose="020F0502020204030204" pitchFamily="34" charset="0"/>
                <a:cs typeface="Calibri" panose="020F0502020204030204" pitchFamily="34" charset="0"/>
              </a:rPr>
              <a:t>, orta büyüklükteki yılanlarda ağız </a:t>
            </a:r>
          </a:p>
          <a:p>
            <a:r>
              <a:rPr lang="tr-TR" sz="2000" dirty="0">
                <a:latin typeface="Calibri" panose="020F0502020204030204" pitchFamily="34" charset="0"/>
                <a:cs typeface="Calibri" panose="020F0502020204030204" pitchFamily="34" charset="0"/>
              </a:rPr>
              <a:t>boşluğunun tavanında çok rahatlıkla görülebilir. Kan örneği </a:t>
            </a:r>
          </a:p>
          <a:p>
            <a:r>
              <a:rPr lang="tr-TR" sz="2000" dirty="0">
                <a:latin typeface="Calibri" panose="020F0502020204030204" pitchFamily="34" charset="0"/>
                <a:cs typeface="Calibri" panose="020F0502020204030204" pitchFamily="34" charset="0"/>
              </a:rPr>
              <a:t>Aldıktan sonra bu bölgede </a:t>
            </a:r>
            <a:r>
              <a:rPr lang="tr-TR" sz="2000" dirty="0" err="1">
                <a:latin typeface="Calibri" panose="020F0502020204030204" pitchFamily="34" charset="0"/>
                <a:cs typeface="Calibri" panose="020F0502020204030204" pitchFamily="34" charset="0"/>
              </a:rPr>
              <a:t>hematom</a:t>
            </a:r>
            <a:r>
              <a:rPr lang="tr-TR" sz="2000" dirty="0">
                <a:latin typeface="Calibri" panose="020F0502020204030204" pitchFamily="34" charset="0"/>
                <a:cs typeface="Calibri" panose="020F0502020204030204" pitchFamily="34" charset="0"/>
              </a:rPr>
              <a:t> şekillenebilir, </a:t>
            </a:r>
          </a:p>
          <a:p>
            <a:r>
              <a:rPr lang="tr-TR" sz="2000" dirty="0">
                <a:latin typeface="Calibri" panose="020F0502020204030204" pitchFamily="34" charset="0"/>
                <a:cs typeface="Calibri" panose="020F0502020204030204" pitchFamily="34" charset="0"/>
              </a:rPr>
              <a:t>ayrıca alınan kan </a:t>
            </a:r>
            <a:r>
              <a:rPr lang="tr-TR" sz="2000" dirty="0" err="1">
                <a:latin typeface="Calibri" panose="020F0502020204030204" pitchFamily="34" charset="0"/>
                <a:cs typeface="Calibri" panose="020F0502020204030204" pitchFamily="34" charset="0"/>
              </a:rPr>
              <a:t>tükrükle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kontamine</a:t>
            </a:r>
            <a:r>
              <a:rPr lang="tr-TR" sz="2000" dirty="0">
                <a:latin typeface="Calibri" panose="020F0502020204030204" pitchFamily="34" charset="0"/>
                <a:cs typeface="Calibri" panose="020F0502020204030204" pitchFamily="34" charset="0"/>
              </a:rPr>
              <a:t> olabilir.</a:t>
            </a:r>
          </a:p>
          <a:p>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Kalbin önünde soluk borusunun yanında yer alan </a:t>
            </a:r>
            <a:r>
              <a:rPr lang="tr-TR" sz="2000" dirty="0" err="1">
                <a:latin typeface="Calibri" panose="020F0502020204030204" pitchFamily="34" charset="0"/>
                <a:cs typeface="Calibri" panose="020F0502020204030204" pitchFamily="34" charset="0"/>
              </a:rPr>
              <a:t>Juguler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ven’e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incision</a:t>
            </a:r>
            <a:r>
              <a:rPr lang="tr-TR" sz="2000" dirty="0">
                <a:latin typeface="Calibri" panose="020F0502020204030204" pitchFamily="34" charset="0"/>
                <a:cs typeface="Calibri" panose="020F0502020204030204" pitchFamily="34" charset="0"/>
              </a:rPr>
              <a:t> ancak anestezi altındaki yılanlarda mümkündür.</a:t>
            </a:r>
          </a:p>
          <a:p>
            <a:r>
              <a:rPr lang="tr-TR" sz="2000" dirty="0">
                <a:latin typeface="Calibri" panose="020F0502020204030204" pitchFamily="34" charset="0"/>
                <a:cs typeface="Calibri" panose="020F0502020204030204" pitchFamily="34" charset="0"/>
              </a:rPr>
              <a:t> </a:t>
            </a:r>
            <a:endParaRPr lang="tr-TR" dirty="0">
              <a:latin typeface="Calibri" panose="020F0502020204030204" pitchFamily="34" charset="0"/>
              <a:cs typeface="Calibri" panose="020F0502020204030204" pitchFamily="34" charset="0"/>
            </a:endParaRPr>
          </a:p>
        </p:txBody>
      </p:sp>
      <p:pic>
        <p:nvPicPr>
          <p:cNvPr id="46082" name="Picture 2" descr="This is a VERY BIG SNAKE!"/>
          <p:cNvPicPr>
            <a:picLocks noChangeAspect="1" noChangeArrowheads="1"/>
          </p:cNvPicPr>
          <p:nvPr/>
        </p:nvPicPr>
        <p:blipFill>
          <a:blip r:embed="rId3" cstate="print"/>
          <a:srcRect/>
          <a:stretch>
            <a:fillRect/>
          </a:stretch>
        </p:blipFill>
        <p:spPr bwMode="auto">
          <a:xfrm>
            <a:off x="8042151" y="377923"/>
            <a:ext cx="3488010" cy="2171390"/>
          </a:xfrm>
          <a:prstGeom prst="rect">
            <a:avLst/>
          </a:prstGeom>
          <a:noFill/>
        </p:spPr>
      </p:pic>
      <p:pic>
        <p:nvPicPr>
          <p:cNvPr id="46084" name="Picture 4" descr="Snake mouth open"/>
          <p:cNvPicPr>
            <a:picLocks noChangeAspect="1" noChangeArrowheads="1"/>
          </p:cNvPicPr>
          <p:nvPr/>
        </p:nvPicPr>
        <p:blipFill>
          <a:blip r:embed="rId4" cstate="print"/>
          <a:srcRect/>
          <a:stretch>
            <a:fillRect/>
          </a:stretch>
        </p:blipFill>
        <p:spPr bwMode="auto">
          <a:xfrm>
            <a:off x="8033146" y="2601410"/>
            <a:ext cx="3488010" cy="1944216"/>
          </a:xfrm>
          <a:prstGeom prst="rect">
            <a:avLst/>
          </a:prstGeom>
          <a:noFill/>
        </p:spPr>
      </p:pic>
      <p:pic>
        <p:nvPicPr>
          <p:cNvPr id="1026" name="Picture 2"/>
          <p:cNvPicPr>
            <a:picLocks noChangeAspect="1" noChangeArrowheads="1"/>
          </p:cNvPicPr>
          <p:nvPr/>
        </p:nvPicPr>
        <p:blipFill>
          <a:blip r:embed="rId5" cstate="print"/>
          <a:srcRect/>
          <a:stretch>
            <a:fillRect/>
          </a:stretch>
        </p:blipFill>
        <p:spPr bwMode="auto">
          <a:xfrm>
            <a:off x="8904312" y="4589268"/>
            <a:ext cx="1916815" cy="198884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695400" y="476672"/>
            <a:ext cx="10657184" cy="5632311"/>
          </a:xfrm>
          <a:prstGeom prst="rect">
            <a:avLst/>
          </a:prstGeom>
          <a:noFill/>
        </p:spPr>
        <p:txBody>
          <a:bodyPr wrap="square" rtlCol="0">
            <a:spAutoFit/>
          </a:bodyPr>
          <a:lstStyle/>
          <a:p>
            <a:pPr>
              <a:buFont typeface="Wingdings" pitchFamily="2" charset="2"/>
              <a:buChar char="ü"/>
            </a:pPr>
            <a:r>
              <a:rPr lang="tr-TR" sz="2000" dirty="0">
                <a:latin typeface="Calibri" panose="020F0502020204030204" pitchFamily="34" charset="0"/>
                <a:cs typeface="Calibri" panose="020F0502020204030204" pitchFamily="34" charset="0"/>
              </a:rPr>
              <a:t>Anestezi için </a:t>
            </a:r>
            <a:r>
              <a:rPr lang="tr-TR" sz="2000" dirty="0" err="1">
                <a:latin typeface="Calibri" panose="020F0502020204030204" pitchFamily="34" charset="0"/>
                <a:cs typeface="Calibri" panose="020F0502020204030204" pitchFamily="34" charset="0"/>
              </a:rPr>
              <a:t>intubason</a:t>
            </a:r>
            <a:r>
              <a:rPr lang="tr-TR" sz="2000" dirty="0">
                <a:latin typeface="Calibri" panose="020F0502020204030204" pitchFamily="34" charset="0"/>
                <a:cs typeface="Calibri" panose="020F0502020204030204" pitchFamily="34" charset="0"/>
              </a:rPr>
              <a:t> yapılacağı zaman ağız açılınca </a:t>
            </a:r>
            <a:r>
              <a:rPr lang="tr-TR" sz="2000" dirty="0" err="1">
                <a:latin typeface="Calibri" panose="020F0502020204030204" pitchFamily="34" charset="0"/>
                <a:cs typeface="Calibri" panose="020F0502020204030204" pitchFamily="34" charset="0"/>
              </a:rPr>
              <a:t>glottis</a:t>
            </a:r>
            <a:r>
              <a:rPr lang="tr-TR" sz="2000" dirty="0">
                <a:latin typeface="Calibri" panose="020F0502020204030204" pitchFamily="34" charset="0"/>
                <a:cs typeface="Calibri" panose="020F0502020204030204" pitchFamily="34" charset="0"/>
              </a:rPr>
              <a:t> çok rahat görülür.</a:t>
            </a:r>
          </a:p>
          <a:p>
            <a:endParaRPr lang="tr-TR" sz="2000" dirty="0">
              <a:latin typeface="Calibri" panose="020F0502020204030204" pitchFamily="34" charset="0"/>
              <a:cs typeface="Calibri" panose="020F0502020204030204" pitchFamily="34" charset="0"/>
            </a:endParaRPr>
          </a:p>
          <a:p>
            <a:pPr>
              <a:buFont typeface="Wingdings" pitchFamily="2" charset="2"/>
              <a:buChar char="ü"/>
            </a:pPr>
            <a:r>
              <a:rPr lang="tr-TR" sz="2000" dirty="0" err="1">
                <a:latin typeface="Calibri" panose="020F0502020204030204" pitchFamily="34" charset="0"/>
                <a:cs typeface="Calibri" panose="020F0502020204030204" pitchFamily="34" charset="0"/>
              </a:rPr>
              <a:t>Trachea</a:t>
            </a:r>
            <a:r>
              <a:rPr lang="tr-TR" sz="2000" dirty="0">
                <a:latin typeface="Calibri" panose="020F0502020204030204" pitchFamily="34" charset="0"/>
                <a:cs typeface="Calibri" panose="020F0502020204030204" pitchFamily="34" charset="0"/>
              </a:rPr>
              <a:t> tam olmayan kıkırdak halkalardan yapılmıştır. Ses telleri olmamasına karşın </a:t>
            </a:r>
            <a:r>
              <a:rPr lang="tr-TR" sz="2000" dirty="0" err="1">
                <a:latin typeface="Calibri" panose="020F0502020204030204" pitchFamily="34" charset="0"/>
                <a:cs typeface="Calibri" panose="020F0502020204030204" pitchFamily="34" charset="0"/>
              </a:rPr>
              <a:t>expiration</a:t>
            </a:r>
            <a:r>
              <a:rPr lang="tr-TR" sz="2000" dirty="0">
                <a:latin typeface="Calibri" panose="020F0502020204030204" pitchFamily="34" charset="0"/>
                <a:cs typeface="Calibri" panose="020F0502020204030204" pitchFamily="34" charset="0"/>
              </a:rPr>
              <a:t> havası ile tıslamaya benzer benzer ses çıkarabilirler. İri avların yutulması uzun sürdüğü zaman ağız tabanında bulunan soluk borusunun girişi ağızdan dışarı çıkarılabilir. Bu özellik büyük hayvanları yemek için bir adaptasyondur, yılana ağız dolu olduğunda dahi nefes alma imkânı sağlamaktadır.</a:t>
            </a:r>
          </a:p>
          <a:p>
            <a:pPr>
              <a:buFont typeface="Wingdings" pitchFamily="2" charset="2"/>
              <a:buChar char="ü"/>
            </a:pPr>
            <a:endParaRPr lang="tr-TR" sz="2000" dirty="0">
              <a:latin typeface="Calibri" panose="020F0502020204030204" pitchFamily="34" charset="0"/>
              <a:cs typeface="Calibri" panose="020F0502020204030204" pitchFamily="34" charset="0"/>
            </a:endParaRPr>
          </a:p>
          <a:p>
            <a:pPr>
              <a:buFont typeface="Wingdings" pitchFamily="2" charset="2"/>
              <a:buChar char="ü"/>
            </a:pPr>
            <a:endParaRPr lang="tr-TR" sz="2000" dirty="0">
              <a:latin typeface="Calibri" panose="020F0502020204030204" pitchFamily="34" charset="0"/>
              <a:cs typeface="Calibri" panose="020F0502020204030204" pitchFamily="34" charset="0"/>
            </a:endParaRPr>
          </a:p>
          <a:p>
            <a:pPr>
              <a:buFont typeface="Wingdings" pitchFamily="2" charset="2"/>
              <a:buChar char="ü"/>
            </a:pPr>
            <a:endParaRPr lang="tr-TR" sz="2000" dirty="0">
              <a:latin typeface="Calibri" panose="020F0502020204030204" pitchFamily="34" charset="0"/>
              <a:cs typeface="Calibri" panose="020F0502020204030204" pitchFamily="34" charset="0"/>
            </a:endParaRPr>
          </a:p>
          <a:p>
            <a:pPr>
              <a:buFont typeface="Wingdings" pitchFamily="2" charset="2"/>
              <a:buChar char="ü"/>
            </a:pPr>
            <a:endParaRPr lang="tr-TR" sz="2000" dirty="0">
              <a:latin typeface="Calibri" panose="020F0502020204030204" pitchFamily="34" charset="0"/>
              <a:cs typeface="Calibri" panose="020F0502020204030204" pitchFamily="34" charset="0"/>
            </a:endParaRPr>
          </a:p>
          <a:p>
            <a:pPr>
              <a:buFont typeface="Wingdings" pitchFamily="2" charset="2"/>
              <a:buChar char="ü"/>
            </a:pPr>
            <a:endParaRPr lang="tr-TR" sz="2000" dirty="0">
              <a:latin typeface="Calibri" panose="020F0502020204030204" pitchFamily="34" charset="0"/>
              <a:cs typeface="Calibri" panose="020F0502020204030204" pitchFamily="34" charset="0"/>
            </a:endParaRPr>
          </a:p>
          <a:p>
            <a:pPr>
              <a:buFont typeface="Wingdings" pitchFamily="2" charset="2"/>
              <a:buChar char="ü"/>
            </a:pPr>
            <a:endParaRPr lang="tr-TR" sz="2000" dirty="0">
              <a:latin typeface="Calibri" panose="020F0502020204030204" pitchFamily="34" charset="0"/>
              <a:cs typeface="Calibri" panose="020F0502020204030204" pitchFamily="34" charset="0"/>
            </a:endParaRPr>
          </a:p>
          <a:p>
            <a:pPr>
              <a:buFont typeface="Wingdings" pitchFamily="2" charset="2"/>
              <a:buChar char="ü"/>
            </a:pPr>
            <a:endParaRPr lang="tr-TR" sz="2000" dirty="0">
              <a:latin typeface="Calibri" panose="020F0502020204030204" pitchFamily="34" charset="0"/>
              <a:cs typeface="Calibri" panose="020F0502020204030204" pitchFamily="34" charset="0"/>
            </a:endParaRPr>
          </a:p>
          <a:p>
            <a:pPr>
              <a:buFont typeface="Wingdings" pitchFamily="2" charset="2"/>
              <a:buChar char="ü"/>
            </a:pPr>
            <a:r>
              <a:rPr lang="tr-TR" sz="2000" dirty="0">
                <a:latin typeface="Calibri" panose="020F0502020204030204" pitchFamily="34" charset="0"/>
                <a:cs typeface="Calibri" panose="020F0502020204030204" pitchFamily="34" charset="0"/>
              </a:rPr>
              <a:t>Sağ akciğer kalpten sağ böbreğin </a:t>
            </a:r>
            <a:r>
              <a:rPr lang="tr-TR" sz="2000" dirty="0" err="1">
                <a:latin typeface="Calibri" panose="020F0502020204030204" pitchFamily="34" charset="0"/>
                <a:cs typeface="Calibri" panose="020F0502020204030204" pitchFamily="34" charset="0"/>
              </a:rPr>
              <a:t>cranial’ine</a:t>
            </a:r>
            <a:r>
              <a:rPr lang="tr-TR" sz="2000" dirty="0">
                <a:latin typeface="Calibri" panose="020F0502020204030204" pitchFamily="34" charset="0"/>
                <a:cs typeface="Calibri" panose="020F0502020204030204" pitchFamily="34" charset="0"/>
              </a:rPr>
              <a:t> kadar uzanır. Akciğerlerin </a:t>
            </a:r>
            <a:r>
              <a:rPr lang="tr-TR" sz="2000" dirty="0" err="1">
                <a:latin typeface="Calibri" panose="020F0502020204030204" pitchFamily="34" charset="0"/>
                <a:cs typeface="Calibri" panose="020F0502020204030204" pitchFamily="34" charset="0"/>
              </a:rPr>
              <a:t>cranial</a:t>
            </a:r>
            <a:r>
              <a:rPr lang="tr-TR" sz="2000" dirty="0">
                <a:latin typeface="Calibri" panose="020F0502020204030204" pitchFamily="34" charset="0"/>
                <a:cs typeface="Calibri" panose="020F0502020204030204" pitchFamily="34" charset="0"/>
              </a:rPr>
              <a:t> bölümü </a:t>
            </a:r>
            <a:r>
              <a:rPr lang="tr-TR" sz="2000" dirty="0" err="1">
                <a:latin typeface="Calibri" panose="020F0502020204030204" pitchFamily="34" charset="0"/>
                <a:cs typeface="Calibri" panose="020F0502020204030204" pitchFamily="34" charset="0"/>
              </a:rPr>
              <a:t>unicameral</a:t>
            </a:r>
            <a:r>
              <a:rPr lang="tr-TR" sz="2000" dirty="0">
                <a:latin typeface="Calibri" panose="020F0502020204030204" pitchFamily="34" charset="0"/>
                <a:cs typeface="Calibri" panose="020F0502020204030204" pitchFamily="34" charset="0"/>
              </a:rPr>
              <a:t> nitelikte basit yapılıdır, gaz değişiminde rol oynar </a:t>
            </a:r>
            <a:r>
              <a:rPr lang="tr-TR" sz="2000" dirty="0" err="1">
                <a:latin typeface="Calibri" panose="020F0502020204030204" pitchFamily="34" charset="0"/>
                <a:cs typeface="Calibri" panose="020F0502020204030204" pitchFamily="34" charset="0"/>
              </a:rPr>
              <a:t>Caudal’i</a:t>
            </a:r>
            <a:r>
              <a:rPr lang="tr-TR" sz="2000" dirty="0">
                <a:latin typeface="Calibri" panose="020F0502020204030204" pitchFamily="34" charset="0"/>
                <a:cs typeface="Calibri" panose="020F0502020204030204" pitchFamily="34" charset="0"/>
              </a:rPr>
              <a:t> ise </a:t>
            </a:r>
            <a:r>
              <a:rPr lang="tr-TR" sz="2000" dirty="0" err="1">
                <a:latin typeface="Calibri" panose="020F0502020204030204" pitchFamily="34" charset="0"/>
                <a:cs typeface="Calibri" panose="020F0502020204030204" pitchFamily="34" charset="0"/>
              </a:rPr>
              <a:t>respiratorik</a:t>
            </a:r>
            <a:r>
              <a:rPr lang="tr-TR" sz="2000" dirty="0">
                <a:latin typeface="Calibri" panose="020F0502020204030204" pitchFamily="34" charset="0"/>
                <a:cs typeface="Calibri" panose="020F0502020204030204" pitchFamily="34" charset="0"/>
              </a:rPr>
              <a:t> değildir, hava kesesi fonksiyonu görür. Su yılanlarında </a:t>
            </a:r>
            <a:r>
              <a:rPr lang="tr-TR" sz="2000" dirty="0" err="1">
                <a:latin typeface="Calibri" panose="020F0502020204030204" pitchFamily="34" charset="0"/>
                <a:cs typeface="Calibri" panose="020F0502020204030204" pitchFamily="34" charset="0"/>
              </a:rPr>
              <a:t>cloaca’ya</a:t>
            </a:r>
            <a:r>
              <a:rPr lang="tr-TR" sz="2000" dirty="0">
                <a:latin typeface="Calibri" panose="020F0502020204030204" pitchFamily="34" charset="0"/>
                <a:cs typeface="Calibri" panose="020F0502020204030204" pitchFamily="34" charset="0"/>
              </a:rPr>
              <a:t> kadar uzanan hava kesesi yüzmeye yardımcıdır. Akciğerli çok kırılgan olduğu için pozitif basınçlı </a:t>
            </a:r>
            <a:r>
              <a:rPr lang="tr-TR" sz="2000" dirty="0" err="1">
                <a:latin typeface="Calibri" panose="020F0502020204030204" pitchFamily="34" charset="0"/>
                <a:cs typeface="Calibri" panose="020F0502020204030204" pitchFamily="34" charset="0"/>
              </a:rPr>
              <a:t>ventilasyonda</a:t>
            </a:r>
            <a:r>
              <a:rPr lang="tr-TR" sz="2000" dirty="0">
                <a:latin typeface="Calibri" panose="020F0502020204030204" pitchFamily="34" charset="0"/>
                <a:cs typeface="Calibri" panose="020F0502020204030204" pitchFamily="34" charset="0"/>
              </a:rPr>
              <a:t> akciğer </a:t>
            </a:r>
            <a:r>
              <a:rPr lang="tr-TR" sz="2000" dirty="0" err="1">
                <a:latin typeface="Calibri" panose="020F0502020204030204" pitchFamily="34" charset="0"/>
                <a:cs typeface="Calibri" panose="020F0502020204030204" pitchFamily="34" charset="0"/>
              </a:rPr>
              <a:t>rupturu</a:t>
            </a:r>
            <a:r>
              <a:rPr lang="tr-TR" sz="2000" dirty="0">
                <a:latin typeface="Calibri" panose="020F0502020204030204" pitchFamily="34" charset="0"/>
                <a:cs typeface="Calibri" panose="020F0502020204030204" pitchFamily="34" charset="0"/>
              </a:rPr>
              <a:t> şekillenebilir.</a:t>
            </a:r>
          </a:p>
          <a:p>
            <a:endParaRPr lang="tr-TR" sz="2000" dirty="0">
              <a:latin typeface="Calibri" panose="020F0502020204030204" pitchFamily="34" charset="0"/>
              <a:cs typeface="Calibri" panose="020F0502020204030204" pitchFamily="34" charset="0"/>
            </a:endParaRPr>
          </a:p>
        </p:txBody>
      </p:sp>
      <p:pic>
        <p:nvPicPr>
          <p:cNvPr id="3" name="Picture 4" descr="Snake mouth open"/>
          <p:cNvPicPr>
            <a:picLocks noChangeAspect="1" noChangeArrowheads="1"/>
          </p:cNvPicPr>
          <p:nvPr/>
        </p:nvPicPr>
        <p:blipFill>
          <a:blip r:embed="rId3" cstate="print"/>
          <a:srcRect/>
          <a:stretch>
            <a:fillRect/>
          </a:stretch>
        </p:blipFill>
        <p:spPr bwMode="auto">
          <a:xfrm>
            <a:off x="4007769" y="2492897"/>
            <a:ext cx="3456384" cy="194421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407368" y="402550"/>
            <a:ext cx="11305256" cy="5632311"/>
          </a:xfrm>
          <a:prstGeom prst="rect">
            <a:avLst/>
          </a:prstGeom>
          <a:noFill/>
        </p:spPr>
        <p:txBody>
          <a:bodyPr wrap="square" rtlCol="0">
            <a:spAutoFit/>
          </a:bodyPr>
          <a:lstStyle/>
          <a:p>
            <a:r>
              <a:rPr lang="tr-TR" sz="2000" dirty="0">
                <a:latin typeface="Calibri" panose="020F0502020204030204" pitchFamily="34" charset="0"/>
                <a:cs typeface="Calibri" panose="020F0502020204030204" pitchFamily="34" charset="0"/>
              </a:rPr>
              <a:t>Yılanlar avlarını çiğnemeksizin yutarlar.Bu nedenle dişler sadece besinleri kavramaya yarar.</a:t>
            </a:r>
          </a:p>
          <a:p>
            <a:r>
              <a:rPr lang="tr-TR" sz="2000" dirty="0">
                <a:latin typeface="Calibri" panose="020F0502020204030204" pitchFamily="34" charset="0"/>
                <a:cs typeface="Calibri" panose="020F0502020204030204" pitchFamily="34" charset="0"/>
              </a:rPr>
              <a:t>Tüm yılanlar çene kemiğinin </a:t>
            </a:r>
            <a:r>
              <a:rPr lang="tr-TR" sz="2000" dirty="0" err="1" smtClean="0">
                <a:latin typeface="Calibri" panose="020F0502020204030204" pitchFamily="34" charset="0"/>
                <a:cs typeface="Calibri" panose="020F0502020204030204" pitchFamily="34" charset="0"/>
              </a:rPr>
              <a:t>medial’ine</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tutunan </a:t>
            </a:r>
            <a:r>
              <a:rPr lang="tr-TR" sz="2000" dirty="0" err="1">
                <a:latin typeface="Calibri" panose="020F0502020204030204" pitchFamily="34" charset="0"/>
                <a:cs typeface="Calibri" panose="020F0502020204030204" pitchFamily="34" charset="0"/>
              </a:rPr>
              <a:t>pleurodont</a:t>
            </a:r>
            <a:r>
              <a:rPr lang="tr-TR" sz="2000" dirty="0">
                <a:latin typeface="Calibri" panose="020F0502020204030204" pitchFamily="34" charset="0"/>
                <a:cs typeface="Calibri" panose="020F0502020204030204" pitchFamily="34" charset="0"/>
              </a:rPr>
              <a:t> dişlere sahiptir.</a:t>
            </a:r>
          </a:p>
          <a:p>
            <a:endParaRPr lang="tr-TR" sz="2000" dirty="0">
              <a:solidFill>
                <a:schemeClr val="accent1">
                  <a:lumMod val="50000"/>
                </a:schemeClr>
              </a:solidFill>
            </a:endParaRPr>
          </a:p>
          <a:p>
            <a:endParaRPr lang="tr-TR" sz="2000" dirty="0">
              <a:solidFill>
                <a:schemeClr val="accent1">
                  <a:lumMod val="50000"/>
                </a:schemeClr>
              </a:solidFill>
            </a:endParaRPr>
          </a:p>
          <a:p>
            <a:endParaRPr lang="tr-TR" sz="2000" dirty="0">
              <a:solidFill>
                <a:schemeClr val="accent1">
                  <a:lumMod val="50000"/>
                </a:schemeClr>
              </a:solidFill>
            </a:endParaRPr>
          </a:p>
          <a:p>
            <a:endParaRPr lang="tr-TR" sz="2000" dirty="0">
              <a:solidFill>
                <a:schemeClr val="accent1">
                  <a:lumMod val="50000"/>
                </a:schemeClr>
              </a:solidFill>
            </a:endParaRPr>
          </a:p>
          <a:p>
            <a:endParaRPr lang="tr-TR" sz="2000" dirty="0">
              <a:solidFill>
                <a:schemeClr val="accent1">
                  <a:lumMod val="50000"/>
                </a:schemeClr>
              </a:solidFill>
            </a:endParaRPr>
          </a:p>
          <a:p>
            <a:endParaRPr lang="tr-TR" sz="2000" dirty="0">
              <a:solidFill>
                <a:schemeClr val="accent1">
                  <a:lumMod val="50000"/>
                </a:schemeClr>
              </a:solidFill>
            </a:endParaRPr>
          </a:p>
          <a:p>
            <a:endParaRPr lang="tr-TR" sz="2000" dirty="0">
              <a:solidFill>
                <a:schemeClr val="accent1">
                  <a:lumMod val="50000"/>
                </a:schemeClr>
              </a:solidFill>
            </a:endParaRPr>
          </a:p>
          <a:p>
            <a:endParaRPr lang="tr-TR" sz="2000" dirty="0">
              <a:solidFill>
                <a:schemeClr val="accent1">
                  <a:lumMod val="50000"/>
                </a:schemeClr>
              </a:solidFill>
            </a:endParaRPr>
          </a:p>
          <a:p>
            <a:endParaRPr lang="tr-TR" sz="2000" dirty="0">
              <a:solidFill>
                <a:schemeClr val="accent1">
                  <a:lumMod val="50000"/>
                </a:schemeClr>
              </a:solidFill>
            </a:endParaRPr>
          </a:p>
          <a:p>
            <a:endParaRPr lang="tr-TR" sz="2000" dirty="0">
              <a:solidFill>
                <a:schemeClr val="accent1">
                  <a:lumMod val="50000"/>
                </a:schemeClr>
              </a:solidFill>
            </a:endParaRPr>
          </a:p>
          <a:p>
            <a:endParaRPr lang="tr-TR" sz="2000" dirty="0">
              <a:solidFill>
                <a:schemeClr val="accent1">
                  <a:lumMod val="50000"/>
                </a:schemeClr>
              </a:solidFill>
            </a:endParaRPr>
          </a:p>
          <a:p>
            <a:endParaRPr lang="tr-TR" sz="2000" dirty="0">
              <a:solidFill>
                <a:schemeClr val="accent1">
                  <a:lumMod val="50000"/>
                </a:schemeClr>
              </a:solidFill>
            </a:endParaRPr>
          </a:p>
          <a:p>
            <a:r>
              <a:rPr lang="tr-TR" sz="2000" dirty="0">
                <a:latin typeface="Calibri" panose="020F0502020204030204" pitchFamily="34" charset="0"/>
                <a:cs typeface="Calibri" panose="020F0502020204030204" pitchFamily="34" charset="0"/>
              </a:rPr>
              <a:t>Zehirli yılanlarda bazı </a:t>
            </a:r>
            <a:r>
              <a:rPr lang="tr-TR" sz="2000" dirty="0" err="1">
                <a:latin typeface="Calibri" panose="020F0502020204030204" pitchFamily="34" charset="0"/>
                <a:cs typeface="Calibri" panose="020F0502020204030204" pitchFamily="34" charset="0"/>
              </a:rPr>
              <a:t>maxillar</a:t>
            </a:r>
            <a:r>
              <a:rPr lang="tr-TR" sz="2000" dirty="0">
                <a:latin typeface="Calibri" panose="020F0502020204030204" pitchFamily="34" charset="0"/>
                <a:cs typeface="Calibri" panose="020F0502020204030204" pitchFamily="34" charset="0"/>
              </a:rPr>
              <a:t> dişler zehir dişi şeklinde </a:t>
            </a:r>
            <a:r>
              <a:rPr lang="tr-TR" sz="2000" dirty="0" err="1">
                <a:latin typeface="Calibri" panose="020F0502020204030204" pitchFamily="34" charset="0"/>
                <a:cs typeface="Calibri" panose="020F0502020204030204" pitchFamily="34" charset="0"/>
              </a:rPr>
              <a:t>modifiye</a:t>
            </a:r>
            <a:r>
              <a:rPr lang="tr-TR" sz="2000" dirty="0">
                <a:latin typeface="Calibri" panose="020F0502020204030204" pitchFamily="34" charset="0"/>
                <a:cs typeface="Calibri" panose="020F0502020204030204" pitchFamily="34" charset="0"/>
              </a:rPr>
              <a:t> olmuştur.</a:t>
            </a:r>
            <a:r>
              <a:rPr lang="tr-TR" sz="2000" dirty="0" err="1">
                <a:latin typeface="Calibri" panose="020F0502020204030204" pitchFamily="34" charset="0"/>
                <a:cs typeface="Calibri" panose="020F0502020204030204" pitchFamily="34" charset="0"/>
              </a:rPr>
              <a:t>Tükrük</a:t>
            </a:r>
            <a:r>
              <a:rPr lang="tr-TR" sz="2000" dirty="0">
                <a:latin typeface="Calibri" panose="020F0502020204030204" pitchFamily="34" charset="0"/>
                <a:cs typeface="Calibri" panose="020F0502020204030204" pitchFamily="34" charset="0"/>
              </a:rPr>
              <a:t> bezlerinden bol miktarda </a:t>
            </a:r>
            <a:r>
              <a:rPr lang="tr-TR" sz="2000" dirty="0" err="1">
                <a:latin typeface="Calibri" panose="020F0502020204030204" pitchFamily="34" charset="0"/>
                <a:cs typeface="Calibri" panose="020F0502020204030204" pitchFamily="34" charset="0"/>
              </a:rPr>
              <a:t>tükrük</a:t>
            </a:r>
            <a:r>
              <a:rPr lang="tr-TR" sz="2000" dirty="0">
                <a:latin typeface="Calibri" panose="020F0502020204030204" pitchFamily="34" charset="0"/>
                <a:cs typeface="Calibri" panose="020F0502020204030204" pitchFamily="34" charset="0"/>
              </a:rPr>
              <a:t> üretilir. Avlarını yutarken </a:t>
            </a:r>
            <a:r>
              <a:rPr lang="tr-TR" sz="2000" dirty="0" err="1">
                <a:latin typeface="Calibri" panose="020F0502020204030204" pitchFamily="34" charset="0"/>
                <a:cs typeface="Calibri" panose="020F0502020204030204" pitchFamily="34" charset="0"/>
              </a:rPr>
              <a:t>tükrük</a:t>
            </a:r>
            <a:r>
              <a:rPr lang="tr-TR" sz="2000" dirty="0">
                <a:latin typeface="Calibri" panose="020F0502020204030204" pitchFamily="34" charset="0"/>
                <a:cs typeface="Calibri" panose="020F0502020204030204" pitchFamily="34" charset="0"/>
              </a:rPr>
              <a:t> avı nemlendirmeye, kayganlaştırmaya yarar.</a:t>
            </a:r>
          </a:p>
          <a:p>
            <a:r>
              <a:rPr lang="tr-TR" sz="2000" dirty="0" err="1">
                <a:latin typeface="Calibri" panose="020F0502020204030204" pitchFamily="34" charset="0"/>
                <a:cs typeface="Calibri" panose="020F0502020204030204" pitchFamily="34" charset="0"/>
              </a:rPr>
              <a:t>Modifiye</a:t>
            </a:r>
            <a:r>
              <a:rPr lang="tr-TR" sz="2000" dirty="0">
                <a:latin typeface="Calibri" panose="020F0502020204030204" pitchFamily="34" charset="0"/>
                <a:cs typeface="Calibri" panose="020F0502020204030204" pitchFamily="34" charset="0"/>
              </a:rPr>
              <a:t> dudak bezlerinden üretilen zehir avı hareketsiz hale getirmeye yarar</a:t>
            </a:r>
            <a:r>
              <a:rPr lang="tr-TR" sz="2000" dirty="0" smtClean="0">
                <a:latin typeface="Calibri" panose="020F0502020204030204" pitchFamily="34" charset="0"/>
                <a:cs typeface="Calibri" panose="020F0502020204030204" pitchFamily="34" charset="0"/>
              </a:rPr>
              <a:t>. </a:t>
            </a:r>
            <a:r>
              <a:rPr lang="tr-TR" sz="2000" dirty="0" err="1" smtClean="0">
                <a:latin typeface="Calibri" panose="020F0502020204030204" pitchFamily="34" charset="0"/>
                <a:cs typeface="Calibri" panose="020F0502020204030204" pitchFamily="34" charset="0"/>
              </a:rPr>
              <a:t>Kollegenaz</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ve </a:t>
            </a:r>
            <a:r>
              <a:rPr lang="tr-TR" sz="2000" dirty="0" err="1">
                <a:latin typeface="Calibri" panose="020F0502020204030204" pitchFamily="34" charset="0"/>
                <a:cs typeface="Calibri" panose="020F0502020204030204" pitchFamily="34" charset="0"/>
              </a:rPr>
              <a:t>fosfolipazlar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proteazları</a:t>
            </a:r>
            <a:r>
              <a:rPr lang="tr-TR" sz="2000" dirty="0">
                <a:latin typeface="Calibri" panose="020F0502020204030204" pitchFamily="34" charset="0"/>
                <a:cs typeface="Calibri" panose="020F0502020204030204" pitchFamily="34" charset="0"/>
              </a:rPr>
              <a:t> içeren </a:t>
            </a:r>
            <a:r>
              <a:rPr lang="tr-TR" sz="2000" dirty="0" err="1">
                <a:latin typeface="Calibri" panose="020F0502020204030204" pitchFamily="34" charset="0"/>
                <a:cs typeface="Calibri" panose="020F0502020204030204" pitchFamily="34" charset="0"/>
              </a:rPr>
              <a:t>zehirin</a:t>
            </a:r>
            <a:r>
              <a:rPr lang="tr-TR" sz="2000" dirty="0">
                <a:latin typeface="Calibri" panose="020F0502020204030204" pitchFamily="34" charset="0"/>
                <a:cs typeface="Calibri" panose="020F0502020204030204" pitchFamily="34" charset="0"/>
              </a:rPr>
              <a:t> salımı isteğe bağlıdır.</a:t>
            </a:r>
          </a:p>
        </p:txBody>
      </p:sp>
      <p:sp>
        <p:nvSpPr>
          <p:cNvPr id="48130" name="AutoShape 2" descr="data:image/jpeg;base64,/9j/4AAQSkZJRgABAQAAAQABAAD/2wCEAAkGBhMQDhUQEhQWFRUWGBYXFRgYFRQUFxkUGxYYFRcXGBQXHCYhGBwoHh0ZHzAgIykpLCwsGSo1NTAqNScrLCkBCQoKDAwNDQwNDSkYFBgpKSkpKSkpKSkpKSkpKSkpKSkpKSkpKSkpKSkpKSkpKSkpKSkpKSkpKSkpKSkpKSkpKf/AABEIAFsArAMBIgACEQEDEQH/xAAcAAEAAgIDAQAAAAAAAAAAAAAABgcEBQEDCAL/xAA/EAACAQMABgcGAwYFBQAAAAABAgMABBEFBgcSITETIkFRYXGBFDJykaGxFSNCgpKissLRUmKDwfAkMzRDU//EABUBAQEAAAAAAAAAAAAAAAAAAAAB/8QAFBEBAAAAAAAAAAAAAAAAAAAAAP/aAAwDAQACEQMRAD8AvGlKUCoFtB2gtZXEFtAVLllabI3gIycBefAnifTxqeE15n1l0n7TpKabmGlO78IbdX6Cg9MA1zXXb+4vkPtXZQKUpQKUpQKUqObQtL+y6LnkBIZl6NMHB336oIPhkn0oM7R+scU91NbRkM0ITfIII3mz1R4jHHzxW1qn9hMX510/Zuxj1JY/7VcFApSlApSlBj39+kETTSsFRBlmPICqftNcJtKaftujLJDG5KICR1ACWZwOZI7OwcPPs206zl5lsUPVjw8uO1yOqp8hx9a69htkGvJ5SPciCjwLt/ZT86C6KUpQKUpQaTXXSPs+jbiXOCI2A+Juov1IrzXB76+Y+9XFtw0sUtobYH/uOXb4U5fUj5VTtueuueW8PvRXqu39xfIfauyviAjcGOWBj5V90QpSlApSlAqqtuukCI7e3B4MzyN+yAq/zGrVqjdtekBJpJIh/wCqIA/E5LY+W786Dc7CBwuv9L+urZqpthB/8r/S/rq2aBSlKBWFpnSa2ttJcPyjUsfHA4D1OBWbVc7bdKNHZRwLymc7x/yoA2PmR8qCmr+9aeZ5nOWdmZvMnJqz9hE3Wuk8Im+rj/nnVUVP9ityV0mydjwuD6MrA/T60VelKUohXVc3KxI0jsFVQSzE4AA5kmtLr1pt7LR01xHjfUAISMgMzBc48M5qI3ezG6vLZWn0jK7sA+4y5iDEA43Q3Zyz9KCudedZvxC+eYZ6MdSIH/5jkcdhJyfWo/Uj03s9vrRjvwM69jxAyKfHqjK+oFau30BcyNuJbzM3cIpCfXhw9aKuvZXreLu0EEjZnhG6QTxaMe647+HA+XjU5qltVdj90zCWeU2uBw6NszZPiOC/M1KtUOksdKzaMeaSWIxLNCZDvNnPXGfn8qIn9KUoFKUoFeY9bdI+0aQuJuxpXx8IO6v0Aq/dbNcIbBFVgzyyZEUcY3nY9+O6vOV7bSRyESoyMetuurIcHiDhgDigsbYXdYuriL/FGrD9lsH+armrzps0vjFpe3I/WxjPiGUj74PpXougUpSgVU+3bla+cv8ATVsVT23LSCNLBADl0Dsw7g2N3j6Ggq2rC2J2bNpF5B7scR3vNiAo+hP7NV6TVrbMNJfh7JbXNtLE12wMczY3G6oKKBzHP5t2Zoq3aUpREN2uOBoeXPa0YHnvipXZKREgPAhVB88CoZtTHSCxt+fS3cWV7Co97PzFTqgUpSgVBtNHc1lsnPJ4JkHxcTU5qDa89TSuipeQ6aRCfiUYoJzSlKBXDNgZPCuahm0zS7rAljAfz7thEuOYjJ67eAxw8ie6gwtR4lvtJXmk2G+qv0NsxHAIowxTuyMcfE95r72v6uLPYG5VcywYbIHExZ66+IAO9+z41L9B6IS0to7aMYWNQB4nmWPiTk+tZVzAsiNGwyrAqw8CMGg8xatSFb+3I5iaP+cV6hrz/qVqlI2m/ZyOFtIzSHs3Y26v73Vx516AoFKUoFUtrJZe2fjF3jPQvDHGfCI9fB7MirkupwkbOeSqWPkBmq41P0WZtX7t/wBV0bmT7gfagpaT3T5H7Vf2uejVn0CH4h4Yo5omHAq6qDkemaoIcq9A6oXXt+gFTm5heBvjVTGP6T60VIdW783FjBM3FniRm+IqN765rZVEdlV8JNEQr+qLejcdoZWPAjs4EVLqIr+Cb8T08JE429gGXe7GuG4HHfjH8PjVgViaN0TDbIUgjWNSxchRgbx5msugUpSgVBtrabtpBcDnDcwuD64NTmtfp/QqXlrJbSe64xntB5qw8QcGgzkbIB7+NfVYOhNHG3to4GkaUxqFLsAC2PAVnUCoFoRvbtYLi55x2iCCM9nSNnfI/iHkRU6lTeUrkjIIyOBGRzFarVXVqPR9sIEJY5LO5953PNj9BjuFBuKUpQQJpPYtZMsMR30QVT2dNHgYPpj96p7Ue121XN/bAI25PEwkgf8AwyDsPgeX17K2WgmuDbR+1BBNjrhDlc/378cKDPpSlBFtpOmfZtGS44ySjoox2l34cPTNbTVfRPsthBbnmkaq3xYy31zWDp3VZrq/tZ2cdDblnMeDlpP0tnlw4fKpHQeb9f8AVs2OkJIwPy3JkiP+RieHocirA2E3JNvcx9iyoR5sgz9qmOt2pcGkogkuVdM7ki43lzzHHgQeHA93ZWHqBqP+FxzKZelMrhshdwAKu6BjJ40Got5PwnTTRtwtb87yHkEuO0eGc/xDuqwq0+tWrcekLRrd+BPFG7UkHusPse8E12atW1xHZxR3TK8yrhmUkg45ZJ5nGMntNBr9ftMzW1n/ANNn2iWRIYcJ0hDMcs25+rCB2x4VGodqUvQ7xijDJa9KyyM8byzLHIZUiRUIIR0Ktk8M9nDNk1xigr+faTcRTGJ7RWZYy+5G8jSMPZmuBIgMYBiyBETnO+eXZWotNqdwjSsyRTK0mY9x5NwgQ27ezwN0WXlYyMQGA4o1WxiuMUFZac2k3iiZY4Yo9x5N2Rmd8Rw3cdvIXTcwuQ4OQTgAnuqybSXfjVsqd5VOVOVOQDlSeY7q7MVzQKUpQVjrJrBpIXWkfZ2IitkJ4pDuKpsOmyGx0jSdKVI5rjOa+02pzoJla2BMEasSz4dgHgRpGjC5CMsjOGHDC+PCy64xQV4dp8zCV4rZZI40mkzvyAsiXMlujAbh4cFdu5c4zgCtdpTafcPGiJGsTM8eJQzMJlF4sLG1DJh1KZJLYwG4Z51amKYoK7t9ptxIMJbR75mgiAMkgVDK0qmOU9HlZU3AWABGHHrm6ja4z311IJRHGjQW80UfW6QB0G/xKjfXeyM9hwO+pviucUClKUFc61aVvIJNJGO5fdgtUmiXooMB5WmXG8I94hdxSOOe/NcybT50kjie1XJmlhdulwhMc6xERs6jecqxfBxkDx4WLXGKCtZ9q8ywCUQQ5YyZQyy70ZRd4W8v5XC4fkqjhkHwz0Xm024F4SIgqRrcK0DM2+pWWCNZrjqfloAzSdXeyuTVo4pigryDaXcPJEBbR7rGFWfpJMHpbqS1SSL8vrRndEgJwd01vdn+nZrvR6S3BQy7zq4QEYZWI3WUgbrDu8u+pNiua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sz="2000">
              <a:solidFill>
                <a:schemeClr val="accent1">
                  <a:lumMod val="50000"/>
                </a:schemeClr>
              </a:solidFill>
            </a:endParaRPr>
          </a:p>
        </p:txBody>
      </p:sp>
      <p:pic>
        <p:nvPicPr>
          <p:cNvPr id="48132" name="Picture 4" descr="http://www.peteducation.com/images/articles/ill_reptile_teeth.gif"/>
          <p:cNvPicPr>
            <a:picLocks noChangeAspect="1" noChangeArrowheads="1"/>
          </p:cNvPicPr>
          <p:nvPr/>
        </p:nvPicPr>
        <p:blipFill>
          <a:blip r:embed="rId3" cstate="print"/>
          <a:srcRect/>
          <a:stretch>
            <a:fillRect/>
          </a:stretch>
        </p:blipFill>
        <p:spPr bwMode="auto">
          <a:xfrm>
            <a:off x="2207567" y="2132856"/>
            <a:ext cx="3547341" cy="187220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335360" y="404664"/>
            <a:ext cx="11305256" cy="6863417"/>
          </a:xfrm>
          <a:prstGeom prst="rect">
            <a:avLst/>
          </a:prstGeom>
          <a:noFill/>
        </p:spPr>
        <p:txBody>
          <a:bodyPr wrap="square" rtlCol="0">
            <a:spAutoFit/>
          </a:bodyPr>
          <a:lstStyle/>
          <a:p>
            <a:r>
              <a:rPr lang="tr-TR" sz="2000" b="1" u="sng" dirty="0" smtClean="0">
                <a:latin typeface="Calibri" panose="020F0502020204030204" pitchFamily="34" charset="0"/>
                <a:cs typeface="Calibri" panose="020F0502020204030204" pitchFamily="34" charset="0"/>
              </a:rPr>
              <a:t>Arka zehir dişli yılanlar </a:t>
            </a:r>
          </a:p>
          <a:p>
            <a:endParaRPr lang="tr-TR" sz="2000" dirty="0" smtClean="0">
              <a:latin typeface="Calibri" panose="020F0502020204030204" pitchFamily="34" charset="0"/>
              <a:cs typeface="Calibri" panose="020F0502020204030204" pitchFamily="34" charset="0"/>
            </a:endParaRPr>
          </a:p>
          <a:p>
            <a:r>
              <a:rPr lang="tr-TR" sz="2000" dirty="0" smtClean="0">
                <a:latin typeface="Calibri" panose="020F0502020204030204" pitchFamily="34" charset="0"/>
                <a:cs typeface="Calibri" panose="020F0502020204030204" pitchFamily="34" charset="0"/>
              </a:rPr>
              <a:t> </a:t>
            </a:r>
            <a:r>
              <a:rPr lang="tr-TR" sz="2000" b="1" dirty="0" err="1" smtClean="0">
                <a:latin typeface="Calibri" panose="020F0502020204030204" pitchFamily="34" charset="0"/>
                <a:cs typeface="Calibri" panose="020F0502020204030204" pitchFamily="34" charset="0"/>
              </a:rPr>
              <a:t>Opisthoglyphous</a:t>
            </a:r>
            <a:r>
              <a:rPr lang="tr-TR" sz="2000" b="1" dirty="0" smtClean="0">
                <a:latin typeface="Calibri" panose="020F0502020204030204" pitchFamily="34" charset="0"/>
                <a:cs typeface="Calibri" panose="020F0502020204030204" pitchFamily="34" charset="0"/>
              </a:rPr>
              <a:t> (</a:t>
            </a:r>
            <a:r>
              <a:rPr lang="tr-TR" sz="2000" b="1" dirty="0" err="1" smtClean="0">
                <a:latin typeface="Calibri" panose="020F0502020204030204" pitchFamily="34" charset="0"/>
                <a:cs typeface="Calibri" panose="020F0502020204030204" pitchFamily="34" charset="0"/>
              </a:rPr>
              <a:t>opistho:arkada</a:t>
            </a:r>
            <a:r>
              <a:rPr lang="tr-TR" sz="2000" b="1" dirty="0" smtClean="0">
                <a:latin typeface="Calibri" panose="020F0502020204030204" pitchFamily="34" charset="0"/>
                <a:cs typeface="Calibri" panose="020F0502020204030204" pitchFamily="34" charset="0"/>
              </a:rPr>
              <a:t>, </a:t>
            </a:r>
            <a:r>
              <a:rPr lang="tr-TR" sz="2000" b="1" dirty="0" err="1" smtClean="0">
                <a:latin typeface="Calibri" panose="020F0502020204030204" pitchFamily="34" charset="0"/>
                <a:cs typeface="Calibri" panose="020F0502020204030204" pitchFamily="34" charset="0"/>
              </a:rPr>
              <a:t>glyph:oluk</a:t>
            </a:r>
            <a:r>
              <a:rPr lang="tr-TR" sz="2000" b="1" dirty="0" smtClean="0">
                <a:latin typeface="Calibri" panose="020F0502020204030204" pitchFamily="34" charset="0"/>
                <a:cs typeface="Calibri" panose="020F0502020204030204" pitchFamily="34" charset="0"/>
              </a:rPr>
              <a:t>)</a:t>
            </a:r>
          </a:p>
          <a:p>
            <a:endParaRPr lang="tr-TR" sz="2000" dirty="0" smtClean="0">
              <a:latin typeface="Calibri" panose="020F0502020204030204" pitchFamily="34" charset="0"/>
              <a:cs typeface="Calibri" panose="020F0502020204030204" pitchFamily="34" charset="0"/>
            </a:endParaRPr>
          </a:p>
          <a:p>
            <a:r>
              <a:rPr lang="tr-TR" sz="2000" b="1" dirty="0" err="1" smtClean="0">
                <a:latin typeface="Calibri" panose="020F0502020204030204" pitchFamily="34" charset="0"/>
                <a:cs typeface="Calibri" panose="020F0502020204030204" pitchFamily="34" charset="0"/>
              </a:rPr>
              <a:t>Colubridae</a:t>
            </a:r>
            <a:r>
              <a:rPr lang="tr-TR" sz="2000" dirty="0" smtClean="0">
                <a:latin typeface="Calibri" panose="020F0502020204030204" pitchFamily="34" charset="0"/>
                <a:cs typeface="Calibri" panose="020F0502020204030204" pitchFamily="34" charset="0"/>
              </a:rPr>
              <a:t> ailesindeki yılanların üçte birinin </a:t>
            </a:r>
            <a:r>
              <a:rPr lang="tr-TR" sz="2000" dirty="0" err="1" smtClean="0">
                <a:latin typeface="Calibri" panose="020F0502020204030204" pitchFamily="34" charset="0"/>
                <a:cs typeface="Calibri" panose="020F0502020204030204" pitchFamily="34" charset="0"/>
              </a:rPr>
              <a:t>caudal</a:t>
            </a:r>
            <a:r>
              <a:rPr lang="tr-TR" sz="2000" dirty="0" smtClean="0">
                <a:latin typeface="Calibri" panose="020F0502020204030204" pitchFamily="34" charset="0"/>
                <a:cs typeface="Calibri" panose="020F0502020204030204" pitchFamily="34" charset="0"/>
              </a:rPr>
              <a:t> </a:t>
            </a:r>
            <a:r>
              <a:rPr lang="tr-TR" sz="2000" dirty="0" err="1" smtClean="0">
                <a:latin typeface="Calibri" panose="020F0502020204030204" pitchFamily="34" charset="0"/>
                <a:cs typeface="Calibri" panose="020F0502020204030204" pitchFamily="34" charset="0"/>
              </a:rPr>
              <a:t>labial</a:t>
            </a:r>
            <a:r>
              <a:rPr lang="tr-TR" sz="2000" dirty="0" smtClean="0">
                <a:latin typeface="Calibri" panose="020F0502020204030204" pitchFamily="34" charset="0"/>
                <a:cs typeface="Calibri" panose="020F0502020204030204" pitchFamily="34" charset="0"/>
              </a:rPr>
              <a:t> bezleri belirgin bir kapsülle sınırlandırılmış  olarak gözün arkasında ve üst dudağın hemen üstünde yer alır </a:t>
            </a:r>
            <a:r>
              <a:rPr lang="tr-TR" sz="2000" dirty="0" err="1" smtClean="0">
                <a:latin typeface="Calibri" panose="020F0502020204030204" pitchFamily="34" charset="0"/>
                <a:cs typeface="Calibri" panose="020F0502020204030204" pitchFamily="34" charset="0"/>
              </a:rPr>
              <a:t>Duvernoy</a:t>
            </a:r>
            <a:r>
              <a:rPr lang="tr-TR" sz="2000" dirty="0" smtClean="0">
                <a:latin typeface="Calibri" panose="020F0502020204030204" pitchFamily="34" charset="0"/>
                <a:cs typeface="Calibri" panose="020F0502020204030204" pitchFamily="34" charset="0"/>
              </a:rPr>
              <a:t> bezi olarak da bilinir. Yılanın avını sabitlemeye yarayan zehir salgılar. Bu bezden salgılanan zehir, </a:t>
            </a:r>
            <a:r>
              <a:rPr lang="tr-TR" sz="2000" dirty="0" err="1" smtClean="0">
                <a:latin typeface="Calibri" panose="020F0502020204030204" pitchFamily="34" charset="0"/>
                <a:cs typeface="Calibri" panose="020F0502020204030204" pitchFamily="34" charset="0"/>
              </a:rPr>
              <a:t>maxilla’nın</a:t>
            </a:r>
            <a:r>
              <a:rPr lang="tr-TR" sz="2000" dirty="0" smtClean="0">
                <a:latin typeface="Calibri" panose="020F0502020204030204" pitchFamily="34" charset="0"/>
                <a:cs typeface="Calibri" panose="020F0502020204030204" pitchFamily="34" charset="0"/>
              </a:rPr>
              <a:t> arkasındaki zehir dişine ulaşır. Bu zehir dişleri olukludur ve </a:t>
            </a:r>
            <a:r>
              <a:rPr lang="tr-TR" sz="2000" dirty="0" err="1" smtClean="0">
                <a:latin typeface="Calibri" panose="020F0502020204030204" pitchFamily="34" charset="0"/>
                <a:cs typeface="Calibri" panose="020F0502020204030204" pitchFamily="34" charset="0"/>
              </a:rPr>
              <a:t>zehiri</a:t>
            </a:r>
            <a:r>
              <a:rPr lang="tr-TR" sz="2000" dirty="0" smtClean="0">
                <a:latin typeface="Calibri" panose="020F0502020204030204" pitchFamily="34" charset="0"/>
                <a:cs typeface="Calibri" panose="020F0502020204030204" pitchFamily="34" charset="0"/>
              </a:rPr>
              <a:t> ava enjekte eder</a:t>
            </a:r>
            <a:r>
              <a:rPr lang="tr-TR" sz="2000" dirty="0" smtClean="0">
                <a:latin typeface="Calibri" panose="020F0502020204030204" pitchFamily="34" charset="0"/>
                <a:cs typeface="Calibri" panose="020F0502020204030204" pitchFamily="34" charset="0"/>
              </a:rPr>
              <a:t>. Bu </a:t>
            </a:r>
            <a:r>
              <a:rPr lang="tr-TR" sz="2000" dirty="0" smtClean="0">
                <a:latin typeface="Calibri" panose="020F0502020204030204" pitchFamily="34" charset="0"/>
                <a:cs typeface="Calibri" panose="020F0502020204030204" pitchFamily="34" charset="0"/>
              </a:rPr>
              <a:t>yılanlar çok zehirli değildir, </a:t>
            </a:r>
            <a:r>
              <a:rPr lang="tr-TR" sz="2000" dirty="0" err="1" smtClean="0">
                <a:latin typeface="Calibri" panose="020F0502020204030204" pitchFamily="34" charset="0"/>
                <a:cs typeface="Calibri" panose="020F0502020204030204" pitchFamily="34" charset="0"/>
              </a:rPr>
              <a:t>zehirin</a:t>
            </a:r>
            <a:r>
              <a:rPr lang="tr-TR" sz="2000" dirty="0" smtClean="0">
                <a:latin typeface="Calibri" panose="020F0502020204030204" pitchFamily="34" charset="0"/>
                <a:cs typeface="Calibri" panose="020F0502020204030204" pitchFamily="34" charset="0"/>
              </a:rPr>
              <a:t> temel görevi avı sakinleştirmektir. </a:t>
            </a:r>
            <a:r>
              <a:rPr lang="tr-TR" sz="2000" dirty="0" err="1" smtClean="0">
                <a:latin typeface="Calibri" panose="020F0502020204030204" pitchFamily="34" charset="0"/>
                <a:cs typeface="Calibri" panose="020F0502020204030204" pitchFamily="34" charset="0"/>
              </a:rPr>
              <a:t>Isırsalarda</a:t>
            </a:r>
            <a:r>
              <a:rPr lang="tr-TR" sz="2000" dirty="0" smtClean="0">
                <a:latin typeface="Calibri" panose="020F0502020204030204" pitchFamily="34" charset="0"/>
                <a:cs typeface="Calibri" panose="020F0502020204030204" pitchFamily="34" charset="0"/>
              </a:rPr>
              <a:t> avlarını ağızlarının içine almadıkça zehir dişlerini batıramazlar.</a:t>
            </a:r>
          </a:p>
          <a:p>
            <a:endParaRPr lang="tr-TR" sz="2000" b="1" u="sng" dirty="0" smtClean="0">
              <a:latin typeface="Calibri" panose="020F0502020204030204" pitchFamily="34" charset="0"/>
              <a:cs typeface="Calibri" panose="020F0502020204030204" pitchFamily="34" charset="0"/>
            </a:endParaRPr>
          </a:p>
          <a:p>
            <a:r>
              <a:rPr lang="tr-TR" sz="2000" b="1" u="sng" dirty="0" smtClean="0">
                <a:latin typeface="Calibri" panose="020F0502020204030204" pitchFamily="34" charset="0"/>
                <a:cs typeface="Calibri" panose="020F0502020204030204" pitchFamily="34" charset="0"/>
              </a:rPr>
              <a:t>Ön </a:t>
            </a:r>
            <a:r>
              <a:rPr lang="tr-TR" sz="2000" b="1" u="sng" dirty="0">
                <a:latin typeface="Calibri" panose="020F0502020204030204" pitchFamily="34" charset="0"/>
                <a:cs typeface="Calibri" panose="020F0502020204030204" pitchFamily="34" charset="0"/>
              </a:rPr>
              <a:t>zehir dişli yılanlar (</a:t>
            </a:r>
            <a:r>
              <a:rPr lang="tr-TR" sz="2000" b="1" u="sng" dirty="0" err="1">
                <a:latin typeface="Calibri" panose="020F0502020204030204" pitchFamily="34" charset="0"/>
                <a:cs typeface="Calibri" panose="020F0502020204030204" pitchFamily="34" charset="0"/>
              </a:rPr>
              <a:t>proteroglyphous</a:t>
            </a:r>
            <a:r>
              <a:rPr lang="tr-TR" sz="2000" b="1" u="sng" dirty="0">
                <a:latin typeface="Calibri" panose="020F0502020204030204" pitchFamily="34" charset="0"/>
                <a:cs typeface="Calibri" panose="020F0502020204030204" pitchFamily="34" charset="0"/>
              </a:rPr>
              <a:t> ve </a:t>
            </a:r>
            <a:r>
              <a:rPr lang="tr-TR" sz="2000" b="1" u="sng" dirty="0" err="1">
                <a:latin typeface="Calibri" panose="020F0502020204030204" pitchFamily="34" charset="0"/>
                <a:cs typeface="Calibri" panose="020F0502020204030204" pitchFamily="34" charset="0"/>
              </a:rPr>
              <a:t>solenoglyphous</a:t>
            </a:r>
            <a:r>
              <a:rPr lang="tr-TR" sz="2000" b="1" u="sng" dirty="0">
                <a:latin typeface="Calibri" panose="020F0502020204030204" pitchFamily="34" charset="0"/>
                <a:cs typeface="Calibri" panose="020F0502020204030204" pitchFamily="34" charset="0"/>
              </a:rPr>
              <a:t> yılanlar)</a:t>
            </a:r>
          </a:p>
          <a:p>
            <a:endParaRPr lang="tr-TR" sz="2000" dirty="0">
              <a:latin typeface="Calibri" panose="020F0502020204030204" pitchFamily="34" charset="0"/>
              <a:cs typeface="Calibri" panose="020F0502020204030204" pitchFamily="34" charset="0"/>
            </a:endParaRPr>
          </a:p>
          <a:p>
            <a:r>
              <a:rPr lang="tr-TR" sz="2000" b="1" dirty="0" err="1">
                <a:latin typeface="Calibri" panose="020F0502020204030204" pitchFamily="34" charset="0"/>
                <a:cs typeface="Calibri" panose="020F0502020204030204" pitchFamily="34" charset="0"/>
              </a:rPr>
              <a:t>Proteroglyphous</a:t>
            </a:r>
            <a:r>
              <a:rPr lang="tr-TR" sz="2000" b="1" dirty="0">
                <a:latin typeface="Calibri" panose="020F0502020204030204" pitchFamily="34" charset="0"/>
                <a:cs typeface="Calibri" panose="020F0502020204030204" pitchFamily="34" charset="0"/>
              </a:rPr>
              <a:t> ( </a:t>
            </a:r>
            <a:r>
              <a:rPr lang="tr-TR" sz="2000" b="1" dirty="0" err="1">
                <a:latin typeface="Calibri" panose="020F0502020204030204" pitchFamily="34" charset="0"/>
                <a:cs typeface="Calibri" panose="020F0502020204030204" pitchFamily="34" charset="0"/>
              </a:rPr>
              <a:t>protero:önde</a:t>
            </a:r>
            <a:r>
              <a:rPr lang="tr-TR" sz="2000" b="1" dirty="0">
                <a:latin typeface="Calibri" panose="020F0502020204030204" pitchFamily="34" charset="0"/>
                <a:cs typeface="Calibri" panose="020F0502020204030204" pitchFamily="34" charset="0"/>
              </a:rPr>
              <a:t>, </a:t>
            </a:r>
            <a:r>
              <a:rPr lang="tr-TR" sz="2000" b="1" dirty="0" err="1">
                <a:latin typeface="Calibri" panose="020F0502020204030204" pitchFamily="34" charset="0"/>
                <a:cs typeface="Calibri" panose="020F0502020204030204" pitchFamily="34" charset="0"/>
              </a:rPr>
              <a:t>glyph:oluk</a:t>
            </a:r>
            <a:r>
              <a:rPr lang="tr-TR" sz="2000" b="1" dirty="0">
                <a:latin typeface="Calibri" panose="020F0502020204030204" pitchFamily="34" charset="0"/>
                <a:cs typeface="Calibri" panose="020F0502020204030204" pitchFamily="34" charset="0"/>
              </a:rPr>
              <a:t>)</a:t>
            </a:r>
            <a:r>
              <a:rPr lang="tr-TR" sz="2000" dirty="0">
                <a:latin typeface="Calibri" panose="020F0502020204030204" pitchFamily="34" charset="0"/>
                <a:cs typeface="Calibri" panose="020F0502020204030204" pitchFamily="34" charset="0"/>
              </a:rPr>
              <a:t> yılanlarda zehir bezleri büyüktür, </a:t>
            </a:r>
            <a:r>
              <a:rPr lang="tr-TR" sz="2000" dirty="0" err="1">
                <a:latin typeface="Calibri" panose="020F0502020204030204" pitchFamily="34" charset="0"/>
                <a:cs typeface="Calibri" panose="020F0502020204030204" pitchFamily="34" charset="0"/>
              </a:rPr>
              <a:t>labial</a:t>
            </a:r>
            <a:r>
              <a:rPr lang="tr-TR" sz="2000" dirty="0">
                <a:latin typeface="Calibri" panose="020F0502020204030204" pitchFamily="34" charset="0"/>
                <a:cs typeface="Calibri" panose="020F0502020204030204" pitchFamily="34" charset="0"/>
              </a:rPr>
              <a:t> bezlerden ayrı olup gözün arkasında uzanır. Zehir dişi yılanların  </a:t>
            </a:r>
            <a:r>
              <a:rPr lang="tr-TR" sz="2000" dirty="0" err="1">
                <a:latin typeface="Calibri" panose="020F0502020204030204" pitchFamily="34" charset="0"/>
                <a:cs typeface="Calibri" panose="020F0502020204030204" pitchFamily="34" charset="0"/>
              </a:rPr>
              <a:t>maxillar</a:t>
            </a:r>
            <a:r>
              <a:rPr lang="tr-TR" sz="2000" dirty="0">
                <a:latin typeface="Calibri" panose="020F0502020204030204" pitchFamily="34" charset="0"/>
                <a:cs typeface="Calibri" panose="020F0502020204030204" pitchFamily="34" charset="0"/>
              </a:rPr>
              <a:t> kemiğinin ön tarafında bulunur, aynı kemik üzerinde adi dişlerde yer alır</a:t>
            </a:r>
            <a:r>
              <a:rPr lang="tr-TR" sz="2000" dirty="0" smtClean="0">
                <a:latin typeface="Calibri" panose="020F0502020204030204" pitchFamily="34" charset="0"/>
                <a:cs typeface="Calibri" panose="020F0502020204030204" pitchFamily="34" charset="0"/>
              </a:rPr>
              <a:t>. Bunlar </a:t>
            </a:r>
            <a:r>
              <a:rPr lang="tr-TR" sz="2000" dirty="0">
                <a:latin typeface="Calibri" panose="020F0502020204030204" pitchFamily="34" charset="0"/>
                <a:cs typeface="Calibri" panose="020F0502020204030204" pitchFamily="34" charset="0"/>
              </a:rPr>
              <a:t>zehir dişlerinin arkasında bulunur. Zehir dişleri </a:t>
            </a:r>
            <a:r>
              <a:rPr lang="tr-TR" sz="2000" dirty="0" err="1">
                <a:latin typeface="Calibri" panose="020F0502020204030204" pitchFamily="34" charset="0"/>
                <a:cs typeface="Calibri" panose="020F0502020204030204" pitchFamily="34" charset="0"/>
              </a:rPr>
              <a:t>solenoglyphous</a:t>
            </a:r>
            <a:r>
              <a:rPr lang="tr-TR" sz="2000" dirty="0">
                <a:latin typeface="Calibri" panose="020F0502020204030204" pitchFamily="34" charset="0"/>
                <a:cs typeface="Calibri" panose="020F0502020204030204" pitchFamily="34" charset="0"/>
              </a:rPr>
              <a:t> yılanlarınkinden daha kısa ve zehir bezleri onlarınki kadar gelişmiş değildir. Buna rağmen zehirleri çok etkilidir. Bazı türlerin (örneğin kobra yılanlarının ) ısırması ani tedbir alınmadığı takdirde ölüme neden olabilir. Bu tip yılanların sadece bazılarında, tükürme adaptasyonu görülür.</a:t>
            </a:r>
          </a:p>
          <a:p>
            <a:endParaRPr lang="tr-TR" sz="2000" dirty="0">
              <a:latin typeface="Calibri" panose="020F0502020204030204" pitchFamily="34" charset="0"/>
              <a:cs typeface="Calibri" panose="020F0502020204030204" pitchFamily="34" charset="0"/>
            </a:endParaRPr>
          </a:p>
          <a:p>
            <a:endParaRPr lang="tr-TR" sz="2000" dirty="0" smtClean="0">
              <a:solidFill>
                <a:schemeClr val="accent1">
                  <a:lumMod val="50000"/>
                </a:schemeClr>
              </a:solidFill>
              <a:latin typeface="Calibri" panose="020F0502020204030204" pitchFamily="34" charset="0"/>
              <a:cs typeface="Calibri" panose="020F0502020204030204" pitchFamily="34" charset="0"/>
            </a:endParaRPr>
          </a:p>
          <a:p>
            <a:endParaRPr lang="tr-TR" sz="2000" dirty="0" smtClean="0">
              <a:solidFill>
                <a:schemeClr val="accent1">
                  <a:lumMod val="50000"/>
                </a:schemeClr>
              </a:solidFill>
              <a:latin typeface="Calibri" panose="020F0502020204030204" pitchFamily="34" charset="0"/>
              <a:cs typeface="Calibri" panose="020F0502020204030204" pitchFamily="34" charset="0"/>
            </a:endParaRPr>
          </a:p>
          <a:p>
            <a:endParaRPr lang="tr-TR" sz="2000" dirty="0">
              <a:solidFill>
                <a:schemeClr val="accent1">
                  <a:lumMod val="5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623392" y="620688"/>
            <a:ext cx="10801200" cy="2246769"/>
          </a:xfrm>
          <a:prstGeom prst="rect">
            <a:avLst/>
          </a:prstGeom>
        </p:spPr>
        <p:txBody>
          <a:bodyPr wrap="square">
            <a:spAutoFit/>
          </a:bodyPr>
          <a:lstStyle/>
          <a:p>
            <a:r>
              <a:rPr lang="tr-TR" sz="2000" b="1" dirty="0" err="1" smtClean="0">
                <a:latin typeface="Calibri" panose="020F0502020204030204" pitchFamily="34" charset="0"/>
                <a:cs typeface="Calibri" panose="020F0502020204030204" pitchFamily="34" charset="0"/>
              </a:rPr>
              <a:t>Solenoglyphous</a:t>
            </a:r>
            <a:r>
              <a:rPr lang="tr-TR" sz="2000" b="1" dirty="0" smtClean="0">
                <a:latin typeface="Calibri" panose="020F0502020204030204" pitchFamily="34" charset="0"/>
                <a:cs typeface="Calibri" panose="020F0502020204030204" pitchFamily="34" charset="0"/>
              </a:rPr>
              <a:t> (</a:t>
            </a:r>
            <a:r>
              <a:rPr lang="tr-TR" sz="2000" b="1" dirty="0" err="1" smtClean="0">
                <a:latin typeface="Calibri" panose="020F0502020204030204" pitchFamily="34" charset="0"/>
                <a:cs typeface="Calibri" panose="020F0502020204030204" pitchFamily="34" charset="0"/>
              </a:rPr>
              <a:t>soleno</a:t>
            </a:r>
            <a:r>
              <a:rPr lang="tr-TR" sz="2000" b="1" dirty="0" smtClean="0">
                <a:latin typeface="Calibri" panose="020F0502020204030204" pitchFamily="34" charset="0"/>
                <a:cs typeface="Calibri" panose="020F0502020204030204" pitchFamily="34" charset="0"/>
              </a:rPr>
              <a:t>: boru, </a:t>
            </a:r>
            <a:r>
              <a:rPr lang="tr-TR" sz="2000" b="1" dirty="0" err="1" smtClean="0">
                <a:latin typeface="Calibri" panose="020F0502020204030204" pitchFamily="34" charset="0"/>
                <a:cs typeface="Calibri" panose="020F0502020204030204" pitchFamily="34" charset="0"/>
              </a:rPr>
              <a:t>glypho</a:t>
            </a:r>
            <a:r>
              <a:rPr lang="tr-TR" sz="2000" b="1" dirty="0" smtClean="0">
                <a:latin typeface="Calibri" panose="020F0502020204030204" pitchFamily="34" charset="0"/>
                <a:cs typeface="Calibri" panose="020F0502020204030204" pitchFamily="34" charset="0"/>
              </a:rPr>
              <a:t>: oluk) </a:t>
            </a:r>
            <a:r>
              <a:rPr lang="tr-TR" sz="2000" dirty="0" smtClean="0">
                <a:latin typeface="Calibri" panose="020F0502020204030204" pitchFamily="34" charset="0"/>
                <a:cs typeface="Calibri" panose="020F0502020204030204" pitchFamily="34" charset="0"/>
              </a:rPr>
              <a:t>yılanlar </a:t>
            </a:r>
            <a:r>
              <a:rPr lang="tr-TR" sz="2000" b="1" dirty="0" err="1" smtClean="0">
                <a:latin typeface="Calibri" panose="020F0502020204030204" pitchFamily="34" charset="0"/>
                <a:cs typeface="Calibri" panose="020F0502020204030204" pitchFamily="34" charset="0"/>
              </a:rPr>
              <a:t>Viperidae</a:t>
            </a:r>
            <a:r>
              <a:rPr lang="tr-TR" sz="2000" dirty="0" smtClean="0">
                <a:latin typeface="Calibri" panose="020F0502020204030204" pitchFamily="34" charset="0"/>
                <a:cs typeface="Calibri" panose="020F0502020204030204" pitchFamily="34" charset="0"/>
              </a:rPr>
              <a:t> ailesinde yer alan </a:t>
            </a:r>
            <a:r>
              <a:rPr lang="tr-TR" sz="2000" dirty="0" err="1" smtClean="0">
                <a:latin typeface="Calibri" panose="020F0502020204030204" pitchFamily="34" charset="0"/>
                <a:cs typeface="Calibri" panose="020F0502020204030204" pitchFamily="34" charset="0"/>
              </a:rPr>
              <a:t>türlerdir.Zehir</a:t>
            </a:r>
            <a:r>
              <a:rPr lang="tr-TR" sz="2000" dirty="0" smtClean="0">
                <a:latin typeface="Calibri" panose="020F0502020204030204" pitchFamily="34" charset="0"/>
                <a:cs typeface="Calibri" panose="020F0502020204030204" pitchFamily="34" charset="0"/>
              </a:rPr>
              <a:t> dişi çok kısa olan </a:t>
            </a:r>
            <a:r>
              <a:rPr lang="tr-TR" sz="2000" dirty="0" err="1" smtClean="0">
                <a:latin typeface="Calibri" panose="020F0502020204030204" pitchFamily="34" charset="0"/>
                <a:cs typeface="Calibri" panose="020F0502020204030204" pitchFamily="34" charset="0"/>
              </a:rPr>
              <a:t>maxilla’da</a:t>
            </a:r>
            <a:r>
              <a:rPr lang="tr-TR" sz="2000" dirty="0" smtClean="0">
                <a:latin typeface="Calibri" panose="020F0502020204030204" pitchFamily="34" charset="0"/>
                <a:cs typeface="Calibri" panose="020F0502020204030204" pitchFamily="34" charset="0"/>
              </a:rPr>
              <a:t> önde  yer alır. Bu kemik üzerinde adi diş bulunmaz fakat birden fazla zehir dişi bulunabilir ve bunlarda ısırma sırasında batabilir. </a:t>
            </a:r>
            <a:r>
              <a:rPr lang="tr-TR" sz="2000" dirty="0" err="1" smtClean="0">
                <a:latin typeface="Calibri" panose="020F0502020204030204" pitchFamily="34" charset="0"/>
                <a:cs typeface="Calibri" panose="020F0502020204030204" pitchFamily="34" charset="0"/>
              </a:rPr>
              <a:t>Yanlız</a:t>
            </a:r>
            <a:r>
              <a:rPr lang="tr-TR" sz="2000" dirty="0" smtClean="0">
                <a:latin typeface="Calibri" panose="020F0502020204030204" pitchFamily="34" charset="0"/>
                <a:cs typeface="Calibri" panose="020F0502020204030204" pitchFamily="34" charset="0"/>
              </a:rPr>
              <a:t> biri fonksiyoneldir, zehir kanalı birinin kaidesine açılır. Çok uzun olan zehir dişleri ağız kapalıyken geriye doğru yatıktır, ancak ağız açıldığında kullanılır hale </a:t>
            </a:r>
            <a:r>
              <a:rPr lang="tr-TR" sz="2000" dirty="0" err="1" smtClean="0">
                <a:latin typeface="Calibri" panose="020F0502020204030204" pitchFamily="34" charset="0"/>
                <a:cs typeface="Calibri" panose="020F0502020204030204" pitchFamily="34" charset="0"/>
              </a:rPr>
              <a:t>gelir.Bu</a:t>
            </a:r>
            <a:r>
              <a:rPr lang="tr-TR" sz="2000" dirty="0" smtClean="0">
                <a:latin typeface="Calibri" panose="020F0502020204030204" pitchFamily="34" charset="0"/>
                <a:cs typeface="Calibri" panose="020F0502020204030204" pitchFamily="34" charset="0"/>
              </a:rPr>
              <a:t> gruba dahil yılanlar ısırdıklarında çenelerini uzun süre kapalı tutamazlar yani ısırıp bırakırlar ve bu sırada </a:t>
            </a:r>
            <a:r>
              <a:rPr lang="tr-TR" sz="2000" dirty="0" err="1" smtClean="0">
                <a:latin typeface="Calibri" panose="020F0502020204030204" pitchFamily="34" charset="0"/>
                <a:cs typeface="Calibri" panose="020F0502020204030204" pitchFamily="34" charset="0"/>
              </a:rPr>
              <a:t>zehiri</a:t>
            </a:r>
            <a:r>
              <a:rPr lang="tr-TR" sz="2000" dirty="0" smtClean="0">
                <a:latin typeface="Calibri" panose="020F0502020204030204" pitchFamily="34" charset="0"/>
                <a:cs typeface="Calibri" panose="020F0502020204030204" pitchFamily="34" charset="0"/>
              </a:rPr>
              <a:t> akıtırlar. Bu dişler kopacak olursa diğeri onun yerini alır, kopan, yıpranan diş çoğunlukla yutulur.</a:t>
            </a:r>
            <a:endParaRPr lang="tr-TR" sz="2000" dirty="0">
              <a:latin typeface="Calibri" panose="020F0502020204030204" pitchFamily="34" charset="0"/>
              <a:cs typeface="Calibri" panose="020F0502020204030204" pitchFamily="34" charset="0"/>
            </a:endParaRPr>
          </a:p>
        </p:txBody>
      </p:sp>
      <p:pic>
        <p:nvPicPr>
          <p:cNvPr id="5" name="Picture 6" descr="http://www.xresimleri.com/wp-content/uploads/2008/12/yilanin-dislerinden-suzulen-zehir1.jpg"/>
          <p:cNvPicPr>
            <a:picLocks noChangeAspect="1" noChangeArrowheads="1"/>
          </p:cNvPicPr>
          <p:nvPr/>
        </p:nvPicPr>
        <p:blipFill>
          <a:blip r:embed="rId3" cstate="print"/>
          <a:srcRect/>
          <a:stretch>
            <a:fillRect/>
          </a:stretch>
        </p:blipFill>
        <p:spPr bwMode="auto">
          <a:xfrm>
            <a:off x="2855640" y="3573016"/>
            <a:ext cx="4572000" cy="284155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225824" y="836712"/>
            <a:ext cx="7920880" cy="707886"/>
          </a:xfrm>
          <a:prstGeom prst="rect">
            <a:avLst/>
          </a:prstGeom>
        </p:spPr>
        <p:txBody>
          <a:bodyPr wrap="square">
            <a:spAutoFit/>
          </a:bodyPr>
          <a:lstStyle/>
          <a:p>
            <a:r>
              <a:rPr lang="tr-TR" sz="2000" b="1" dirty="0" err="1">
                <a:latin typeface="Calibri" panose="020F0502020204030204" pitchFamily="34" charset="0"/>
                <a:cs typeface="Calibri" panose="020F0502020204030204" pitchFamily="34" charset="0"/>
              </a:rPr>
              <a:t>Aglyphous</a:t>
            </a:r>
            <a:endParaRPr lang="tr-TR" sz="2000" b="1"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Tüm dişleri birbirine benzeyen , zehir dişi olmayan yılanları kapsar</a:t>
            </a:r>
          </a:p>
        </p:txBody>
      </p:sp>
      <p:sp>
        <p:nvSpPr>
          <p:cNvPr id="2" name="Dikdörtgen 1"/>
          <p:cNvSpPr/>
          <p:nvPr/>
        </p:nvSpPr>
        <p:spPr>
          <a:xfrm>
            <a:off x="1127448" y="2060848"/>
            <a:ext cx="8016552" cy="3693319"/>
          </a:xfrm>
          <a:prstGeom prst="rect">
            <a:avLst/>
          </a:prstGeom>
        </p:spPr>
        <p:txBody>
          <a:bodyPr wrap="square">
            <a:spAutoFit/>
          </a:bodyPr>
          <a:lstStyle/>
          <a:p>
            <a:r>
              <a:rPr lang="tr-TR" b="1" dirty="0">
                <a:latin typeface="Calibri" panose="020F0502020204030204" pitchFamily="34" charset="0"/>
                <a:cs typeface="Calibri" panose="020F0502020204030204" pitchFamily="34" charset="0"/>
              </a:rPr>
              <a:t>Tüküren yılanlar </a:t>
            </a:r>
            <a:r>
              <a:rPr lang="tr-TR" dirty="0">
                <a:latin typeface="Calibri" panose="020F0502020204030204" pitchFamily="34" charset="0"/>
                <a:cs typeface="Calibri" panose="020F0502020204030204" pitchFamily="34" charset="0"/>
              </a:rPr>
              <a:t>zehirlerini  düşmanlarına fırlatabilen nadir hayvanlardandır</a:t>
            </a:r>
          </a:p>
          <a:p>
            <a:r>
              <a:rPr lang="tr-TR" dirty="0">
                <a:latin typeface="Calibri" panose="020F0502020204030204" pitchFamily="34" charset="0"/>
                <a:cs typeface="Calibri" panose="020F0502020204030204" pitchFamily="34" charset="0"/>
              </a:rPr>
              <a:t> ( kobralar </a:t>
            </a:r>
            <a:r>
              <a:rPr lang="tr-TR" b="1" dirty="0">
                <a:latin typeface="Calibri" panose="020F0502020204030204" pitchFamily="34" charset="0"/>
                <a:cs typeface="Calibri" panose="020F0502020204030204" pitchFamily="34" charset="0"/>
              </a:rPr>
              <a:t> </a:t>
            </a:r>
            <a:r>
              <a:rPr lang="tr-TR" b="1" dirty="0" err="1">
                <a:latin typeface="Calibri" panose="020F0502020204030204" pitchFamily="34" charset="0"/>
                <a:cs typeface="Calibri" panose="020F0502020204030204" pitchFamily="34" charset="0"/>
              </a:rPr>
              <a:t>Naja</a:t>
            </a:r>
            <a:r>
              <a:rPr lang="tr-TR" b="1" dirty="0">
                <a:latin typeface="Calibri" panose="020F0502020204030204" pitchFamily="34" charset="0"/>
                <a:cs typeface="Calibri" panose="020F0502020204030204" pitchFamily="34" charset="0"/>
              </a:rPr>
              <a:t> </a:t>
            </a:r>
            <a:r>
              <a:rPr lang="tr-TR" b="1" dirty="0" err="1">
                <a:latin typeface="Calibri" panose="020F0502020204030204" pitchFamily="34" charset="0"/>
                <a:cs typeface="Calibri" panose="020F0502020204030204" pitchFamily="34" charset="0"/>
              </a:rPr>
              <a:t>nigricollis</a:t>
            </a:r>
            <a:r>
              <a:rPr lang="tr-TR" dirty="0">
                <a:latin typeface="Calibri" panose="020F0502020204030204" pitchFamily="34" charset="0"/>
                <a:cs typeface="Calibri" panose="020F0502020204030204" pitchFamily="34" charset="0"/>
              </a:rPr>
              <a:t>). Zehir kanalı ısıran yılanlarda dişin ucuna yakın bir yerinden  bir delikle dışarı açılır</a:t>
            </a:r>
            <a:r>
              <a:rPr lang="tr-TR" dirty="0" smtClean="0">
                <a:latin typeface="Calibri" panose="020F0502020204030204" pitchFamily="34" charset="0"/>
                <a:cs typeface="Calibri" panose="020F0502020204030204" pitchFamily="34" charset="0"/>
              </a:rPr>
              <a:t>. Tüküren </a:t>
            </a:r>
            <a:r>
              <a:rPr lang="tr-TR" dirty="0">
                <a:latin typeface="Calibri" panose="020F0502020204030204" pitchFamily="34" charset="0"/>
                <a:cs typeface="Calibri" panose="020F0502020204030204" pitchFamily="34" charset="0"/>
              </a:rPr>
              <a:t>yılanlarda ise bu delik daha yuvarlak olup dişin </a:t>
            </a:r>
            <a:r>
              <a:rPr lang="tr-TR" dirty="0" smtClean="0">
                <a:latin typeface="Calibri" panose="020F0502020204030204" pitchFamily="34" charset="0"/>
                <a:cs typeface="Calibri" panose="020F0502020204030204" pitchFamily="34" charset="0"/>
              </a:rPr>
              <a:t>dip</a:t>
            </a:r>
            <a:r>
              <a:rPr lang="tr-TR" dirty="0" smtClean="0">
                <a:latin typeface="Calibri" panose="020F0502020204030204" pitchFamily="34" charset="0"/>
                <a:cs typeface="Calibri" panose="020F0502020204030204" pitchFamily="34" charset="0"/>
              </a:rPr>
              <a:t> </a:t>
            </a:r>
            <a:r>
              <a:rPr lang="tr-TR" dirty="0">
                <a:latin typeface="Calibri" panose="020F0502020204030204" pitchFamily="34" charset="0"/>
                <a:cs typeface="Calibri" panose="020F0502020204030204" pitchFamily="34" charset="0"/>
              </a:rPr>
              <a:t>kısmına yakındır. Zehir bezinden gelen salgı bu deliğe ulaşınca akciğerden gelen hava akımı ve ağzın basıncıyla küçük damlalar halinde </a:t>
            </a:r>
            <a:r>
              <a:rPr lang="tr-TR" dirty="0" smtClean="0">
                <a:latin typeface="Calibri" panose="020F0502020204030204" pitchFamily="34" charset="0"/>
                <a:cs typeface="Calibri" panose="020F0502020204030204" pitchFamily="34" charset="0"/>
              </a:rPr>
              <a:t>ileriye püskürtülür. Bu durum </a:t>
            </a:r>
            <a:r>
              <a:rPr lang="tr-TR" dirty="0">
                <a:latin typeface="Calibri" panose="020F0502020204030204" pitchFamily="34" charset="0"/>
                <a:cs typeface="Calibri" panose="020F0502020204030204" pitchFamily="34" charset="0"/>
              </a:rPr>
              <a:t>birkaç dakika </a:t>
            </a:r>
            <a:r>
              <a:rPr lang="tr-TR" dirty="0" err="1">
                <a:latin typeface="Calibri" panose="020F0502020204030204" pitchFamily="34" charset="0"/>
                <a:cs typeface="Calibri" panose="020F0502020204030204" pitchFamily="34" charset="0"/>
              </a:rPr>
              <a:t>içersinde</a:t>
            </a:r>
            <a:r>
              <a:rPr lang="tr-TR" dirty="0">
                <a:latin typeface="Calibri" panose="020F0502020204030204" pitchFamily="34" charset="0"/>
                <a:cs typeface="Calibri" panose="020F0502020204030204" pitchFamily="34" charset="0"/>
              </a:rPr>
              <a:t> birkaç kere tekrarlanabilir</a:t>
            </a:r>
            <a:r>
              <a:rPr lang="tr-TR" dirty="0" smtClean="0">
                <a:latin typeface="Calibri" panose="020F0502020204030204" pitchFamily="34" charset="0"/>
                <a:cs typeface="Calibri" panose="020F0502020204030204" pitchFamily="34" charset="0"/>
              </a:rPr>
              <a:t>. Tüküren  </a:t>
            </a:r>
            <a:r>
              <a:rPr lang="tr-TR" dirty="0">
                <a:latin typeface="Calibri" panose="020F0502020204030204" pitchFamily="34" charset="0"/>
                <a:cs typeface="Calibri" panose="020F0502020204030204" pitchFamily="34" charset="0"/>
              </a:rPr>
              <a:t>yılanın </a:t>
            </a:r>
            <a:r>
              <a:rPr lang="tr-TR" dirty="0" err="1">
                <a:latin typeface="Calibri" panose="020F0502020204030204" pitchFamily="34" charset="0"/>
                <a:cs typeface="Calibri" panose="020F0502020204030204" pitchFamily="34" charset="0"/>
              </a:rPr>
              <a:t>zehiri</a:t>
            </a:r>
            <a:r>
              <a:rPr lang="tr-TR" dirty="0">
                <a:latin typeface="Calibri" panose="020F0502020204030204" pitchFamily="34" charset="0"/>
                <a:cs typeface="Calibri" panose="020F0502020204030204" pitchFamily="34" charset="0"/>
              </a:rPr>
              <a:t> deriye değdiğinde bir zararı yoktur, ama göze değerse kalıcı körlüğe neden olabilir. İlk </a:t>
            </a:r>
            <a:r>
              <a:rPr lang="tr-TR" dirty="0" err="1">
                <a:latin typeface="Calibri" panose="020F0502020204030204" pitchFamily="34" charset="0"/>
                <a:cs typeface="Calibri" panose="020F0502020204030204" pitchFamily="34" charset="0"/>
              </a:rPr>
              <a:t>temasda</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cornea</a:t>
            </a:r>
            <a:r>
              <a:rPr lang="tr-TR" dirty="0">
                <a:latin typeface="Calibri" panose="020F0502020204030204" pitchFamily="34" charset="0"/>
                <a:cs typeface="Calibri" panose="020F0502020204030204" pitchFamily="34" charset="0"/>
              </a:rPr>
              <a:t> da yanma meydana getirir, eğer hemen yıkanmazsa, tedavi edilmezse kalıcı körlük yapar. Tüküren kobralar düşmanlarının gözlerine nişan alırlar. Aslında hiçbir yılan hemen zehrini kullanmak istemez. Tüküren kobralarda, tehlike anında havaya dikilip boyun kısımlarını açarak bir uyarı gönderirler. Tehlike devam ederse </a:t>
            </a:r>
            <a:r>
              <a:rPr lang="tr-TR" dirty="0" err="1" smtClean="0">
                <a:latin typeface="Calibri" panose="020F0502020204030204" pitchFamily="34" charset="0"/>
                <a:cs typeface="Calibri" panose="020F0502020204030204" pitchFamily="34" charset="0"/>
              </a:rPr>
              <a:t>zehire</a:t>
            </a:r>
            <a:r>
              <a:rPr lang="tr-TR" dirty="0" smtClean="0">
                <a:latin typeface="Calibri" panose="020F0502020204030204" pitchFamily="34" charset="0"/>
                <a:cs typeface="Calibri" panose="020F0502020204030204" pitchFamily="34" charset="0"/>
              </a:rPr>
              <a:t> </a:t>
            </a:r>
            <a:r>
              <a:rPr lang="tr-TR" dirty="0">
                <a:latin typeface="Calibri" panose="020F0502020204030204" pitchFamily="34" charset="0"/>
                <a:cs typeface="Calibri" panose="020F0502020204030204" pitchFamily="34" charset="0"/>
              </a:rPr>
              <a:t>başvururlar. Zehirlerini 2-3 m uzağa fırlatabilirler. Bazı engerek ve çıngıraklı yılanlarda da tükürme tarzında zehir akıtma gözlenmiştir.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23392" y="620688"/>
            <a:ext cx="10729192" cy="1015663"/>
          </a:xfrm>
          <a:prstGeom prst="rect">
            <a:avLst/>
          </a:prstGeom>
        </p:spPr>
        <p:txBody>
          <a:bodyPr wrap="square">
            <a:spAutoFit/>
          </a:bodyPr>
          <a:lstStyle/>
          <a:p>
            <a:r>
              <a:rPr lang="tr-TR" sz="2000" dirty="0">
                <a:latin typeface="Calibri" panose="020F0502020204030204" pitchFamily="34" charset="0"/>
                <a:cs typeface="Calibri" panose="020F0502020204030204" pitchFamily="34" charset="0"/>
              </a:rPr>
              <a:t>Dil uzun ince ve çatallı dır. Çok hareketlidir, ağız açılmadan </a:t>
            </a:r>
            <a:r>
              <a:rPr lang="tr-TR" sz="2000" dirty="0" err="1">
                <a:latin typeface="Calibri" panose="020F0502020204030204" pitchFamily="34" charset="0"/>
                <a:cs typeface="Calibri" panose="020F0502020204030204" pitchFamily="34" charset="0"/>
              </a:rPr>
              <a:t>lingual</a:t>
            </a:r>
            <a:r>
              <a:rPr lang="tr-TR" sz="2000" dirty="0">
                <a:latin typeface="Calibri" panose="020F0502020204030204" pitchFamily="34" charset="0"/>
                <a:cs typeface="Calibri" panose="020F0502020204030204" pitchFamily="34" charset="0"/>
              </a:rPr>
              <a:t> çentikten çıkarılarak dışarıya uzatılabilir. Koku alma, tat alma ve dokunma fonksiyonlarını gerçekleştirir.</a:t>
            </a:r>
          </a:p>
          <a:p>
            <a:r>
              <a:rPr lang="tr-TR" sz="2000" dirty="0">
                <a:latin typeface="Calibri" panose="020F0502020204030204" pitchFamily="34" charset="0"/>
                <a:cs typeface="Calibri" panose="020F0502020204030204" pitchFamily="34" charset="0"/>
              </a:rPr>
              <a:t>Koku partiküllerini dili ile alır </a:t>
            </a:r>
            <a:r>
              <a:rPr lang="tr-TR" sz="2000" dirty="0" err="1">
                <a:latin typeface="Calibri" panose="020F0502020204030204" pitchFamily="34" charset="0"/>
                <a:cs typeface="Calibri" panose="020F0502020204030204" pitchFamily="34" charset="0"/>
              </a:rPr>
              <a:t>vomeronasal</a:t>
            </a:r>
            <a:r>
              <a:rPr lang="tr-TR" sz="2000" dirty="0">
                <a:latin typeface="Calibri" panose="020F0502020204030204" pitchFamily="34" charset="0"/>
                <a:cs typeface="Calibri" panose="020F0502020204030204" pitchFamily="34" charset="0"/>
              </a:rPr>
              <a:t> organa götürürler, dilde koku almaçları yoktur.</a:t>
            </a:r>
          </a:p>
        </p:txBody>
      </p:sp>
      <p:pic>
        <p:nvPicPr>
          <p:cNvPr id="62466" name="Picture 2" descr="dili dışarda yılan resmi"/>
          <p:cNvPicPr>
            <a:picLocks noChangeAspect="1" noChangeArrowheads="1"/>
          </p:cNvPicPr>
          <p:nvPr/>
        </p:nvPicPr>
        <p:blipFill>
          <a:blip r:embed="rId3" cstate="print"/>
          <a:srcRect/>
          <a:stretch>
            <a:fillRect/>
          </a:stretch>
        </p:blipFill>
        <p:spPr bwMode="auto">
          <a:xfrm>
            <a:off x="1127448" y="1909057"/>
            <a:ext cx="5328592" cy="384724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23392" y="1340768"/>
            <a:ext cx="11017224" cy="3170099"/>
          </a:xfrm>
          <a:prstGeom prst="rect">
            <a:avLst/>
          </a:prstGeom>
        </p:spPr>
        <p:txBody>
          <a:bodyPr wrap="square">
            <a:spAutoFit/>
          </a:bodyPr>
          <a:lstStyle/>
          <a:p>
            <a:pPr>
              <a:buFont typeface="Wingdings" pitchFamily="2" charset="2"/>
              <a:buChar char="ü"/>
            </a:pPr>
            <a:r>
              <a:rPr lang="tr-TR" sz="2000" dirty="0">
                <a:latin typeface="Calibri" panose="020F0502020204030204" pitchFamily="34" charset="0"/>
                <a:cs typeface="Calibri" panose="020F0502020204030204" pitchFamily="34" charset="0"/>
              </a:rPr>
              <a:t>Yemek borusu  ince duvarlıdır . Alınan besin büyüklüğüne göre  genişleyebilir.</a:t>
            </a:r>
          </a:p>
          <a:p>
            <a:r>
              <a:rPr lang="tr-TR" sz="2000" dirty="0">
                <a:latin typeface="Calibri" panose="020F0502020204030204" pitchFamily="34" charset="0"/>
                <a:cs typeface="Calibri" panose="020F0502020204030204" pitchFamily="34" charset="0"/>
              </a:rPr>
              <a:t>Duvarında yer alan uzunlamasına  kas  telleri besini mideye taşımada  önemli bir rol oynar. Besin saatlerce yemek borusunda  kalabilir. Genellikle mide ve yemek borusu arasındaki ayırt edici özellik mide mukozasının daha fazla beze sahip olmasıdır. İğ benzeri şekildeki midede kardiyak </a:t>
            </a:r>
            <a:r>
              <a:rPr lang="tr-TR" sz="2000" dirty="0" err="1">
                <a:latin typeface="Calibri" panose="020F0502020204030204" pitchFamily="34" charset="0"/>
                <a:cs typeface="Calibri" panose="020F0502020204030204" pitchFamily="34" charset="0"/>
              </a:rPr>
              <a:t>sfinkter</a:t>
            </a:r>
            <a:r>
              <a:rPr lang="tr-TR" sz="2000" dirty="0">
                <a:latin typeface="Calibri" panose="020F0502020204030204" pitchFamily="34" charset="0"/>
                <a:cs typeface="Calibri" panose="020F0502020204030204" pitchFamily="34" charset="0"/>
              </a:rPr>
              <a:t> yetersizdir bu kolayca besini geri çıkartmaya neden olur.</a:t>
            </a:r>
          </a:p>
          <a:p>
            <a:pPr>
              <a:buFont typeface="Wingdings" pitchFamily="2" charset="2"/>
              <a:buChar char="ü"/>
            </a:pPr>
            <a:endParaRPr lang="tr-TR" sz="2000" dirty="0" smtClean="0">
              <a:latin typeface="Calibri" panose="020F0502020204030204" pitchFamily="34" charset="0"/>
              <a:cs typeface="Calibri" panose="020F0502020204030204" pitchFamily="34" charset="0"/>
            </a:endParaRPr>
          </a:p>
          <a:p>
            <a:pPr>
              <a:buFont typeface="Wingdings" pitchFamily="2" charset="2"/>
              <a:buChar char="ü"/>
            </a:pPr>
            <a:r>
              <a:rPr lang="tr-TR" sz="2000" dirty="0" smtClean="0">
                <a:latin typeface="Calibri" panose="020F0502020204030204" pitchFamily="34" charset="0"/>
                <a:cs typeface="Calibri" panose="020F0502020204030204" pitchFamily="34" charset="0"/>
              </a:rPr>
              <a:t>Mide </a:t>
            </a:r>
            <a:r>
              <a:rPr lang="tr-TR" sz="2000" dirty="0">
                <a:latin typeface="Calibri" panose="020F0502020204030204" pitchFamily="34" charset="0"/>
                <a:cs typeface="Calibri" panose="020F0502020204030204" pitchFamily="34" charset="0"/>
              </a:rPr>
              <a:t>nispeten küçük olduğu için yemek borusu  gıda depolamada rol oynar. Sindirim olayı besin mideye girdiği gibi başlar kısa sürede tamamlanır, emilim ise çok yavaş </a:t>
            </a:r>
            <a:r>
              <a:rPr lang="tr-TR" sz="2000" dirty="0" smtClean="0">
                <a:latin typeface="Calibri" panose="020F0502020204030204" pitchFamily="34" charset="0"/>
                <a:cs typeface="Calibri" panose="020F0502020204030204" pitchFamily="34" charset="0"/>
              </a:rPr>
              <a:t>olur. Yutulan iskeleti de olan bir hayvansa, örneğin bir sıçan, emilimi  </a:t>
            </a:r>
            <a:r>
              <a:rPr lang="tr-TR" sz="2000" dirty="0">
                <a:latin typeface="Calibri" panose="020F0502020204030204" pitchFamily="34" charset="0"/>
                <a:cs typeface="Calibri" panose="020F0502020204030204" pitchFamily="34" charset="0"/>
              </a:rPr>
              <a:t>büyük bir yılan için 5 gün kadar sürebilir. Sindirilemeyen tırnak, kıl vb. kusularak ağızdan yada dışkı şeklinde </a:t>
            </a:r>
            <a:r>
              <a:rPr lang="tr-TR" sz="2000" dirty="0" err="1">
                <a:latin typeface="Calibri" panose="020F0502020204030204" pitchFamily="34" charset="0"/>
                <a:cs typeface="Calibri" panose="020F0502020204030204" pitchFamily="34" charset="0"/>
              </a:rPr>
              <a:t>anus’ten</a:t>
            </a:r>
            <a:r>
              <a:rPr lang="tr-TR" sz="2000" dirty="0">
                <a:latin typeface="Calibri" panose="020F0502020204030204" pitchFamily="34" charset="0"/>
                <a:cs typeface="Calibri" panose="020F0502020204030204" pitchFamily="34" charset="0"/>
              </a:rPr>
              <a:t> atılır.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479376" y="1484784"/>
            <a:ext cx="11089232" cy="3170099"/>
          </a:xfrm>
          <a:prstGeom prst="rect">
            <a:avLst/>
          </a:prstGeom>
          <a:noFill/>
        </p:spPr>
        <p:txBody>
          <a:bodyPr wrap="square" rtlCol="0">
            <a:spAutoFit/>
          </a:bodyPr>
          <a:lstStyle/>
          <a:p>
            <a:pPr>
              <a:buFont typeface="Wingdings" pitchFamily="2" charset="2"/>
              <a:buChar char="ü"/>
            </a:pPr>
            <a:r>
              <a:rPr lang="tr-TR" sz="2000" dirty="0">
                <a:latin typeface="Calibri" panose="020F0502020204030204" pitchFamily="34" charset="0"/>
                <a:cs typeface="Calibri" panose="020F0502020204030204" pitchFamily="34" charset="0"/>
              </a:rPr>
              <a:t>Yılanların boyutu çok büyük değişiklik gösterir. Dev türlere örnek olan Yeşil </a:t>
            </a:r>
            <a:r>
              <a:rPr lang="tr-TR" sz="2000" dirty="0" err="1">
                <a:latin typeface="Calibri" panose="020F0502020204030204" pitchFamily="34" charset="0"/>
                <a:cs typeface="Calibri" panose="020F0502020204030204" pitchFamily="34" charset="0"/>
              </a:rPr>
              <a:t>Anaconda’nın</a:t>
            </a:r>
            <a:r>
              <a:rPr lang="tr-TR" sz="2000" dirty="0">
                <a:latin typeface="Calibri" panose="020F0502020204030204" pitchFamily="34" charset="0"/>
                <a:cs typeface="Calibri" panose="020F0502020204030204" pitchFamily="34" charset="0"/>
              </a:rPr>
              <a:t> boyu 10m ye ulaşabilir. Piton’ların boyu aynı şekilde uzun olabilir fakat enleri daha dardır. Bunun yanı sıra boyları 10-20 cm olan kör yılanlar vardır.</a:t>
            </a:r>
          </a:p>
          <a:p>
            <a:endParaRPr lang="tr-TR" sz="2000" dirty="0">
              <a:latin typeface="Calibri" panose="020F0502020204030204" pitchFamily="34" charset="0"/>
              <a:cs typeface="Calibri" panose="020F0502020204030204" pitchFamily="34" charset="0"/>
            </a:endParaRPr>
          </a:p>
          <a:p>
            <a:pPr>
              <a:buFont typeface="Wingdings" pitchFamily="2" charset="2"/>
              <a:buChar char="ü"/>
            </a:pPr>
            <a:r>
              <a:rPr lang="tr-TR" sz="2000" dirty="0">
                <a:latin typeface="Calibri" panose="020F0502020204030204" pitchFamily="34" charset="0"/>
                <a:cs typeface="Calibri" panose="020F0502020204030204" pitchFamily="34" charset="0"/>
              </a:rPr>
              <a:t> Piton ve boa yılanları 20-30 yıl yaşayabilirler.</a:t>
            </a:r>
          </a:p>
          <a:p>
            <a:endParaRPr lang="tr-TR" sz="2000" dirty="0">
              <a:latin typeface="Calibri" panose="020F0502020204030204" pitchFamily="34" charset="0"/>
              <a:cs typeface="Calibri" panose="020F0502020204030204" pitchFamily="34" charset="0"/>
            </a:endParaRPr>
          </a:p>
          <a:p>
            <a:pPr>
              <a:buFont typeface="Wingdings" pitchFamily="2" charset="2"/>
              <a:buChar char="ü"/>
            </a:pPr>
            <a:r>
              <a:rPr lang="tr-TR" sz="2000" dirty="0">
                <a:latin typeface="Calibri" panose="020F0502020204030204" pitchFamily="34" charset="0"/>
                <a:cs typeface="Calibri" panose="020F0502020204030204" pitchFamily="34" charset="0"/>
              </a:rPr>
              <a:t>Yılanların çoğuna, ilkel kör yılanlar dahil pet olarak  rastlanmaz.</a:t>
            </a:r>
          </a:p>
          <a:p>
            <a:pPr>
              <a:buFont typeface="Wingdings" pitchFamily="2" charset="2"/>
              <a:buChar char="ü"/>
            </a:pPr>
            <a:endParaRPr lang="tr-TR" sz="2000" dirty="0">
              <a:latin typeface="Calibri" panose="020F0502020204030204" pitchFamily="34" charset="0"/>
              <a:cs typeface="Calibri" panose="020F0502020204030204" pitchFamily="34" charset="0"/>
            </a:endParaRPr>
          </a:p>
          <a:p>
            <a:pPr>
              <a:buFont typeface="Wingdings" pitchFamily="2" charset="2"/>
              <a:buChar char="ü"/>
            </a:pPr>
            <a:r>
              <a:rPr lang="tr-TR" sz="2000" dirty="0" err="1">
                <a:latin typeface="Calibri" panose="020F0502020204030204" pitchFamily="34" charset="0"/>
                <a:cs typeface="Calibri" panose="020F0502020204030204" pitchFamily="34" charset="0"/>
              </a:rPr>
              <a:t>Boidae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Colubridae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Elapidae</a:t>
            </a:r>
            <a:r>
              <a:rPr lang="tr-TR" sz="2000" dirty="0">
                <a:latin typeface="Calibri" panose="020F0502020204030204" pitchFamily="34" charset="0"/>
                <a:cs typeface="Calibri" panose="020F0502020204030204" pitchFamily="34" charset="0"/>
              </a:rPr>
              <a:t>, ve </a:t>
            </a:r>
            <a:r>
              <a:rPr lang="tr-TR" sz="2000" dirty="0" err="1">
                <a:latin typeface="Calibri" panose="020F0502020204030204" pitchFamily="34" charset="0"/>
                <a:cs typeface="Calibri" panose="020F0502020204030204" pitchFamily="34" charset="0"/>
              </a:rPr>
              <a:t>Viperidae</a:t>
            </a:r>
            <a:r>
              <a:rPr lang="tr-TR" sz="2000" dirty="0">
                <a:latin typeface="Calibri" panose="020F0502020204030204" pitchFamily="34" charset="0"/>
                <a:cs typeface="Calibri" panose="020F0502020204030204" pitchFamily="34" charset="0"/>
              </a:rPr>
              <a:t> gibi dört büyük aileden </a:t>
            </a:r>
            <a:r>
              <a:rPr lang="tr-TR" sz="2000" dirty="0" err="1">
                <a:latin typeface="Calibri" panose="020F0502020204030204" pitchFamily="34" charset="0"/>
                <a:cs typeface="Calibri" panose="020F0502020204030204" pitchFamily="34" charset="0"/>
              </a:rPr>
              <a:t>Boidae</a:t>
            </a:r>
            <a:r>
              <a:rPr lang="tr-TR" sz="2000" dirty="0">
                <a:latin typeface="Calibri" panose="020F0502020204030204" pitchFamily="34" charset="0"/>
                <a:cs typeface="Calibri" panose="020F0502020204030204" pitchFamily="34" charset="0"/>
              </a:rPr>
              <a:t> ve </a:t>
            </a:r>
            <a:r>
              <a:rPr lang="tr-TR" sz="2000" dirty="0" err="1">
                <a:latin typeface="Calibri" panose="020F0502020204030204" pitchFamily="34" charset="0"/>
                <a:cs typeface="Calibri" panose="020F0502020204030204" pitchFamily="34" charset="0"/>
              </a:rPr>
              <a:t>Colubridae</a:t>
            </a:r>
            <a:r>
              <a:rPr lang="tr-TR" sz="2000" dirty="0">
                <a:latin typeface="Calibri" panose="020F0502020204030204" pitchFamily="34" charset="0"/>
                <a:cs typeface="Calibri" panose="020F0502020204030204" pitchFamily="34" charset="0"/>
              </a:rPr>
              <a:t> ailelerinde yer alan türler Veteriner Hekimlerin sık sık karşılaştığı türlerdir.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51384" y="874456"/>
            <a:ext cx="11089232" cy="3785652"/>
          </a:xfrm>
          <a:prstGeom prst="rect">
            <a:avLst/>
          </a:prstGeom>
        </p:spPr>
        <p:txBody>
          <a:bodyPr wrap="square">
            <a:spAutoFit/>
          </a:bodyPr>
          <a:lstStyle/>
          <a:p>
            <a:pPr>
              <a:buFont typeface="Wingdings" pitchFamily="2" charset="2"/>
              <a:buChar char="ü"/>
            </a:pPr>
            <a:r>
              <a:rPr lang="tr-TR" sz="2000" dirty="0">
                <a:latin typeface="Calibri" panose="020F0502020204030204" pitchFamily="34" charset="0"/>
                <a:cs typeface="Calibri" panose="020F0502020204030204" pitchFamily="34" charset="0"/>
              </a:rPr>
              <a:t>Karaciğer uzamıştır ve  2-3 ayrı lobu bulunur.</a:t>
            </a:r>
          </a:p>
          <a:p>
            <a:endParaRPr lang="tr-TR" sz="2000" dirty="0">
              <a:latin typeface="Calibri" panose="020F0502020204030204" pitchFamily="34" charset="0"/>
              <a:cs typeface="Calibri" panose="020F0502020204030204" pitchFamily="34" charset="0"/>
            </a:endParaRPr>
          </a:p>
          <a:p>
            <a:pPr>
              <a:buFont typeface="Wingdings" pitchFamily="2" charset="2"/>
              <a:buChar char="ü"/>
            </a:pPr>
            <a:r>
              <a:rPr lang="tr-TR" sz="2000" dirty="0">
                <a:latin typeface="Calibri" panose="020F0502020204030204" pitchFamily="34" charset="0"/>
                <a:cs typeface="Calibri" panose="020F0502020204030204" pitchFamily="34" charset="0"/>
              </a:rPr>
              <a:t> Safra kesesi yağ sindirimi yardımcı olur.</a:t>
            </a:r>
          </a:p>
          <a:p>
            <a:endParaRPr lang="tr-TR" sz="2000" dirty="0">
              <a:latin typeface="Calibri" panose="020F0502020204030204" pitchFamily="34" charset="0"/>
              <a:cs typeface="Calibri" panose="020F0502020204030204" pitchFamily="34" charset="0"/>
            </a:endParaRPr>
          </a:p>
          <a:p>
            <a:pPr>
              <a:buFont typeface="Wingdings" pitchFamily="2" charset="2"/>
              <a:buChar char="ü"/>
            </a:pPr>
            <a:r>
              <a:rPr lang="tr-TR" sz="2000" dirty="0">
                <a:latin typeface="Calibri" panose="020F0502020204030204" pitchFamily="34" charset="0"/>
                <a:cs typeface="Calibri" panose="020F0502020204030204" pitchFamily="34" charset="0"/>
              </a:rPr>
              <a:t>Pankreas  </a:t>
            </a:r>
            <a:r>
              <a:rPr lang="tr-TR" sz="2000" dirty="0" err="1">
                <a:latin typeface="Calibri" panose="020F0502020204030204" pitchFamily="34" charset="0"/>
                <a:cs typeface="Calibri" panose="020F0502020204030204" pitchFamily="34" charset="0"/>
              </a:rPr>
              <a:t>ovoid</a:t>
            </a:r>
            <a:r>
              <a:rPr lang="tr-TR" sz="2000" dirty="0">
                <a:latin typeface="Calibri" panose="020F0502020204030204" pitchFamily="34" charset="0"/>
                <a:cs typeface="Calibri" panose="020F0502020204030204" pitchFamily="34" charset="0"/>
              </a:rPr>
              <a:t> şekillidir ve safra kesesinin </a:t>
            </a:r>
            <a:r>
              <a:rPr lang="tr-TR" sz="2000" dirty="0" err="1">
                <a:latin typeface="Calibri" panose="020F0502020204030204" pitchFamily="34" charset="0"/>
                <a:cs typeface="Calibri" panose="020F0502020204030204" pitchFamily="34" charset="0"/>
              </a:rPr>
              <a:t>caudal</a:t>
            </a:r>
            <a:r>
              <a:rPr lang="tr-TR" sz="2000" dirty="0">
                <a:latin typeface="Calibri" panose="020F0502020204030204" pitchFamily="34" charset="0"/>
                <a:cs typeface="Calibri" panose="020F0502020204030204" pitchFamily="34" charset="0"/>
              </a:rPr>
              <a:t> ‘inde </a:t>
            </a:r>
            <a:r>
              <a:rPr lang="tr-TR" sz="2000" dirty="0" err="1">
                <a:latin typeface="Calibri" panose="020F0502020204030204" pitchFamily="34" charset="0"/>
                <a:cs typeface="Calibri" panose="020F0502020204030204" pitchFamily="34" charset="0"/>
              </a:rPr>
              <a:t>duodenum</a:t>
            </a:r>
            <a:r>
              <a:rPr lang="tr-TR" sz="2000" dirty="0">
                <a:latin typeface="Calibri" panose="020F0502020204030204" pitchFamily="34" charset="0"/>
                <a:cs typeface="Calibri" panose="020F0502020204030204" pitchFamily="34" charset="0"/>
              </a:rPr>
              <a:t> </a:t>
            </a:r>
            <a:r>
              <a:rPr lang="tr-TR" sz="2000" dirty="0" smtClean="0">
                <a:latin typeface="Calibri" panose="020F0502020204030204" pitchFamily="34" charset="0"/>
                <a:cs typeface="Calibri" panose="020F0502020204030204" pitchFamily="34" charset="0"/>
              </a:rPr>
              <a:t>sınırında </a:t>
            </a:r>
            <a:r>
              <a:rPr lang="tr-TR" sz="2000" dirty="0">
                <a:latin typeface="Calibri" panose="020F0502020204030204" pitchFamily="34" charset="0"/>
                <a:cs typeface="Calibri" panose="020F0502020204030204" pitchFamily="34" charset="0"/>
              </a:rPr>
              <a:t>bulunur.Bazı türlerde dalak </a:t>
            </a:r>
            <a:r>
              <a:rPr lang="tr-TR" sz="2000" dirty="0" err="1">
                <a:latin typeface="Calibri" panose="020F0502020204030204" pitchFamily="34" charset="0"/>
                <a:cs typeface="Calibri" panose="020F0502020204030204" pitchFamily="34" charset="0"/>
              </a:rPr>
              <a:t>splenopancreas</a:t>
            </a:r>
            <a:r>
              <a:rPr lang="tr-TR" sz="2000" dirty="0">
                <a:latin typeface="Calibri" panose="020F0502020204030204" pitchFamily="34" charset="0"/>
                <a:cs typeface="Calibri" panose="020F0502020204030204" pitchFamily="34" charset="0"/>
              </a:rPr>
              <a:t> oluşturur (pankreasa yapışık) </a:t>
            </a:r>
            <a:r>
              <a:rPr lang="tr-TR" sz="2000" dirty="0" smtClean="0">
                <a:latin typeface="Calibri" panose="020F0502020204030204" pitchFamily="34" charset="0"/>
                <a:cs typeface="Calibri" panose="020F0502020204030204" pitchFamily="34" charset="0"/>
              </a:rPr>
              <a:t>. Dalakta </a:t>
            </a:r>
            <a:r>
              <a:rPr lang="tr-TR" sz="2000" dirty="0" smtClean="0">
                <a:latin typeface="Calibri" panose="020F0502020204030204" pitchFamily="34" charset="0"/>
                <a:cs typeface="Calibri" panose="020F0502020204030204" pitchFamily="34" charset="0"/>
              </a:rPr>
              <a:t>bunların yanında yer alır.</a:t>
            </a:r>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pPr>
              <a:buFont typeface="Wingdings" pitchFamily="2" charset="2"/>
              <a:buChar char="ü"/>
            </a:pPr>
            <a:r>
              <a:rPr lang="tr-TR" sz="2000" dirty="0">
                <a:latin typeface="Calibri" panose="020F0502020204030204" pitchFamily="34" charset="0"/>
                <a:cs typeface="Calibri" panose="020F0502020204030204" pitchFamily="34" charset="0"/>
              </a:rPr>
              <a:t>İnce bağırsak oldukça düzdür  ve </a:t>
            </a:r>
            <a:r>
              <a:rPr lang="tr-TR" sz="2000" dirty="0" err="1">
                <a:latin typeface="Calibri" panose="020F0502020204030204" pitchFamily="34" charset="0"/>
                <a:cs typeface="Calibri" panose="020F0502020204030204" pitchFamily="34" charset="0"/>
              </a:rPr>
              <a:t>Boidae</a:t>
            </a:r>
            <a:r>
              <a:rPr lang="tr-TR" sz="2000" dirty="0">
                <a:latin typeface="Calibri" panose="020F0502020204030204" pitchFamily="34" charset="0"/>
                <a:cs typeface="Calibri" panose="020F0502020204030204" pitchFamily="34" charset="0"/>
              </a:rPr>
              <a:t> ‘de </a:t>
            </a:r>
            <a:r>
              <a:rPr lang="tr-TR" sz="2000" dirty="0" err="1">
                <a:latin typeface="Calibri" panose="020F0502020204030204" pitchFamily="34" charset="0"/>
                <a:cs typeface="Calibri" panose="020F0502020204030204" pitchFamily="34" charset="0"/>
              </a:rPr>
              <a:t>secum</a:t>
            </a:r>
            <a:r>
              <a:rPr lang="tr-TR" sz="2000" dirty="0">
                <a:latin typeface="Calibri" panose="020F0502020204030204" pitchFamily="34" charset="0"/>
                <a:cs typeface="Calibri" panose="020F0502020204030204" pitchFamily="34" charset="0"/>
              </a:rPr>
              <a:t>  </a:t>
            </a:r>
            <a:r>
              <a:rPr lang="tr-TR" sz="2000" dirty="0" err="1" smtClean="0">
                <a:latin typeface="Calibri" panose="020F0502020204030204" pitchFamily="34" charset="0"/>
                <a:cs typeface="Calibri" panose="020F0502020204030204" pitchFamily="34" charset="0"/>
              </a:rPr>
              <a:t>bulunur.Kalın</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bağırsağın son kısmı </a:t>
            </a:r>
            <a:r>
              <a:rPr lang="tr-TR" sz="2000" dirty="0" err="1">
                <a:latin typeface="Calibri" panose="020F0502020204030204" pitchFamily="34" charset="0"/>
                <a:cs typeface="Calibri" panose="020F0502020204030204" pitchFamily="34" charset="0"/>
              </a:rPr>
              <a:t>cloaca</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yı</a:t>
            </a:r>
            <a:r>
              <a:rPr lang="tr-TR" sz="2000" dirty="0">
                <a:latin typeface="Calibri" panose="020F0502020204030204" pitchFamily="34" charset="0"/>
                <a:cs typeface="Calibri" panose="020F0502020204030204" pitchFamily="34" charset="0"/>
              </a:rPr>
              <a:t> oluşturur.</a:t>
            </a:r>
          </a:p>
          <a:p>
            <a:endParaRPr lang="tr-TR" sz="2000" dirty="0">
              <a:latin typeface="Calibri" panose="020F0502020204030204" pitchFamily="34" charset="0"/>
              <a:cs typeface="Calibri" panose="020F0502020204030204" pitchFamily="34" charset="0"/>
            </a:endParaRPr>
          </a:p>
          <a:p>
            <a:pPr>
              <a:buFont typeface="Wingdings" pitchFamily="2" charset="2"/>
              <a:buChar char="ü"/>
            </a:pPr>
            <a:r>
              <a:rPr lang="tr-TR" sz="2000" dirty="0">
                <a:latin typeface="Calibri" panose="020F0502020204030204" pitchFamily="34" charset="0"/>
                <a:cs typeface="Calibri" panose="020F0502020204030204" pitchFamily="34" charset="0"/>
              </a:rPr>
              <a:t> Genellikle iyi  </a:t>
            </a:r>
            <a:r>
              <a:rPr lang="tr-TR" sz="2000" dirty="0" err="1">
                <a:latin typeface="Calibri" panose="020F0502020204030204" pitchFamily="34" charset="0"/>
                <a:cs typeface="Calibri" panose="020F0502020204030204" pitchFamily="34" charset="0"/>
              </a:rPr>
              <a:t>vaskülarize</a:t>
            </a:r>
            <a:r>
              <a:rPr lang="tr-TR" sz="2000" dirty="0">
                <a:latin typeface="Calibri" panose="020F0502020204030204" pitchFamily="34" charset="0"/>
                <a:cs typeface="Calibri" panose="020F0502020204030204" pitchFamily="34" charset="0"/>
              </a:rPr>
              <a:t>  yağ organları vücut </a:t>
            </a:r>
            <a:r>
              <a:rPr lang="tr-TR" sz="2000" dirty="0" smtClean="0">
                <a:latin typeface="Calibri" panose="020F0502020204030204" pitchFamily="34" charset="0"/>
                <a:cs typeface="Calibri" panose="020F0502020204030204" pitchFamily="34" charset="0"/>
              </a:rPr>
              <a:t>boşluğunun </a:t>
            </a:r>
            <a:r>
              <a:rPr lang="tr-TR" sz="2000" dirty="0" err="1" smtClean="0">
                <a:latin typeface="Calibri" panose="020F0502020204030204" pitchFamily="34" charset="0"/>
                <a:cs typeface="Calibri" panose="020F0502020204030204" pitchFamily="34" charset="0"/>
              </a:rPr>
              <a:t>caudal’inde</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yer alır. Aç kaldıklarında bunu </a:t>
            </a:r>
            <a:r>
              <a:rPr lang="tr-TR" sz="2000" dirty="0" smtClean="0">
                <a:latin typeface="Calibri" panose="020F0502020204030204" pitchFamily="34" charset="0"/>
                <a:cs typeface="Calibri" panose="020F0502020204030204" pitchFamily="34" charset="0"/>
              </a:rPr>
              <a:t>kullanırlar. 1-7 </a:t>
            </a:r>
            <a:r>
              <a:rPr lang="tr-TR" sz="2000" dirty="0">
                <a:latin typeface="Calibri" panose="020F0502020204030204" pitchFamily="34" charset="0"/>
                <a:cs typeface="Calibri" panose="020F0502020204030204" pitchFamily="34" charset="0"/>
              </a:rPr>
              <a:t>günde </a:t>
            </a:r>
            <a:r>
              <a:rPr lang="tr-TR" sz="2000" dirty="0" smtClean="0">
                <a:latin typeface="Calibri" panose="020F0502020204030204" pitchFamily="34" charset="0"/>
                <a:cs typeface="Calibri" panose="020F0502020204030204" pitchFamily="34" charset="0"/>
              </a:rPr>
              <a:t>bir </a:t>
            </a:r>
            <a:r>
              <a:rPr lang="tr-TR" sz="2000" dirty="0">
                <a:latin typeface="Calibri" panose="020F0502020204030204" pitchFamily="34" charset="0"/>
                <a:cs typeface="Calibri" panose="020F0502020204030204" pitchFamily="34" charset="0"/>
              </a:rPr>
              <a:t>beslenmeleri yeterlidir. 1-2 yıl aç kalabildikleri görülmüştür.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63352" y="417344"/>
            <a:ext cx="8784976" cy="5632311"/>
          </a:xfrm>
          <a:prstGeom prst="rect">
            <a:avLst/>
          </a:prstGeom>
          <a:noFill/>
        </p:spPr>
        <p:txBody>
          <a:bodyPr wrap="square" rtlCol="0">
            <a:spAutoFit/>
          </a:bodyPr>
          <a:lstStyle/>
          <a:p>
            <a:pPr>
              <a:buFont typeface="Wingdings" pitchFamily="2" charset="2"/>
              <a:buChar char="ü"/>
            </a:pPr>
            <a:r>
              <a:rPr lang="tr-TR" sz="2000" dirty="0">
                <a:latin typeface="Calibri" panose="020F0502020204030204" pitchFamily="34" charset="0"/>
                <a:cs typeface="Calibri" panose="020F0502020204030204" pitchFamily="34" charset="0"/>
              </a:rPr>
              <a:t>Bir çift böbrek karın boşluğuna karşılık gelen bölgenin </a:t>
            </a:r>
            <a:r>
              <a:rPr lang="tr-TR" sz="2000" dirty="0" err="1">
                <a:latin typeface="Calibri" panose="020F0502020204030204" pitchFamily="34" charset="0"/>
                <a:cs typeface="Calibri" panose="020F0502020204030204" pitchFamily="34" charset="0"/>
              </a:rPr>
              <a:t>dorso</a:t>
            </a:r>
            <a:r>
              <a:rPr lang="tr-TR" sz="2000" dirty="0">
                <a:latin typeface="Calibri" panose="020F0502020204030204" pitchFamily="34" charset="0"/>
                <a:cs typeface="Calibri" panose="020F0502020204030204" pitchFamily="34" charset="0"/>
              </a:rPr>
              <a:t>-</a:t>
            </a:r>
            <a:r>
              <a:rPr lang="tr-TR" sz="2000" dirty="0" err="1">
                <a:latin typeface="Calibri" panose="020F0502020204030204" pitchFamily="34" charset="0"/>
                <a:cs typeface="Calibri" panose="020F0502020204030204" pitchFamily="34" charset="0"/>
              </a:rPr>
              <a:t>caudal’indedir</a:t>
            </a:r>
            <a:r>
              <a:rPr lang="tr-TR" sz="2000" dirty="0">
                <a:latin typeface="Calibri" panose="020F0502020204030204" pitchFamily="34" charset="0"/>
                <a:cs typeface="Calibri" panose="020F0502020204030204" pitchFamily="34" charset="0"/>
              </a:rPr>
              <a:t>.   </a:t>
            </a:r>
          </a:p>
          <a:p>
            <a:pPr>
              <a:buFont typeface="Wingdings" pitchFamily="2" charset="2"/>
              <a:buChar char="ü"/>
            </a:pPr>
            <a:endParaRPr lang="tr-TR" sz="2000" dirty="0">
              <a:latin typeface="Calibri" panose="020F0502020204030204" pitchFamily="34" charset="0"/>
              <a:cs typeface="Calibri" panose="020F0502020204030204" pitchFamily="34" charset="0"/>
            </a:endParaRPr>
          </a:p>
          <a:p>
            <a:pPr>
              <a:buFont typeface="Wingdings" pitchFamily="2" charset="2"/>
              <a:buChar char="ü"/>
            </a:pPr>
            <a:r>
              <a:rPr lang="tr-TR" sz="2000" dirty="0">
                <a:latin typeface="Calibri" panose="020F0502020204030204" pitchFamily="34" charset="0"/>
                <a:cs typeface="Calibri" panose="020F0502020204030204" pitchFamily="34" charset="0"/>
              </a:rPr>
              <a:t>Sağ böbrek soldakine göre daha </a:t>
            </a:r>
            <a:r>
              <a:rPr lang="tr-TR" sz="2000" dirty="0" err="1">
                <a:latin typeface="Calibri" panose="020F0502020204030204" pitchFamily="34" charset="0"/>
                <a:cs typeface="Calibri" panose="020F0502020204030204" pitchFamily="34" charset="0"/>
              </a:rPr>
              <a:t>cranial’dedir</a:t>
            </a:r>
            <a:r>
              <a:rPr lang="tr-TR" sz="2000" dirty="0">
                <a:latin typeface="Calibri" panose="020F0502020204030204" pitchFamily="34" charset="0"/>
                <a:cs typeface="Calibri" panose="020F0502020204030204" pitchFamily="34" charset="0"/>
              </a:rPr>
              <a:t>. Böbrekler </a:t>
            </a:r>
            <a:r>
              <a:rPr lang="tr-TR" sz="2000" dirty="0" err="1">
                <a:latin typeface="Calibri" panose="020F0502020204030204" pitchFamily="34" charset="0"/>
                <a:cs typeface="Calibri" panose="020F0502020204030204" pitchFamily="34" charset="0"/>
              </a:rPr>
              <a:t>kahverenkli</a:t>
            </a:r>
            <a:r>
              <a:rPr lang="tr-TR" sz="2000" dirty="0">
                <a:latin typeface="Calibri" panose="020F0502020204030204" pitchFamily="34" charset="0"/>
                <a:cs typeface="Calibri" panose="020F0502020204030204" pitchFamily="34" charset="0"/>
              </a:rPr>
              <a:t> ve uzundur.</a:t>
            </a:r>
          </a:p>
          <a:p>
            <a:pPr>
              <a:buFont typeface="Wingdings" pitchFamily="2" charset="2"/>
              <a:buChar char="ü"/>
            </a:pPr>
            <a:endParaRPr lang="tr-TR" sz="2000" dirty="0">
              <a:latin typeface="Calibri" panose="020F0502020204030204" pitchFamily="34" charset="0"/>
              <a:cs typeface="Calibri" panose="020F0502020204030204" pitchFamily="34" charset="0"/>
            </a:endParaRPr>
          </a:p>
          <a:p>
            <a:pPr>
              <a:buFont typeface="Wingdings" pitchFamily="2" charset="2"/>
              <a:buChar char="ü"/>
            </a:pPr>
            <a:r>
              <a:rPr lang="tr-TR" sz="2000" dirty="0">
                <a:latin typeface="Calibri" panose="020F0502020204030204" pitchFamily="34" charset="0"/>
                <a:cs typeface="Calibri" panose="020F0502020204030204" pitchFamily="34" charset="0"/>
              </a:rPr>
              <a:t> Sağ </a:t>
            </a:r>
            <a:r>
              <a:rPr lang="tr-TR" sz="2000" dirty="0" err="1">
                <a:latin typeface="Calibri" panose="020F0502020204030204" pitchFamily="34" charset="0"/>
                <a:cs typeface="Calibri" panose="020F0502020204030204" pitchFamily="34" charset="0"/>
              </a:rPr>
              <a:t>ureter</a:t>
            </a:r>
            <a:r>
              <a:rPr lang="tr-TR" sz="2000" dirty="0">
                <a:latin typeface="Calibri" panose="020F0502020204030204" pitchFamily="34" charset="0"/>
                <a:cs typeface="Calibri" panose="020F0502020204030204" pitchFamily="34" charset="0"/>
              </a:rPr>
              <a:t> soldakine göre daha </a:t>
            </a:r>
            <a:r>
              <a:rPr lang="tr-TR" sz="2000" dirty="0" smtClean="0">
                <a:latin typeface="Calibri" panose="020F0502020204030204" pitchFamily="34" charset="0"/>
                <a:cs typeface="Calibri" panose="020F0502020204030204" pitchFamily="34" charset="0"/>
              </a:rPr>
              <a:t>uzundur. </a:t>
            </a:r>
            <a:r>
              <a:rPr lang="tr-TR" sz="2000" dirty="0" err="1" smtClean="0">
                <a:latin typeface="Calibri" panose="020F0502020204030204" pitchFamily="34" charset="0"/>
                <a:cs typeface="Calibri" panose="020F0502020204030204" pitchFamily="34" charset="0"/>
              </a:rPr>
              <a:t>Ureter’ler</a:t>
            </a:r>
            <a:r>
              <a:rPr lang="tr-TR" sz="2000" dirty="0" smtClean="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dorsal’den</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cloaca’ya</a:t>
            </a:r>
            <a:r>
              <a:rPr lang="tr-TR" sz="2000" dirty="0">
                <a:latin typeface="Calibri" panose="020F0502020204030204" pitchFamily="34" charset="0"/>
                <a:cs typeface="Calibri" panose="020F0502020204030204" pitchFamily="34" charset="0"/>
              </a:rPr>
              <a:t> </a:t>
            </a:r>
            <a:r>
              <a:rPr lang="tr-TR" sz="2000" dirty="0" smtClean="0">
                <a:latin typeface="Calibri" panose="020F0502020204030204" pitchFamily="34" charset="0"/>
                <a:cs typeface="Calibri" panose="020F0502020204030204" pitchFamily="34" charset="0"/>
              </a:rPr>
              <a:t>girer. </a:t>
            </a:r>
            <a:r>
              <a:rPr lang="tr-TR" sz="2000" dirty="0">
                <a:latin typeface="Calibri" panose="020F0502020204030204" pitchFamily="34" charset="0"/>
                <a:cs typeface="Calibri" panose="020F0502020204030204" pitchFamily="34" charset="0"/>
              </a:rPr>
              <a:t>Giriş yerleri yumurta kanalı yada sperma kanalından farklıdır. Bazı türlerde </a:t>
            </a:r>
            <a:r>
              <a:rPr lang="tr-TR" sz="2000" dirty="0" err="1">
                <a:latin typeface="Calibri" panose="020F0502020204030204" pitchFamily="34" charset="0"/>
                <a:cs typeface="Calibri" panose="020F0502020204030204" pitchFamily="34" charset="0"/>
              </a:rPr>
              <a:t>ureter’in</a:t>
            </a:r>
            <a:r>
              <a:rPr lang="tr-TR" sz="2000" dirty="0">
                <a:latin typeface="Calibri" panose="020F0502020204030204" pitchFamily="34" charset="0"/>
                <a:cs typeface="Calibri" panose="020F0502020204030204" pitchFamily="34" charset="0"/>
              </a:rPr>
              <a:t> son kısmı idrar rezervuarı olacak şekilde  küçük bir genişleme yapar, idrar keseleri yoktur.</a:t>
            </a:r>
          </a:p>
          <a:p>
            <a:pPr>
              <a:buFont typeface="Wingdings" pitchFamily="2" charset="2"/>
              <a:buChar char="ü"/>
            </a:pPr>
            <a:endParaRPr lang="tr-TR" sz="2000" dirty="0">
              <a:latin typeface="Calibri" panose="020F0502020204030204" pitchFamily="34" charset="0"/>
              <a:cs typeface="Calibri" panose="020F0502020204030204" pitchFamily="34" charset="0"/>
            </a:endParaRPr>
          </a:p>
          <a:p>
            <a:pPr>
              <a:buFont typeface="Wingdings" pitchFamily="2" charset="2"/>
              <a:buChar char="ü"/>
            </a:pPr>
            <a:r>
              <a:rPr lang="tr-TR" sz="2000" dirty="0">
                <a:latin typeface="Calibri" panose="020F0502020204030204" pitchFamily="34" charset="0"/>
                <a:cs typeface="Calibri" panose="020F0502020204030204" pitchFamily="34" charset="0"/>
              </a:rPr>
              <a:t>Erkek yılanlarda böbreğin seksüel </a:t>
            </a:r>
            <a:r>
              <a:rPr lang="tr-TR" sz="2000" dirty="0" err="1">
                <a:latin typeface="Calibri" panose="020F0502020204030204" pitchFamily="34" charset="0"/>
                <a:cs typeface="Calibri" panose="020F0502020204030204" pitchFamily="34" charset="0"/>
              </a:rPr>
              <a:t>segmenti</a:t>
            </a:r>
            <a:r>
              <a:rPr lang="tr-TR" sz="2000" dirty="0">
                <a:latin typeface="Calibri" panose="020F0502020204030204" pitchFamily="34" charset="0"/>
                <a:cs typeface="Calibri" panose="020F0502020204030204" pitchFamily="34" charset="0"/>
              </a:rPr>
              <a:t> bulunur. Bu protein ve </a:t>
            </a:r>
            <a:r>
              <a:rPr lang="tr-TR" sz="2000" dirty="0" err="1">
                <a:latin typeface="Calibri" panose="020F0502020204030204" pitchFamily="34" charset="0"/>
                <a:cs typeface="Calibri" panose="020F0502020204030204" pitchFamily="34" charset="0"/>
              </a:rPr>
              <a:t>lipidden</a:t>
            </a:r>
            <a:r>
              <a:rPr lang="tr-TR" sz="2000" dirty="0">
                <a:latin typeface="Calibri" panose="020F0502020204030204" pitchFamily="34" charset="0"/>
                <a:cs typeface="Calibri" panose="020F0502020204030204" pitchFamily="34" charset="0"/>
              </a:rPr>
              <a:t> zengin salgı üretir. Bu salgı çiftleşme sonrası yumurta kanalının son kısmını 2-4 gün boyunca kapatır.</a:t>
            </a:r>
          </a:p>
          <a:p>
            <a:endParaRPr lang="tr-TR" sz="2000" dirty="0">
              <a:latin typeface="Calibri" panose="020F0502020204030204" pitchFamily="34" charset="0"/>
              <a:cs typeface="Calibri" panose="020F0502020204030204" pitchFamily="34" charset="0"/>
            </a:endParaRPr>
          </a:p>
          <a:p>
            <a:pPr>
              <a:buFont typeface="Wingdings" pitchFamily="2" charset="2"/>
              <a:buChar char="ü"/>
            </a:pPr>
            <a:r>
              <a:rPr lang="tr-TR" sz="2000" dirty="0">
                <a:latin typeface="Calibri" panose="020F0502020204030204" pitchFamily="34" charset="0"/>
                <a:cs typeface="Calibri" panose="020F0502020204030204" pitchFamily="34" charset="0"/>
              </a:rPr>
              <a:t>Küçük türler cinsel olgunluğa bir yaşında ulaşmasına karşın, büyük ve uzun ömürlü olanların cinsel olgunluk yaşı  5 i bulur.</a:t>
            </a:r>
          </a:p>
          <a:p>
            <a:pPr>
              <a:buFont typeface="Wingdings" pitchFamily="2" charset="2"/>
              <a:buChar char="ü"/>
            </a:pPr>
            <a:endParaRPr lang="tr-TR" sz="2000" dirty="0">
              <a:latin typeface="Calibri" panose="020F0502020204030204" pitchFamily="34" charset="0"/>
              <a:cs typeface="Calibri" panose="020F0502020204030204" pitchFamily="34" charset="0"/>
            </a:endParaRPr>
          </a:p>
          <a:p>
            <a:pPr>
              <a:buFont typeface="Wingdings" pitchFamily="2" charset="2"/>
              <a:buChar char="ü"/>
            </a:pPr>
            <a:r>
              <a:rPr lang="tr-TR" sz="2000" dirty="0">
                <a:latin typeface="Calibri" panose="020F0502020204030204" pitchFamily="34" charset="0"/>
                <a:cs typeface="Calibri" panose="020F0502020204030204" pitchFamily="34" charset="0"/>
              </a:rPr>
              <a:t>Üreme sezonları </a:t>
            </a:r>
            <a:r>
              <a:rPr lang="tr-TR" sz="2000" dirty="0" err="1">
                <a:latin typeface="Calibri" panose="020F0502020204030204" pitchFamily="34" charset="0"/>
                <a:cs typeface="Calibri" panose="020F0502020204030204" pitchFamily="34" charset="0"/>
              </a:rPr>
              <a:t>subtropikal</a:t>
            </a:r>
            <a:r>
              <a:rPr lang="tr-TR" sz="2000" dirty="0">
                <a:latin typeface="Calibri" panose="020F0502020204030204" pitchFamily="34" charset="0"/>
                <a:cs typeface="Calibri" panose="020F0502020204030204" pitchFamily="34" charset="0"/>
              </a:rPr>
              <a:t> bölgelerde kış uykusundan sonra ilkbahardadır</a:t>
            </a:r>
            <a:r>
              <a:rPr lang="tr-TR" sz="2000" dirty="0" smtClean="0">
                <a:latin typeface="Calibri" panose="020F0502020204030204" pitchFamily="34" charset="0"/>
                <a:cs typeface="Calibri" panose="020F0502020204030204" pitchFamily="34" charset="0"/>
              </a:rPr>
              <a:t>. Tropikal </a:t>
            </a:r>
            <a:r>
              <a:rPr lang="tr-TR" sz="2000" dirty="0">
                <a:latin typeface="Calibri" panose="020F0502020204030204" pitchFamily="34" charset="0"/>
                <a:cs typeface="Calibri" panose="020F0502020204030204" pitchFamily="34" charset="0"/>
              </a:rPr>
              <a:t>bölgelerde ise rutubetli dönemin başlangıcı  en ideal dönemi oluşturur.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23392" y="836712"/>
            <a:ext cx="10044608" cy="4401205"/>
          </a:xfrm>
          <a:prstGeom prst="rect">
            <a:avLst/>
          </a:prstGeom>
        </p:spPr>
        <p:txBody>
          <a:bodyPr wrap="square">
            <a:spAutoFit/>
          </a:bodyPr>
          <a:lstStyle/>
          <a:p>
            <a:pPr>
              <a:buFont typeface="Wingdings" pitchFamily="2" charset="2"/>
              <a:buChar char="ü"/>
            </a:pPr>
            <a:r>
              <a:rPr lang="tr-TR" sz="2000" dirty="0" err="1">
                <a:latin typeface="Calibri" panose="020F0502020204030204" pitchFamily="34" charset="0"/>
                <a:cs typeface="Calibri" panose="020F0502020204030204" pitchFamily="34" charset="0"/>
              </a:rPr>
              <a:t>Intraabdominal</a:t>
            </a:r>
            <a:r>
              <a:rPr lang="tr-TR" sz="2000" dirty="0">
                <a:latin typeface="Calibri" panose="020F0502020204030204" pitchFamily="34" charset="0"/>
                <a:cs typeface="Calibri" panose="020F0502020204030204" pitchFamily="34" charset="0"/>
              </a:rPr>
              <a:t> olan </a:t>
            </a:r>
            <a:r>
              <a:rPr lang="tr-TR" sz="2000" dirty="0" err="1" smtClean="0">
                <a:latin typeface="Calibri" panose="020F0502020204030204" pitchFamily="34" charset="0"/>
                <a:cs typeface="Calibri" panose="020F0502020204030204" pitchFamily="34" charset="0"/>
              </a:rPr>
              <a:t>testis’ler</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pankreas ve böbrekler </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arasında yer alır. </a:t>
            </a:r>
          </a:p>
          <a:p>
            <a:pPr>
              <a:buFont typeface="Wingdings" pitchFamily="2" charset="2"/>
              <a:buChar char="ü"/>
            </a:pPr>
            <a:endParaRPr lang="tr-TR" sz="2000" dirty="0">
              <a:latin typeface="Calibri" panose="020F0502020204030204" pitchFamily="34" charset="0"/>
              <a:cs typeface="Calibri" panose="020F0502020204030204" pitchFamily="34" charset="0"/>
            </a:endParaRPr>
          </a:p>
          <a:p>
            <a:pPr>
              <a:buFont typeface="Wingdings" pitchFamily="2" charset="2"/>
              <a:buChar char="ü"/>
            </a:pPr>
            <a:r>
              <a:rPr lang="tr-TR" sz="2000" dirty="0">
                <a:latin typeface="Calibri" panose="020F0502020204030204" pitchFamily="34" charset="0"/>
                <a:cs typeface="Calibri" panose="020F0502020204030204" pitchFamily="34" charset="0"/>
              </a:rPr>
              <a:t>Yılanlarda da </a:t>
            </a:r>
            <a:r>
              <a:rPr lang="tr-TR" sz="2000" dirty="0" err="1">
                <a:latin typeface="Calibri" panose="020F0502020204030204" pitchFamily="34" charset="0"/>
                <a:cs typeface="Calibri" panose="020F0502020204030204" pitchFamily="34" charset="0"/>
              </a:rPr>
              <a:t>hemipenis</a:t>
            </a:r>
            <a:r>
              <a:rPr lang="tr-TR" sz="2000" dirty="0">
                <a:latin typeface="Calibri" panose="020F0502020204030204" pitchFamily="34" charset="0"/>
                <a:cs typeface="Calibri" panose="020F0502020204030204" pitchFamily="34" charset="0"/>
              </a:rPr>
              <a:t> bulunur.</a:t>
            </a:r>
          </a:p>
          <a:p>
            <a:pPr>
              <a:buFont typeface="Wingdings" pitchFamily="2" charset="2"/>
              <a:buChar char="ü"/>
            </a:pPr>
            <a:endParaRPr lang="tr-TR" sz="2000" b="1" dirty="0">
              <a:latin typeface="Calibri" panose="020F0502020204030204" pitchFamily="34" charset="0"/>
              <a:cs typeface="Calibri" panose="020F0502020204030204" pitchFamily="34" charset="0"/>
            </a:endParaRPr>
          </a:p>
          <a:p>
            <a:pPr>
              <a:buFont typeface="Wingdings" pitchFamily="2" charset="2"/>
              <a:buChar char="ü"/>
            </a:pPr>
            <a:r>
              <a:rPr lang="tr-TR" sz="2000" dirty="0" err="1">
                <a:latin typeface="Calibri" panose="020F0502020204030204" pitchFamily="34" charset="0"/>
                <a:cs typeface="Calibri" panose="020F0502020204030204" pitchFamily="34" charset="0"/>
              </a:rPr>
              <a:t>Cloaca</a:t>
            </a:r>
            <a:r>
              <a:rPr lang="tr-TR" sz="2000" dirty="0">
                <a:latin typeface="Calibri" panose="020F0502020204030204" pitchFamily="34" charset="0"/>
                <a:cs typeface="Calibri" panose="020F0502020204030204" pitchFamily="34" charset="0"/>
              </a:rPr>
              <a:t> yarığı eninedir</a:t>
            </a:r>
            <a:r>
              <a:rPr lang="tr-TR" sz="2000" dirty="0" smtClean="0">
                <a:latin typeface="Calibri" panose="020F0502020204030204" pitchFamily="34" charset="0"/>
                <a:cs typeface="Calibri" panose="020F0502020204030204" pitchFamily="34" charset="0"/>
              </a:rPr>
              <a:t>.</a:t>
            </a:r>
          </a:p>
          <a:p>
            <a:pPr>
              <a:buFont typeface="Wingdings" pitchFamily="2" charset="2"/>
              <a:buChar char="ü"/>
            </a:pPr>
            <a:endParaRPr lang="tr-TR" sz="2000" dirty="0">
              <a:latin typeface="Calibri" panose="020F0502020204030204" pitchFamily="34" charset="0"/>
              <a:cs typeface="Calibri" panose="020F0502020204030204" pitchFamily="34" charset="0"/>
            </a:endParaRPr>
          </a:p>
          <a:p>
            <a:pPr>
              <a:buFont typeface="Wingdings" pitchFamily="2" charset="2"/>
              <a:buChar char="ü"/>
            </a:pPr>
            <a:r>
              <a:rPr lang="tr-TR" sz="2000" dirty="0" smtClean="0">
                <a:latin typeface="Calibri" panose="020F0502020204030204" pitchFamily="34" charset="0"/>
                <a:cs typeface="Calibri" panose="020F0502020204030204" pitchFamily="34" charset="0"/>
              </a:rPr>
              <a:t>Çift </a:t>
            </a:r>
            <a:r>
              <a:rPr lang="tr-TR" sz="2000" dirty="0">
                <a:latin typeface="Calibri" panose="020F0502020204030204" pitchFamily="34" charset="0"/>
                <a:cs typeface="Calibri" panose="020F0502020204030204" pitchFamily="34" charset="0"/>
              </a:rPr>
              <a:t>olan </a:t>
            </a:r>
            <a:r>
              <a:rPr lang="tr-TR" sz="2000" dirty="0" err="1">
                <a:latin typeface="Calibri" panose="020F0502020204030204" pitchFamily="34" charset="0"/>
                <a:cs typeface="Calibri" panose="020F0502020204030204" pitchFamily="34" charset="0"/>
              </a:rPr>
              <a:t>ovarium’lar</a:t>
            </a:r>
            <a:r>
              <a:rPr lang="tr-TR" sz="2000" dirty="0">
                <a:latin typeface="Calibri" panose="020F0502020204030204" pitchFamily="34" charset="0"/>
                <a:cs typeface="Calibri" panose="020F0502020204030204" pitchFamily="34" charset="0"/>
              </a:rPr>
              <a:t> asimetrik olarak </a:t>
            </a:r>
            <a:r>
              <a:rPr lang="tr-TR" sz="2000" dirty="0" err="1">
                <a:latin typeface="Calibri" panose="020F0502020204030204" pitchFamily="34" charset="0"/>
                <a:cs typeface="Calibri" panose="020F0502020204030204" pitchFamily="34" charset="0"/>
              </a:rPr>
              <a:t>pancreas’ın</a:t>
            </a:r>
            <a:r>
              <a:rPr lang="tr-TR" sz="2000" dirty="0">
                <a:latin typeface="Calibri" panose="020F0502020204030204" pitchFamily="34" charset="0"/>
                <a:cs typeface="Calibri" panose="020F0502020204030204" pitchFamily="34" charset="0"/>
              </a:rPr>
              <a:t> </a:t>
            </a:r>
            <a:r>
              <a:rPr lang="tr-TR" sz="2000" dirty="0" smtClean="0">
                <a:latin typeface="Calibri" panose="020F0502020204030204" pitchFamily="34" charset="0"/>
                <a:cs typeface="Calibri" panose="020F0502020204030204" pitchFamily="34" charset="0"/>
              </a:rPr>
              <a:t>yanında </a:t>
            </a:r>
            <a:r>
              <a:rPr lang="tr-TR" sz="2000" dirty="0">
                <a:latin typeface="Calibri" panose="020F0502020204030204" pitchFamily="34" charset="0"/>
                <a:cs typeface="Calibri" panose="020F0502020204030204" pitchFamily="34" charset="0"/>
              </a:rPr>
              <a:t>yer alır. Sağ </a:t>
            </a:r>
            <a:r>
              <a:rPr lang="tr-TR" sz="2000" dirty="0" err="1">
                <a:latin typeface="Calibri" panose="020F0502020204030204" pitchFamily="34" charset="0"/>
                <a:cs typeface="Calibri" panose="020F0502020204030204" pitchFamily="34" charset="0"/>
              </a:rPr>
              <a:t>ovarium</a:t>
            </a:r>
            <a:r>
              <a:rPr lang="tr-TR" sz="2000" dirty="0">
                <a:latin typeface="Calibri" panose="020F0502020204030204" pitchFamily="34" charset="0"/>
                <a:cs typeface="Calibri" panose="020F0502020204030204" pitchFamily="34" charset="0"/>
              </a:rPr>
              <a:t> genelde sol </a:t>
            </a:r>
            <a:r>
              <a:rPr lang="tr-TR" sz="2000" dirty="0" err="1">
                <a:latin typeface="Calibri" panose="020F0502020204030204" pitchFamily="34" charset="0"/>
                <a:cs typeface="Calibri" panose="020F0502020204030204" pitchFamily="34" charset="0"/>
              </a:rPr>
              <a:t>ovarium’dan</a:t>
            </a:r>
            <a:r>
              <a:rPr lang="tr-TR" sz="2000" dirty="0">
                <a:latin typeface="Calibri" panose="020F0502020204030204" pitchFamily="34" charset="0"/>
                <a:cs typeface="Calibri" panose="020F0502020204030204" pitchFamily="34" charset="0"/>
              </a:rPr>
              <a:t> büyük ve </a:t>
            </a:r>
            <a:r>
              <a:rPr lang="tr-TR" sz="2000" dirty="0" smtClean="0">
                <a:latin typeface="Calibri" panose="020F0502020204030204" pitchFamily="34" charset="0"/>
                <a:cs typeface="Calibri" panose="020F0502020204030204" pitchFamily="34" charset="0"/>
              </a:rPr>
              <a:t>daha </a:t>
            </a:r>
            <a:r>
              <a:rPr lang="tr-TR" sz="2000" dirty="0" err="1">
                <a:latin typeface="Calibri" panose="020F0502020204030204" pitchFamily="34" charset="0"/>
                <a:cs typeface="Calibri" panose="020F0502020204030204" pitchFamily="34" charset="0"/>
              </a:rPr>
              <a:t>cranial’dedir</a:t>
            </a:r>
            <a:r>
              <a:rPr lang="tr-TR" sz="2000" dirty="0">
                <a:latin typeface="Calibri" panose="020F0502020204030204" pitchFamily="34" charset="0"/>
                <a:cs typeface="Calibri" panose="020F0502020204030204" pitchFamily="34" charset="0"/>
              </a:rPr>
              <a:t>. Sol </a:t>
            </a:r>
            <a:r>
              <a:rPr lang="tr-TR" sz="2000" dirty="0" err="1">
                <a:latin typeface="Calibri" panose="020F0502020204030204" pitchFamily="34" charset="0"/>
                <a:cs typeface="Calibri" panose="020F0502020204030204" pitchFamily="34" charset="0"/>
              </a:rPr>
              <a:t>ovarium</a:t>
            </a:r>
            <a:r>
              <a:rPr lang="tr-TR" sz="2000" dirty="0">
                <a:latin typeface="Calibri" panose="020F0502020204030204" pitchFamily="34" charset="0"/>
                <a:cs typeface="Calibri" panose="020F0502020204030204" pitchFamily="34" charset="0"/>
              </a:rPr>
              <a:t> bazen redüksiyona uğramış </a:t>
            </a:r>
            <a:r>
              <a:rPr lang="tr-TR" sz="2000" dirty="0" smtClean="0">
                <a:latin typeface="Calibri" panose="020F0502020204030204" pitchFamily="34" charset="0"/>
                <a:cs typeface="Calibri" panose="020F0502020204030204" pitchFamily="34" charset="0"/>
              </a:rPr>
              <a:t>olabilir</a:t>
            </a:r>
            <a:r>
              <a:rPr lang="tr-TR" sz="2000" dirty="0" smtClean="0">
                <a:latin typeface="Calibri" panose="020F0502020204030204" pitchFamily="34" charset="0"/>
                <a:cs typeface="Calibri" panose="020F0502020204030204" pitchFamily="34" charset="0"/>
              </a:rPr>
              <a:t>.</a:t>
            </a:r>
          </a:p>
          <a:p>
            <a:endParaRPr lang="tr-TR" sz="2000" dirty="0">
              <a:latin typeface="Calibri" panose="020F0502020204030204" pitchFamily="34" charset="0"/>
              <a:cs typeface="Calibri" panose="020F0502020204030204" pitchFamily="34" charset="0"/>
            </a:endParaRPr>
          </a:p>
          <a:p>
            <a:pPr>
              <a:buFont typeface="Wingdings" pitchFamily="2" charset="2"/>
              <a:buChar char="ü"/>
            </a:pPr>
            <a:r>
              <a:rPr lang="tr-TR" sz="2000" b="1" dirty="0" smtClean="0">
                <a:latin typeface="Calibri" panose="020F0502020204030204" pitchFamily="34" charset="0"/>
                <a:cs typeface="Calibri" panose="020F0502020204030204" pitchFamily="34" charset="0"/>
              </a:rPr>
              <a:t>Çoğu </a:t>
            </a:r>
            <a:r>
              <a:rPr lang="tr-TR" sz="2000" b="1" dirty="0" err="1">
                <a:latin typeface="Calibri" panose="020F0502020204030204" pitchFamily="34" charset="0"/>
                <a:cs typeface="Calibri" panose="020F0502020204030204" pitchFamily="34" charset="0"/>
              </a:rPr>
              <a:t>ovipar</a:t>
            </a:r>
            <a:r>
              <a:rPr lang="tr-TR" sz="2000" b="1" dirty="0">
                <a:latin typeface="Calibri" panose="020F0502020204030204" pitchFamily="34" charset="0"/>
                <a:cs typeface="Calibri" panose="020F0502020204030204" pitchFamily="34" charset="0"/>
              </a:rPr>
              <a:t> az bir kısmı </a:t>
            </a:r>
            <a:r>
              <a:rPr lang="tr-TR" sz="2000" b="1" dirty="0" err="1">
                <a:latin typeface="Calibri" panose="020F0502020204030204" pitchFamily="34" charset="0"/>
                <a:cs typeface="Calibri" panose="020F0502020204030204" pitchFamily="34" charset="0"/>
              </a:rPr>
              <a:t>ovovivipar</a:t>
            </a:r>
            <a:r>
              <a:rPr lang="tr-TR" sz="2000" b="1"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üreme gösterir. </a:t>
            </a:r>
          </a:p>
          <a:p>
            <a:r>
              <a:rPr lang="tr-TR" sz="2000" dirty="0">
                <a:latin typeface="Calibri" panose="020F0502020204030204" pitchFamily="34" charset="0"/>
                <a:cs typeface="Calibri" panose="020F0502020204030204" pitchFamily="34" charset="0"/>
              </a:rPr>
              <a:t>Yumurtalar toprak içine, çürümekte olan bitkiler arasına,</a:t>
            </a:r>
          </a:p>
          <a:p>
            <a:r>
              <a:rPr lang="tr-TR" sz="2000" dirty="0">
                <a:latin typeface="Calibri" panose="020F0502020204030204" pitchFamily="34" charset="0"/>
                <a:cs typeface="Calibri" panose="020F0502020204030204" pitchFamily="34" charset="0"/>
              </a:rPr>
              <a:t> bazen de gübre yığınları içine bırakılır. Bir seferde ancak 1-2, bazen de 100 den fazla yumurta bırakılır. </a:t>
            </a:r>
          </a:p>
          <a:p>
            <a:endParaRPr lang="tr-TR" sz="2000" dirty="0">
              <a:solidFill>
                <a:schemeClr val="accent1">
                  <a:lumMod val="5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631504" y="2420888"/>
            <a:ext cx="7704856" cy="2862322"/>
          </a:xfrm>
          <a:prstGeom prst="rect">
            <a:avLst/>
          </a:prstGeom>
        </p:spPr>
        <p:txBody>
          <a:bodyPr wrap="square">
            <a:spAutoFit/>
          </a:bodyPr>
          <a:lstStyle/>
          <a:p>
            <a:r>
              <a:rPr lang="tr-TR" sz="2000" dirty="0" err="1">
                <a:latin typeface="Calibri" panose="020F0502020204030204" pitchFamily="34" charset="0"/>
                <a:cs typeface="Calibri" panose="020F0502020204030204" pitchFamily="34" charset="0"/>
              </a:rPr>
              <a:t>Boidae</a:t>
            </a:r>
            <a:r>
              <a:rPr lang="tr-TR" sz="2000" dirty="0">
                <a:latin typeface="Calibri" panose="020F0502020204030204" pitchFamily="34" charset="0"/>
                <a:cs typeface="Calibri" panose="020F0502020204030204" pitchFamily="34" charset="0"/>
              </a:rPr>
              <a:t> ailesi üyelerinin bazılarında yumurtaların toprak içine bırakılması yerine sarılarak korunması ve vücut kaslarının sürekli ve küçük titreşimleriyle ısıtılması davranışı görülüyor. Bu davranış hayvan bilimciler ve davranış bilimciler tarafından kanatlılarda görülen kuluçkaya yatma davranışının bir öncülü olarak kabul edilmektedir.</a:t>
            </a:r>
          </a:p>
          <a:p>
            <a:r>
              <a:rPr lang="tr-TR" sz="2000" dirty="0" err="1">
                <a:latin typeface="Calibri" panose="020F0502020204030204" pitchFamily="34" charset="0"/>
                <a:cs typeface="Calibri" panose="020F0502020204030204" pitchFamily="34" charset="0"/>
              </a:rPr>
              <a:t>Ovovivipar</a:t>
            </a:r>
            <a:r>
              <a:rPr lang="tr-TR" sz="2000" dirty="0">
                <a:latin typeface="Calibri" panose="020F0502020204030204" pitchFamily="34" charset="0"/>
                <a:cs typeface="Calibri" panose="020F0502020204030204" pitchFamily="34" charset="0"/>
              </a:rPr>
              <a:t> olanlarda yumurta dışarı çıkmayıp yumurta kanalı içinde kalır ve embriyo gelişmesini orada tamamlayıp sonra dışarı çıkar. Bazen de zar ile birlikte dışarı çıkar ve dışarıda zar hemen parçalanıp gelişmiş yavru ortaya çıkar.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3647728" y="744712"/>
            <a:ext cx="2828788" cy="400110"/>
          </a:xfrm>
          <a:prstGeom prst="rect">
            <a:avLst/>
          </a:prstGeom>
          <a:noFill/>
        </p:spPr>
        <p:txBody>
          <a:bodyPr wrap="none" rtlCol="0">
            <a:spAutoFit/>
          </a:bodyPr>
          <a:lstStyle/>
          <a:p>
            <a:r>
              <a:rPr lang="tr-TR" sz="2000" b="1" dirty="0">
                <a:latin typeface="Calibri" panose="020F0502020204030204" pitchFamily="34" charset="0"/>
                <a:cs typeface="Calibri" panose="020F0502020204030204" pitchFamily="34" charset="0"/>
              </a:rPr>
              <a:t>Yılanlarda cinsiyet ayrımı</a:t>
            </a:r>
          </a:p>
        </p:txBody>
      </p:sp>
      <p:sp>
        <p:nvSpPr>
          <p:cNvPr id="3" name="2 Dikdörtgen"/>
          <p:cNvSpPr/>
          <p:nvPr/>
        </p:nvSpPr>
        <p:spPr>
          <a:xfrm>
            <a:off x="1055440" y="2132856"/>
            <a:ext cx="9505056" cy="2862322"/>
          </a:xfrm>
          <a:prstGeom prst="rect">
            <a:avLst/>
          </a:prstGeom>
        </p:spPr>
        <p:txBody>
          <a:bodyPr wrap="square">
            <a:spAutoFit/>
          </a:bodyPr>
          <a:lstStyle/>
          <a:p>
            <a:r>
              <a:rPr lang="tr-TR" sz="2000" dirty="0">
                <a:latin typeface="Calibri" panose="020F0502020204030204" pitchFamily="34" charset="0"/>
                <a:cs typeface="Calibri" panose="020F0502020204030204" pitchFamily="34" charset="0"/>
              </a:rPr>
              <a:t>Yılanlarda cinsiyetin belirlemesi için </a:t>
            </a:r>
            <a:r>
              <a:rPr lang="tr-TR" sz="2000" dirty="0" err="1">
                <a:latin typeface="Calibri" panose="020F0502020204030204" pitchFamily="34" charset="0"/>
                <a:cs typeface="Calibri" panose="020F0502020204030204" pitchFamily="34" charset="0"/>
              </a:rPr>
              <a:t>cloaca’ya</a:t>
            </a:r>
            <a:r>
              <a:rPr lang="tr-TR" sz="2000" dirty="0">
                <a:latin typeface="Calibri" panose="020F0502020204030204" pitchFamily="34" charset="0"/>
                <a:cs typeface="Calibri" panose="020F0502020204030204" pitchFamily="34" charset="0"/>
              </a:rPr>
              <a:t> yuvarlak ve kayganlaştırılmış </a:t>
            </a:r>
            <a:r>
              <a:rPr lang="tr-TR" sz="2000" dirty="0" err="1">
                <a:latin typeface="Calibri" panose="020F0502020204030204" pitchFamily="34" charset="0"/>
                <a:cs typeface="Calibri" panose="020F0502020204030204" pitchFamily="34" charset="0"/>
              </a:rPr>
              <a:t>prob</a:t>
            </a:r>
            <a:r>
              <a:rPr lang="tr-TR" sz="2000" dirty="0">
                <a:latin typeface="Calibri" panose="020F0502020204030204" pitchFamily="34" charset="0"/>
                <a:cs typeface="Calibri" panose="020F0502020204030204" pitchFamily="34" charset="0"/>
              </a:rPr>
              <a:t> sokulur. </a:t>
            </a:r>
            <a:r>
              <a:rPr lang="tr-TR" sz="2000" dirty="0" err="1">
                <a:latin typeface="Calibri" panose="020F0502020204030204" pitchFamily="34" charset="0"/>
                <a:cs typeface="Calibri" panose="020F0502020204030204" pitchFamily="34" charset="0"/>
              </a:rPr>
              <a:t>Prob</a:t>
            </a:r>
            <a:r>
              <a:rPr lang="tr-TR" sz="2000" dirty="0">
                <a:latin typeface="Calibri" panose="020F0502020204030204" pitchFamily="34" charset="0"/>
                <a:cs typeface="Calibri" panose="020F0502020204030204" pitchFamily="34" charset="0"/>
              </a:rPr>
              <a:t> dişilerde </a:t>
            </a:r>
            <a:r>
              <a:rPr lang="tr-TR" sz="2000" dirty="0" err="1">
                <a:latin typeface="Calibri" panose="020F0502020204030204" pitchFamily="34" charset="0"/>
                <a:cs typeface="Calibri" panose="020F0502020204030204" pitchFamily="34" charset="0"/>
              </a:rPr>
              <a:t>laterale</a:t>
            </a:r>
            <a:r>
              <a:rPr lang="tr-TR" sz="2000" dirty="0">
                <a:latin typeface="Calibri" panose="020F0502020204030204" pitchFamily="34" charset="0"/>
                <a:cs typeface="Calibri" panose="020F0502020204030204" pitchFamily="34" charset="0"/>
              </a:rPr>
              <a:t> doğru 2-3 pul boyunda ilerlerken, erkekte 6-10 pul kadar </a:t>
            </a:r>
            <a:r>
              <a:rPr lang="tr-TR" sz="2000" dirty="0" smtClean="0">
                <a:latin typeface="Calibri" panose="020F0502020204030204" pitchFamily="34" charset="0"/>
                <a:cs typeface="Calibri" panose="020F0502020204030204" pitchFamily="34" charset="0"/>
              </a:rPr>
              <a:t>ilerler</a:t>
            </a:r>
          </a:p>
          <a:p>
            <a:r>
              <a:rPr lang="tr-TR" sz="2000" dirty="0">
                <a:latin typeface="Calibri" panose="020F0502020204030204" pitchFamily="34" charset="0"/>
                <a:cs typeface="Calibri" panose="020F0502020204030204" pitchFamily="34" charset="0"/>
              </a:rPr>
              <a:t>Erkeklerin kuyrukları dişilerden uzundur (</a:t>
            </a:r>
            <a:r>
              <a:rPr lang="tr-TR" sz="2000" dirty="0" err="1">
                <a:latin typeface="Calibri" panose="020F0502020204030204" pitchFamily="34" charset="0"/>
                <a:cs typeface="Calibri" panose="020F0502020204030204" pitchFamily="34" charset="0"/>
              </a:rPr>
              <a:t>Boidae</a:t>
            </a:r>
            <a:r>
              <a:rPr lang="tr-TR" sz="2000" dirty="0">
                <a:latin typeface="Calibri" panose="020F0502020204030204" pitchFamily="34" charset="0"/>
                <a:cs typeface="Calibri" panose="020F0502020204030204" pitchFamily="34" charset="0"/>
              </a:rPr>
              <a:t>)</a:t>
            </a:r>
          </a:p>
          <a:p>
            <a:r>
              <a:rPr lang="tr-TR" sz="2000" dirty="0" err="1">
                <a:latin typeface="Calibri" panose="020F0502020204030204" pitchFamily="34" charset="0"/>
                <a:cs typeface="Calibri" panose="020F0502020204030204" pitchFamily="34" charset="0"/>
              </a:rPr>
              <a:t>Arkabacak</a:t>
            </a:r>
            <a:r>
              <a:rPr lang="tr-TR" sz="2000" dirty="0">
                <a:latin typeface="Calibri" panose="020F0502020204030204" pitchFamily="34" charset="0"/>
                <a:cs typeface="Calibri" panose="020F0502020204030204" pitchFamily="34" charset="0"/>
              </a:rPr>
              <a:t> kalıntıları erkeklerde dişilerden daha büyüktür (</a:t>
            </a:r>
            <a:r>
              <a:rPr lang="tr-TR" sz="2000" dirty="0" err="1">
                <a:latin typeface="Calibri" panose="020F0502020204030204" pitchFamily="34" charset="0"/>
                <a:cs typeface="Calibri" panose="020F0502020204030204" pitchFamily="34" charset="0"/>
              </a:rPr>
              <a:t>Boidae</a:t>
            </a:r>
            <a:r>
              <a:rPr lang="tr-TR" sz="2000" dirty="0">
                <a:latin typeface="Calibri" panose="020F0502020204030204" pitchFamily="34" charset="0"/>
                <a:cs typeface="Calibri" panose="020F0502020204030204" pitchFamily="34" charset="0"/>
              </a:rPr>
              <a:t>).</a:t>
            </a:r>
          </a:p>
          <a:p>
            <a:r>
              <a:rPr lang="tr-TR" sz="2000" dirty="0">
                <a:latin typeface="Calibri" panose="020F0502020204030204" pitchFamily="34" charset="0"/>
                <a:cs typeface="Calibri" panose="020F0502020204030204" pitchFamily="34" charset="0"/>
              </a:rPr>
              <a:t>Erkeklerin kuyruk bölgesi </a:t>
            </a:r>
            <a:r>
              <a:rPr lang="tr-TR" sz="2000" dirty="0" err="1">
                <a:latin typeface="Calibri" panose="020F0502020204030204" pitchFamily="34" charset="0"/>
                <a:cs typeface="Calibri" panose="020F0502020204030204" pitchFamily="34" charset="0"/>
              </a:rPr>
              <a:t>hemipenis’in</a:t>
            </a:r>
            <a:r>
              <a:rPr lang="tr-TR" sz="2000" dirty="0">
                <a:latin typeface="Calibri" panose="020F0502020204030204" pitchFamily="34" charset="0"/>
                <a:cs typeface="Calibri" panose="020F0502020204030204" pitchFamily="34" charset="0"/>
              </a:rPr>
              <a:t> varlığından dolayı daha enlidir.</a:t>
            </a:r>
          </a:p>
          <a:p>
            <a:r>
              <a:rPr lang="tr-TR" sz="2000" dirty="0" err="1">
                <a:latin typeface="Calibri" panose="020F0502020204030204" pitchFamily="34" charset="0"/>
                <a:cs typeface="Calibri" panose="020F0502020204030204" pitchFamily="34" charset="0"/>
              </a:rPr>
              <a:t>Cloaca’da</a:t>
            </a:r>
            <a:r>
              <a:rPr lang="tr-TR" sz="2000" dirty="0">
                <a:latin typeface="Calibri" panose="020F0502020204030204" pitchFamily="34" charset="0"/>
                <a:cs typeface="Calibri" panose="020F0502020204030204" pitchFamily="34" charset="0"/>
              </a:rPr>
              <a:t> tuzlu su enjeksiyonu </a:t>
            </a:r>
            <a:r>
              <a:rPr lang="tr-TR" sz="2000" dirty="0" err="1">
                <a:latin typeface="Calibri" panose="020F0502020204030204" pitchFamily="34" charset="0"/>
                <a:cs typeface="Calibri" panose="020F0502020204030204" pitchFamily="34" charset="0"/>
              </a:rPr>
              <a:t>hemipenis’in</a:t>
            </a:r>
            <a:r>
              <a:rPr lang="tr-TR" sz="2000" dirty="0">
                <a:latin typeface="Calibri" panose="020F0502020204030204" pitchFamily="34" charset="0"/>
                <a:cs typeface="Calibri" panose="020F0502020204030204" pitchFamily="34" charset="0"/>
              </a:rPr>
              <a:t> dışarı çıkmasına neden olur.</a:t>
            </a:r>
          </a:p>
          <a:p>
            <a:r>
              <a:rPr lang="tr-TR" sz="2000" dirty="0">
                <a:latin typeface="Calibri" panose="020F0502020204030204" pitchFamily="34" charset="0"/>
                <a:cs typeface="Calibri" panose="020F0502020204030204" pitchFamily="34" charset="0"/>
              </a:rPr>
              <a:t/>
            </a:r>
            <a:br>
              <a:rPr lang="tr-TR" sz="2000" dirty="0">
                <a:latin typeface="Calibri" panose="020F0502020204030204" pitchFamily="34" charset="0"/>
                <a:cs typeface="Calibri" panose="020F0502020204030204" pitchFamily="34" charset="0"/>
              </a:rPr>
            </a:br>
            <a:r>
              <a:rPr lang="tr-TR" sz="2000" dirty="0">
                <a:latin typeface="Calibri" panose="020F0502020204030204" pitchFamily="34" charset="0"/>
                <a:cs typeface="Calibri" panose="020F0502020204030204" pitchFamily="34" charset="0"/>
              </a:rPr>
              <a:t/>
            </a:r>
            <a:br>
              <a:rPr lang="tr-TR" sz="2000" dirty="0">
                <a:latin typeface="Calibri" panose="020F0502020204030204" pitchFamily="34" charset="0"/>
                <a:cs typeface="Calibri" panose="020F0502020204030204" pitchFamily="34" charset="0"/>
              </a:rPr>
            </a:br>
            <a:endParaRPr lang="tr-TR" sz="2000" dirty="0">
              <a:latin typeface="Calibri" panose="020F0502020204030204" pitchFamily="34" charset="0"/>
              <a:cs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79376" y="620688"/>
            <a:ext cx="11161240" cy="4093428"/>
          </a:xfrm>
          <a:prstGeom prst="rect">
            <a:avLst/>
          </a:prstGeom>
        </p:spPr>
        <p:txBody>
          <a:bodyPr wrap="square">
            <a:spAutoFit/>
          </a:bodyPr>
          <a:lstStyle/>
          <a:p>
            <a:pPr>
              <a:buFont typeface="Wingdings" pitchFamily="2" charset="2"/>
              <a:buChar char="ü"/>
            </a:pPr>
            <a:r>
              <a:rPr lang="tr-TR" sz="2000" dirty="0">
                <a:latin typeface="Calibri" panose="020F0502020204030204" pitchFamily="34" charset="0"/>
                <a:cs typeface="Calibri" panose="020F0502020204030204" pitchFamily="34" charset="0"/>
              </a:rPr>
              <a:t>Yılanlarda çiftleşmede, erkek görsel olarak dişi tarafından uyarılır. Buna karşılık erkek dişiye başı ile dokunur veya vücudunu ona dolar. Zehirli yılanların </a:t>
            </a:r>
            <a:r>
              <a:rPr lang="tr-TR" sz="2000" i="1" dirty="0">
                <a:latin typeface="Calibri" panose="020F0502020204030204" pitchFamily="34" charset="0"/>
                <a:cs typeface="Calibri" panose="020F0502020204030204" pitchFamily="34" charset="0"/>
              </a:rPr>
              <a:t>erkekleri arasında birbirine üstünlük mücadelesi</a:t>
            </a:r>
            <a:r>
              <a:rPr lang="tr-TR" sz="2000" dirty="0">
                <a:latin typeface="Calibri" panose="020F0502020204030204" pitchFamily="34" charset="0"/>
                <a:cs typeface="Calibri" panose="020F0502020204030204" pitchFamily="34" charset="0"/>
              </a:rPr>
              <a:t> olur. Engerekler zehir dişini kullanmaksızın birbirlerini yıldırırlar. Dişiler kuyruklarını kaldırıp </a:t>
            </a:r>
            <a:r>
              <a:rPr lang="tr-TR" sz="2000" dirty="0" err="1">
                <a:latin typeface="Calibri" panose="020F0502020204030204" pitchFamily="34" charset="0"/>
                <a:cs typeface="Calibri" panose="020F0502020204030204" pitchFamily="34" charset="0"/>
              </a:rPr>
              <a:t>cloaca’yı</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dilate</a:t>
            </a:r>
            <a:r>
              <a:rPr lang="tr-TR" sz="2000" dirty="0">
                <a:latin typeface="Calibri" panose="020F0502020204030204" pitchFamily="34" charset="0"/>
                <a:cs typeface="Calibri" panose="020F0502020204030204" pitchFamily="34" charset="0"/>
              </a:rPr>
              <a:t> ederek erkeğe karşılık verir. Erkek </a:t>
            </a:r>
            <a:r>
              <a:rPr lang="tr-TR" sz="2000" dirty="0" err="1">
                <a:latin typeface="Calibri" panose="020F0502020204030204" pitchFamily="34" charset="0"/>
                <a:cs typeface="Calibri" panose="020F0502020204030204" pitchFamily="34" charset="0"/>
              </a:rPr>
              <a:t>hemipenis’ini</a:t>
            </a:r>
            <a:r>
              <a:rPr lang="tr-TR" sz="2000" dirty="0">
                <a:latin typeface="Calibri" panose="020F0502020204030204" pitchFamily="34" charset="0"/>
                <a:cs typeface="Calibri" panose="020F0502020204030204" pitchFamily="34" charset="0"/>
              </a:rPr>
              <a:t> dişinin </a:t>
            </a:r>
            <a:r>
              <a:rPr lang="tr-TR" sz="2000" dirty="0" err="1">
                <a:latin typeface="Calibri" panose="020F0502020204030204" pitchFamily="34" charset="0"/>
                <a:cs typeface="Calibri" panose="020F0502020204030204" pitchFamily="34" charset="0"/>
              </a:rPr>
              <a:t>cloaca’sına</a:t>
            </a:r>
            <a:r>
              <a:rPr lang="tr-TR" sz="2000" dirty="0">
                <a:latin typeface="Calibri" panose="020F0502020204030204" pitchFamily="34" charset="0"/>
                <a:cs typeface="Calibri" panose="020F0502020204030204" pitchFamily="34" charset="0"/>
              </a:rPr>
              <a:t> yerleştirir, </a:t>
            </a:r>
            <a:r>
              <a:rPr lang="tr-TR" sz="2000" dirty="0" err="1">
                <a:latin typeface="Calibri" panose="020F0502020204030204" pitchFamily="34" charset="0"/>
                <a:cs typeface="Calibri" panose="020F0502020204030204" pitchFamily="34" charset="0"/>
              </a:rPr>
              <a:t>hemipenis</a:t>
            </a:r>
            <a:r>
              <a:rPr lang="tr-TR" sz="2000" dirty="0">
                <a:latin typeface="Calibri" panose="020F0502020204030204" pitchFamily="34" charset="0"/>
                <a:cs typeface="Calibri" panose="020F0502020204030204" pitchFamily="34" charset="0"/>
              </a:rPr>
              <a:t> üzerindeki dikensi, çıkıntılı yapılar uzun süre bu konumda kalmasını sağlar. </a:t>
            </a:r>
            <a:r>
              <a:rPr lang="tr-TR" sz="2000" dirty="0" err="1">
                <a:latin typeface="Calibri" panose="020F0502020204030204" pitchFamily="34" charset="0"/>
                <a:cs typeface="Calibri" panose="020F0502020204030204" pitchFamily="34" charset="0"/>
              </a:rPr>
              <a:t>Kopulasyon</a:t>
            </a:r>
            <a:r>
              <a:rPr lang="tr-TR" sz="2000" dirty="0">
                <a:latin typeface="Calibri" panose="020F0502020204030204" pitchFamily="34" charset="0"/>
                <a:cs typeface="Calibri" panose="020F0502020204030204" pitchFamily="34" charset="0"/>
              </a:rPr>
              <a:t> 2-20 saat arasında sürebilir. Birden fazla </a:t>
            </a:r>
            <a:r>
              <a:rPr lang="tr-TR" sz="2000" dirty="0" err="1">
                <a:latin typeface="Calibri" panose="020F0502020204030204" pitchFamily="34" charset="0"/>
                <a:cs typeface="Calibri" panose="020F0502020204030204" pitchFamily="34" charset="0"/>
              </a:rPr>
              <a:t>çiftlesmede</a:t>
            </a:r>
            <a:r>
              <a:rPr lang="tr-TR" sz="2000" dirty="0">
                <a:latin typeface="Calibri" panose="020F0502020204030204" pitchFamily="34" charset="0"/>
                <a:cs typeface="Calibri" panose="020F0502020204030204" pitchFamily="34" charset="0"/>
              </a:rPr>
              <a:t> erkek sağ ve sol iki </a:t>
            </a:r>
            <a:r>
              <a:rPr lang="tr-TR" sz="2000" dirty="0" err="1">
                <a:latin typeface="Calibri" panose="020F0502020204030204" pitchFamily="34" charset="0"/>
                <a:cs typeface="Calibri" panose="020F0502020204030204" pitchFamily="34" charset="0"/>
              </a:rPr>
              <a:t>hemipenis’ide</a:t>
            </a:r>
            <a:r>
              <a:rPr lang="tr-TR" sz="2000" dirty="0">
                <a:latin typeface="Calibri" panose="020F0502020204030204" pitchFamily="34" charset="0"/>
                <a:cs typeface="Calibri" panose="020F0502020204030204" pitchFamily="34" charset="0"/>
              </a:rPr>
              <a:t> dönüşümlü olarak kullanabilir.  </a:t>
            </a:r>
          </a:p>
          <a:p>
            <a:endParaRPr lang="tr-TR" sz="2000" dirty="0">
              <a:latin typeface="Calibri" panose="020F0502020204030204" pitchFamily="34" charset="0"/>
              <a:cs typeface="Calibri" panose="020F0502020204030204" pitchFamily="34" charset="0"/>
            </a:endParaRPr>
          </a:p>
          <a:p>
            <a:pPr>
              <a:buFont typeface="Wingdings" pitchFamily="2" charset="2"/>
              <a:buChar char="ü"/>
            </a:pPr>
            <a:r>
              <a:rPr lang="tr-TR" sz="2000" dirty="0">
                <a:latin typeface="Calibri" panose="020F0502020204030204" pitchFamily="34" charset="0"/>
                <a:cs typeface="Calibri" panose="020F0502020204030204" pitchFamily="34" charset="0"/>
              </a:rPr>
              <a:t>Dişilerin pek çoğu sperm depo etme özelliğine </a:t>
            </a:r>
          </a:p>
          <a:p>
            <a:r>
              <a:rPr lang="tr-TR" sz="2000" dirty="0">
                <a:latin typeface="Calibri" panose="020F0502020204030204" pitchFamily="34" charset="0"/>
                <a:cs typeface="Calibri" panose="020F0502020204030204" pitchFamily="34" charset="0"/>
              </a:rPr>
              <a:t>sahiptir</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Dişi yumurta </a:t>
            </a:r>
            <a:r>
              <a:rPr lang="tr-TR" sz="2000" dirty="0" err="1">
                <a:latin typeface="Calibri" panose="020F0502020204030204" pitchFamily="34" charset="0"/>
                <a:cs typeface="Calibri" panose="020F0502020204030204" pitchFamily="34" charset="0"/>
              </a:rPr>
              <a:t>kanalınının</a:t>
            </a:r>
            <a:r>
              <a:rPr lang="tr-TR" sz="2000" dirty="0">
                <a:latin typeface="Calibri" panose="020F0502020204030204" pitchFamily="34" charset="0"/>
                <a:cs typeface="Calibri" panose="020F0502020204030204" pitchFamily="34" charset="0"/>
              </a:rPr>
              <a:t> başlangıç bölümünde</a:t>
            </a:r>
          </a:p>
          <a:p>
            <a:r>
              <a:rPr lang="tr-TR" sz="2000" dirty="0">
                <a:latin typeface="Calibri" panose="020F0502020204030204" pitchFamily="34" charset="0"/>
                <a:cs typeface="Calibri" panose="020F0502020204030204" pitchFamily="34" charset="0"/>
              </a:rPr>
              <a:t> </a:t>
            </a:r>
            <a:r>
              <a:rPr lang="tr-TR" sz="2000" dirty="0" err="1" smtClean="0">
                <a:latin typeface="Calibri" panose="020F0502020204030204" pitchFamily="34" charset="0"/>
                <a:cs typeface="Calibri" panose="020F0502020204030204" pitchFamily="34" charset="0"/>
              </a:rPr>
              <a:t>mükoz</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bezler içeren bir </a:t>
            </a:r>
            <a:r>
              <a:rPr lang="tr-TR" sz="2000" dirty="0" err="1">
                <a:latin typeface="Calibri" panose="020F0502020204030204" pitchFamily="34" charset="0"/>
                <a:cs typeface="Calibri" panose="020F0502020204030204" pitchFamily="34" charset="0"/>
              </a:rPr>
              <a:t>kavitede</a:t>
            </a:r>
            <a:r>
              <a:rPr lang="tr-TR" sz="2000" dirty="0">
                <a:latin typeface="Calibri" panose="020F0502020204030204" pitchFamily="34" charset="0"/>
                <a:cs typeface="Calibri" panose="020F0502020204030204" pitchFamily="34" charset="0"/>
              </a:rPr>
              <a:t> uzun süre </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spermi </a:t>
            </a:r>
            <a:endParaRPr lang="tr-TR" sz="2000" dirty="0" smtClean="0">
              <a:latin typeface="Calibri" panose="020F0502020204030204" pitchFamily="34" charset="0"/>
              <a:cs typeface="Calibri" panose="020F0502020204030204" pitchFamily="34" charset="0"/>
            </a:endParaRPr>
          </a:p>
          <a:p>
            <a:r>
              <a:rPr lang="tr-TR" sz="2000" dirty="0" smtClean="0">
                <a:latin typeface="Calibri" panose="020F0502020204030204" pitchFamily="34" charset="0"/>
                <a:cs typeface="Calibri" panose="020F0502020204030204" pitchFamily="34" charset="0"/>
              </a:rPr>
              <a:t>depolayabilir</a:t>
            </a:r>
            <a:r>
              <a:rPr lang="tr-TR" sz="2000" dirty="0">
                <a:latin typeface="Calibri" panose="020F0502020204030204" pitchFamily="34" charset="0"/>
                <a:cs typeface="Calibri" panose="020F0502020204030204" pitchFamily="34" charset="0"/>
              </a:rPr>
              <a:t>. Bezlerin salgısı uygun </a:t>
            </a:r>
            <a:r>
              <a:rPr lang="tr-TR" sz="2000" dirty="0" smtClean="0">
                <a:latin typeface="Calibri" panose="020F0502020204030204" pitchFamily="34" charset="0"/>
                <a:cs typeface="Calibri" panose="020F0502020204030204" pitchFamily="34" charset="0"/>
              </a:rPr>
              <a:t>koşullar </a:t>
            </a:r>
            <a:r>
              <a:rPr lang="tr-TR" sz="2000" dirty="0">
                <a:latin typeface="Calibri" panose="020F0502020204030204" pitchFamily="34" charset="0"/>
                <a:cs typeface="Calibri" panose="020F0502020204030204" pitchFamily="34" charset="0"/>
              </a:rPr>
              <a:t>oluşana kadar </a:t>
            </a:r>
            <a:endParaRPr lang="tr-TR" sz="2000" dirty="0" smtClean="0">
              <a:latin typeface="Calibri" panose="020F0502020204030204" pitchFamily="34" charset="0"/>
              <a:cs typeface="Calibri" panose="020F0502020204030204" pitchFamily="34" charset="0"/>
            </a:endParaRPr>
          </a:p>
          <a:p>
            <a:r>
              <a:rPr lang="tr-TR" sz="2000" dirty="0" err="1" smtClean="0">
                <a:latin typeface="Calibri" panose="020F0502020204030204" pitchFamily="34" charset="0"/>
                <a:cs typeface="Calibri" panose="020F0502020204030204" pitchFamily="34" charset="0"/>
              </a:rPr>
              <a:t>spermatozoa’yı</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canlı tutar</a:t>
            </a:r>
            <a:r>
              <a:rPr lang="tr-TR" sz="2000" dirty="0" smtClean="0">
                <a:latin typeface="Calibri" panose="020F0502020204030204" pitchFamily="34" charset="0"/>
                <a:cs typeface="Calibri" panose="020F0502020204030204" pitchFamily="34" charset="0"/>
              </a:rPr>
              <a:t>.  Bu  </a:t>
            </a:r>
            <a:r>
              <a:rPr lang="tr-TR" sz="2000" dirty="0">
                <a:latin typeface="Calibri" panose="020F0502020204030204" pitchFamily="34" charset="0"/>
                <a:cs typeface="Calibri" panose="020F0502020204030204" pitchFamily="34" charset="0"/>
              </a:rPr>
              <a:t>süre bazen birkaç yıla ulaşabilir. </a:t>
            </a:r>
            <a:endParaRPr lang="tr-TR" sz="2000" dirty="0" smtClean="0">
              <a:latin typeface="Calibri" panose="020F0502020204030204" pitchFamily="34" charset="0"/>
              <a:cs typeface="Calibri" panose="020F0502020204030204" pitchFamily="34" charset="0"/>
            </a:endParaRPr>
          </a:p>
          <a:p>
            <a:r>
              <a:rPr lang="tr-TR" sz="2000" dirty="0" smtClean="0">
                <a:latin typeface="Calibri" panose="020F0502020204030204" pitchFamily="34" charset="0"/>
                <a:cs typeface="Calibri" panose="020F0502020204030204" pitchFamily="34" charset="0"/>
              </a:rPr>
              <a:t>Bu </a:t>
            </a:r>
            <a:r>
              <a:rPr lang="tr-TR" sz="2000" dirty="0">
                <a:latin typeface="Calibri" panose="020F0502020204030204" pitchFamily="34" charset="0"/>
                <a:cs typeface="Calibri" panose="020F0502020204030204" pitchFamily="34" charset="0"/>
              </a:rPr>
              <a:t>erkek yılanın </a:t>
            </a:r>
            <a:r>
              <a:rPr lang="tr-TR" sz="2000" dirty="0" smtClean="0">
                <a:latin typeface="Calibri" panose="020F0502020204030204" pitchFamily="34" charset="0"/>
                <a:cs typeface="Calibri" panose="020F0502020204030204" pitchFamily="34" charset="0"/>
              </a:rPr>
              <a:t>yokluğunda bile dişinin </a:t>
            </a:r>
            <a:r>
              <a:rPr lang="tr-TR" sz="2000" dirty="0">
                <a:latin typeface="Calibri" panose="020F0502020204030204" pitchFamily="34" charset="0"/>
                <a:cs typeface="Calibri" panose="020F0502020204030204" pitchFamily="34" charset="0"/>
              </a:rPr>
              <a:t>yavrulamasını açıklar.</a:t>
            </a:r>
          </a:p>
        </p:txBody>
      </p:sp>
      <p:pic>
        <p:nvPicPr>
          <p:cNvPr id="1028" name="Picture 4" descr="http://farm4.static.flickr.com/3024/2630107574_1f80ffc3fc.jpg"/>
          <p:cNvPicPr>
            <a:picLocks noChangeAspect="1" noChangeArrowheads="1"/>
          </p:cNvPicPr>
          <p:nvPr/>
        </p:nvPicPr>
        <p:blipFill>
          <a:blip r:embed="rId3" cstate="print"/>
          <a:srcRect/>
          <a:stretch>
            <a:fillRect/>
          </a:stretch>
        </p:blipFill>
        <p:spPr bwMode="auto">
          <a:xfrm>
            <a:off x="7608168" y="2780928"/>
            <a:ext cx="3347864" cy="338238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551384" y="620688"/>
            <a:ext cx="11161240" cy="6247864"/>
          </a:xfrm>
          <a:prstGeom prst="rect">
            <a:avLst/>
          </a:prstGeom>
          <a:noFill/>
        </p:spPr>
        <p:txBody>
          <a:bodyPr wrap="square" rtlCol="0">
            <a:spAutoFit/>
          </a:bodyPr>
          <a:lstStyle/>
          <a:p>
            <a:r>
              <a:rPr lang="tr-TR" sz="2000" b="1" dirty="0">
                <a:latin typeface="Calibri" panose="020F0502020204030204" pitchFamily="34" charset="0"/>
                <a:cs typeface="Calibri" panose="020F0502020204030204" pitchFamily="34" charset="0"/>
              </a:rPr>
              <a:t>Yılanların gözü </a:t>
            </a:r>
            <a:r>
              <a:rPr lang="tr-TR" sz="2000" dirty="0">
                <a:latin typeface="Calibri" panose="020F0502020204030204" pitchFamily="34" charset="0"/>
                <a:cs typeface="Calibri" panose="020F0502020204030204" pitchFamily="34" charset="0"/>
              </a:rPr>
              <a:t>diğer sürüngenlere göre oldukça farklıdır. Nispeten büyük olan </a:t>
            </a:r>
            <a:r>
              <a:rPr lang="tr-TR" sz="2000" dirty="0" err="1">
                <a:latin typeface="Calibri" panose="020F0502020204030204" pitchFamily="34" charset="0"/>
                <a:cs typeface="Calibri" panose="020F0502020204030204" pitchFamily="34" charset="0"/>
              </a:rPr>
              <a:t>cornea’larına</a:t>
            </a:r>
            <a:r>
              <a:rPr lang="tr-TR" sz="2000" dirty="0">
                <a:latin typeface="Calibri" panose="020F0502020204030204" pitchFamily="34" charset="0"/>
                <a:cs typeface="Calibri" panose="020F0502020204030204" pitchFamily="34" charset="0"/>
              </a:rPr>
              <a:t> karşın oldukça küçük göz küreleri vardır.Göz kapakları </a:t>
            </a:r>
            <a:r>
              <a:rPr lang="tr-TR" sz="2000" dirty="0" err="1">
                <a:latin typeface="Calibri" panose="020F0502020204030204" pitchFamily="34" charset="0"/>
                <a:cs typeface="Calibri" panose="020F0502020204030204" pitchFamily="34" charset="0"/>
              </a:rPr>
              <a:t>fötal</a:t>
            </a:r>
            <a:r>
              <a:rPr lang="tr-TR" sz="2000" dirty="0">
                <a:latin typeface="Calibri" panose="020F0502020204030204" pitchFamily="34" charset="0"/>
                <a:cs typeface="Calibri" panose="020F0502020204030204" pitchFamily="34" charset="0"/>
              </a:rPr>
              <a:t> gelişim süresince kaynaşarak saydamlaşmıştır. Böylece gözlük denilen saydam bir pencere oluşur. Gözlük deri değişimi sırasında yenilenir. Yılanların avlarını büyüledikleri onları hipnotize ettikleri inanışı bu saydam yapıdan yani gözlükten kaynaklanabilir. Çünkü nereye bakarsa baksın saydam yapı yılanın avına odaklandığı izlenimini uyandırır.</a:t>
            </a:r>
          </a:p>
          <a:p>
            <a:r>
              <a:rPr lang="tr-TR" sz="2000" dirty="0">
                <a:latin typeface="Calibri" panose="020F0502020204030204" pitchFamily="34" charset="0"/>
                <a:cs typeface="Calibri" panose="020F0502020204030204" pitchFamily="34" charset="0"/>
              </a:rPr>
              <a:t>Yılan gözünde </a:t>
            </a:r>
            <a:r>
              <a:rPr lang="tr-TR" sz="2000" dirty="0" err="1">
                <a:latin typeface="Calibri" panose="020F0502020204030204" pitchFamily="34" charset="0"/>
                <a:cs typeface="Calibri" panose="020F0502020204030204" pitchFamily="34" charset="0"/>
              </a:rPr>
              <a:t>scleral</a:t>
            </a:r>
            <a:r>
              <a:rPr lang="tr-TR" sz="2000" dirty="0">
                <a:latin typeface="Calibri" panose="020F0502020204030204" pitchFamily="34" charset="0"/>
                <a:cs typeface="Calibri" panose="020F0502020204030204" pitchFamily="34" charset="0"/>
              </a:rPr>
              <a:t> kemikler bulunmaz.Üçüncü göz kapakları yoktur. Kertenkelelerin aksine göz hareketleri sınırlıdır. Göz uyumu zayıftır. </a:t>
            </a:r>
            <a:r>
              <a:rPr lang="tr-TR" sz="2000" dirty="0" err="1">
                <a:latin typeface="Calibri" panose="020F0502020204030204" pitchFamily="34" charset="0"/>
                <a:cs typeface="Calibri" panose="020F0502020204030204" pitchFamily="34" charset="0"/>
              </a:rPr>
              <a:t>Pupil</a:t>
            </a:r>
            <a:r>
              <a:rPr lang="tr-TR" sz="2000" dirty="0">
                <a:latin typeface="Calibri" panose="020F0502020204030204" pitchFamily="34" charset="0"/>
                <a:cs typeface="Calibri" panose="020F0502020204030204" pitchFamily="34" charset="0"/>
              </a:rPr>
              <a:t> şekli türe göre yuvarlak, eliptik hatta dikey olabilir. Retinada basil ve koni hücreleri bulunur. Bazı türlerde kanatlı gözünde görülen </a:t>
            </a:r>
            <a:r>
              <a:rPr lang="tr-TR" sz="2000" dirty="0" err="1">
                <a:latin typeface="Calibri" panose="020F0502020204030204" pitchFamily="34" charset="0"/>
                <a:cs typeface="Calibri" panose="020F0502020204030204" pitchFamily="34" charset="0"/>
              </a:rPr>
              <a:t>pecten</a:t>
            </a:r>
            <a:r>
              <a:rPr lang="tr-TR" sz="2000" dirty="0">
                <a:latin typeface="Calibri" panose="020F0502020204030204" pitchFamily="34" charset="0"/>
                <a:cs typeface="Calibri" panose="020F0502020204030204" pitchFamily="34" charset="0"/>
              </a:rPr>
              <a:t> benzeri yapı dikkati çeker</a:t>
            </a:r>
            <a:r>
              <a:rPr lang="tr-TR" sz="2000" dirty="0" smtClean="0">
                <a:latin typeface="Calibri" panose="020F0502020204030204" pitchFamily="34" charset="0"/>
                <a:cs typeface="Calibri" panose="020F0502020204030204" pitchFamily="34" charset="0"/>
              </a:rPr>
              <a:t>.</a:t>
            </a:r>
          </a:p>
          <a:p>
            <a:r>
              <a:rPr lang="tr-TR" sz="2000" b="1" dirty="0">
                <a:latin typeface="Calibri" panose="020F0502020204030204" pitchFamily="34" charset="0"/>
                <a:cs typeface="Calibri" panose="020F0502020204030204" pitchFamily="34" charset="0"/>
              </a:rPr>
              <a:t>Yılanlarda kulak </a:t>
            </a:r>
            <a:r>
              <a:rPr lang="tr-TR" sz="2000" dirty="0">
                <a:latin typeface="Calibri" panose="020F0502020204030204" pitchFamily="34" charset="0"/>
                <a:cs typeface="Calibri" panose="020F0502020204030204" pitchFamily="34" charset="0"/>
              </a:rPr>
              <a:t>zarı, ortakulak ve östaki borusu olmamasına karşın, iç kulak tipik bir şekilde oluşmuştur. </a:t>
            </a:r>
            <a:r>
              <a:rPr lang="tr-TR" sz="2000" dirty="0" err="1">
                <a:latin typeface="Calibri" panose="020F0502020204030204" pitchFamily="34" charset="0"/>
                <a:cs typeface="Calibri" panose="020F0502020204030204" pitchFamily="34" charset="0"/>
              </a:rPr>
              <a:t>Columella’nın</a:t>
            </a:r>
            <a:r>
              <a:rPr lang="tr-TR" sz="2000" dirty="0">
                <a:latin typeface="Calibri" panose="020F0502020204030204" pitchFamily="34" charset="0"/>
                <a:cs typeface="Calibri" panose="020F0502020204030204" pitchFamily="34" charset="0"/>
              </a:rPr>
              <a:t> bir ucu </a:t>
            </a:r>
            <a:r>
              <a:rPr lang="tr-TR" sz="2000" dirty="0" err="1">
                <a:latin typeface="Calibri" panose="020F0502020204030204" pitchFamily="34" charset="0"/>
                <a:cs typeface="Calibri" panose="020F0502020204030204" pitchFamily="34" charset="0"/>
              </a:rPr>
              <a:t>fenestra</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ovalis</a:t>
            </a:r>
            <a:r>
              <a:rPr lang="tr-TR" sz="2000" dirty="0">
                <a:latin typeface="Calibri" panose="020F0502020204030204" pitchFamily="34" charset="0"/>
                <a:cs typeface="Calibri" panose="020F0502020204030204" pitchFamily="34" charset="0"/>
              </a:rPr>
              <a:t> ‘e dayanmasına  karşın diğer ucu normal olarak kulak zarı ile temasta olması gerekirken </a:t>
            </a:r>
            <a:r>
              <a:rPr lang="tr-TR" sz="2000" dirty="0" err="1">
                <a:latin typeface="Calibri" panose="020F0502020204030204" pitchFamily="34" charset="0"/>
                <a:cs typeface="Calibri" panose="020F0502020204030204" pitchFamily="34" charset="0"/>
              </a:rPr>
              <a:t>quadrat</a:t>
            </a:r>
            <a:r>
              <a:rPr lang="tr-TR" sz="2000" dirty="0">
                <a:latin typeface="Calibri" panose="020F0502020204030204" pitchFamily="34" charset="0"/>
                <a:cs typeface="Calibri" panose="020F0502020204030204" pitchFamily="34" charset="0"/>
              </a:rPr>
              <a:t> kemikle eklemleşmiştir. Yılanların hareketli olan bu kemikleri sadece yerden gelen titreşimleri değil birçok türde ses dalgalarını da iletme yeteneğindedir.</a:t>
            </a:r>
          </a:p>
          <a:p>
            <a:r>
              <a:rPr lang="tr-TR" sz="2000" dirty="0">
                <a:latin typeface="Calibri" panose="020F0502020204030204" pitchFamily="34" charset="0"/>
                <a:cs typeface="Calibri" panose="020F0502020204030204" pitchFamily="34" charset="0"/>
              </a:rPr>
              <a:t>Yılanlar sanıldığı gibi sağır değildir, sadece işitme limitleri 150 ile 600 </a:t>
            </a:r>
            <a:r>
              <a:rPr lang="tr-TR" sz="2000" dirty="0" err="1">
                <a:latin typeface="Calibri" panose="020F0502020204030204" pitchFamily="34" charset="0"/>
                <a:cs typeface="Calibri" panose="020F0502020204030204" pitchFamily="34" charset="0"/>
              </a:rPr>
              <a:t>Hrz</a:t>
            </a:r>
            <a:r>
              <a:rPr lang="tr-TR" sz="2000" dirty="0">
                <a:latin typeface="Calibri" panose="020F0502020204030204" pitchFamily="34" charset="0"/>
                <a:cs typeface="Calibri" panose="020F0502020204030204" pitchFamily="34" charset="0"/>
              </a:rPr>
              <a:t> arasında sınırlıdır. Yılanların kendi aralarında sesli iletişim yoktur, sadece uyarı sinyalleri çıkarabilirler.</a:t>
            </a:r>
          </a:p>
          <a:p>
            <a:r>
              <a:rPr lang="tr-TR" sz="2000" b="1" dirty="0">
                <a:latin typeface="Calibri" panose="020F0502020204030204" pitchFamily="34" charset="0"/>
                <a:cs typeface="Calibri" panose="020F0502020204030204" pitchFamily="34" charset="0"/>
              </a:rPr>
              <a:t>Yılanların dilleri </a:t>
            </a:r>
            <a:r>
              <a:rPr lang="tr-TR" sz="2000" dirty="0">
                <a:latin typeface="Calibri" panose="020F0502020204030204" pitchFamily="34" charset="0"/>
                <a:cs typeface="Calibri" panose="020F0502020204030204" pitchFamily="34" charset="0"/>
              </a:rPr>
              <a:t>tat, koku ve dokunma organıdır. Dil alınan koku zerreciklerini </a:t>
            </a:r>
            <a:r>
              <a:rPr lang="tr-TR" sz="2000" dirty="0" err="1">
                <a:latin typeface="Calibri" panose="020F0502020204030204" pitchFamily="34" charset="0"/>
                <a:cs typeface="Calibri" panose="020F0502020204030204" pitchFamily="34" charset="0"/>
              </a:rPr>
              <a:t>vomeronasal</a:t>
            </a:r>
            <a:r>
              <a:rPr lang="tr-TR" sz="2000" dirty="0">
                <a:latin typeface="Calibri" panose="020F0502020204030204" pitchFamily="34" charset="0"/>
                <a:cs typeface="Calibri" panose="020F0502020204030204" pitchFamily="34" charset="0"/>
              </a:rPr>
              <a:t> organa iletir. Ağız kapalıyken de dil dudaktaki çentikten dışarıya rahatlıkla uzatılabilir. Tanımadığı bir çevreye gelen yılan etrafı keşfetmek için dilini ağzından dışarıya çıkarır ve ağzına geri çeker.</a:t>
            </a:r>
          </a:p>
          <a:p>
            <a:endParaRPr lang="tr-TR" sz="2000" dirty="0" smtClean="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767408" y="260648"/>
            <a:ext cx="10441160" cy="2246769"/>
          </a:xfrm>
          <a:prstGeom prst="rect">
            <a:avLst/>
          </a:prstGeom>
          <a:noFill/>
        </p:spPr>
        <p:txBody>
          <a:bodyPr wrap="square" rtlCol="0">
            <a:spAutoFit/>
          </a:bodyPr>
          <a:lstStyle/>
          <a:p>
            <a:endParaRPr lang="tr-TR" sz="2000" dirty="0">
              <a:solidFill>
                <a:schemeClr val="accent1">
                  <a:lumMod val="75000"/>
                </a:schemeClr>
              </a:solidFill>
            </a:endParaRPr>
          </a:p>
          <a:p>
            <a:r>
              <a:rPr lang="tr-TR" sz="2000" b="1" dirty="0" smtClean="0">
                <a:latin typeface="Calibri" panose="020F0502020204030204" pitchFamily="34" charset="0"/>
                <a:cs typeface="Calibri" panose="020F0502020204030204" pitchFamily="34" charset="0"/>
              </a:rPr>
              <a:t>Yılanlarda altıncı duyu</a:t>
            </a:r>
          </a:p>
          <a:p>
            <a:r>
              <a:rPr lang="tr-TR" sz="2000" dirty="0" smtClean="0">
                <a:latin typeface="Calibri" panose="020F0502020204030204" pitchFamily="34" charset="0"/>
                <a:cs typeface="Calibri" panose="020F0502020204030204" pitchFamily="34" charset="0"/>
              </a:rPr>
              <a:t>Bazı yılanlarda kızıl ötesi reseptörler bulunur. Sıcaklığa hassas bu organlar  özellikle üst çene yanlarında  türe göre değişen sayıdadır</a:t>
            </a:r>
            <a:r>
              <a:rPr lang="tr-TR" sz="2000" dirty="0" smtClean="0">
                <a:latin typeface="Calibri" panose="020F0502020204030204" pitchFamily="34" charset="0"/>
                <a:cs typeface="Calibri" panose="020F0502020204030204" pitchFamily="34" charset="0"/>
              </a:rPr>
              <a:t>. </a:t>
            </a:r>
            <a:r>
              <a:rPr lang="tr-TR" sz="2000" dirty="0" smtClean="0">
                <a:latin typeface="Calibri" panose="020F0502020204030204" pitchFamily="34" charset="0"/>
                <a:cs typeface="Calibri" panose="020F0502020204030204" pitchFamily="34" charset="0"/>
              </a:rPr>
              <a:t>Bunlar sıcaklığa son derece hassas birer organdır. Gececi olduklarından karanlıkta avlarını vücut ısısından yararlanarak tanırlar ve yakalarlar. </a:t>
            </a:r>
          </a:p>
          <a:p>
            <a:r>
              <a:rPr lang="tr-TR" sz="2000" dirty="0" smtClean="0">
                <a:latin typeface="Calibri" panose="020F0502020204030204" pitchFamily="34" charset="0"/>
                <a:cs typeface="Calibri" panose="020F0502020204030204" pitchFamily="34" charset="0"/>
              </a:rPr>
              <a:t> Bu ısı algılayan çukurluk n. </a:t>
            </a:r>
            <a:r>
              <a:rPr lang="tr-TR" sz="2000" dirty="0" err="1" smtClean="0">
                <a:latin typeface="Calibri" panose="020F0502020204030204" pitchFamily="34" charset="0"/>
                <a:cs typeface="Calibri" panose="020F0502020204030204" pitchFamily="34" charset="0"/>
              </a:rPr>
              <a:t>trigeminus’un</a:t>
            </a:r>
            <a:r>
              <a:rPr lang="tr-TR" sz="2000" dirty="0" smtClean="0">
                <a:latin typeface="Calibri" panose="020F0502020204030204" pitchFamily="34" charset="0"/>
                <a:cs typeface="Calibri" panose="020F0502020204030204" pitchFamily="34" charset="0"/>
              </a:rPr>
              <a:t> </a:t>
            </a:r>
            <a:r>
              <a:rPr lang="tr-TR" sz="2000" dirty="0" err="1" smtClean="0">
                <a:latin typeface="Calibri" panose="020F0502020204030204" pitchFamily="34" charset="0"/>
                <a:cs typeface="Calibri" panose="020F0502020204030204" pitchFamily="34" charset="0"/>
              </a:rPr>
              <a:t>maxillar</a:t>
            </a:r>
            <a:r>
              <a:rPr lang="tr-TR" sz="2000" dirty="0" smtClean="0">
                <a:latin typeface="Calibri" panose="020F0502020204030204" pitchFamily="34" charset="0"/>
                <a:cs typeface="Calibri" panose="020F0502020204030204" pitchFamily="34" charset="0"/>
              </a:rPr>
              <a:t> kolları tarafından </a:t>
            </a:r>
            <a:r>
              <a:rPr lang="tr-TR" sz="2000" dirty="0" err="1" smtClean="0">
                <a:latin typeface="Calibri" panose="020F0502020204030204" pitchFamily="34" charset="0"/>
                <a:cs typeface="Calibri" panose="020F0502020204030204" pitchFamily="34" charset="0"/>
              </a:rPr>
              <a:t>innerve</a:t>
            </a:r>
            <a:r>
              <a:rPr lang="tr-TR" sz="2000" dirty="0" smtClean="0">
                <a:latin typeface="Calibri" panose="020F0502020204030204" pitchFamily="34" charset="0"/>
                <a:cs typeface="Calibri" panose="020F0502020204030204" pitchFamily="34" charset="0"/>
              </a:rPr>
              <a:t> edilir. Isıya çok aşırı duyarlıdır, 0.003 santigrat derecelik bir ısı farkını dahi algılar.</a:t>
            </a:r>
            <a:endParaRPr lang="tr-TR" sz="2000" dirty="0">
              <a:latin typeface="Calibri" panose="020F0502020204030204" pitchFamily="34" charset="0"/>
              <a:cs typeface="Calibri" panose="020F0502020204030204" pitchFamily="34" charset="0"/>
            </a:endParaRPr>
          </a:p>
        </p:txBody>
      </p:sp>
      <p:pic>
        <p:nvPicPr>
          <p:cNvPr id="115714" name="Picture 2" descr="http://www.petsintouch.com/pnn/wp-content/img_news/pits-ad.jpg"/>
          <p:cNvPicPr>
            <a:picLocks noChangeAspect="1" noChangeArrowheads="1"/>
          </p:cNvPicPr>
          <p:nvPr/>
        </p:nvPicPr>
        <p:blipFill>
          <a:blip r:embed="rId3" cstate="print"/>
          <a:srcRect/>
          <a:stretch>
            <a:fillRect/>
          </a:stretch>
        </p:blipFill>
        <p:spPr bwMode="auto">
          <a:xfrm>
            <a:off x="2927648" y="3429000"/>
            <a:ext cx="3972373" cy="210168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23392" y="548681"/>
            <a:ext cx="10945216" cy="1631216"/>
          </a:xfrm>
          <a:prstGeom prst="rect">
            <a:avLst/>
          </a:prstGeom>
        </p:spPr>
        <p:txBody>
          <a:bodyPr wrap="square">
            <a:spAutoFit/>
          </a:bodyPr>
          <a:lstStyle/>
          <a:p>
            <a:r>
              <a:rPr lang="tr-TR" sz="2000" dirty="0">
                <a:latin typeface="Calibri" panose="020F0502020204030204" pitchFamily="34" charset="0"/>
                <a:cs typeface="Calibri" panose="020F0502020204030204" pitchFamily="34" charset="0"/>
              </a:rPr>
              <a:t>Yılanlar, tüm sürüngenler gibi, onları aşınmaya veya </a:t>
            </a:r>
            <a:r>
              <a:rPr lang="tr-TR" sz="2000" dirty="0" err="1">
                <a:latin typeface="Calibri" panose="020F0502020204030204" pitchFamily="34" charset="0"/>
                <a:cs typeface="Calibri" panose="020F0502020204030204" pitchFamily="34" charset="0"/>
              </a:rPr>
              <a:t>dehidratasyona</a:t>
            </a:r>
            <a:r>
              <a:rPr lang="tr-TR" sz="2000" dirty="0">
                <a:latin typeface="Calibri" panose="020F0502020204030204" pitchFamily="34" charset="0"/>
                <a:cs typeface="Calibri" panose="020F0502020204030204" pitchFamily="34" charset="0"/>
              </a:rPr>
              <a:t> karşı korumaya yarayan pullarla kaplıdır. Pullar </a:t>
            </a:r>
            <a:r>
              <a:rPr lang="tr-TR" sz="2000" dirty="0" err="1">
                <a:latin typeface="Calibri" panose="020F0502020204030204" pitchFamily="34" charset="0"/>
                <a:cs typeface="Calibri" panose="020F0502020204030204" pitchFamily="34" charset="0"/>
              </a:rPr>
              <a:t>epidermis</a:t>
            </a:r>
            <a:r>
              <a:rPr lang="tr-TR" sz="2000" dirty="0">
                <a:latin typeface="Calibri" panose="020F0502020204030204" pitchFamily="34" charset="0"/>
                <a:cs typeface="Calibri" panose="020F0502020204030204" pitchFamily="34" charset="0"/>
              </a:rPr>
              <a:t> kıvrımlarıdır. Yılanlarda üst  ve yan taraftaki pullar karın tarafında bulunanlardan daha küçük ve daha incedir. Karın bölgesindeki pullar zeminle </a:t>
            </a:r>
            <a:r>
              <a:rPr lang="tr-TR" sz="2000" dirty="0" err="1">
                <a:latin typeface="Calibri" panose="020F0502020204030204" pitchFamily="34" charset="0"/>
                <a:cs typeface="Calibri" panose="020F0502020204030204" pitchFamily="34" charset="0"/>
              </a:rPr>
              <a:t>temasda</a:t>
            </a:r>
            <a:r>
              <a:rPr lang="tr-TR" sz="2000" dirty="0">
                <a:latin typeface="Calibri" panose="020F0502020204030204" pitchFamily="34" charset="0"/>
                <a:cs typeface="Calibri" panose="020F0502020204030204" pitchFamily="34" charset="0"/>
              </a:rPr>
              <a:t> dokuları korumak ve desteklemeye yardımcı olur. Pullar çok renkli ve ilginç desenler halinde organize olabilir.Çoğu hayvanların aksine, rengine göre  dişi veya erkek olduğu belirlenemez.</a:t>
            </a:r>
          </a:p>
        </p:txBody>
      </p:sp>
      <p:pic>
        <p:nvPicPr>
          <p:cNvPr id="22530" name="Picture 2" descr="http://content.artofmanliness.com/uploads/2008/07/coral-snake.jpg"/>
          <p:cNvPicPr>
            <a:picLocks noChangeAspect="1" noChangeArrowheads="1"/>
          </p:cNvPicPr>
          <p:nvPr/>
        </p:nvPicPr>
        <p:blipFill>
          <a:blip r:embed="rId3" cstate="print"/>
          <a:srcRect/>
          <a:stretch>
            <a:fillRect/>
          </a:stretch>
        </p:blipFill>
        <p:spPr bwMode="auto">
          <a:xfrm>
            <a:off x="1914364" y="4562792"/>
            <a:ext cx="2461544" cy="1846159"/>
          </a:xfrm>
          <a:prstGeom prst="rect">
            <a:avLst/>
          </a:prstGeom>
          <a:noFill/>
        </p:spPr>
      </p:pic>
      <p:pic>
        <p:nvPicPr>
          <p:cNvPr id="22532" name="Picture 4" descr="http://0.tqn.com/d/healing/1/0/O/N/totem_snake.jpg"/>
          <p:cNvPicPr>
            <a:picLocks noChangeAspect="1" noChangeArrowheads="1"/>
          </p:cNvPicPr>
          <p:nvPr/>
        </p:nvPicPr>
        <p:blipFill>
          <a:blip r:embed="rId4" cstate="print"/>
          <a:srcRect/>
          <a:stretch>
            <a:fillRect/>
          </a:stretch>
        </p:blipFill>
        <p:spPr bwMode="auto">
          <a:xfrm>
            <a:off x="4660466" y="4500740"/>
            <a:ext cx="2544283" cy="1908212"/>
          </a:xfrm>
          <a:prstGeom prst="rect">
            <a:avLst/>
          </a:prstGeom>
          <a:noFill/>
        </p:spPr>
      </p:pic>
      <p:pic>
        <p:nvPicPr>
          <p:cNvPr id="22534" name="Picture 6" descr="http://www.ecologyasia.com/images-stu/striped-kukri-snake_0121.jpg"/>
          <p:cNvPicPr>
            <a:picLocks noChangeAspect="1" noChangeArrowheads="1"/>
          </p:cNvPicPr>
          <p:nvPr/>
        </p:nvPicPr>
        <p:blipFill>
          <a:blip r:embed="rId5" cstate="print"/>
          <a:srcRect/>
          <a:stretch>
            <a:fillRect/>
          </a:stretch>
        </p:blipFill>
        <p:spPr bwMode="auto">
          <a:xfrm>
            <a:off x="7444542" y="4467253"/>
            <a:ext cx="2739208" cy="1974538"/>
          </a:xfrm>
          <a:prstGeom prst="rect">
            <a:avLst/>
          </a:prstGeom>
          <a:noFill/>
        </p:spPr>
      </p:pic>
      <p:pic>
        <p:nvPicPr>
          <p:cNvPr id="22536" name="Picture 8" descr="http://2.bp.blogspot.com/-peGZ-LFtbU0/TWEgwxd2XQI/AAAAAAAAOAQ/jpYjQPdazvE/s1600/Amelanistic+Stripe+Corn+Snake.JPG"/>
          <p:cNvPicPr>
            <a:picLocks noChangeAspect="1" noChangeArrowheads="1"/>
          </p:cNvPicPr>
          <p:nvPr/>
        </p:nvPicPr>
        <p:blipFill>
          <a:blip r:embed="rId6" cstate="print"/>
          <a:srcRect/>
          <a:stretch>
            <a:fillRect/>
          </a:stretch>
        </p:blipFill>
        <p:spPr bwMode="auto">
          <a:xfrm>
            <a:off x="4562008" y="2381886"/>
            <a:ext cx="2667948" cy="2000961"/>
          </a:xfrm>
          <a:prstGeom prst="rect">
            <a:avLst/>
          </a:prstGeom>
          <a:noFill/>
        </p:spPr>
      </p:pic>
      <p:pic>
        <p:nvPicPr>
          <p:cNvPr id="22538" name="Picture 10" descr="http://www.ilaclamak.com/wp-content/uploads/yilan3.jpg"/>
          <p:cNvPicPr>
            <a:picLocks noChangeAspect="1" noChangeArrowheads="1"/>
          </p:cNvPicPr>
          <p:nvPr/>
        </p:nvPicPr>
        <p:blipFill>
          <a:blip r:embed="rId7" cstate="print"/>
          <a:srcRect/>
          <a:stretch>
            <a:fillRect/>
          </a:stretch>
        </p:blipFill>
        <p:spPr bwMode="auto">
          <a:xfrm>
            <a:off x="7444542" y="2438073"/>
            <a:ext cx="2739208" cy="1938320"/>
          </a:xfrm>
          <a:prstGeom prst="rect">
            <a:avLst/>
          </a:prstGeom>
          <a:noFill/>
        </p:spPr>
      </p:pic>
      <p:pic>
        <p:nvPicPr>
          <p:cNvPr id="22540" name="Picture 12" descr="green-cobra"/>
          <p:cNvPicPr>
            <a:picLocks noChangeAspect="1" noChangeArrowheads="1"/>
          </p:cNvPicPr>
          <p:nvPr/>
        </p:nvPicPr>
        <p:blipFill>
          <a:blip r:embed="rId8" cstate="print"/>
          <a:srcRect/>
          <a:stretch>
            <a:fillRect/>
          </a:stretch>
        </p:blipFill>
        <p:spPr bwMode="auto">
          <a:xfrm>
            <a:off x="1830706" y="2421796"/>
            <a:ext cx="2516717" cy="198591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23392" y="404664"/>
            <a:ext cx="10945216" cy="2862322"/>
          </a:xfrm>
          <a:prstGeom prst="rect">
            <a:avLst/>
          </a:prstGeom>
        </p:spPr>
        <p:txBody>
          <a:bodyPr wrap="square">
            <a:spAutoFit/>
          </a:bodyPr>
          <a:lstStyle/>
          <a:p>
            <a:r>
              <a:rPr lang="tr-TR" sz="2000" dirty="0">
                <a:latin typeface="Calibri" panose="020F0502020204030204" pitchFamily="34" charset="0"/>
                <a:cs typeface="Calibri" panose="020F0502020204030204" pitchFamily="34" charset="0"/>
              </a:rPr>
              <a:t>Yılanlarda periyodik olarak deri değiştirerek </a:t>
            </a:r>
            <a:r>
              <a:rPr lang="tr-TR" sz="2000" b="1" dirty="0">
                <a:latin typeface="Calibri" panose="020F0502020204030204" pitchFamily="34" charset="0"/>
                <a:cs typeface="Calibri" panose="020F0502020204030204" pitchFamily="34" charset="0"/>
              </a:rPr>
              <a:t>(gömlek değiştirme) </a:t>
            </a:r>
            <a:r>
              <a:rPr lang="tr-TR" sz="2000" dirty="0">
                <a:latin typeface="Calibri" panose="020F0502020204030204" pitchFamily="34" charset="0"/>
                <a:cs typeface="Calibri" panose="020F0502020204030204" pitchFamily="34" charset="0"/>
              </a:rPr>
              <a:t>büyür. Eski ve yeni </a:t>
            </a:r>
            <a:r>
              <a:rPr lang="tr-TR" sz="2000" dirty="0" err="1">
                <a:latin typeface="Calibri" panose="020F0502020204030204" pitchFamily="34" charset="0"/>
                <a:cs typeface="Calibri" panose="020F0502020204030204" pitchFamily="34" charset="0"/>
              </a:rPr>
              <a:t>epidermis</a:t>
            </a:r>
            <a:r>
              <a:rPr lang="tr-TR" sz="2000" dirty="0">
                <a:latin typeface="Calibri" panose="020F0502020204030204" pitchFamily="34" charset="0"/>
                <a:cs typeface="Calibri" panose="020F0502020204030204" pitchFamily="34" charset="0"/>
              </a:rPr>
              <a:t> tabakası arasında lenf benzeri bir sıvı ile dolar. </a:t>
            </a:r>
            <a:r>
              <a:rPr lang="tr-TR" sz="2000" dirty="0" smtClean="0">
                <a:latin typeface="Calibri" panose="020F0502020204030204" pitchFamily="34" charset="0"/>
                <a:cs typeface="Calibri" panose="020F0502020204030204" pitchFamily="34" charset="0"/>
              </a:rPr>
              <a:t>Deri </a:t>
            </a:r>
            <a:r>
              <a:rPr lang="tr-TR" sz="2000" dirty="0">
                <a:latin typeface="Calibri" panose="020F0502020204030204" pitchFamily="34" charset="0"/>
                <a:cs typeface="Calibri" panose="020F0502020204030204" pitchFamily="34" charset="0"/>
              </a:rPr>
              <a:t>değiştirmeyi </a:t>
            </a:r>
            <a:r>
              <a:rPr lang="tr-TR" sz="2000" dirty="0" err="1">
                <a:latin typeface="Calibri" panose="020F0502020204030204" pitchFamily="34" charset="0"/>
                <a:cs typeface="Calibri" panose="020F0502020204030204" pitchFamily="34" charset="0"/>
              </a:rPr>
              <a:t>holokrin</a:t>
            </a:r>
            <a:r>
              <a:rPr lang="tr-TR" sz="2000" dirty="0">
                <a:latin typeface="Calibri" panose="020F0502020204030204" pitchFamily="34" charset="0"/>
                <a:cs typeface="Calibri" panose="020F0502020204030204" pitchFamily="34" charset="0"/>
              </a:rPr>
              <a:t> yapıda </a:t>
            </a:r>
            <a:r>
              <a:rPr lang="tr-TR" sz="2000" dirty="0" err="1">
                <a:latin typeface="Calibri" panose="020F0502020204030204" pitchFamily="34" charset="0"/>
                <a:cs typeface="Calibri" panose="020F0502020204030204" pitchFamily="34" charset="0"/>
              </a:rPr>
              <a:t>generasyon</a:t>
            </a:r>
            <a:r>
              <a:rPr lang="tr-TR" sz="2000" dirty="0">
                <a:latin typeface="Calibri" panose="020F0502020204030204" pitchFamily="34" charset="0"/>
                <a:cs typeface="Calibri" panose="020F0502020204030204" pitchFamily="34" charset="0"/>
              </a:rPr>
              <a:t> bezleri sağlar. Sıvı gözün önündeki gözlük olarak </a:t>
            </a:r>
            <a:r>
              <a:rPr lang="tr-TR" sz="2000" dirty="0" smtClean="0">
                <a:latin typeface="Calibri" panose="020F0502020204030204" pitchFamily="34" charset="0"/>
                <a:cs typeface="Calibri" panose="020F0502020204030204" pitchFamily="34" charset="0"/>
              </a:rPr>
              <a:t>tanımlanan saydam </a:t>
            </a:r>
            <a:r>
              <a:rPr lang="tr-TR" sz="2000" dirty="0">
                <a:latin typeface="Calibri" panose="020F0502020204030204" pitchFamily="34" charset="0"/>
                <a:cs typeface="Calibri" panose="020F0502020204030204" pitchFamily="34" charset="0"/>
              </a:rPr>
              <a:t>yapının eski ve yeni katmanları arasına dolduğundan göz deri değiştirmede önce donuklaşır. Deri değiştirme çok defa baştan başlar, dalga şeklinde arkaya doğru ilerler. Bu işlem sürerken başın şiştiği bilinir. Yılanlar deriyi tek bir parça halinde atmalarına karşın dört üyeli sürüngenler çoğu kez parça parça atarlar. Değişen deri çoğu kez orijinalinden %20 uzundur. Değişen deri yılana harika bir parlaklık verir. Deri değişimi sırasında </a:t>
            </a:r>
            <a:r>
              <a:rPr lang="tr-TR" sz="2000" dirty="0" err="1" smtClean="0">
                <a:latin typeface="Calibri" panose="020F0502020204030204" pitchFamily="34" charset="0"/>
                <a:cs typeface="Calibri" panose="020F0502020204030204" pitchFamily="34" charset="0"/>
              </a:rPr>
              <a:t>agresivdirler</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Deri değişimi sonrası yılan çok </a:t>
            </a:r>
            <a:r>
              <a:rPr lang="tr-TR" sz="2000" dirty="0" smtClean="0">
                <a:latin typeface="Calibri" panose="020F0502020204030204" pitchFamily="34" charset="0"/>
                <a:cs typeface="Calibri" panose="020F0502020204030204" pitchFamily="34" charset="0"/>
              </a:rPr>
              <a:t>susamış olur. </a:t>
            </a:r>
            <a:r>
              <a:rPr lang="tr-TR" sz="2000" dirty="0">
                <a:latin typeface="Calibri" panose="020F0502020204030204" pitchFamily="34" charset="0"/>
                <a:cs typeface="Calibri" panose="020F0502020204030204" pitchFamily="34" charset="0"/>
              </a:rPr>
              <a:t>Gözlük değişimi başarısız olursa görme zayıflar, bu nedenle beslenmede zorluklar şekillenebilir</a:t>
            </a:r>
            <a:r>
              <a:rPr lang="tr-TR" sz="2000" dirty="0">
                <a:solidFill>
                  <a:schemeClr val="accent1">
                    <a:lumMod val="75000"/>
                  </a:schemeClr>
                </a:solidFill>
              </a:rPr>
              <a:t>.</a:t>
            </a:r>
          </a:p>
        </p:txBody>
      </p:sp>
      <p:pic>
        <p:nvPicPr>
          <p:cNvPr id="84996" name="Picture 4" descr="http://www.thekingsnake.co.uk/images/head_of_a_king_snakes_shedded_skin.jpg"/>
          <p:cNvPicPr>
            <a:picLocks noChangeAspect="1" noChangeArrowheads="1"/>
          </p:cNvPicPr>
          <p:nvPr/>
        </p:nvPicPr>
        <p:blipFill>
          <a:blip r:embed="rId3" cstate="print"/>
          <a:srcRect/>
          <a:stretch>
            <a:fillRect/>
          </a:stretch>
        </p:blipFill>
        <p:spPr bwMode="auto">
          <a:xfrm>
            <a:off x="2783632" y="3341699"/>
            <a:ext cx="2193708" cy="2924946"/>
          </a:xfrm>
          <a:prstGeom prst="rect">
            <a:avLst/>
          </a:prstGeom>
          <a:noFill/>
        </p:spPr>
      </p:pic>
      <p:pic>
        <p:nvPicPr>
          <p:cNvPr id="84998" name="Picture 6" descr="http://www.petdirectory.com.au/pet_images/Article_Rept_SkinShedding_Img1.jpg"/>
          <p:cNvPicPr>
            <a:picLocks noChangeAspect="1" noChangeArrowheads="1"/>
          </p:cNvPicPr>
          <p:nvPr/>
        </p:nvPicPr>
        <p:blipFill>
          <a:blip r:embed="rId4" cstate="print"/>
          <a:srcRect/>
          <a:stretch>
            <a:fillRect/>
          </a:stretch>
        </p:blipFill>
        <p:spPr bwMode="auto">
          <a:xfrm>
            <a:off x="6960096" y="3319215"/>
            <a:ext cx="2088232" cy="292494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07368" y="497886"/>
            <a:ext cx="11233248" cy="2862322"/>
          </a:xfrm>
          <a:prstGeom prst="rect">
            <a:avLst/>
          </a:prstGeom>
        </p:spPr>
        <p:txBody>
          <a:bodyPr wrap="square">
            <a:spAutoFit/>
          </a:bodyPr>
          <a:lstStyle/>
          <a:p>
            <a:r>
              <a:rPr lang="tr-TR" sz="2000" b="1" dirty="0" err="1">
                <a:latin typeface="Calibri" panose="020F0502020204030204" pitchFamily="34" charset="0"/>
                <a:cs typeface="Calibri" panose="020F0502020204030204" pitchFamily="34" charset="0"/>
              </a:rPr>
              <a:t>Boidae</a:t>
            </a:r>
            <a:endParaRPr lang="tr-TR" sz="2000" b="1" dirty="0">
              <a:latin typeface="Calibri" panose="020F0502020204030204" pitchFamily="34" charset="0"/>
              <a:cs typeface="Calibri" panose="020F0502020204030204" pitchFamily="34" charset="0"/>
            </a:endParaRPr>
          </a:p>
          <a:p>
            <a:r>
              <a:rPr lang="tr-TR" sz="2000" b="1" dirty="0" err="1">
                <a:latin typeface="Calibri" panose="020F0502020204030204" pitchFamily="34" charset="0"/>
                <a:cs typeface="Calibri" panose="020F0502020204030204" pitchFamily="34" charset="0"/>
              </a:rPr>
              <a:t>Anaconda</a:t>
            </a:r>
            <a:r>
              <a:rPr lang="tr-TR" sz="2000" dirty="0">
                <a:latin typeface="Calibri" panose="020F0502020204030204" pitchFamily="34" charset="0"/>
                <a:cs typeface="Calibri" panose="020F0502020204030204" pitchFamily="34" charset="0"/>
              </a:rPr>
              <a:t> ve </a:t>
            </a:r>
            <a:r>
              <a:rPr lang="tr-TR" sz="2000" b="1" dirty="0" err="1">
                <a:latin typeface="Calibri" panose="020F0502020204030204" pitchFamily="34" charset="0"/>
                <a:cs typeface="Calibri" panose="020F0502020204030204" pitchFamily="34" charset="0"/>
              </a:rPr>
              <a:t>pyton</a:t>
            </a:r>
            <a:r>
              <a:rPr lang="tr-TR" sz="2000" b="1" dirty="0">
                <a:latin typeface="Calibri" panose="020F0502020204030204" pitchFamily="34" charset="0"/>
                <a:cs typeface="Calibri" panose="020F0502020204030204" pitchFamily="34" charset="0"/>
              </a:rPr>
              <a:t> </a:t>
            </a:r>
            <a:r>
              <a:rPr lang="tr-TR" sz="2000" b="1" dirty="0" err="1">
                <a:latin typeface="Calibri" panose="020F0502020204030204" pitchFamily="34" charset="0"/>
                <a:cs typeface="Calibri" panose="020F0502020204030204" pitchFamily="34" charset="0"/>
              </a:rPr>
              <a:t>reticulatus</a:t>
            </a:r>
            <a:r>
              <a:rPr lang="tr-TR" sz="2000" b="1"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gibi dev türleri içerir. Boa yılanları  </a:t>
            </a:r>
            <a:r>
              <a:rPr lang="tr-TR" sz="2000" dirty="0" err="1">
                <a:latin typeface="Calibri" panose="020F0502020204030204" pitchFamily="34" charset="0"/>
                <a:cs typeface="Calibri" panose="020F0502020204030204" pitchFamily="34" charset="0"/>
              </a:rPr>
              <a:t>ovovivipardırlar</a:t>
            </a:r>
            <a:r>
              <a:rPr lang="tr-TR" sz="2000" dirty="0">
                <a:latin typeface="Calibri" panose="020F0502020204030204" pitchFamily="34" charset="0"/>
                <a:cs typeface="Calibri" panose="020F0502020204030204" pitchFamily="34" charset="0"/>
              </a:rPr>
              <a:t> genellikle Kuzey, Güney ve Orta Amerika’da,  </a:t>
            </a:r>
            <a:r>
              <a:rPr lang="tr-TR" sz="2000" dirty="0" err="1">
                <a:latin typeface="Calibri" panose="020F0502020204030204" pitchFamily="34" charset="0"/>
                <a:cs typeface="Calibri" panose="020F0502020204030204" pitchFamily="34" charset="0"/>
              </a:rPr>
              <a:t>ovipar</a:t>
            </a:r>
            <a:r>
              <a:rPr lang="tr-TR" sz="2000" dirty="0">
                <a:latin typeface="Calibri" panose="020F0502020204030204" pitchFamily="34" charset="0"/>
                <a:cs typeface="Calibri" panose="020F0502020204030204" pitchFamily="34" charset="0"/>
              </a:rPr>
              <a:t> olan </a:t>
            </a:r>
            <a:r>
              <a:rPr lang="tr-TR" sz="2000" dirty="0" err="1">
                <a:latin typeface="Calibri" panose="020F0502020204030204" pitchFamily="34" charset="0"/>
                <a:cs typeface="Calibri" panose="020F0502020204030204" pitchFamily="34" charset="0"/>
              </a:rPr>
              <a:t>Pyton’lar</a:t>
            </a:r>
            <a:r>
              <a:rPr lang="tr-TR" sz="2000" dirty="0">
                <a:latin typeface="Calibri" panose="020F0502020204030204" pitchFamily="34" charset="0"/>
                <a:cs typeface="Calibri" panose="020F0502020204030204" pitchFamily="34" charset="0"/>
              </a:rPr>
              <a:t> ise Afrika, Asya ve Avustralya’da yaşar. Avlarını sıkarak öldürürler</a:t>
            </a:r>
            <a:r>
              <a:rPr lang="tr-TR" sz="2000" dirty="0" smtClean="0">
                <a:latin typeface="Calibri" panose="020F0502020204030204" pitchFamily="34" charset="0"/>
                <a:cs typeface="Calibri" panose="020F0502020204030204" pitchFamily="34" charset="0"/>
              </a:rPr>
              <a:t>. Uysallıkları </a:t>
            </a:r>
            <a:r>
              <a:rPr lang="tr-TR" sz="2000" dirty="0">
                <a:latin typeface="Calibri" panose="020F0502020204030204" pitchFamily="34" charset="0"/>
                <a:cs typeface="Calibri" panose="020F0502020204030204" pitchFamily="34" charset="0"/>
              </a:rPr>
              <a:t>nedeniyle sıklıkla ev hayvanı olarak   beslenirler. Akciğerleri ve a. </a:t>
            </a:r>
            <a:r>
              <a:rPr lang="tr-TR" sz="2000" dirty="0" err="1">
                <a:latin typeface="Calibri" panose="020F0502020204030204" pitchFamily="34" charset="0"/>
                <a:cs typeface="Calibri" panose="020F0502020204030204" pitchFamily="34" charset="0"/>
              </a:rPr>
              <a:t>carotis’leri</a:t>
            </a:r>
            <a:r>
              <a:rPr lang="tr-TR" sz="2000" dirty="0">
                <a:latin typeface="Calibri" panose="020F0502020204030204" pitchFamily="34" charset="0"/>
                <a:cs typeface="Calibri" panose="020F0502020204030204" pitchFamily="34" charset="0"/>
              </a:rPr>
              <a:t> çifttir.Kalça kemeri ve arka bacak kalıntıları </a:t>
            </a:r>
            <a:r>
              <a:rPr lang="tr-TR" sz="2000" dirty="0" err="1">
                <a:latin typeface="Calibri" panose="020F0502020204030204" pitchFamily="34" charset="0"/>
                <a:cs typeface="Calibri" panose="020F0502020204030204" pitchFamily="34" charset="0"/>
              </a:rPr>
              <a:t>cloaca’nın</a:t>
            </a:r>
            <a:r>
              <a:rPr lang="tr-TR" sz="2000" dirty="0">
                <a:latin typeface="Calibri" panose="020F0502020204030204" pitchFamily="34" charset="0"/>
                <a:cs typeface="Calibri" panose="020F0502020204030204" pitchFamily="34" charset="0"/>
              </a:rPr>
              <a:t> iki yanından birer mahmuz gibi uzanır. </a:t>
            </a:r>
            <a:r>
              <a:rPr lang="tr-TR" sz="2000" dirty="0" err="1">
                <a:latin typeface="Calibri" panose="020F0502020204030204" pitchFamily="34" charset="0"/>
                <a:cs typeface="Calibri" panose="020F0502020204030204" pitchFamily="34" charset="0"/>
              </a:rPr>
              <a:t>Cecum’a</a:t>
            </a:r>
            <a:r>
              <a:rPr lang="tr-TR" sz="2000" dirty="0">
                <a:latin typeface="Calibri" panose="020F0502020204030204" pitchFamily="34" charset="0"/>
                <a:cs typeface="Calibri" panose="020F0502020204030204" pitchFamily="34" charset="0"/>
              </a:rPr>
              <a:t> sahiptirler, kısa kuyrukları vardır. Çoğunda alt ve üst dudak pulları üzerinde </a:t>
            </a:r>
            <a:r>
              <a:rPr lang="tr-TR" sz="2000" dirty="0" err="1">
                <a:latin typeface="Calibri" panose="020F0502020204030204" pitchFamily="34" charset="0"/>
                <a:cs typeface="Calibri" panose="020F0502020204030204" pitchFamily="34" charset="0"/>
              </a:rPr>
              <a:t>termoreseptör</a:t>
            </a:r>
            <a:r>
              <a:rPr lang="tr-TR" sz="2000" dirty="0">
                <a:latin typeface="Calibri" panose="020F0502020204030204" pitchFamily="34" charset="0"/>
                <a:cs typeface="Calibri" panose="020F0502020204030204" pitchFamily="34" charset="0"/>
              </a:rPr>
              <a:t> çukurluklar  bulunur .Bazı (</a:t>
            </a:r>
            <a:r>
              <a:rPr lang="tr-TR" sz="2000" b="1" dirty="0" err="1">
                <a:latin typeface="Calibri" panose="020F0502020204030204" pitchFamily="34" charset="0"/>
                <a:cs typeface="Calibri" panose="020F0502020204030204" pitchFamily="34" charset="0"/>
              </a:rPr>
              <a:t>Boidae</a:t>
            </a:r>
            <a:r>
              <a:rPr lang="tr-TR" sz="2000" dirty="0">
                <a:latin typeface="Calibri" panose="020F0502020204030204" pitchFamily="34" charset="0"/>
                <a:cs typeface="Calibri" panose="020F0502020204030204" pitchFamily="34" charset="0"/>
              </a:rPr>
              <a:t>) türlerinde sıcaklığa hassas bu organlar üst çene yanlarında 5’er adettir. Bunlar sıcaklığa son derece hassas birer organdır. Gececi olduklarından karanlıkta avlarını vücut ısısından yararlanarak tanırlar ve yakalarlar. </a:t>
            </a:r>
          </a:p>
        </p:txBody>
      </p:sp>
      <p:pic>
        <p:nvPicPr>
          <p:cNvPr id="1026" name="Picture 2"/>
          <p:cNvPicPr>
            <a:picLocks noChangeAspect="1" noChangeArrowheads="1"/>
          </p:cNvPicPr>
          <p:nvPr/>
        </p:nvPicPr>
        <p:blipFill>
          <a:blip r:embed="rId3" cstate="print"/>
          <a:srcRect/>
          <a:stretch>
            <a:fillRect/>
          </a:stretch>
        </p:blipFill>
        <p:spPr bwMode="auto">
          <a:xfrm>
            <a:off x="5532719" y="4229576"/>
            <a:ext cx="1774634" cy="1888024"/>
          </a:xfrm>
          <a:prstGeom prst="rect">
            <a:avLst/>
          </a:prstGeom>
          <a:noFill/>
          <a:ln w="9525">
            <a:noFill/>
            <a:miter lim="800000"/>
            <a:headEnd/>
            <a:tailEnd/>
          </a:ln>
        </p:spPr>
      </p:pic>
      <p:pic>
        <p:nvPicPr>
          <p:cNvPr id="89090" name="Picture 2" descr="sol anahtarı(Ali Bali)"/>
          <p:cNvPicPr>
            <a:picLocks noChangeAspect="1" noChangeArrowheads="1"/>
          </p:cNvPicPr>
          <p:nvPr/>
        </p:nvPicPr>
        <p:blipFill>
          <a:blip r:embed="rId4" cstate="print"/>
          <a:srcRect/>
          <a:stretch>
            <a:fillRect/>
          </a:stretch>
        </p:blipFill>
        <p:spPr bwMode="auto">
          <a:xfrm>
            <a:off x="983432" y="4077072"/>
            <a:ext cx="2193032" cy="2193032"/>
          </a:xfrm>
          <a:prstGeom prst="rect">
            <a:avLst/>
          </a:prstGeom>
          <a:noFill/>
        </p:spPr>
      </p:pic>
      <p:sp>
        <p:nvSpPr>
          <p:cNvPr id="8" name="7 Dikdörtgen"/>
          <p:cNvSpPr/>
          <p:nvPr/>
        </p:nvSpPr>
        <p:spPr>
          <a:xfrm>
            <a:off x="407369" y="3501008"/>
            <a:ext cx="3456383" cy="400110"/>
          </a:xfrm>
          <a:prstGeom prst="rect">
            <a:avLst/>
          </a:prstGeom>
        </p:spPr>
        <p:txBody>
          <a:bodyPr wrap="square">
            <a:spAutoFit/>
          </a:bodyPr>
          <a:lstStyle/>
          <a:p>
            <a:r>
              <a:rPr lang="tr-TR" sz="2000" b="1" dirty="0" smtClean="0">
                <a:latin typeface="Calibri" panose="020F0502020204030204" pitchFamily="34" charset="0"/>
                <a:cs typeface="Calibri" panose="020F0502020204030204" pitchFamily="34" charset="0"/>
              </a:rPr>
              <a:t>Mahmuzlu yılan (</a:t>
            </a:r>
            <a:r>
              <a:rPr lang="tr-TR" sz="2000" b="1" dirty="0" err="1" smtClean="0">
                <a:latin typeface="Calibri" panose="020F0502020204030204" pitchFamily="34" charset="0"/>
                <a:cs typeface="Calibri" panose="020F0502020204030204" pitchFamily="34" charset="0"/>
              </a:rPr>
              <a:t>Eryx</a:t>
            </a:r>
            <a:r>
              <a:rPr lang="tr-TR" sz="2000" b="1" dirty="0" smtClean="0">
                <a:latin typeface="Calibri" panose="020F0502020204030204" pitchFamily="34" charset="0"/>
                <a:cs typeface="Calibri" panose="020F0502020204030204" pitchFamily="34" charset="0"/>
              </a:rPr>
              <a:t> </a:t>
            </a:r>
            <a:r>
              <a:rPr lang="tr-TR" sz="2000" b="1" dirty="0" err="1" smtClean="0">
                <a:latin typeface="Calibri" panose="020F0502020204030204" pitchFamily="34" charset="0"/>
                <a:cs typeface="Calibri" panose="020F0502020204030204" pitchFamily="34" charset="0"/>
              </a:rPr>
              <a:t>jaculus</a:t>
            </a:r>
            <a:r>
              <a:rPr lang="tr-TR" sz="2000" b="1" dirty="0" smtClean="0">
                <a:latin typeface="Calibri" panose="020F0502020204030204" pitchFamily="34" charset="0"/>
                <a:cs typeface="Calibri" panose="020F0502020204030204" pitchFamily="34" charset="0"/>
              </a:rPr>
              <a:t>)</a:t>
            </a:r>
            <a:endParaRPr lang="tr-TR" sz="2000" dirty="0">
              <a:latin typeface="Calibri" panose="020F0502020204030204" pitchFamily="34" charset="0"/>
              <a:cs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911424" y="476672"/>
            <a:ext cx="10081120" cy="1015663"/>
          </a:xfrm>
          <a:prstGeom prst="rect">
            <a:avLst/>
          </a:prstGeom>
        </p:spPr>
        <p:txBody>
          <a:bodyPr wrap="square">
            <a:spAutoFit/>
          </a:bodyPr>
          <a:lstStyle/>
          <a:p>
            <a:r>
              <a:rPr lang="tr-TR" sz="2000" dirty="0">
                <a:latin typeface="Calibri" panose="020F0502020204030204" pitchFamily="34" charset="0"/>
                <a:cs typeface="Calibri" panose="020F0502020204030204" pitchFamily="34" charset="0"/>
              </a:rPr>
              <a:t>Çıngıraklı yılanlarda atılan derinin bir bölümü kuyruğun arkasında kalır, her deri değişiminde burada boynuzsu bir </a:t>
            </a:r>
            <a:r>
              <a:rPr lang="tr-TR" sz="2000" dirty="0" err="1">
                <a:latin typeface="Calibri" panose="020F0502020204030204" pitchFamily="34" charset="0"/>
                <a:cs typeface="Calibri" panose="020F0502020204030204" pitchFamily="34" charset="0"/>
              </a:rPr>
              <a:t>segment</a:t>
            </a:r>
            <a:r>
              <a:rPr lang="tr-TR" sz="2000" dirty="0">
                <a:latin typeface="Calibri" panose="020F0502020204030204" pitchFamily="34" charset="0"/>
                <a:cs typeface="Calibri" panose="020F0502020204030204" pitchFamily="34" charset="0"/>
              </a:rPr>
              <a:t> ilavesi  şekillenir. Atılmamış deri parçalarının tehlike anında kuyruğun titreştirilmesiyle ses çıkarması çıngıraklı yılana adının verilmesinin nedenidir.</a:t>
            </a:r>
          </a:p>
        </p:txBody>
      </p:sp>
      <p:pic>
        <p:nvPicPr>
          <p:cNvPr id="3" name="Picture 2" descr="http://t0.gstatic.com/images?q=tbn:ANd9GcRiYjfAR8ZOPr7t47uMYVRWqhjQnggJ9dQJxtE5NYa-t18vT5tJP_S3fwXe"/>
          <p:cNvPicPr>
            <a:picLocks noChangeAspect="1" noChangeArrowheads="1"/>
          </p:cNvPicPr>
          <p:nvPr/>
        </p:nvPicPr>
        <p:blipFill>
          <a:blip r:embed="rId3" cstate="print"/>
          <a:srcRect/>
          <a:stretch>
            <a:fillRect/>
          </a:stretch>
        </p:blipFill>
        <p:spPr bwMode="auto">
          <a:xfrm>
            <a:off x="2207568" y="2636912"/>
            <a:ext cx="5438791" cy="352839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95400" y="620688"/>
            <a:ext cx="9793088" cy="6247864"/>
          </a:xfrm>
          <a:prstGeom prst="rect">
            <a:avLst/>
          </a:prstGeom>
        </p:spPr>
        <p:txBody>
          <a:bodyPr wrap="square">
            <a:spAutoFit/>
          </a:bodyPr>
          <a:lstStyle/>
          <a:p>
            <a:r>
              <a:rPr lang="tr-TR" sz="2000" dirty="0">
                <a:latin typeface="Calibri" panose="020F0502020204030204" pitchFamily="34" charset="0"/>
                <a:cs typeface="Calibri" panose="020F0502020204030204" pitchFamily="34" charset="0"/>
              </a:rPr>
              <a:t>Zehirli ve zehirsiz yılanları dış görünüşleri bakımından birbirinden ayırmak zordur. Fakat bölgesel olarak bu iki grup birbirinden bazı karakterleri ile (örneğin kuyruk uzunluğu, baş bölgesi pullanması, baş şekli gibi) ayrılabilir. Türkiye’deki </a:t>
            </a:r>
          </a:p>
          <a:p>
            <a:pPr>
              <a:buFont typeface="Wingdings" pitchFamily="2" charset="2"/>
              <a:buChar char="Ø"/>
            </a:pPr>
            <a:r>
              <a:rPr lang="tr-TR" sz="2000" dirty="0">
                <a:latin typeface="Calibri" panose="020F0502020204030204" pitchFamily="34" charset="0"/>
                <a:cs typeface="Calibri" panose="020F0502020204030204" pitchFamily="34" charset="0"/>
              </a:rPr>
              <a:t>Zehirli yılanların başlarının </a:t>
            </a:r>
            <a:r>
              <a:rPr lang="tr-TR" sz="2000" dirty="0" err="1">
                <a:latin typeface="Calibri" panose="020F0502020204030204" pitchFamily="34" charset="0"/>
                <a:cs typeface="Calibri" panose="020F0502020204030204" pitchFamily="34" charset="0"/>
              </a:rPr>
              <a:t>dorsal’inde</a:t>
            </a:r>
            <a:r>
              <a:rPr lang="tr-TR" sz="2000" dirty="0">
                <a:latin typeface="Calibri" panose="020F0502020204030204" pitchFamily="34" charset="0"/>
                <a:cs typeface="Calibri" panose="020F0502020204030204" pitchFamily="34" charset="0"/>
              </a:rPr>
              <a:t> küçük ve çok sayıda,zehirsiz yılanlarda ise büyük ve en fazla dokuz tane pul bulunur. </a:t>
            </a:r>
          </a:p>
          <a:p>
            <a:pPr>
              <a:buFont typeface="Wingdings" pitchFamily="2" charset="2"/>
              <a:buChar char="Ø"/>
            </a:pPr>
            <a:r>
              <a:rPr lang="tr-TR" sz="2000" dirty="0">
                <a:latin typeface="Calibri" panose="020F0502020204030204" pitchFamily="34" charset="0"/>
                <a:cs typeface="Calibri" panose="020F0502020204030204" pitchFamily="34" charset="0"/>
              </a:rPr>
              <a:t>Zehirli yılanlarda göz ile üst çene arasındaki pullar çok sıralı, zehirsizlerde bir sıralıdır. </a:t>
            </a:r>
          </a:p>
          <a:p>
            <a:pPr>
              <a:buFont typeface="Wingdings" pitchFamily="2" charset="2"/>
              <a:buChar char="Ø"/>
            </a:pPr>
            <a:r>
              <a:rPr lang="tr-TR" sz="2000" dirty="0">
                <a:latin typeface="Calibri" panose="020F0502020204030204" pitchFamily="34" charset="0"/>
                <a:cs typeface="Calibri" panose="020F0502020204030204" pitchFamily="34" charset="0"/>
              </a:rPr>
              <a:t>Zehirli yılanlarda vücut iri lekeli ve güzel renkli, zehirsizlerde ise lekesizdir.</a:t>
            </a:r>
          </a:p>
          <a:p>
            <a:pPr>
              <a:buFont typeface="Wingdings" pitchFamily="2" charset="2"/>
              <a:buChar char="Ø"/>
            </a:pPr>
            <a:r>
              <a:rPr lang="tr-TR" sz="2000" dirty="0">
                <a:latin typeface="Calibri" panose="020F0502020204030204" pitchFamily="34" charset="0"/>
                <a:cs typeface="Calibri" panose="020F0502020204030204" pitchFamily="34" charset="0"/>
              </a:rPr>
              <a:t>Zehirli yılanlarda göz bebekleri elips, </a:t>
            </a:r>
            <a:r>
              <a:rPr lang="tr-TR" sz="2000" dirty="0" smtClean="0">
                <a:latin typeface="Calibri" panose="020F0502020204030204" pitchFamily="34" charset="0"/>
                <a:cs typeface="Calibri" panose="020F0502020204030204" pitchFamily="34" charset="0"/>
              </a:rPr>
              <a:t>zehirsizlerde </a:t>
            </a:r>
            <a:r>
              <a:rPr lang="tr-TR" sz="2000" dirty="0">
                <a:latin typeface="Calibri" panose="020F0502020204030204" pitchFamily="34" charset="0"/>
                <a:cs typeface="Calibri" panose="020F0502020204030204" pitchFamily="34" charset="0"/>
              </a:rPr>
              <a:t>yuvarlak şekildedir.</a:t>
            </a:r>
          </a:p>
          <a:p>
            <a:pPr>
              <a:buFont typeface="Wingdings" pitchFamily="2" charset="2"/>
              <a:buChar char="Ø"/>
            </a:pPr>
            <a:r>
              <a:rPr lang="tr-TR" sz="2000" dirty="0">
                <a:latin typeface="Calibri" panose="020F0502020204030204" pitchFamily="34" charset="0"/>
                <a:cs typeface="Calibri" panose="020F0502020204030204" pitchFamily="34" charset="0"/>
              </a:rPr>
              <a:t>Zehirli yılanlarda baş üçgen şeklinde köşeli ve boyun </a:t>
            </a:r>
            <a:r>
              <a:rPr lang="tr-TR" sz="2000" dirty="0" smtClean="0">
                <a:latin typeface="Calibri" panose="020F0502020204030204" pitchFamily="34" charset="0"/>
                <a:cs typeface="Calibri" panose="020F0502020204030204" pitchFamily="34" charset="0"/>
              </a:rPr>
              <a:t>belirgin</a:t>
            </a:r>
            <a:r>
              <a:rPr lang="tr-TR" sz="2000" dirty="0">
                <a:latin typeface="Calibri" panose="020F0502020204030204" pitchFamily="34" charset="0"/>
                <a:cs typeface="Calibri" panose="020F0502020204030204" pitchFamily="34" charset="0"/>
              </a:rPr>
              <a:t>, zehirsizlerde baş elips şeklinde ve boyun </a:t>
            </a:r>
            <a:r>
              <a:rPr lang="tr-TR" sz="2000" dirty="0" smtClean="0">
                <a:latin typeface="Calibri" panose="020F0502020204030204" pitchFamily="34" charset="0"/>
                <a:cs typeface="Calibri" panose="020F0502020204030204" pitchFamily="34" charset="0"/>
              </a:rPr>
              <a:t>belirgin değildir</a:t>
            </a:r>
            <a:r>
              <a:rPr lang="tr-TR" sz="2000" dirty="0">
                <a:latin typeface="Calibri" panose="020F0502020204030204" pitchFamily="34" charset="0"/>
                <a:cs typeface="Calibri" panose="020F0502020204030204" pitchFamily="34" charset="0"/>
              </a:rPr>
              <a:t>.</a:t>
            </a:r>
          </a:p>
          <a:p>
            <a:pPr>
              <a:buFont typeface="Wingdings" pitchFamily="2" charset="2"/>
              <a:buChar char="Ø"/>
            </a:pPr>
            <a:r>
              <a:rPr lang="tr-TR" sz="2000" dirty="0">
                <a:latin typeface="Calibri" panose="020F0502020204030204" pitchFamily="34" charset="0"/>
                <a:cs typeface="Calibri" panose="020F0502020204030204" pitchFamily="34" charset="0"/>
              </a:rPr>
              <a:t>Zehirli yılanların </a:t>
            </a:r>
            <a:r>
              <a:rPr lang="tr-TR" sz="2000" dirty="0" smtClean="0">
                <a:latin typeface="Calibri" panose="020F0502020204030204" pitchFamily="34" charset="0"/>
                <a:cs typeface="Calibri" panose="020F0502020204030204" pitchFamily="34" charset="0"/>
              </a:rPr>
              <a:t> bazıları </a:t>
            </a:r>
            <a:r>
              <a:rPr lang="tr-TR" sz="2000" dirty="0" err="1">
                <a:latin typeface="Calibri" panose="020F0502020204030204" pitchFamily="34" charset="0"/>
                <a:cs typeface="Calibri" panose="020F0502020204030204" pitchFamily="34" charset="0"/>
              </a:rPr>
              <a:t>ovovivipar</a:t>
            </a:r>
            <a:r>
              <a:rPr lang="tr-TR" sz="2000" dirty="0">
                <a:latin typeface="Calibri" panose="020F0502020204030204" pitchFamily="34" charset="0"/>
                <a:cs typeface="Calibri" panose="020F0502020204030204" pitchFamily="34" charset="0"/>
              </a:rPr>
              <a:t>, zehirsizlerin </a:t>
            </a:r>
            <a:r>
              <a:rPr lang="tr-TR" sz="2000" dirty="0" smtClean="0">
                <a:latin typeface="Calibri" panose="020F0502020204030204" pitchFamily="34" charset="0"/>
                <a:cs typeface="Calibri" panose="020F0502020204030204" pitchFamily="34" charset="0"/>
              </a:rPr>
              <a:t>hepsi </a:t>
            </a:r>
            <a:r>
              <a:rPr lang="tr-TR" sz="2000" dirty="0" err="1" smtClean="0">
                <a:latin typeface="Calibri" panose="020F0502020204030204" pitchFamily="34" charset="0"/>
                <a:cs typeface="Calibri" panose="020F0502020204030204" pitchFamily="34" charset="0"/>
              </a:rPr>
              <a:t>ovipardır</a:t>
            </a:r>
            <a:r>
              <a:rPr lang="tr-TR" sz="2000" dirty="0" smtClean="0">
                <a:latin typeface="Calibri" panose="020F0502020204030204" pitchFamily="34" charset="0"/>
                <a:cs typeface="Calibri" panose="020F0502020204030204" pitchFamily="34" charset="0"/>
              </a:rPr>
              <a:t>.</a:t>
            </a:r>
          </a:p>
          <a:p>
            <a:pPr>
              <a:buFont typeface="Wingdings" pitchFamily="2" charset="2"/>
              <a:buChar char="Ø"/>
            </a:pPr>
            <a:endParaRPr lang="tr-TR" sz="2000"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Zehirli yılanların en önemli özelliği, ağzında zehir bezleri ile bu organlardan zehri akıtan zehir dişlerinin bulunmasıdır. Zehir dişleri çenelerdeki diğer dişlerden daha büyük olup esas olarak üst çenede yerleşirler. Engereklerde (</a:t>
            </a:r>
            <a:r>
              <a:rPr lang="tr-TR" sz="2000" dirty="0" err="1">
                <a:latin typeface="Calibri" panose="020F0502020204030204" pitchFamily="34" charset="0"/>
                <a:cs typeface="Calibri" panose="020F0502020204030204" pitchFamily="34" charset="0"/>
              </a:rPr>
              <a:t>Viperidae</a:t>
            </a:r>
            <a:r>
              <a:rPr lang="tr-TR" sz="2000" dirty="0">
                <a:latin typeface="Calibri" panose="020F0502020204030204" pitchFamily="34" charset="0"/>
                <a:cs typeface="Calibri" panose="020F0502020204030204" pitchFamily="34" charset="0"/>
              </a:rPr>
              <a:t>), ağız kapalı iken ekstrem büyük zehir dişleri geriye doğru yatık vaziyette dururlar. Fakat saldırmak yahut ısırmak için ağızlarını açtıklarında dik duruma gelirler. Bununla beraber  zehirli kırbaç yılanları (</a:t>
            </a:r>
            <a:r>
              <a:rPr lang="tr-TR" sz="2000" dirty="0" err="1">
                <a:latin typeface="Calibri" panose="020F0502020204030204" pitchFamily="34" charset="0"/>
                <a:cs typeface="Calibri" panose="020F0502020204030204" pitchFamily="34" charset="0"/>
              </a:rPr>
              <a:t>Colubridae</a:t>
            </a:r>
            <a:r>
              <a:rPr lang="tr-TR" sz="2000" dirty="0">
                <a:latin typeface="Calibri" panose="020F0502020204030204" pitchFamily="34" charset="0"/>
                <a:cs typeface="Calibri" panose="020F0502020204030204" pitchFamily="34" charset="0"/>
              </a:rPr>
              <a:t>) ve kobra yılanlarında (</a:t>
            </a:r>
            <a:r>
              <a:rPr lang="tr-TR" sz="2000" dirty="0" err="1">
                <a:latin typeface="Calibri" panose="020F0502020204030204" pitchFamily="34" charset="0"/>
                <a:cs typeface="Calibri" panose="020F0502020204030204" pitchFamily="34" charset="0"/>
              </a:rPr>
              <a:t>Elapidae</a:t>
            </a:r>
            <a:r>
              <a:rPr lang="tr-TR" sz="2000" dirty="0">
                <a:latin typeface="Calibri" panose="020F0502020204030204" pitchFamily="34" charset="0"/>
                <a:cs typeface="Calibri" panose="020F0502020204030204" pitchFamily="34" charset="0"/>
              </a:rPr>
              <a:t>), Zehir dişleri daima sabit, dik durumda ve nispeten küçüktür.</a:t>
            </a:r>
          </a:p>
          <a:p>
            <a:pPr>
              <a:buFont typeface="Wingdings" pitchFamily="2" charset="2"/>
              <a:buChar char="Ø"/>
            </a:pPr>
            <a:endParaRPr lang="tr-TR" sz="2000" dirty="0">
              <a:latin typeface="Calibri" panose="020F0502020204030204" pitchFamily="34" charset="0"/>
              <a:cs typeface="Calibri" panose="020F0502020204030204" pitchFamily="34" charset="0"/>
            </a:endParaRPr>
          </a:p>
          <a:p>
            <a:endParaRPr lang="tr-TR" sz="2000" dirty="0">
              <a:solidFill>
                <a:schemeClr val="accent1">
                  <a:lumMod val="75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51384" y="260648"/>
            <a:ext cx="11089232" cy="8094524"/>
          </a:xfrm>
          <a:prstGeom prst="rect">
            <a:avLst/>
          </a:prstGeom>
        </p:spPr>
        <p:txBody>
          <a:bodyPr wrap="square">
            <a:spAutoFit/>
          </a:bodyPr>
          <a:lstStyle/>
          <a:p>
            <a:r>
              <a:rPr lang="tr-TR" sz="2000" b="1" u="sng" dirty="0">
                <a:latin typeface="Calibri" panose="020F0502020204030204" pitchFamily="34" charset="0"/>
                <a:cs typeface="Calibri" panose="020F0502020204030204" pitchFamily="34" charset="0"/>
              </a:rPr>
              <a:t>Yılan hareket şekilleri</a:t>
            </a:r>
          </a:p>
          <a:p>
            <a:endParaRPr lang="tr-TR" sz="2000" b="1" dirty="0">
              <a:latin typeface="Calibri" panose="020F0502020204030204" pitchFamily="34" charset="0"/>
              <a:cs typeface="Calibri" panose="020F0502020204030204" pitchFamily="34" charset="0"/>
            </a:endParaRPr>
          </a:p>
          <a:p>
            <a:r>
              <a:rPr lang="tr-TR" sz="2000" b="1" dirty="0">
                <a:latin typeface="Calibri" panose="020F0502020204030204" pitchFamily="34" charset="0"/>
                <a:cs typeface="Calibri" panose="020F0502020204030204" pitchFamily="34" charset="0"/>
              </a:rPr>
              <a:t>Yılankavi Hareket</a:t>
            </a:r>
            <a:r>
              <a:rPr lang="tr-TR" sz="2000" dirty="0">
                <a:latin typeface="Calibri" panose="020F0502020204030204" pitchFamily="34" charset="0"/>
                <a:cs typeface="Calibri" panose="020F0502020204030204" pitchFamily="34" charset="0"/>
              </a:rPr>
              <a:t> veya </a:t>
            </a:r>
            <a:r>
              <a:rPr lang="tr-TR" sz="2000" b="1" dirty="0">
                <a:latin typeface="Calibri" panose="020F0502020204030204" pitchFamily="34" charset="0"/>
                <a:cs typeface="Calibri" panose="020F0502020204030204" pitchFamily="34" charset="0"/>
              </a:rPr>
              <a:t>Yanal Dalgalanma Hareketi</a:t>
            </a:r>
            <a:r>
              <a:rPr lang="tr-TR" sz="2000" dirty="0">
                <a:latin typeface="Calibri" panose="020F0502020204030204" pitchFamily="34" charset="0"/>
                <a:cs typeface="Calibri" panose="020F0502020204030204" pitchFamily="34" charset="0"/>
              </a:rPr>
              <a:t> ile ilerlerler. Bu tür harekette, zeminde hayvanın destek alacağı taş, bitki, çıkıntı gibi öğelerin olması şarttır. Cam gibi pürtüksüz bir yüzeyde yılan yer değiştiremez.</a:t>
            </a:r>
          </a:p>
          <a:p>
            <a:r>
              <a:rPr lang="tr-TR" sz="2000" dirty="0">
                <a:latin typeface="Calibri" panose="020F0502020204030204" pitchFamily="34" charset="0"/>
                <a:cs typeface="Calibri" panose="020F0502020204030204" pitchFamily="34" charset="0"/>
              </a:rPr>
              <a:t>Yılanlar için diğer bir hareket prensibi “</a:t>
            </a:r>
            <a:r>
              <a:rPr lang="tr-TR" sz="2000" b="1" dirty="0">
                <a:latin typeface="Calibri" panose="020F0502020204030204" pitchFamily="34" charset="0"/>
                <a:cs typeface="Calibri" panose="020F0502020204030204" pitchFamily="34" charset="0"/>
              </a:rPr>
              <a:t>El-Akordeon (</a:t>
            </a:r>
            <a:r>
              <a:rPr lang="tr-TR" sz="2000" b="1" dirty="0" err="1">
                <a:latin typeface="Calibri" panose="020F0502020204030204" pitchFamily="34" charset="0"/>
                <a:cs typeface="Calibri" panose="020F0502020204030204" pitchFamily="34" charset="0"/>
              </a:rPr>
              <a:t>Konsertina</a:t>
            </a:r>
            <a:r>
              <a:rPr lang="tr-TR" sz="2000" b="1" dirty="0">
                <a:latin typeface="Calibri" panose="020F0502020204030204" pitchFamily="34" charset="0"/>
                <a:cs typeface="Calibri" panose="020F0502020204030204" pitchFamily="34" charset="0"/>
              </a:rPr>
              <a:t>) Hareketi</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dir</a:t>
            </a:r>
            <a:r>
              <a:rPr lang="tr-TR" sz="2000" dirty="0">
                <a:latin typeface="Calibri" panose="020F0502020204030204" pitchFamily="34" charset="0"/>
                <a:cs typeface="Calibri" panose="020F0502020204030204" pitchFamily="34" charset="0"/>
              </a:rPr>
              <a:t>. Bu hareket tırmanma ve toprak altı tünellerle ilerlemeye uygundur. Vücudun bir kısmı zemine temas ederken, diğer kısmı öne doğru hareket ettirilir</a:t>
            </a:r>
            <a:r>
              <a:rPr lang="tr-TR" sz="2000" dirty="0" smtClean="0">
                <a:latin typeface="Calibri" panose="020F0502020204030204" pitchFamily="34" charset="0"/>
                <a:cs typeface="Calibri" panose="020F0502020204030204" pitchFamily="34" charset="0"/>
              </a:rPr>
              <a:t>.</a:t>
            </a:r>
          </a:p>
          <a:p>
            <a:endParaRPr lang="tr-TR" sz="2000"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Yılanlarda yine özel hareket tarzını, çöllerde yaşayan, </a:t>
            </a:r>
            <a:r>
              <a:rPr lang="tr-TR" sz="2000" dirty="0" smtClean="0">
                <a:latin typeface="Calibri" panose="020F0502020204030204" pitchFamily="34" charset="0"/>
                <a:cs typeface="Calibri" panose="020F0502020204030204" pitchFamily="34" charset="0"/>
              </a:rPr>
              <a:t>türler </a:t>
            </a:r>
            <a:r>
              <a:rPr lang="tr-TR" sz="2000" dirty="0">
                <a:latin typeface="Calibri" panose="020F0502020204030204" pitchFamily="34" charset="0"/>
                <a:cs typeface="Calibri" panose="020F0502020204030204" pitchFamily="34" charset="0"/>
              </a:rPr>
              <a:t>geliştirmişlerdir. Yılan, çıkış noktasında hareket yönüne eğik durumdadır. Daha sonra başını ve vücudun ön kısmını kaldırır, ve çıkış noktasına doğru vücudu dalgalandırarak öne doğru hareket eder. Hareketi tamamlayan vücut kısmı zeminden kaldırılır ve yana dolama şeklinde devam eder. Bu harekete “</a:t>
            </a:r>
            <a:r>
              <a:rPr lang="tr-TR" sz="2000" b="1" dirty="0">
                <a:latin typeface="Calibri" panose="020F0502020204030204" pitchFamily="34" charset="0"/>
                <a:cs typeface="Calibri" panose="020F0502020204030204" pitchFamily="34" charset="0"/>
              </a:rPr>
              <a:t>Side-</a:t>
            </a:r>
            <a:r>
              <a:rPr lang="tr-TR" sz="2000" b="1" dirty="0" err="1">
                <a:latin typeface="Calibri" panose="020F0502020204030204" pitchFamily="34" charset="0"/>
                <a:cs typeface="Calibri" panose="020F0502020204030204" pitchFamily="34" charset="0"/>
              </a:rPr>
              <a:t>Winder</a:t>
            </a:r>
            <a:r>
              <a:rPr lang="tr-TR" sz="2000" b="1" dirty="0">
                <a:latin typeface="Calibri" panose="020F0502020204030204" pitchFamily="34" charset="0"/>
                <a:cs typeface="Calibri" panose="020F0502020204030204" pitchFamily="34" charset="0"/>
              </a:rPr>
              <a:t> (Yana Dolama)” Hareketi denir. </a:t>
            </a:r>
            <a:r>
              <a:rPr lang="tr-TR" sz="2000" dirty="0">
                <a:latin typeface="Calibri" panose="020F0502020204030204" pitchFamily="34" charset="0"/>
                <a:cs typeface="Calibri" panose="020F0502020204030204" pitchFamily="34" charset="0"/>
              </a:rPr>
              <a:t>Bu şekilde hareket eden yılanlarda, vücudun </a:t>
            </a:r>
            <a:r>
              <a:rPr lang="tr-TR" sz="2000" dirty="0" smtClean="0">
                <a:latin typeface="Calibri" panose="020F0502020204030204" pitchFamily="34" charset="0"/>
                <a:cs typeface="Calibri" panose="020F0502020204030204" pitchFamily="34" charset="0"/>
              </a:rPr>
              <a:t>dönüşümlü </a:t>
            </a:r>
            <a:r>
              <a:rPr lang="tr-TR" sz="2000" dirty="0">
                <a:latin typeface="Calibri" panose="020F0502020204030204" pitchFamily="34" charset="0"/>
                <a:cs typeface="Calibri" panose="020F0502020204030204" pitchFamily="34" charset="0"/>
              </a:rPr>
              <a:t>(kısa süreli) olarak bir kısmı zemine temas ettiğinden, sıcak çölde kolaylıkla hareket edebilirler. </a:t>
            </a:r>
            <a:endParaRPr lang="tr-TR" sz="2000" dirty="0" smtClean="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r>
              <a:rPr lang="tr-TR" sz="2000" dirty="0" smtClean="0">
                <a:latin typeface="Calibri" panose="020F0502020204030204" pitchFamily="34" charset="0"/>
                <a:cs typeface="Calibri" panose="020F0502020204030204" pitchFamily="34" charset="0"/>
              </a:rPr>
              <a:t>Bir </a:t>
            </a:r>
            <a:r>
              <a:rPr lang="tr-TR" sz="2000" dirty="0">
                <a:latin typeface="Calibri" panose="020F0502020204030204" pitchFamily="34" charset="0"/>
                <a:cs typeface="Calibri" panose="020F0502020204030204" pitchFamily="34" charset="0"/>
              </a:rPr>
              <a:t>başka hareket </a:t>
            </a:r>
            <a:r>
              <a:rPr lang="tr-TR" sz="2000" b="1" dirty="0">
                <a:latin typeface="Calibri" panose="020F0502020204030204" pitchFamily="34" charset="0"/>
                <a:cs typeface="Calibri" panose="020F0502020204030204" pitchFamily="34" charset="0"/>
              </a:rPr>
              <a:t>“Sürünme </a:t>
            </a:r>
            <a:r>
              <a:rPr lang="tr-TR" sz="2000" b="1" dirty="0" err="1">
                <a:latin typeface="Calibri" panose="020F0502020204030204" pitchFamily="34" charset="0"/>
                <a:cs typeface="Calibri" panose="020F0502020204030204" pitchFamily="34" charset="0"/>
              </a:rPr>
              <a:t>Hareketi”</a:t>
            </a:r>
            <a:r>
              <a:rPr lang="tr-TR" sz="2000" dirty="0" err="1">
                <a:latin typeface="Calibri" panose="020F0502020204030204" pitchFamily="34" charset="0"/>
                <a:cs typeface="Calibri" panose="020F0502020204030204" pitchFamily="34" charset="0"/>
              </a:rPr>
              <a:t>dir</a:t>
            </a:r>
            <a:r>
              <a:rPr lang="tr-TR" sz="2000" dirty="0">
                <a:latin typeface="Calibri" panose="020F0502020204030204" pitchFamily="34" charset="0"/>
                <a:cs typeface="Calibri" panose="020F0502020204030204" pitchFamily="34" charset="0"/>
              </a:rPr>
              <a:t>. Bu hareket </a:t>
            </a:r>
            <a:r>
              <a:rPr lang="tr-TR" sz="2000" dirty="0" err="1">
                <a:latin typeface="Calibri" panose="020F0502020204030204" pitchFamily="34" charset="0"/>
                <a:cs typeface="Calibri" panose="020F0502020204030204" pitchFamily="34" charset="0"/>
              </a:rPr>
              <a:t>Vipera</a:t>
            </a:r>
            <a:r>
              <a:rPr lang="tr-TR" sz="2000" dirty="0">
                <a:latin typeface="Calibri" panose="020F0502020204030204" pitchFamily="34" charset="0"/>
                <a:cs typeface="Calibri" panose="020F0502020204030204" pitchFamily="34" charset="0"/>
              </a:rPr>
              <a:t> ve </a:t>
            </a:r>
            <a:r>
              <a:rPr lang="tr-TR" sz="2000" dirty="0" err="1">
                <a:latin typeface="Calibri" panose="020F0502020204030204" pitchFamily="34" charset="0"/>
                <a:cs typeface="Calibri" panose="020F0502020204030204" pitchFamily="34" charset="0"/>
              </a:rPr>
              <a:t>Python</a:t>
            </a:r>
            <a:r>
              <a:rPr lang="tr-TR" sz="2000" dirty="0">
                <a:latin typeface="Calibri" panose="020F0502020204030204" pitchFamily="34" charset="0"/>
                <a:cs typeface="Calibri" panose="020F0502020204030204" pitchFamily="34" charset="0"/>
              </a:rPr>
              <a:t> türlerinde görülür. Karın plaklarının homojen hareketi ile vücudun tamamı uzatılmış şekilde öne doğru kesintisiz ilerler</a:t>
            </a:r>
          </a:p>
          <a:p>
            <a:endParaRPr lang="tr-TR" sz="2000" dirty="0" smtClean="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 </a:t>
            </a:r>
          </a:p>
          <a:p>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endParaRPr lang="tr-TR" sz="2000" dirty="0">
              <a:solidFill>
                <a:schemeClr val="accent1">
                  <a:lumMod val="75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79376" y="302359"/>
            <a:ext cx="11377264" cy="5632311"/>
          </a:xfrm>
          <a:prstGeom prst="rect">
            <a:avLst/>
          </a:prstGeom>
        </p:spPr>
        <p:txBody>
          <a:bodyPr wrap="square">
            <a:spAutoFit/>
          </a:bodyPr>
          <a:lstStyle/>
          <a:p>
            <a:pPr indent="457200" algn="just"/>
            <a:r>
              <a:rPr lang="tr-TR" sz="2000" dirty="0">
                <a:latin typeface="Calibri" panose="020F0502020204030204" pitchFamily="34" charset="0"/>
                <a:cs typeface="Calibri" panose="020F0502020204030204" pitchFamily="34" charset="0"/>
              </a:rPr>
              <a:t>Genel olarak </a:t>
            </a:r>
            <a:r>
              <a:rPr lang="tr-TR" sz="2000" b="1" dirty="0">
                <a:latin typeface="Calibri" panose="020F0502020204030204" pitchFamily="34" charset="0"/>
                <a:cs typeface="Calibri" panose="020F0502020204030204" pitchFamily="34" charset="0"/>
              </a:rPr>
              <a:t>yılan zehri; </a:t>
            </a:r>
            <a:r>
              <a:rPr lang="tr-TR" sz="2000" dirty="0">
                <a:latin typeface="Calibri" panose="020F0502020204030204" pitchFamily="34" charset="0"/>
                <a:cs typeface="Calibri" panose="020F0502020204030204" pitchFamily="34" charset="0"/>
              </a:rPr>
              <a:t>sarımsı veya beyazımsı (yahut renksiz) bir sıvı olup, az çok yapışkandır. Sudan biraz daha ağırdır. Açık havada kalırsa yapısı bozulur. Kurutulursa, karanlık ve serin yerde saklamak kaydıyla, uzun yıllar etkinliğini korur. Kuru zehir saf suda ve tuzlu suda tekrar eritebilir (%1’lik </a:t>
            </a:r>
            <a:r>
              <a:rPr lang="tr-TR" sz="2000" dirty="0" err="1">
                <a:latin typeface="Calibri" panose="020F0502020204030204" pitchFamily="34" charset="0"/>
                <a:cs typeface="Calibri" panose="020F0502020204030204" pitchFamily="34" charset="0"/>
              </a:rPr>
              <a:t>NaCl</a:t>
            </a:r>
            <a:r>
              <a:rPr lang="tr-TR" sz="2000" dirty="0">
                <a:latin typeface="Calibri" panose="020F0502020204030204" pitchFamily="34" charset="0"/>
                <a:cs typeface="Calibri" panose="020F0502020204030204" pitchFamily="34" charset="0"/>
              </a:rPr>
              <a:t> yeterlidir). Zehir, yılandan cam kaba bir nevi sağma ile alınır. Bunun için en ideal yöntem, ağız kısmına bir zar yahut </a:t>
            </a:r>
            <a:r>
              <a:rPr lang="tr-TR" sz="2000" dirty="0" err="1">
                <a:latin typeface="Calibri" panose="020F0502020204030204" pitchFamily="34" charset="0"/>
                <a:cs typeface="Calibri" panose="020F0502020204030204" pitchFamily="34" charset="0"/>
              </a:rPr>
              <a:t>parafilm</a:t>
            </a:r>
            <a:r>
              <a:rPr lang="tr-TR" sz="2000" dirty="0">
                <a:latin typeface="Calibri" panose="020F0502020204030204" pitchFamily="34" charset="0"/>
                <a:cs typeface="Calibri" panose="020F0502020204030204" pitchFamily="34" charset="0"/>
              </a:rPr>
              <a:t> gerilmiş bir </a:t>
            </a:r>
            <a:r>
              <a:rPr lang="tr-TR" sz="2000" dirty="0" err="1">
                <a:latin typeface="Calibri" panose="020F0502020204030204" pitchFamily="34" charset="0"/>
                <a:cs typeface="Calibri" panose="020F0502020204030204" pitchFamily="34" charset="0"/>
              </a:rPr>
              <a:t>petri</a:t>
            </a:r>
            <a:r>
              <a:rPr lang="tr-TR" sz="2000" dirty="0">
                <a:latin typeface="Calibri" panose="020F0502020204030204" pitchFamily="34" charset="0"/>
                <a:cs typeface="Calibri" panose="020F0502020204030204" pitchFamily="34" charset="0"/>
              </a:rPr>
              <a:t> yahut beherin ısırtılmasıdır.</a:t>
            </a:r>
          </a:p>
          <a:p>
            <a:pPr indent="457200" algn="just"/>
            <a:endParaRPr lang="tr-TR" sz="2000" b="1" i="1" spc="-20" dirty="0">
              <a:latin typeface="Calibri" panose="020F0502020204030204" pitchFamily="34" charset="0"/>
              <a:cs typeface="Calibri" panose="020F0502020204030204" pitchFamily="34" charset="0"/>
            </a:endParaRPr>
          </a:p>
          <a:p>
            <a:pPr indent="457200" algn="just"/>
            <a:endParaRPr lang="tr-TR" sz="2000" dirty="0">
              <a:solidFill>
                <a:schemeClr val="accent1">
                  <a:lumMod val="75000"/>
                </a:schemeClr>
              </a:solidFill>
            </a:endParaRPr>
          </a:p>
          <a:p>
            <a:pPr indent="457200" algn="just"/>
            <a:endParaRPr lang="tr-TR" sz="2000" dirty="0">
              <a:solidFill>
                <a:schemeClr val="accent1">
                  <a:lumMod val="75000"/>
                </a:schemeClr>
              </a:solidFill>
            </a:endParaRPr>
          </a:p>
          <a:p>
            <a:pPr indent="457200" algn="just"/>
            <a:endParaRPr lang="tr-TR" sz="2000" dirty="0">
              <a:solidFill>
                <a:schemeClr val="accent1">
                  <a:lumMod val="75000"/>
                </a:schemeClr>
              </a:solidFill>
            </a:endParaRPr>
          </a:p>
          <a:p>
            <a:pPr indent="457200" algn="just"/>
            <a:endParaRPr lang="tr-TR" sz="2000" dirty="0">
              <a:solidFill>
                <a:schemeClr val="accent1">
                  <a:lumMod val="75000"/>
                </a:schemeClr>
              </a:solidFill>
            </a:endParaRPr>
          </a:p>
          <a:p>
            <a:pPr indent="457200" algn="just"/>
            <a:endParaRPr lang="tr-TR" sz="2000" dirty="0">
              <a:solidFill>
                <a:schemeClr val="accent1">
                  <a:lumMod val="75000"/>
                </a:schemeClr>
              </a:solidFill>
            </a:endParaRPr>
          </a:p>
          <a:p>
            <a:pPr indent="457200" algn="just"/>
            <a:endParaRPr lang="tr-TR" sz="2000" dirty="0">
              <a:solidFill>
                <a:schemeClr val="accent1">
                  <a:lumMod val="75000"/>
                </a:schemeClr>
              </a:solidFill>
            </a:endParaRPr>
          </a:p>
          <a:p>
            <a:pPr indent="457200" algn="just"/>
            <a:endParaRPr lang="tr-TR" sz="2000" dirty="0">
              <a:solidFill>
                <a:schemeClr val="accent1">
                  <a:lumMod val="75000"/>
                </a:schemeClr>
              </a:solidFill>
            </a:endParaRPr>
          </a:p>
          <a:p>
            <a:pPr indent="457200" algn="just"/>
            <a:r>
              <a:rPr lang="tr-TR" sz="2000" dirty="0" smtClean="0">
                <a:latin typeface="Calibri" panose="020F0502020204030204" pitchFamily="34" charset="0"/>
                <a:cs typeface="Calibri" panose="020F0502020204030204" pitchFamily="34" charset="0"/>
              </a:rPr>
              <a:t>Yılanlar </a:t>
            </a:r>
            <a:r>
              <a:rPr lang="tr-TR" sz="2000" dirty="0">
                <a:latin typeface="Calibri" panose="020F0502020204030204" pitchFamily="34" charset="0"/>
                <a:cs typeface="Calibri" panose="020F0502020204030204" pitchFamily="34" charset="0"/>
              </a:rPr>
              <a:t>hayvanlar alemindeki en kompleks </a:t>
            </a:r>
            <a:r>
              <a:rPr lang="tr-TR" sz="2000" dirty="0" err="1">
                <a:latin typeface="Calibri" panose="020F0502020204030204" pitchFamily="34" charset="0"/>
                <a:cs typeface="Calibri" panose="020F0502020204030204" pitchFamily="34" charset="0"/>
              </a:rPr>
              <a:t>zehire</a:t>
            </a:r>
            <a:r>
              <a:rPr lang="tr-TR" sz="2000" dirty="0">
                <a:latin typeface="Calibri" panose="020F0502020204030204" pitchFamily="34" charset="0"/>
                <a:cs typeface="Calibri" panose="020F0502020204030204" pitchFamily="34" charset="0"/>
              </a:rPr>
              <a:t> sahip hayvanlardır. </a:t>
            </a:r>
            <a:r>
              <a:rPr lang="tr-TR" sz="2000" dirty="0" err="1">
                <a:latin typeface="Calibri" panose="020F0502020204030204" pitchFamily="34" charset="0"/>
                <a:cs typeface="Calibri" panose="020F0502020204030204" pitchFamily="34" charset="0"/>
              </a:rPr>
              <a:t>Zehirin</a:t>
            </a:r>
            <a:r>
              <a:rPr lang="tr-TR" sz="2000" dirty="0">
                <a:latin typeface="Calibri" panose="020F0502020204030204" pitchFamily="34" charset="0"/>
                <a:cs typeface="Calibri" panose="020F0502020204030204" pitchFamily="34" charset="0"/>
              </a:rPr>
              <a:t> içeriği türden türe değişiklik gösterir. Tek türe ait </a:t>
            </a:r>
            <a:r>
              <a:rPr lang="tr-TR" sz="2000" dirty="0" err="1">
                <a:latin typeface="Calibri" panose="020F0502020204030204" pitchFamily="34" charset="0"/>
                <a:cs typeface="Calibri" panose="020F0502020204030204" pitchFamily="34" charset="0"/>
              </a:rPr>
              <a:t>zehirin</a:t>
            </a:r>
            <a:r>
              <a:rPr lang="tr-TR" sz="2000" dirty="0">
                <a:latin typeface="Calibri" panose="020F0502020204030204" pitchFamily="34" charset="0"/>
                <a:cs typeface="Calibri" panose="020F0502020204030204" pitchFamily="34" charset="0"/>
              </a:rPr>
              <a:t> bileşenleri de yılanın yaşına, mevsime ve sıcaklığa göre değişebilir. Kuru </a:t>
            </a:r>
            <a:r>
              <a:rPr lang="tr-TR" sz="2000" dirty="0" err="1">
                <a:latin typeface="Calibri" panose="020F0502020204030204" pitchFamily="34" charset="0"/>
                <a:cs typeface="Calibri" panose="020F0502020204030204" pitchFamily="34" charset="0"/>
              </a:rPr>
              <a:t>zehirin</a:t>
            </a:r>
            <a:r>
              <a:rPr lang="tr-TR" sz="2000" dirty="0">
                <a:latin typeface="Calibri" panose="020F0502020204030204" pitchFamily="34" charset="0"/>
                <a:cs typeface="Calibri" panose="020F0502020204030204" pitchFamily="34" charset="0"/>
              </a:rPr>
              <a:t> %90'ından fazlası proteinlerden oluşur. Bunlar çoğunlukla farklı enzimler, </a:t>
            </a:r>
            <a:r>
              <a:rPr lang="tr-TR" sz="2000" dirty="0" err="1">
                <a:latin typeface="Calibri" panose="020F0502020204030204" pitchFamily="34" charset="0"/>
                <a:cs typeface="Calibri" panose="020F0502020204030204" pitchFamily="34" charset="0"/>
              </a:rPr>
              <a:t>enzimatik</a:t>
            </a:r>
            <a:r>
              <a:rPr lang="tr-TR" sz="2000" dirty="0">
                <a:latin typeface="Calibri" panose="020F0502020204030204" pitchFamily="34" charset="0"/>
                <a:cs typeface="Calibri" panose="020F0502020204030204" pitchFamily="34" charset="0"/>
              </a:rPr>
              <a:t> olmayan </a:t>
            </a:r>
            <a:r>
              <a:rPr lang="tr-TR" sz="2000" dirty="0" err="1">
                <a:latin typeface="Calibri" panose="020F0502020204030204" pitchFamily="34" charset="0"/>
                <a:cs typeface="Calibri" panose="020F0502020204030204" pitchFamily="34" charset="0"/>
              </a:rPr>
              <a:t>polipeptidler</a:t>
            </a:r>
            <a:r>
              <a:rPr lang="tr-TR" sz="2000" dirty="0">
                <a:latin typeface="Calibri" panose="020F0502020204030204" pitchFamily="34" charset="0"/>
                <a:cs typeface="Calibri" panose="020F0502020204030204" pitchFamily="34" charset="0"/>
              </a:rPr>
              <a:t>, toksinler ve </a:t>
            </a:r>
            <a:r>
              <a:rPr lang="tr-TR" sz="2000" dirty="0" err="1">
                <a:latin typeface="Calibri" panose="020F0502020204030204" pitchFamily="34" charset="0"/>
                <a:cs typeface="Calibri" panose="020F0502020204030204" pitchFamily="34" charset="0"/>
              </a:rPr>
              <a:t>toksik</a:t>
            </a:r>
            <a:r>
              <a:rPr lang="tr-TR" sz="2000" dirty="0">
                <a:latin typeface="Calibri" panose="020F0502020204030204" pitchFamily="34" charset="0"/>
                <a:cs typeface="Calibri" panose="020F0502020204030204" pitchFamily="34" charset="0"/>
              </a:rPr>
              <a:t> olmayan </a:t>
            </a:r>
            <a:r>
              <a:rPr lang="tr-TR" sz="2000" dirty="0" err="1">
                <a:latin typeface="Calibri" panose="020F0502020204030204" pitchFamily="34" charset="0"/>
                <a:cs typeface="Calibri" panose="020F0502020204030204" pitchFamily="34" charset="0"/>
              </a:rPr>
              <a:t>Nerve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Growth</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Factor</a:t>
            </a:r>
            <a:r>
              <a:rPr lang="tr-TR" sz="2000" dirty="0">
                <a:latin typeface="Calibri" panose="020F0502020204030204" pitchFamily="34" charset="0"/>
                <a:cs typeface="Calibri" panose="020F0502020204030204" pitchFamily="34" charset="0"/>
              </a:rPr>
              <a:t> (NGF) gibi proteinlerdir. </a:t>
            </a:r>
            <a:r>
              <a:rPr lang="tr-TR" sz="2000" dirty="0" smtClean="0">
                <a:latin typeface="Calibri" panose="020F0502020204030204" pitchFamily="34" charset="0"/>
                <a:cs typeface="Calibri" panose="020F0502020204030204" pitchFamily="34" charset="0"/>
              </a:rPr>
              <a:t>Zehirde </a:t>
            </a:r>
            <a:r>
              <a:rPr lang="tr-TR" sz="2000" dirty="0">
                <a:latin typeface="Calibri" panose="020F0502020204030204" pitchFamily="34" charset="0"/>
                <a:cs typeface="Calibri" panose="020F0502020204030204" pitchFamily="34" charset="0"/>
              </a:rPr>
              <a:t>yer alan bazı bileşenlerin fonksiyonu gizemini korumaktadır. .</a:t>
            </a:r>
          </a:p>
        </p:txBody>
      </p:sp>
      <p:pic>
        <p:nvPicPr>
          <p:cNvPr id="10242" name="Picture 2" descr="yılan zehri"/>
          <p:cNvPicPr>
            <a:picLocks noChangeAspect="1" noChangeArrowheads="1"/>
          </p:cNvPicPr>
          <p:nvPr/>
        </p:nvPicPr>
        <p:blipFill>
          <a:blip r:embed="rId3" cstate="print"/>
          <a:srcRect/>
          <a:stretch>
            <a:fillRect/>
          </a:stretch>
        </p:blipFill>
        <p:spPr bwMode="auto">
          <a:xfrm>
            <a:off x="1689101" y="2319206"/>
            <a:ext cx="2971725" cy="1961340"/>
          </a:xfrm>
          <a:prstGeom prst="rect">
            <a:avLst/>
          </a:prstGeom>
          <a:noFill/>
        </p:spPr>
      </p:pic>
      <p:pic>
        <p:nvPicPr>
          <p:cNvPr id="10244" name="Picture 4" descr="http://kmarshall.photoshelter.com/img/pixel.gif"/>
          <p:cNvPicPr>
            <a:picLocks noChangeAspect="1" noChangeArrowheads="1"/>
          </p:cNvPicPr>
          <p:nvPr/>
        </p:nvPicPr>
        <p:blipFill>
          <a:blip r:embed="rId4"/>
          <a:srcRect/>
          <a:stretch>
            <a:fillRect/>
          </a:stretch>
        </p:blipFill>
        <p:spPr bwMode="auto">
          <a:xfrm>
            <a:off x="1679576" y="-136525"/>
            <a:ext cx="9525" cy="9525"/>
          </a:xfrm>
          <a:prstGeom prst="rect">
            <a:avLst/>
          </a:prstGeom>
          <a:noFill/>
        </p:spPr>
      </p:pic>
      <p:pic>
        <p:nvPicPr>
          <p:cNvPr id="10246" name="Picture 6" descr="http://kmarshall.photoshelter.com/img/pixel.gif"/>
          <p:cNvPicPr>
            <a:picLocks noChangeAspect="1" noChangeArrowheads="1"/>
          </p:cNvPicPr>
          <p:nvPr/>
        </p:nvPicPr>
        <p:blipFill>
          <a:blip r:embed="rId4"/>
          <a:srcRect/>
          <a:stretch>
            <a:fillRect/>
          </a:stretch>
        </p:blipFill>
        <p:spPr bwMode="auto">
          <a:xfrm>
            <a:off x="1679576" y="-136525"/>
            <a:ext cx="9525" cy="9525"/>
          </a:xfrm>
          <a:prstGeom prst="rect">
            <a:avLst/>
          </a:prstGeom>
          <a:noFill/>
        </p:spPr>
      </p:pic>
      <p:pic>
        <p:nvPicPr>
          <p:cNvPr id="10250" name="Picture 10" descr="http://1.bp.blogspot.com/-t8meZkjUCOs/TnTIMUEjlFI/AAAAAAAADTA/wb03fwBjmmk/s320/snake-bite-3.jpg"/>
          <p:cNvPicPr>
            <a:picLocks noChangeAspect="1" noChangeArrowheads="1"/>
          </p:cNvPicPr>
          <p:nvPr/>
        </p:nvPicPr>
        <p:blipFill>
          <a:blip r:embed="rId5" cstate="print"/>
          <a:srcRect/>
          <a:stretch>
            <a:fillRect/>
          </a:stretch>
        </p:blipFill>
        <p:spPr bwMode="auto">
          <a:xfrm>
            <a:off x="6312024" y="2319206"/>
            <a:ext cx="2715899" cy="187195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35360" y="260648"/>
            <a:ext cx="11593288" cy="5940088"/>
          </a:xfrm>
          <a:prstGeom prst="rect">
            <a:avLst/>
          </a:prstGeom>
        </p:spPr>
        <p:txBody>
          <a:bodyPr wrap="square">
            <a:spAutoFit/>
          </a:bodyPr>
          <a:lstStyle/>
          <a:p>
            <a:r>
              <a:rPr lang="tr-TR" sz="2000" dirty="0">
                <a:latin typeface="Calibri" panose="020F0502020204030204" pitchFamily="34" charset="0"/>
                <a:cs typeface="Calibri" panose="020F0502020204030204" pitchFamily="34" charset="0"/>
              </a:rPr>
              <a:t>Yılan </a:t>
            </a:r>
            <a:r>
              <a:rPr lang="tr-TR" sz="2000" dirty="0" err="1">
                <a:latin typeface="Calibri" panose="020F0502020204030204" pitchFamily="34" charset="0"/>
                <a:cs typeface="Calibri" panose="020F0502020204030204" pitchFamily="34" charset="0"/>
              </a:rPr>
              <a:t>zehiri</a:t>
            </a:r>
            <a:r>
              <a:rPr lang="tr-TR" sz="2000" dirty="0">
                <a:latin typeface="Calibri" panose="020F0502020204030204" pitchFamily="34" charset="0"/>
                <a:cs typeface="Calibri" panose="020F0502020204030204" pitchFamily="34" charset="0"/>
              </a:rPr>
              <a:t>, proteinler, enzimler, </a:t>
            </a:r>
            <a:r>
              <a:rPr lang="tr-TR" sz="2000" dirty="0" err="1">
                <a:latin typeface="Calibri" panose="020F0502020204030204" pitchFamily="34" charset="0"/>
                <a:cs typeface="Calibri" panose="020F0502020204030204" pitchFamily="34" charset="0"/>
              </a:rPr>
              <a:t>sitotoksik</a:t>
            </a:r>
            <a:r>
              <a:rPr lang="tr-TR" sz="2000" dirty="0">
                <a:latin typeface="Calibri" panose="020F0502020204030204" pitchFamily="34" charset="0"/>
                <a:cs typeface="Calibri" panose="020F0502020204030204" pitchFamily="34" charset="0"/>
              </a:rPr>
              <a:t> etki gösteren maddeler, </a:t>
            </a:r>
            <a:r>
              <a:rPr lang="tr-TR" sz="2000" dirty="0" err="1">
                <a:latin typeface="Calibri" panose="020F0502020204030204" pitchFamily="34" charset="0"/>
                <a:cs typeface="Calibri" panose="020F0502020204030204" pitchFamily="34" charset="0"/>
              </a:rPr>
              <a:t>nörotoksinler</a:t>
            </a:r>
            <a:r>
              <a:rPr lang="tr-TR" sz="2000" dirty="0">
                <a:latin typeface="Calibri" panose="020F0502020204030204" pitchFamily="34" charset="0"/>
                <a:cs typeface="Calibri" panose="020F0502020204030204" pitchFamily="34" charset="0"/>
              </a:rPr>
              <a:t> ve </a:t>
            </a:r>
            <a:r>
              <a:rPr lang="tr-TR" sz="2000" dirty="0" err="1">
                <a:latin typeface="Calibri" panose="020F0502020204030204" pitchFamily="34" charset="0"/>
                <a:cs typeface="Calibri" panose="020F0502020204030204" pitchFamily="34" charset="0"/>
              </a:rPr>
              <a:t>koagülantlar</a:t>
            </a:r>
            <a:r>
              <a:rPr lang="tr-TR" sz="2000" dirty="0">
                <a:latin typeface="Calibri" panose="020F0502020204030204" pitchFamily="34" charset="0"/>
                <a:cs typeface="Calibri" panose="020F0502020204030204" pitchFamily="34" charset="0"/>
              </a:rPr>
              <a:t> içerir. Bilinen yılanlarının zehirleri yirmi beş farklı enzim içerirler. Bu enzimlerin on kadarı bütün yılanlar da ortak olarak bulunurken, diğerlerinin bulunma şekli yılanın türüne göre değişir.</a:t>
            </a:r>
          </a:p>
          <a:p>
            <a:endParaRPr lang="tr-TR" sz="2000" dirty="0" smtClean="0">
              <a:latin typeface="Calibri" panose="020F0502020204030204" pitchFamily="34" charset="0"/>
              <a:cs typeface="Calibri" panose="020F0502020204030204" pitchFamily="34" charset="0"/>
            </a:endParaRPr>
          </a:p>
          <a:p>
            <a:r>
              <a:rPr lang="tr-TR" sz="2000" b="1" dirty="0" err="1" smtClean="0">
                <a:latin typeface="Calibri" panose="020F0502020204030204" pitchFamily="34" charset="0"/>
                <a:cs typeface="Calibri" panose="020F0502020204030204" pitchFamily="34" charset="0"/>
              </a:rPr>
              <a:t>Fosfodiesterazlar</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ağırlıklı olarak </a:t>
            </a:r>
            <a:r>
              <a:rPr lang="tr-TR" sz="2000" b="1" dirty="0">
                <a:latin typeface="Calibri" panose="020F0502020204030204" pitchFamily="34" charset="0"/>
                <a:cs typeface="Calibri" panose="020F0502020204030204" pitchFamily="34" charset="0"/>
              </a:rPr>
              <a:t>kan </a:t>
            </a:r>
            <a:r>
              <a:rPr lang="tr-TR" sz="2000" b="1" dirty="0" smtClean="0">
                <a:latin typeface="Calibri" panose="020F0502020204030204" pitchFamily="34" charset="0"/>
                <a:cs typeface="Calibri" panose="020F0502020204030204" pitchFamily="34" charset="0"/>
              </a:rPr>
              <a:t>basıncını düşürür</a:t>
            </a:r>
            <a:r>
              <a:rPr lang="tr-TR" sz="2000" b="1" dirty="0">
                <a:latin typeface="Calibri" panose="020F0502020204030204" pitchFamily="34" charset="0"/>
                <a:cs typeface="Calibri" panose="020F0502020204030204" pitchFamily="34" charset="0"/>
              </a:rPr>
              <a:t>.</a:t>
            </a:r>
          </a:p>
          <a:p>
            <a:endParaRPr lang="tr-TR" sz="2000" dirty="0" smtClean="0">
              <a:latin typeface="Calibri" panose="020F0502020204030204" pitchFamily="34" charset="0"/>
              <a:cs typeface="Calibri" panose="020F0502020204030204" pitchFamily="34" charset="0"/>
            </a:endParaRPr>
          </a:p>
          <a:p>
            <a:r>
              <a:rPr lang="tr-TR" sz="2000" b="1" dirty="0" err="1" smtClean="0">
                <a:latin typeface="Calibri" panose="020F0502020204030204" pitchFamily="34" charset="0"/>
                <a:cs typeface="Calibri" panose="020F0502020204030204" pitchFamily="34" charset="0"/>
              </a:rPr>
              <a:t>Fosfalipaz</a:t>
            </a:r>
            <a:r>
              <a:rPr lang="tr-TR" sz="2000" b="1" dirty="0" smtClean="0">
                <a:latin typeface="Calibri" panose="020F0502020204030204" pitchFamily="34" charset="0"/>
                <a:cs typeface="Calibri" panose="020F0502020204030204" pitchFamily="34" charset="0"/>
              </a:rPr>
              <a:t> </a:t>
            </a:r>
            <a:r>
              <a:rPr lang="tr-TR" sz="2000" b="1" dirty="0">
                <a:latin typeface="Calibri" panose="020F0502020204030204" pitchFamily="34" charset="0"/>
                <a:cs typeface="Calibri" panose="020F0502020204030204" pitchFamily="34" charset="0"/>
              </a:rPr>
              <a:t>A2</a:t>
            </a:r>
            <a:r>
              <a:rPr lang="tr-TR" sz="2000" dirty="0">
                <a:latin typeface="Calibri" panose="020F0502020204030204" pitchFamily="34" charset="0"/>
                <a:cs typeface="Calibri" panose="020F0502020204030204" pitchFamily="34" charset="0"/>
              </a:rPr>
              <a:t>,  </a:t>
            </a:r>
            <a:r>
              <a:rPr lang="tr-TR" sz="2000" b="1" dirty="0" err="1">
                <a:latin typeface="Calibri" panose="020F0502020204030204" pitchFamily="34" charset="0"/>
                <a:cs typeface="Calibri" panose="020F0502020204030204" pitchFamily="34" charset="0"/>
              </a:rPr>
              <a:t>hemolize</a:t>
            </a:r>
            <a:r>
              <a:rPr lang="tr-TR" sz="2000" b="1" dirty="0">
                <a:latin typeface="Calibri" panose="020F0502020204030204" pitchFamily="34" charset="0"/>
                <a:cs typeface="Calibri" panose="020F0502020204030204" pitchFamily="34" charset="0"/>
              </a:rPr>
              <a:t> yol açar </a:t>
            </a:r>
            <a:r>
              <a:rPr lang="tr-TR" sz="2000" dirty="0">
                <a:latin typeface="Calibri" panose="020F0502020204030204" pitchFamily="34" charset="0"/>
                <a:cs typeface="Calibri" panose="020F0502020204030204" pitchFamily="34" charset="0"/>
              </a:rPr>
              <a:t>ve </a:t>
            </a:r>
            <a:r>
              <a:rPr lang="tr-TR" sz="2000" b="1" dirty="0">
                <a:latin typeface="Calibri" panose="020F0502020204030204" pitchFamily="34" charset="0"/>
                <a:cs typeface="Calibri" panose="020F0502020204030204" pitchFamily="34" charset="0"/>
              </a:rPr>
              <a:t>kas nekrozuna sebep olur</a:t>
            </a:r>
            <a:r>
              <a:rPr lang="tr-TR" sz="2000" dirty="0">
                <a:latin typeface="Calibri" panose="020F0502020204030204" pitchFamily="34" charset="0"/>
                <a:cs typeface="Calibri" panose="020F0502020204030204" pitchFamily="34" charset="0"/>
              </a:rPr>
              <a:t>. Neredeyse bütün yılan zehirlerinde bulunur.</a:t>
            </a:r>
          </a:p>
          <a:p>
            <a:endParaRPr lang="tr-TR" sz="2000" dirty="0" smtClean="0">
              <a:latin typeface="Calibri" panose="020F0502020204030204" pitchFamily="34" charset="0"/>
              <a:cs typeface="Calibri" panose="020F0502020204030204" pitchFamily="34" charset="0"/>
            </a:endParaRPr>
          </a:p>
          <a:p>
            <a:r>
              <a:rPr lang="tr-TR" sz="2000" dirty="0" smtClean="0">
                <a:latin typeface="Calibri" panose="020F0502020204030204" pitchFamily="34" charset="0"/>
                <a:cs typeface="Calibri" panose="020F0502020204030204" pitchFamily="34" charset="0"/>
              </a:rPr>
              <a:t>Yılan </a:t>
            </a:r>
            <a:r>
              <a:rPr lang="tr-TR" sz="2000" dirty="0" err="1">
                <a:latin typeface="Calibri" panose="020F0502020204030204" pitchFamily="34" charset="0"/>
                <a:cs typeface="Calibri" panose="020F0502020204030204" pitchFamily="34" charset="0"/>
              </a:rPr>
              <a:t>zehiri</a:t>
            </a:r>
            <a:r>
              <a:rPr lang="tr-TR" sz="2000" dirty="0">
                <a:latin typeface="Calibri" panose="020F0502020204030204" pitchFamily="34" charset="0"/>
                <a:cs typeface="Calibri" panose="020F0502020204030204" pitchFamily="34" charset="0"/>
              </a:rPr>
              <a:t> </a:t>
            </a:r>
            <a:r>
              <a:rPr lang="tr-TR" sz="2000" b="1" dirty="0" err="1">
                <a:latin typeface="Calibri" panose="020F0502020204030204" pitchFamily="34" charset="0"/>
                <a:cs typeface="Calibri" panose="020F0502020204030204" pitchFamily="34" charset="0"/>
              </a:rPr>
              <a:t>kolinesteraz</a:t>
            </a:r>
            <a:r>
              <a:rPr lang="tr-TR" sz="2000" dirty="0" err="1">
                <a:latin typeface="Calibri" panose="020F0502020204030204" pitchFamily="34" charset="0"/>
                <a:cs typeface="Calibri" panose="020F0502020204030204" pitchFamily="34" charset="0"/>
              </a:rPr>
              <a:t>ı</a:t>
            </a:r>
            <a:r>
              <a:rPr lang="tr-TR" sz="2000" dirty="0">
                <a:latin typeface="Calibri" panose="020F0502020204030204" pitchFamily="34" charset="0"/>
                <a:cs typeface="Calibri" panose="020F0502020204030204" pitchFamily="34" charset="0"/>
              </a:rPr>
              <a:t>  avın </a:t>
            </a:r>
            <a:r>
              <a:rPr lang="tr-TR" sz="2000" b="1" dirty="0">
                <a:latin typeface="Calibri" panose="020F0502020204030204" pitchFamily="34" charset="0"/>
                <a:cs typeface="Calibri" panose="020F0502020204030204" pitchFamily="34" charset="0"/>
              </a:rPr>
              <a:t>kas kontrolünü kaybetmesini sağlar</a:t>
            </a:r>
            <a:r>
              <a:rPr lang="tr-TR" sz="2000" dirty="0">
                <a:latin typeface="Calibri" panose="020F0502020204030204" pitchFamily="34" charset="0"/>
                <a:cs typeface="Calibri" panose="020F0502020204030204" pitchFamily="34" charset="0"/>
              </a:rPr>
              <a:t>.</a:t>
            </a:r>
          </a:p>
          <a:p>
            <a:endParaRPr lang="tr-TR" sz="2000" dirty="0" smtClean="0">
              <a:latin typeface="Calibri" panose="020F0502020204030204" pitchFamily="34" charset="0"/>
              <a:cs typeface="Calibri" panose="020F0502020204030204" pitchFamily="34" charset="0"/>
            </a:endParaRPr>
          </a:p>
          <a:p>
            <a:r>
              <a:rPr lang="tr-TR" sz="2000" b="1" dirty="0" err="1" smtClean="0">
                <a:latin typeface="Calibri" panose="020F0502020204030204" pitchFamily="34" charset="0"/>
                <a:cs typeface="Calibri" panose="020F0502020204030204" pitchFamily="34" charset="0"/>
              </a:rPr>
              <a:t>Hiyalüronidaz</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doku geçirgenliğini artırarak diğer enzimlerin avın dokusunda </a:t>
            </a:r>
            <a:r>
              <a:rPr lang="tr-TR" sz="2000" dirty="0" err="1">
                <a:latin typeface="Calibri" panose="020F0502020204030204" pitchFamily="34" charset="0"/>
                <a:cs typeface="Calibri" panose="020F0502020204030204" pitchFamily="34" charset="0"/>
              </a:rPr>
              <a:t>absorbe</a:t>
            </a:r>
            <a:r>
              <a:rPr lang="tr-TR" sz="2000" dirty="0">
                <a:latin typeface="Calibri" panose="020F0502020204030204" pitchFamily="34" charset="0"/>
                <a:cs typeface="Calibri" panose="020F0502020204030204" pitchFamily="34" charset="0"/>
              </a:rPr>
              <a:t> edilmesini kolaylaştırır.</a:t>
            </a:r>
          </a:p>
          <a:p>
            <a:endParaRPr lang="tr-TR" sz="2000" dirty="0" smtClean="0">
              <a:latin typeface="Calibri" panose="020F0502020204030204" pitchFamily="34" charset="0"/>
              <a:cs typeface="Calibri" panose="020F0502020204030204" pitchFamily="34" charset="0"/>
            </a:endParaRPr>
          </a:p>
          <a:p>
            <a:r>
              <a:rPr lang="tr-TR" sz="2000" b="1" dirty="0" err="1" smtClean="0">
                <a:latin typeface="Calibri" panose="020F0502020204030204" pitchFamily="34" charset="0"/>
                <a:cs typeface="Calibri" panose="020F0502020204030204" pitchFamily="34" charset="0"/>
              </a:rPr>
              <a:t>Oksidaz</a:t>
            </a:r>
            <a:r>
              <a:rPr lang="tr-TR" sz="2000" b="1" dirty="0">
                <a:latin typeface="Calibri" panose="020F0502020204030204" pitchFamily="34" charset="0"/>
                <a:cs typeface="Calibri" panose="020F0502020204030204" pitchFamily="34" charset="0"/>
              </a:rPr>
              <a:t> ve </a:t>
            </a:r>
            <a:r>
              <a:rPr lang="tr-TR" sz="2000" b="1" dirty="0" err="1">
                <a:latin typeface="Calibri" panose="020F0502020204030204" pitchFamily="34" charset="0"/>
                <a:cs typeface="Calibri" panose="020F0502020204030204" pitchFamily="34" charset="0"/>
              </a:rPr>
              <a:t>proteaz</a:t>
            </a:r>
            <a:r>
              <a:rPr lang="tr-TR" sz="2000" dirty="0">
                <a:latin typeface="Calibri" panose="020F0502020204030204" pitchFamily="34" charset="0"/>
                <a:cs typeface="Calibri" panose="020F0502020204030204" pitchFamily="34" charset="0"/>
              </a:rPr>
              <a:t> sindirim için kullanılır. </a:t>
            </a:r>
            <a:r>
              <a:rPr lang="tr-TR" sz="2000" dirty="0" err="1">
                <a:latin typeface="Calibri" panose="020F0502020204030204" pitchFamily="34" charset="0"/>
                <a:cs typeface="Calibri" panose="020F0502020204030204" pitchFamily="34" charset="0"/>
              </a:rPr>
              <a:t>Oksidaz</a:t>
            </a:r>
            <a:r>
              <a:rPr lang="tr-TR" sz="2000" dirty="0">
                <a:latin typeface="Calibri" panose="020F0502020204030204" pitchFamily="34" charset="0"/>
                <a:cs typeface="Calibri" panose="020F0502020204030204" pitchFamily="34" charset="0"/>
              </a:rPr>
              <a:t> ayrıca diğer bazı enzimlerin tetiklenmesine de sebep olur ve bazı türlerdeki </a:t>
            </a:r>
            <a:r>
              <a:rPr lang="tr-TR" sz="2000" dirty="0" err="1">
                <a:latin typeface="Calibri" panose="020F0502020204030204" pitchFamily="34" charset="0"/>
                <a:cs typeface="Calibri" panose="020F0502020204030204" pitchFamily="34" charset="0"/>
              </a:rPr>
              <a:t>venomun</a:t>
            </a:r>
            <a:r>
              <a:rPr lang="tr-TR" sz="2000" dirty="0">
                <a:latin typeface="Calibri" panose="020F0502020204030204" pitchFamily="34" charset="0"/>
                <a:cs typeface="Calibri" panose="020F0502020204030204" pitchFamily="34" charset="0"/>
              </a:rPr>
              <a:t> yeşil renginden </a:t>
            </a:r>
            <a:r>
              <a:rPr lang="tr-TR" sz="2000" dirty="0" smtClean="0">
                <a:latin typeface="Calibri" panose="020F0502020204030204" pitchFamily="34" charset="0"/>
                <a:cs typeface="Calibri" panose="020F0502020204030204" pitchFamily="34" charset="0"/>
              </a:rPr>
              <a:t>sorumludur. Yılan </a:t>
            </a:r>
            <a:r>
              <a:rPr lang="tr-TR" sz="2000" dirty="0" err="1">
                <a:latin typeface="Calibri" panose="020F0502020204030204" pitchFamily="34" charset="0"/>
                <a:cs typeface="Calibri" panose="020F0502020204030204" pitchFamily="34" charset="0"/>
              </a:rPr>
              <a:t>zehiri</a:t>
            </a:r>
            <a:r>
              <a:rPr lang="tr-TR" sz="2000" dirty="0">
                <a:latin typeface="Calibri" panose="020F0502020204030204" pitchFamily="34" charset="0"/>
                <a:cs typeface="Calibri" panose="020F0502020204030204" pitchFamily="34" charset="0"/>
              </a:rPr>
              <a:t> genellikle </a:t>
            </a:r>
            <a:r>
              <a:rPr lang="tr-TR" sz="2000" dirty="0" err="1">
                <a:latin typeface="Calibri" panose="020F0502020204030204" pitchFamily="34" charset="0"/>
                <a:cs typeface="Calibri" panose="020F0502020204030204" pitchFamily="34" charset="0"/>
              </a:rPr>
              <a:t>ATP'nin</a:t>
            </a:r>
            <a:r>
              <a:rPr lang="tr-TR" sz="2000" dirty="0">
                <a:latin typeface="Calibri" panose="020F0502020204030204" pitchFamily="34" charset="0"/>
                <a:cs typeface="Calibri" panose="020F0502020204030204" pitchFamily="34" charset="0"/>
              </a:rPr>
              <a:t> çözülmesine ve avın enerji üretiminin bozulmasına yarayan </a:t>
            </a:r>
            <a:r>
              <a:rPr lang="tr-TR" sz="2000" b="1" dirty="0" err="1">
                <a:latin typeface="Calibri" panose="020F0502020204030204" pitchFamily="34" charset="0"/>
                <a:cs typeface="Calibri" panose="020F0502020204030204" pitchFamily="34" charset="0"/>
              </a:rPr>
              <a:t>ATPaz</a:t>
            </a:r>
            <a:r>
              <a:rPr lang="tr-TR" sz="2000" dirty="0">
                <a:latin typeface="Calibri" panose="020F0502020204030204" pitchFamily="34" charset="0"/>
                <a:cs typeface="Calibri" panose="020F0502020204030204" pitchFamily="34" charset="0"/>
              </a:rPr>
              <a:t> içerir.</a:t>
            </a:r>
          </a:p>
          <a:p>
            <a:endParaRPr lang="tr-TR" sz="2000" dirty="0" smtClean="0">
              <a:latin typeface="Calibri" panose="020F0502020204030204" pitchFamily="34" charset="0"/>
              <a:cs typeface="Calibri" panose="020F0502020204030204" pitchFamily="34" charset="0"/>
            </a:endParaRPr>
          </a:p>
          <a:p>
            <a:r>
              <a:rPr lang="tr-TR" sz="2000" dirty="0" smtClean="0">
                <a:latin typeface="Calibri" panose="020F0502020204030204" pitchFamily="34" charset="0"/>
                <a:cs typeface="Calibri" panose="020F0502020204030204" pitchFamily="34" charset="0"/>
              </a:rPr>
              <a:t>Yılan </a:t>
            </a:r>
            <a:r>
              <a:rPr lang="tr-TR" sz="2000" dirty="0" err="1">
                <a:latin typeface="Calibri" panose="020F0502020204030204" pitchFamily="34" charset="0"/>
                <a:cs typeface="Calibri" panose="020F0502020204030204" pitchFamily="34" charset="0"/>
              </a:rPr>
              <a:t>zehiri</a:t>
            </a:r>
            <a:r>
              <a:rPr lang="tr-TR" sz="2000" dirty="0">
                <a:latin typeface="Calibri" panose="020F0502020204030204" pitchFamily="34" charset="0"/>
                <a:cs typeface="Calibri" panose="020F0502020204030204" pitchFamily="34" charset="0"/>
              </a:rPr>
              <a:t> ayrıca </a:t>
            </a:r>
            <a:r>
              <a:rPr lang="tr-TR" sz="2000" b="1" dirty="0">
                <a:latin typeface="Calibri" panose="020F0502020204030204" pitchFamily="34" charset="0"/>
                <a:cs typeface="Calibri" panose="020F0502020204030204" pitchFamily="34" charset="0"/>
              </a:rPr>
              <a:t>sodyum, kalsiyum, potasyum,  magnezyum</a:t>
            </a:r>
            <a:r>
              <a:rPr lang="tr-TR" sz="2000" dirty="0">
                <a:latin typeface="Calibri" panose="020F0502020204030204" pitchFamily="34" charset="0"/>
                <a:cs typeface="Calibri" panose="020F0502020204030204" pitchFamily="34" charset="0"/>
              </a:rPr>
              <a:t> ve </a:t>
            </a:r>
            <a:r>
              <a:rPr lang="tr-TR" sz="2000" dirty="0" smtClean="0">
                <a:latin typeface="Calibri" panose="020F0502020204030204" pitchFamily="34" charset="0"/>
                <a:cs typeface="Calibri" panose="020F0502020204030204" pitchFamily="34" charset="0"/>
              </a:rPr>
              <a:t>az miktarda</a:t>
            </a:r>
            <a:r>
              <a:rPr lang="tr-TR" sz="2000" dirty="0">
                <a:latin typeface="Calibri" panose="020F0502020204030204" pitchFamily="34" charset="0"/>
                <a:cs typeface="Calibri" panose="020F0502020204030204" pitchFamily="34" charset="0"/>
              </a:rPr>
              <a:t> </a:t>
            </a:r>
            <a:r>
              <a:rPr lang="tr-TR" sz="2000" b="1" dirty="0">
                <a:latin typeface="Calibri" panose="020F0502020204030204" pitchFamily="34" charset="0"/>
                <a:cs typeface="Calibri" panose="020F0502020204030204" pitchFamily="34" charset="0"/>
              </a:rPr>
              <a:t>çinko, demir, </a:t>
            </a:r>
            <a:r>
              <a:rPr lang="tr-TR" sz="2000" b="1" dirty="0" smtClean="0">
                <a:latin typeface="Calibri" panose="020F0502020204030204" pitchFamily="34" charset="0"/>
                <a:cs typeface="Calibri" panose="020F0502020204030204" pitchFamily="34" charset="0"/>
              </a:rPr>
              <a:t>kobalt manganez </a:t>
            </a:r>
            <a:r>
              <a:rPr lang="tr-TR" sz="2000" b="1" dirty="0">
                <a:latin typeface="Calibri" panose="020F0502020204030204" pitchFamily="34" charset="0"/>
                <a:cs typeface="Calibri" panose="020F0502020204030204" pitchFamily="34" charset="0"/>
              </a:rPr>
              <a:t>ve nikel </a:t>
            </a:r>
            <a:r>
              <a:rPr lang="tr-TR" sz="2000" dirty="0">
                <a:latin typeface="Calibri" panose="020F0502020204030204" pitchFamily="34" charset="0"/>
                <a:cs typeface="Calibri" panose="020F0502020204030204" pitchFamily="34" charset="0"/>
              </a:rPr>
              <a:t>gibi inorganik katyon iyonları içerir</a:t>
            </a:r>
            <a:r>
              <a:rPr lang="tr-TR" sz="2000" dirty="0" smtClean="0">
                <a:latin typeface="Calibri" panose="020F0502020204030204" pitchFamily="34" charset="0"/>
                <a:cs typeface="Calibri" panose="020F0502020204030204" pitchFamily="34" charset="0"/>
              </a:rPr>
              <a:t>.</a:t>
            </a:r>
          </a:p>
          <a:p>
            <a:r>
              <a:rPr lang="tr-TR" sz="2000" dirty="0" smtClean="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Zehirin</a:t>
            </a:r>
            <a:r>
              <a:rPr lang="tr-TR" sz="2000" dirty="0">
                <a:latin typeface="Calibri" panose="020F0502020204030204" pitchFamily="34" charset="0"/>
                <a:cs typeface="Calibri" panose="020F0502020204030204" pitchFamily="34" charset="0"/>
              </a:rPr>
              <a:t> diğer </a:t>
            </a:r>
            <a:r>
              <a:rPr lang="tr-TR" sz="2000" dirty="0" smtClean="0">
                <a:latin typeface="Calibri" panose="020F0502020204030204" pitchFamily="34" charset="0"/>
                <a:cs typeface="Calibri" panose="020F0502020204030204" pitchFamily="34" charset="0"/>
              </a:rPr>
              <a:t>bileşenleri</a:t>
            </a:r>
            <a:r>
              <a:rPr lang="tr-TR" sz="2000" dirty="0">
                <a:latin typeface="Calibri" panose="020F0502020204030204" pitchFamily="34" charset="0"/>
                <a:cs typeface="Calibri" panose="020F0502020204030204" pitchFamily="34" charset="0"/>
              </a:rPr>
              <a:t> </a:t>
            </a:r>
            <a:r>
              <a:rPr lang="tr-TR" sz="2000" b="1" dirty="0" err="1">
                <a:latin typeface="Calibri" panose="020F0502020204030204" pitchFamily="34" charset="0"/>
                <a:cs typeface="Calibri" panose="020F0502020204030204" pitchFamily="34" charset="0"/>
              </a:rPr>
              <a:t>glikoprotein</a:t>
            </a:r>
            <a:r>
              <a:rPr lang="tr-TR" sz="2000" b="1" dirty="0">
                <a:latin typeface="Calibri" panose="020F0502020204030204" pitchFamily="34" charset="0"/>
                <a:cs typeface="Calibri" panose="020F0502020204030204" pitchFamily="34" charset="0"/>
              </a:rPr>
              <a:t>, </a:t>
            </a:r>
            <a:r>
              <a:rPr lang="tr-TR" sz="2000" b="1" dirty="0" err="1">
                <a:latin typeface="Calibri" panose="020F0502020204030204" pitchFamily="34" charset="0"/>
                <a:cs typeface="Calibri" panose="020F0502020204030204" pitchFamily="34" charset="0"/>
              </a:rPr>
              <a:t>lipid</a:t>
            </a:r>
            <a:r>
              <a:rPr lang="tr-TR" sz="2000" b="1" dirty="0">
                <a:latin typeface="Calibri" panose="020F0502020204030204" pitchFamily="34" charset="0"/>
                <a:cs typeface="Calibri" panose="020F0502020204030204" pitchFamily="34" charset="0"/>
              </a:rPr>
              <a:t> ve </a:t>
            </a:r>
            <a:r>
              <a:rPr lang="tr-TR" sz="2000" b="1" dirty="0" err="1">
                <a:latin typeface="Calibri" panose="020F0502020204030204" pitchFamily="34" charset="0"/>
                <a:cs typeface="Calibri" panose="020F0502020204030204" pitchFamily="34" charset="0"/>
              </a:rPr>
              <a:t>histamin</a:t>
            </a:r>
            <a:r>
              <a:rPr lang="tr-TR" sz="2000" b="1" dirty="0">
                <a:latin typeface="Calibri" panose="020F0502020204030204" pitchFamily="34" charset="0"/>
                <a:cs typeface="Calibri" panose="020F0502020204030204" pitchFamily="34" charset="0"/>
              </a:rPr>
              <a:t>, </a:t>
            </a:r>
            <a:r>
              <a:rPr lang="tr-TR" sz="2000" b="1" dirty="0" err="1">
                <a:latin typeface="Calibri" panose="020F0502020204030204" pitchFamily="34" charset="0"/>
                <a:cs typeface="Calibri" panose="020F0502020204030204" pitchFamily="34" charset="0"/>
              </a:rPr>
              <a:t>serotonin</a:t>
            </a:r>
            <a:r>
              <a:rPr lang="tr-TR" sz="2000" b="1" dirty="0">
                <a:latin typeface="Calibri" panose="020F0502020204030204" pitchFamily="34" charset="0"/>
                <a:cs typeface="Calibri" panose="020F0502020204030204" pitchFamily="34" charset="0"/>
              </a:rPr>
              <a:t> ve  </a:t>
            </a:r>
            <a:r>
              <a:rPr lang="tr-TR" sz="2000" b="1" dirty="0" err="1">
                <a:latin typeface="Calibri" panose="020F0502020204030204" pitchFamily="34" charset="0"/>
                <a:cs typeface="Calibri" panose="020F0502020204030204" pitchFamily="34" charset="0"/>
              </a:rPr>
              <a:t>nörotransmitter</a:t>
            </a:r>
            <a:r>
              <a:rPr lang="tr-TR" sz="2000" b="1"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gibi </a:t>
            </a:r>
            <a:r>
              <a:rPr lang="tr-TR" sz="2000" dirty="0" err="1">
                <a:latin typeface="Calibri" panose="020F0502020204030204" pitchFamily="34" charset="0"/>
                <a:cs typeface="Calibri" panose="020F0502020204030204" pitchFamily="34" charset="0"/>
              </a:rPr>
              <a:t>biyojen</a:t>
            </a:r>
            <a:r>
              <a:rPr lang="tr-TR" sz="2000" dirty="0">
                <a:latin typeface="Calibri" panose="020F0502020204030204" pitchFamily="34" charset="0"/>
                <a:cs typeface="Calibri" panose="020F0502020204030204" pitchFamily="34" charset="0"/>
              </a:rPr>
              <a:t> aminlerdir.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07368" y="548680"/>
            <a:ext cx="11521280" cy="4093428"/>
          </a:xfrm>
          <a:prstGeom prst="rect">
            <a:avLst/>
          </a:prstGeom>
        </p:spPr>
        <p:txBody>
          <a:bodyPr wrap="square">
            <a:spAutoFit/>
          </a:bodyPr>
          <a:lstStyle/>
          <a:p>
            <a:r>
              <a:rPr lang="tr-TR" sz="2000" b="1" dirty="0" err="1" smtClean="0">
                <a:latin typeface="Calibri" panose="020F0502020204030204" pitchFamily="34" charset="0"/>
                <a:cs typeface="Calibri" panose="020F0502020204030204" pitchFamily="34" charset="0"/>
              </a:rPr>
              <a:t>Zehirin</a:t>
            </a:r>
            <a:r>
              <a:rPr lang="tr-TR" sz="2000" b="1" dirty="0" smtClean="0">
                <a:latin typeface="Calibri" panose="020F0502020204030204" pitchFamily="34" charset="0"/>
                <a:cs typeface="Calibri" panose="020F0502020204030204" pitchFamily="34" charset="0"/>
              </a:rPr>
              <a:t> vücuda etkisi</a:t>
            </a:r>
            <a:r>
              <a:rPr lang="tr-TR" sz="2000" b="1" dirty="0">
                <a:latin typeface="Calibri" panose="020F0502020204030204" pitchFamily="34" charset="0"/>
                <a:cs typeface="Calibri" panose="020F0502020204030204" pitchFamily="34" charset="0"/>
              </a:rPr>
              <a:t> </a:t>
            </a:r>
          </a:p>
          <a:p>
            <a:endParaRPr lang="tr-TR" sz="2000" b="1" dirty="0">
              <a:latin typeface="Calibri" panose="020F0502020204030204" pitchFamily="34" charset="0"/>
              <a:cs typeface="Calibri" panose="020F0502020204030204" pitchFamily="34" charset="0"/>
            </a:endParaRPr>
          </a:p>
          <a:p>
            <a:r>
              <a:rPr lang="tr-TR" sz="2000" b="1" dirty="0" err="1">
                <a:latin typeface="Calibri" panose="020F0502020204030204" pitchFamily="34" charset="0"/>
                <a:cs typeface="Calibri" panose="020F0502020204030204" pitchFamily="34" charset="0"/>
              </a:rPr>
              <a:t>Sitotoksik</a:t>
            </a:r>
            <a:r>
              <a:rPr lang="tr-TR" sz="2000" dirty="0">
                <a:latin typeface="Calibri" panose="020F0502020204030204" pitchFamily="34" charset="0"/>
                <a:cs typeface="Calibri" panose="020F0502020204030204" pitchFamily="34" charset="0"/>
              </a:rPr>
              <a:t>: </a:t>
            </a:r>
            <a:r>
              <a:rPr lang="tr-TR" sz="2000" dirty="0" smtClean="0">
                <a:latin typeface="Calibri" panose="020F0502020204030204" pitchFamily="34" charset="0"/>
                <a:cs typeface="Calibri" panose="020F0502020204030204" pitchFamily="34" charset="0"/>
              </a:rPr>
              <a:t>Hücreler </a:t>
            </a:r>
            <a:r>
              <a:rPr lang="tr-TR" sz="2000" dirty="0" err="1">
                <a:latin typeface="Calibri" panose="020F0502020204030204" pitchFamily="34" charset="0"/>
                <a:cs typeface="Calibri" panose="020F0502020204030204" pitchFamily="34" charset="0"/>
              </a:rPr>
              <a:t>sitotoksinlerden</a:t>
            </a:r>
            <a:r>
              <a:rPr lang="tr-TR" sz="2000" dirty="0">
                <a:latin typeface="Calibri" panose="020F0502020204030204" pitchFamily="34" charset="0"/>
                <a:cs typeface="Calibri" panose="020F0502020204030204" pitchFamily="34" charset="0"/>
              </a:rPr>
              <a:t> birkaç farklı yolla etkilenir. Bunlardan biri </a:t>
            </a:r>
            <a:r>
              <a:rPr lang="tr-TR" sz="2000" b="1" dirty="0">
                <a:latin typeface="Calibri" panose="020F0502020204030204" pitchFamily="34" charset="0"/>
                <a:cs typeface="Calibri" panose="020F0502020204030204" pitchFamily="34" charset="0"/>
              </a:rPr>
              <a:t>nekroz </a:t>
            </a:r>
            <a:r>
              <a:rPr lang="tr-TR" sz="2000" dirty="0">
                <a:latin typeface="Calibri" panose="020F0502020204030204" pitchFamily="34" charset="0"/>
                <a:cs typeface="Calibri" panose="020F0502020204030204" pitchFamily="34" charset="0"/>
              </a:rPr>
              <a:t>diğeri de </a:t>
            </a:r>
            <a:r>
              <a:rPr lang="tr-TR" sz="2000" b="1" dirty="0" err="1">
                <a:latin typeface="Calibri" panose="020F0502020204030204" pitchFamily="34" charset="0"/>
                <a:cs typeface="Calibri" panose="020F0502020204030204" pitchFamily="34" charset="0"/>
              </a:rPr>
              <a:t>apoptosis</a:t>
            </a:r>
            <a:r>
              <a:rPr lang="tr-TR" sz="2000" dirty="0" err="1">
                <a:latin typeface="Calibri" panose="020F0502020204030204" pitchFamily="34" charset="0"/>
                <a:cs typeface="Calibri" panose="020F0502020204030204" pitchFamily="34" charset="0"/>
              </a:rPr>
              <a:t>dir</a:t>
            </a:r>
            <a:r>
              <a:rPr lang="tr-TR" sz="2000" dirty="0">
                <a:latin typeface="Calibri" panose="020F0502020204030204" pitchFamily="34" charset="0"/>
                <a:cs typeface="Calibri" panose="020F0502020204030204" pitchFamily="34" charset="0"/>
              </a:rPr>
              <a:t> (programlı hücre ölümü). İlerleyen safhalarda genellikle nekrozla </a:t>
            </a:r>
            <a:r>
              <a:rPr lang="tr-TR" sz="2000" dirty="0" err="1">
                <a:latin typeface="Calibri" panose="020F0502020204030204" pitchFamily="34" charset="0"/>
                <a:cs typeface="Calibri" panose="020F0502020204030204" pitchFamily="34" charset="0"/>
              </a:rPr>
              <a:t>apoptosis</a:t>
            </a:r>
            <a:r>
              <a:rPr lang="tr-TR" sz="2000" dirty="0">
                <a:latin typeface="Calibri" panose="020F0502020204030204" pitchFamily="34" charset="0"/>
                <a:cs typeface="Calibri" panose="020F0502020204030204" pitchFamily="34" charset="0"/>
              </a:rPr>
              <a:t> birbirlerine eşlik eder. </a:t>
            </a:r>
            <a:r>
              <a:rPr lang="tr-TR" sz="2000" dirty="0" err="1">
                <a:latin typeface="Calibri" panose="020F0502020204030204" pitchFamily="34" charset="0"/>
                <a:cs typeface="Calibri" panose="020F0502020204030204" pitchFamily="34" charset="0"/>
              </a:rPr>
              <a:t>Sitotoksinler</a:t>
            </a:r>
            <a:r>
              <a:rPr lang="tr-TR" sz="2000" dirty="0">
                <a:latin typeface="Calibri" panose="020F0502020204030204" pitchFamily="34" charset="0"/>
                <a:cs typeface="Calibri" panose="020F0502020204030204" pitchFamily="34" charset="0"/>
              </a:rPr>
              <a:t> yutulmadan önce avın sindirilmeye başlamasını da sağlar.</a:t>
            </a:r>
          </a:p>
          <a:p>
            <a:endParaRPr lang="tr-TR" sz="2000" b="1" dirty="0">
              <a:latin typeface="Calibri" panose="020F0502020204030204" pitchFamily="34" charset="0"/>
              <a:cs typeface="Calibri" panose="020F0502020204030204" pitchFamily="34" charset="0"/>
            </a:endParaRPr>
          </a:p>
          <a:p>
            <a:r>
              <a:rPr lang="tr-TR" sz="2000" b="1" dirty="0" err="1">
                <a:latin typeface="Calibri" panose="020F0502020204030204" pitchFamily="34" charset="0"/>
                <a:cs typeface="Calibri" panose="020F0502020204030204" pitchFamily="34" charset="0"/>
              </a:rPr>
              <a:t>Miyotoksik</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Miyotoksinler</a:t>
            </a:r>
            <a:r>
              <a:rPr lang="tr-TR" sz="2000" dirty="0">
                <a:latin typeface="Calibri" panose="020F0502020204030204" pitchFamily="34" charset="0"/>
                <a:cs typeface="Calibri" panose="020F0502020204030204" pitchFamily="34" charset="0"/>
              </a:rPr>
              <a:t> çıngıraklı yılanların ve bazı engereklerin zehirlerinde bulunur. </a:t>
            </a:r>
            <a:r>
              <a:rPr lang="tr-TR" sz="2000" dirty="0" err="1" smtClean="0">
                <a:latin typeface="Calibri" panose="020F0502020204030204" pitchFamily="34" charset="0"/>
                <a:cs typeface="Calibri" panose="020F0502020204030204" pitchFamily="34" charset="0"/>
              </a:rPr>
              <a:t>Sarkoplazmik</a:t>
            </a:r>
            <a:r>
              <a:rPr lang="tr-TR" sz="2000" dirty="0" smtClean="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retikulumda</a:t>
            </a:r>
            <a:r>
              <a:rPr lang="tr-TR" sz="2000" dirty="0">
                <a:latin typeface="Calibri" panose="020F0502020204030204" pitchFamily="34" charset="0"/>
                <a:cs typeface="Calibri" panose="020F0502020204030204" pitchFamily="34" charset="0"/>
              </a:rPr>
              <a:t> hem de kas </a:t>
            </a:r>
            <a:r>
              <a:rPr lang="tr-TR" sz="2000" dirty="0" err="1">
                <a:latin typeface="Calibri" panose="020F0502020204030204" pitchFamily="34" charset="0"/>
                <a:cs typeface="Calibri" panose="020F0502020204030204" pitchFamily="34" charset="0"/>
              </a:rPr>
              <a:t>fibrillerinde</a:t>
            </a:r>
            <a:r>
              <a:rPr lang="tr-TR" sz="2000" dirty="0">
                <a:latin typeface="Calibri" panose="020F0502020204030204" pitchFamily="34" charset="0"/>
                <a:cs typeface="Calibri" panose="020F0502020204030204" pitchFamily="34" charset="0"/>
              </a:rPr>
              <a:t> bozulmalara yol açar.</a:t>
            </a:r>
          </a:p>
          <a:p>
            <a:endParaRPr lang="tr-TR" sz="2000" b="1" dirty="0">
              <a:latin typeface="Calibri" panose="020F0502020204030204" pitchFamily="34" charset="0"/>
              <a:cs typeface="Calibri" panose="020F0502020204030204" pitchFamily="34" charset="0"/>
            </a:endParaRPr>
          </a:p>
          <a:p>
            <a:r>
              <a:rPr lang="tr-TR" sz="2000" b="1" dirty="0" err="1">
                <a:latin typeface="Calibri" panose="020F0502020204030204" pitchFamily="34" charset="0"/>
                <a:cs typeface="Calibri" panose="020F0502020204030204" pitchFamily="34" charset="0"/>
              </a:rPr>
              <a:t>Hemorajik</a:t>
            </a:r>
            <a:r>
              <a:rPr lang="tr-TR" sz="2000" dirty="0">
                <a:latin typeface="Calibri" panose="020F0502020204030204" pitchFamily="34" charset="0"/>
                <a:cs typeface="Calibri" panose="020F0502020204030204" pitchFamily="34" charset="0"/>
              </a:rPr>
              <a:t>: Genellikle çıngıraklı yılanlarda bulunan </a:t>
            </a:r>
            <a:r>
              <a:rPr lang="tr-TR" sz="2000" dirty="0" err="1">
                <a:latin typeface="Calibri" panose="020F0502020204030204" pitchFamily="34" charset="0"/>
                <a:cs typeface="Calibri" panose="020F0502020204030204" pitchFamily="34" charset="0"/>
              </a:rPr>
              <a:t>hemorajik</a:t>
            </a:r>
            <a:r>
              <a:rPr lang="tr-TR" sz="2000" dirty="0">
                <a:latin typeface="Calibri" panose="020F0502020204030204" pitchFamily="34" charset="0"/>
                <a:cs typeface="Calibri" panose="020F0502020204030204" pitchFamily="34" charset="0"/>
              </a:rPr>
              <a:t> zehir kurbanın iç kanamayla ölmesine yol açar. Ayrıca yoğun doku yıkımına da sebep olabilir.</a:t>
            </a:r>
          </a:p>
          <a:p>
            <a:endParaRPr lang="tr-TR" sz="2000" b="1" dirty="0">
              <a:latin typeface="Calibri" panose="020F0502020204030204" pitchFamily="34" charset="0"/>
              <a:cs typeface="Calibri" panose="020F0502020204030204" pitchFamily="34" charset="0"/>
            </a:endParaRPr>
          </a:p>
          <a:p>
            <a:r>
              <a:rPr lang="tr-TR" sz="2000" b="1" dirty="0" err="1">
                <a:latin typeface="Calibri" panose="020F0502020204030204" pitchFamily="34" charset="0"/>
                <a:cs typeface="Calibri" panose="020F0502020204030204" pitchFamily="34" charset="0"/>
              </a:rPr>
              <a:t>Nörotoksik</a:t>
            </a:r>
            <a:r>
              <a:rPr lang="tr-TR" sz="2000" dirty="0">
                <a:latin typeface="Calibri" panose="020F0502020204030204" pitchFamily="34" charset="0"/>
                <a:cs typeface="Calibri" panose="020F0502020204030204" pitchFamily="34" charset="0"/>
              </a:rPr>
              <a:t>: </a:t>
            </a:r>
            <a:r>
              <a:rPr lang="tr-TR" sz="2000" dirty="0" smtClean="0">
                <a:latin typeface="Calibri" panose="020F0502020204030204" pitchFamily="34" charset="0"/>
                <a:cs typeface="Calibri" panose="020F0502020204030204" pitchFamily="34" charset="0"/>
              </a:rPr>
              <a:t>Paralize </a:t>
            </a:r>
            <a:r>
              <a:rPr lang="tr-TR" sz="2000" dirty="0">
                <a:latin typeface="Calibri" panose="020F0502020204030204" pitchFamily="34" charset="0"/>
                <a:cs typeface="Calibri" panose="020F0502020204030204" pitchFamily="34" charset="0"/>
              </a:rPr>
              <a:t>sebep olur.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847528" y="1268760"/>
            <a:ext cx="8208912" cy="3785652"/>
          </a:xfrm>
          <a:prstGeom prst="rect">
            <a:avLst/>
          </a:prstGeom>
        </p:spPr>
        <p:txBody>
          <a:bodyPr wrap="square">
            <a:spAutoFit/>
          </a:bodyPr>
          <a:lstStyle/>
          <a:p>
            <a:pPr indent="457200" algn="just"/>
            <a:r>
              <a:rPr lang="tr-TR" sz="2000" dirty="0">
                <a:latin typeface="Calibri" panose="020F0502020204030204" pitchFamily="34" charset="0"/>
                <a:cs typeface="Calibri" panose="020F0502020204030204" pitchFamily="34" charset="0"/>
              </a:rPr>
              <a:t>Zehir vücut içinde 2 yoldan yayılır. Bunlar </a:t>
            </a:r>
            <a:r>
              <a:rPr lang="tr-TR" sz="2000" b="1" dirty="0">
                <a:latin typeface="Calibri" panose="020F0502020204030204" pitchFamily="34" charset="0"/>
                <a:cs typeface="Calibri" panose="020F0502020204030204" pitchFamily="34" charset="0"/>
              </a:rPr>
              <a:t>kan dolaşımı</a:t>
            </a:r>
            <a:r>
              <a:rPr lang="tr-TR" sz="2000" dirty="0">
                <a:latin typeface="Calibri" panose="020F0502020204030204" pitchFamily="34" charset="0"/>
                <a:cs typeface="Calibri" panose="020F0502020204030204" pitchFamily="34" charset="0"/>
              </a:rPr>
              <a:t> ve </a:t>
            </a:r>
            <a:r>
              <a:rPr lang="tr-TR" sz="2000" b="1" dirty="0">
                <a:latin typeface="Calibri" panose="020F0502020204030204" pitchFamily="34" charset="0"/>
                <a:cs typeface="Calibri" panose="020F0502020204030204" pitchFamily="34" charset="0"/>
              </a:rPr>
              <a:t>lenf yolu </a:t>
            </a:r>
            <a:r>
              <a:rPr lang="tr-TR" sz="2000" dirty="0">
                <a:latin typeface="Calibri" panose="020F0502020204030204" pitchFamily="34" charset="0"/>
                <a:cs typeface="Calibri" panose="020F0502020204030204" pitchFamily="34" charset="0"/>
              </a:rPr>
              <a:t>(dokular arası sıvı)’dur.</a:t>
            </a:r>
          </a:p>
          <a:p>
            <a:pPr indent="457200" algn="just"/>
            <a:r>
              <a:rPr lang="tr-TR" sz="2000" dirty="0">
                <a:latin typeface="Calibri" panose="020F0502020204030204" pitchFamily="34" charset="0"/>
                <a:cs typeface="Calibri" panose="020F0502020204030204" pitchFamily="34" charset="0"/>
              </a:rPr>
              <a:t>Zehir dişinin kan damarına isabet etmesi, zehrin çabuk yayılmasına neden olur, etkisi çok kuvvetli ise birkaç dakikada ölümle sonuçlanabilir.</a:t>
            </a:r>
          </a:p>
          <a:p>
            <a:pPr indent="457200" algn="just"/>
            <a:r>
              <a:rPr lang="tr-TR" sz="2000" dirty="0">
                <a:latin typeface="Calibri" panose="020F0502020204030204" pitchFamily="34" charset="0"/>
                <a:cs typeface="Calibri" panose="020F0502020204030204" pitchFamily="34" charset="0"/>
              </a:rPr>
              <a:t>Lenf yolu ile yayılma yavaştır. Bu nedenle, ısırılan kimse hareket etmemeye çalışmalıdır. Zira hareket zehrin yayılmasını hızlandırır. Lenf yolu ile yayılma önlenemezse, zehir neticede kana karışır ve böylece tehlike artar.</a:t>
            </a:r>
          </a:p>
          <a:p>
            <a:pPr indent="457200" algn="just"/>
            <a:r>
              <a:rPr lang="tr-TR" sz="2000" dirty="0">
                <a:latin typeface="Calibri" panose="020F0502020204030204" pitchFamily="34" charset="0"/>
                <a:cs typeface="Calibri" panose="020F0502020204030204" pitchFamily="34" charset="0"/>
              </a:rPr>
              <a:t>Yılan zehrinin </a:t>
            </a:r>
            <a:r>
              <a:rPr lang="tr-TR" sz="2000" dirty="0" err="1">
                <a:latin typeface="Calibri" panose="020F0502020204030204" pitchFamily="34" charset="0"/>
                <a:cs typeface="Calibri" panose="020F0502020204030204" pitchFamily="34" charset="0"/>
              </a:rPr>
              <a:t>toksik</a:t>
            </a:r>
            <a:r>
              <a:rPr lang="tr-TR" sz="2000" dirty="0">
                <a:latin typeface="Calibri" panose="020F0502020204030204" pitchFamily="34" charset="0"/>
                <a:cs typeface="Calibri" panose="020F0502020204030204" pitchFamily="34" charset="0"/>
              </a:rPr>
              <a:t> etkisi, zehrin miktarına ve ısırılan kişinin zehre karşı duyarlılığına, yılanın yaşına, fizyolojik durumuna bağlıdır. En önemlisi zehrin şiddeti, yani </a:t>
            </a:r>
            <a:r>
              <a:rPr lang="tr-TR" sz="2000" dirty="0" err="1">
                <a:latin typeface="Calibri" panose="020F0502020204030204" pitchFamily="34" charset="0"/>
                <a:cs typeface="Calibri" panose="020F0502020204030204" pitchFamily="34" charset="0"/>
              </a:rPr>
              <a:t>toksisitesi’dir</a:t>
            </a:r>
            <a:r>
              <a:rPr lang="tr-TR" sz="2000" dirty="0">
                <a:latin typeface="Calibri" panose="020F0502020204030204" pitchFamily="34" charset="0"/>
                <a:cs typeface="Calibri" panose="020F0502020204030204" pitchFamily="34" charset="0"/>
              </a:rPr>
              <a:t> ve yılan türüne göre farklılık gösterir. </a:t>
            </a:r>
          </a:p>
          <a:p>
            <a:pPr marL="342900" indent="-228600" algn="just"/>
            <a:endParaRPr lang="tr-TR" sz="2000" b="1" i="1" dirty="0">
              <a:latin typeface="Calibri" panose="020F0502020204030204" pitchFamily="34" charset="0"/>
              <a:cs typeface="Calibri" panose="020F0502020204030204" pitchFamily="34" charset="0"/>
            </a:endParaRPr>
          </a:p>
          <a:p>
            <a:pPr marL="342900" indent="-228600" algn="just"/>
            <a:endParaRPr lang="tr-TR" sz="2000" b="1" i="1" dirty="0">
              <a:solidFill>
                <a:schemeClr val="accent1">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79376" y="260648"/>
            <a:ext cx="11161240" cy="3477875"/>
          </a:xfrm>
          <a:prstGeom prst="rect">
            <a:avLst/>
          </a:prstGeom>
        </p:spPr>
        <p:txBody>
          <a:bodyPr wrap="square">
            <a:spAutoFit/>
          </a:bodyPr>
          <a:lstStyle/>
          <a:p>
            <a:r>
              <a:rPr lang="tr-TR" sz="2000" b="1" dirty="0" err="1" smtClean="0">
                <a:latin typeface="Calibri" panose="020F0502020204030204" pitchFamily="34" charset="0"/>
                <a:cs typeface="Calibri" panose="020F0502020204030204" pitchFamily="34" charset="0"/>
              </a:rPr>
              <a:t>Colubridae</a:t>
            </a:r>
            <a:r>
              <a:rPr lang="tr-TR" sz="2000" b="1" dirty="0" smtClean="0">
                <a:latin typeface="Calibri" panose="020F0502020204030204" pitchFamily="34" charset="0"/>
                <a:cs typeface="Calibri" panose="020F0502020204030204" pitchFamily="34" charset="0"/>
              </a:rPr>
              <a:t>  (</a:t>
            </a:r>
            <a:r>
              <a:rPr lang="tr-TR" sz="2000" i="1" dirty="0" smtClean="0">
                <a:latin typeface="Calibri" panose="020F0502020204030204" pitchFamily="34" charset="0"/>
                <a:cs typeface="Calibri" panose="020F0502020204030204" pitchFamily="34" charset="0"/>
              </a:rPr>
              <a:t>Kırbaç Yılanları</a:t>
            </a:r>
            <a:r>
              <a:rPr lang="tr-TR" sz="2000" dirty="0" smtClean="0">
                <a:latin typeface="Calibri" panose="020F0502020204030204" pitchFamily="34" charset="0"/>
                <a:cs typeface="Calibri" panose="020F0502020204030204" pitchFamily="34" charset="0"/>
              </a:rPr>
              <a:t> )</a:t>
            </a:r>
            <a:endParaRPr lang="tr-TR" sz="2000" b="1" dirty="0">
              <a:latin typeface="Calibri" panose="020F0502020204030204" pitchFamily="34" charset="0"/>
              <a:cs typeface="Calibri" panose="020F0502020204030204" pitchFamily="34" charset="0"/>
            </a:endParaRPr>
          </a:p>
          <a:p>
            <a:r>
              <a:rPr lang="tr-TR" sz="2000" dirty="0" smtClean="0">
                <a:latin typeface="Calibri" panose="020F0502020204030204" pitchFamily="34" charset="0"/>
                <a:cs typeface="Calibri" panose="020F0502020204030204" pitchFamily="34" charset="0"/>
              </a:rPr>
              <a:t>Günümüz </a:t>
            </a:r>
            <a:r>
              <a:rPr lang="tr-TR" sz="2000" dirty="0">
                <a:latin typeface="Calibri" panose="020F0502020204030204" pitchFamily="34" charset="0"/>
                <a:cs typeface="Calibri" panose="020F0502020204030204" pitchFamily="34" charset="0"/>
              </a:rPr>
              <a:t>yaşayan yılan türlerinin %70 ini (1700 tür) kapsayan bir ailedir. Avustralya bulunmayan bu yılan ailesine en yaygın olarak Kuzey Amerika’da rastlanır. Karasal, sucul , ağaçlarda yaşayan ve kazıcı olan türleri vardır. </a:t>
            </a:r>
            <a:endParaRPr lang="tr-TR" sz="2000" dirty="0" smtClean="0">
              <a:latin typeface="Calibri" panose="020F0502020204030204" pitchFamily="34" charset="0"/>
              <a:cs typeface="Calibri" panose="020F0502020204030204" pitchFamily="34" charset="0"/>
            </a:endParaRPr>
          </a:p>
          <a:p>
            <a:endParaRPr lang="tr-TR" sz="2000" dirty="0" smtClean="0">
              <a:latin typeface="Calibri" panose="020F0502020204030204" pitchFamily="34" charset="0"/>
              <a:cs typeface="Calibri" panose="020F0502020204030204" pitchFamily="34" charset="0"/>
            </a:endParaRPr>
          </a:p>
          <a:p>
            <a:r>
              <a:rPr lang="tr-TR" sz="2000" dirty="0" smtClean="0">
                <a:latin typeface="Calibri" panose="020F0502020204030204" pitchFamily="34" charset="0"/>
                <a:cs typeface="Calibri" panose="020F0502020204030204" pitchFamily="34" charset="0"/>
              </a:rPr>
              <a:t>Çoğu </a:t>
            </a:r>
            <a:r>
              <a:rPr lang="tr-TR" sz="2000" dirty="0">
                <a:latin typeface="Calibri" panose="020F0502020204030204" pitchFamily="34" charset="0"/>
                <a:cs typeface="Calibri" panose="020F0502020204030204" pitchFamily="34" charset="0"/>
              </a:rPr>
              <a:t>türü zararsızdır. </a:t>
            </a:r>
            <a:r>
              <a:rPr lang="tr-TR" sz="2000" dirty="0" smtClean="0">
                <a:latin typeface="Calibri" panose="020F0502020204030204" pitchFamily="34" charset="0"/>
                <a:cs typeface="Calibri" panose="020F0502020204030204" pitchFamily="34" charset="0"/>
              </a:rPr>
              <a:t>Bu ailede bazı yılanların üst çenelerinin arkasında büyümüş, oluklu zehir dişleri bulunur. </a:t>
            </a:r>
            <a:r>
              <a:rPr lang="tr-TR" sz="2000" dirty="0" err="1" smtClean="0">
                <a:latin typeface="Calibri" panose="020F0502020204030204" pitchFamily="34" charset="0"/>
                <a:cs typeface="Calibri" panose="020F0502020204030204" pitchFamily="34" charset="0"/>
              </a:rPr>
              <a:t>Viperidae</a:t>
            </a:r>
            <a:r>
              <a:rPr lang="tr-TR" sz="2000" dirty="0" smtClean="0">
                <a:latin typeface="Calibri" panose="020F0502020204030204" pitchFamily="34" charset="0"/>
                <a:cs typeface="Calibri" panose="020F0502020204030204" pitchFamily="34" charset="0"/>
              </a:rPr>
              <a:t> ve </a:t>
            </a:r>
            <a:r>
              <a:rPr lang="tr-TR" sz="2000" dirty="0" err="1" smtClean="0">
                <a:latin typeface="Calibri" panose="020F0502020204030204" pitchFamily="34" charset="0"/>
                <a:cs typeface="Calibri" panose="020F0502020204030204" pitchFamily="34" charset="0"/>
              </a:rPr>
              <a:t>elapidae</a:t>
            </a:r>
            <a:r>
              <a:rPr lang="tr-TR" sz="2000" dirty="0" smtClean="0">
                <a:latin typeface="Calibri" panose="020F0502020204030204" pitchFamily="34" charset="0"/>
                <a:cs typeface="Calibri" panose="020F0502020204030204" pitchFamily="34" charset="0"/>
              </a:rPr>
              <a:t> ailesinde bu dişler ön tarafta yer alır. </a:t>
            </a:r>
          </a:p>
          <a:p>
            <a:endParaRPr lang="tr-TR" sz="2000" dirty="0" smtClean="0">
              <a:latin typeface="Calibri" panose="020F0502020204030204" pitchFamily="34" charset="0"/>
              <a:cs typeface="Calibri" panose="020F0502020204030204" pitchFamily="34" charset="0"/>
            </a:endParaRPr>
          </a:p>
          <a:p>
            <a:r>
              <a:rPr lang="tr-TR" sz="2000" dirty="0" smtClean="0">
                <a:latin typeface="Calibri" panose="020F0502020204030204" pitchFamily="34" charset="0"/>
                <a:cs typeface="Calibri" panose="020F0502020204030204" pitchFamily="34" charset="0"/>
              </a:rPr>
              <a:t>Sadece </a:t>
            </a:r>
            <a:r>
              <a:rPr lang="tr-TR" sz="2000" dirty="0">
                <a:latin typeface="Calibri" panose="020F0502020204030204" pitchFamily="34" charset="0"/>
                <a:cs typeface="Calibri" panose="020F0502020204030204" pitchFamily="34" charset="0"/>
              </a:rPr>
              <a:t>fonksiyonel olan sağ akciğerleri  ve sol a. </a:t>
            </a:r>
            <a:r>
              <a:rPr lang="tr-TR" sz="2000" dirty="0" err="1">
                <a:latin typeface="Calibri" panose="020F0502020204030204" pitchFamily="34" charset="0"/>
                <a:cs typeface="Calibri" panose="020F0502020204030204" pitchFamily="34" charset="0"/>
              </a:rPr>
              <a:t>carotis’leri</a:t>
            </a:r>
            <a:r>
              <a:rPr lang="tr-TR" sz="2000" dirty="0">
                <a:latin typeface="Calibri" panose="020F0502020204030204" pitchFamily="34" charset="0"/>
                <a:cs typeface="Calibri" panose="020F0502020204030204" pitchFamily="34" charset="0"/>
              </a:rPr>
              <a:t> işlevseldir. </a:t>
            </a:r>
            <a:endParaRPr lang="tr-TR" sz="2000" dirty="0" smtClean="0">
              <a:latin typeface="Calibri" panose="020F0502020204030204" pitchFamily="34" charset="0"/>
              <a:cs typeface="Calibri" panose="020F0502020204030204" pitchFamily="34" charset="0"/>
            </a:endParaRPr>
          </a:p>
          <a:p>
            <a:endParaRPr lang="tr-TR" sz="2000" dirty="0" smtClean="0">
              <a:latin typeface="Calibri" panose="020F0502020204030204" pitchFamily="34" charset="0"/>
              <a:cs typeface="Calibri" panose="020F0502020204030204" pitchFamily="34" charset="0"/>
            </a:endParaRPr>
          </a:p>
          <a:p>
            <a:r>
              <a:rPr lang="tr-TR" sz="2000" dirty="0" smtClean="0">
                <a:latin typeface="Calibri" panose="020F0502020204030204" pitchFamily="34" charset="0"/>
                <a:cs typeface="Calibri" panose="020F0502020204030204" pitchFamily="34" charset="0"/>
              </a:rPr>
              <a:t>Bazı </a:t>
            </a:r>
            <a:r>
              <a:rPr lang="tr-TR" sz="2000" dirty="0">
                <a:latin typeface="Calibri" panose="020F0502020204030204" pitchFamily="34" charset="0"/>
                <a:cs typeface="Calibri" panose="020F0502020204030204" pitchFamily="34" charset="0"/>
              </a:rPr>
              <a:t>türleri boa yılanları gibi avını sıkarak öldürür, fakat çoğu doğrudan doğruya yutar</a:t>
            </a:r>
            <a:r>
              <a:rPr lang="tr-TR" sz="2000" dirty="0" smtClean="0">
                <a:latin typeface="Calibri" panose="020F0502020204030204" pitchFamily="34" charset="0"/>
                <a:cs typeface="Calibri" panose="020F0502020204030204" pitchFamily="34" charset="0"/>
              </a:rPr>
              <a:t>. </a:t>
            </a:r>
            <a:endParaRPr lang="tr-TR" sz="2000" dirty="0">
              <a:latin typeface="Calibri" panose="020F0502020204030204" pitchFamily="34" charset="0"/>
              <a:cs typeface="Calibri" panose="020F0502020204030204" pitchFamily="34" charset="0"/>
            </a:endParaRPr>
          </a:p>
        </p:txBody>
      </p:sp>
      <p:pic>
        <p:nvPicPr>
          <p:cNvPr id="4098" name="Picture 2" descr="http://upload.wikimedia.org/wikipedia/commons/thumb/0/01/Coluber_caspius.jpg/220px-Coluber_caspius.jpg"/>
          <p:cNvPicPr>
            <a:picLocks noChangeAspect="1" noChangeArrowheads="1"/>
          </p:cNvPicPr>
          <p:nvPr/>
        </p:nvPicPr>
        <p:blipFill>
          <a:blip r:embed="rId3" cstate="print"/>
          <a:srcRect/>
          <a:stretch>
            <a:fillRect/>
          </a:stretch>
        </p:blipFill>
        <p:spPr bwMode="auto">
          <a:xfrm>
            <a:off x="2567608" y="3861048"/>
            <a:ext cx="4560502" cy="273630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07368" y="332656"/>
            <a:ext cx="11521279" cy="3170099"/>
          </a:xfrm>
          <a:prstGeom prst="rect">
            <a:avLst/>
          </a:prstGeom>
        </p:spPr>
        <p:txBody>
          <a:bodyPr wrap="square">
            <a:spAutoFit/>
          </a:bodyPr>
          <a:lstStyle/>
          <a:p>
            <a:r>
              <a:rPr lang="tr-TR" sz="2000" b="1" dirty="0" err="1">
                <a:latin typeface="Calibri" panose="020F0502020204030204" pitchFamily="34" charset="0"/>
                <a:cs typeface="Calibri" panose="020F0502020204030204" pitchFamily="34" charset="0"/>
              </a:rPr>
              <a:t>Elapidae</a:t>
            </a:r>
            <a:endParaRPr lang="tr-TR" sz="2000" b="1"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Zehir dişleri çenenin önündedir, içinden zehir kanalı geçer. Zehirlerinin etkisi </a:t>
            </a:r>
            <a:r>
              <a:rPr lang="tr-TR" sz="2000" b="1" dirty="0" err="1">
                <a:latin typeface="Calibri" panose="020F0502020204030204" pitchFamily="34" charset="0"/>
                <a:cs typeface="Calibri" panose="020F0502020204030204" pitchFamily="34" charset="0"/>
              </a:rPr>
              <a:t>neurotoxic</a:t>
            </a:r>
            <a:r>
              <a:rPr lang="tr-TR" sz="2000" b="1"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a:t>
            </a:r>
            <a:r>
              <a:rPr lang="tr-TR" sz="2000" dirty="0" err="1">
                <a:latin typeface="Calibri" panose="020F0502020204030204" pitchFamily="34" charset="0"/>
                <a:cs typeface="Calibri" panose="020F0502020204030204" pitchFamily="34" charset="0"/>
              </a:rPr>
              <a:t>felçedicidir</a:t>
            </a:r>
            <a:r>
              <a:rPr lang="tr-TR" sz="2000" dirty="0">
                <a:latin typeface="Calibri" panose="020F0502020204030204" pitchFamily="34" charset="0"/>
                <a:cs typeface="Calibri" panose="020F0502020204030204" pitchFamily="34" charset="0"/>
              </a:rPr>
              <a:t>). Çok güzel renkleri vardır .Arka üye kalıntıları yoktur. Küçük memeliler, </a:t>
            </a:r>
            <a:r>
              <a:rPr lang="tr-TR" sz="2000" dirty="0" smtClean="0">
                <a:latin typeface="Calibri" panose="020F0502020204030204" pitchFamily="34" charset="0"/>
                <a:cs typeface="Calibri" panose="020F0502020204030204" pitchFamily="34" charset="0"/>
              </a:rPr>
              <a:t>kuşlar,  </a:t>
            </a:r>
            <a:r>
              <a:rPr lang="tr-TR" sz="2000" dirty="0">
                <a:latin typeface="Calibri" panose="020F0502020204030204" pitchFamily="34" charset="0"/>
                <a:cs typeface="Calibri" panose="020F0502020204030204" pitchFamily="34" charset="0"/>
              </a:rPr>
              <a:t>kertenkeleler, yılanlar, kurbağalar, yumurta vb. yerler. Avlarını zehirleyerek öldürürler, daha sonra yutarlar. </a:t>
            </a:r>
            <a:r>
              <a:rPr lang="tr-TR" sz="2000" dirty="0" err="1">
                <a:latin typeface="Calibri" panose="020F0502020204030204" pitchFamily="34" charset="0"/>
                <a:cs typeface="Calibri" panose="020F0502020204030204" pitchFamily="34" charset="0"/>
              </a:rPr>
              <a:t>Ovipar</a:t>
            </a:r>
            <a:r>
              <a:rPr lang="tr-TR" sz="2000" dirty="0">
                <a:latin typeface="Calibri" panose="020F0502020204030204" pitchFamily="34" charset="0"/>
                <a:cs typeface="Calibri" panose="020F0502020204030204" pitchFamily="34" charset="0"/>
              </a:rPr>
              <a:t> veya </a:t>
            </a:r>
            <a:r>
              <a:rPr lang="tr-TR" sz="2000" dirty="0" err="1">
                <a:latin typeface="Calibri" panose="020F0502020204030204" pitchFamily="34" charset="0"/>
                <a:cs typeface="Calibri" panose="020F0502020204030204" pitchFamily="34" charset="0"/>
              </a:rPr>
              <a:t>ovovivipardırlar</a:t>
            </a:r>
            <a:r>
              <a:rPr lang="tr-TR" sz="2000" dirty="0" smtClean="0">
                <a:latin typeface="Calibri" panose="020F0502020204030204" pitchFamily="34" charset="0"/>
                <a:cs typeface="Calibri" panose="020F0502020204030204" pitchFamily="34" charset="0"/>
              </a:rPr>
              <a:t>.</a:t>
            </a:r>
          </a:p>
          <a:p>
            <a:r>
              <a:rPr lang="tr-TR" sz="2000" dirty="0" smtClean="0">
                <a:latin typeface="Calibri" panose="020F0502020204030204" pitchFamily="34" charset="0"/>
                <a:cs typeface="Calibri" panose="020F0502020204030204" pitchFamily="34" charset="0"/>
              </a:rPr>
              <a:t>Bu </a:t>
            </a:r>
            <a:r>
              <a:rPr lang="tr-TR" sz="2000" dirty="0">
                <a:latin typeface="Calibri" panose="020F0502020204030204" pitchFamily="34" charset="0"/>
                <a:cs typeface="Calibri" panose="020F0502020204030204" pitchFamily="34" charset="0"/>
              </a:rPr>
              <a:t>ailede yer alan Kobralar ( </a:t>
            </a:r>
            <a:r>
              <a:rPr lang="tr-TR" sz="2000" dirty="0" err="1">
                <a:latin typeface="Calibri" panose="020F0502020204030204" pitchFamily="34" charset="0"/>
                <a:cs typeface="Calibri" panose="020F0502020204030204" pitchFamily="34" charset="0"/>
              </a:rPr>
              <a:t>naja</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naja</a:t>
            </a:r>
            <a:r>
              <a:rPr lang="tr-TR" sz="2000" dirty="0">
                <a:latin typeface="Calibri" panose="020F0502020204030204" pitchFamily="34" charset="0"/>
                <a:cs typeface="Calibri" panose="020F0502020204030204" pitchFamily="34" charset="0"/>
              </a:rPr>
              <a:t>) boyun kaburgalarını yanlara açarak genişletebilirler. Toprak zeminde, ağaçta, toprak altında, suda ve mercanlarda yaşayanları vardır. Çoğu gece aktiftirler.</a:t>
            </a:r>
          </a:p>
          <a:p>
            <a:endParaRPr lang="tr-TR" sz="2000" dirty="0">
              <a:solidFill>
                <a:schemeClr val="accent1">
                  <a:lumMod val="50000"/>
                </a:schemeClr>
              </a:solidFill>
              <a:latin typeface="+mj-lt"/>
            </a:endParaRPr>
          </a:p>
          <a:p>
            <a:endParaRPr lang="tr-TR" sz="2000" dirty="0">
              <a:solidFill>
                <a:schemeClr val="accent1">
                  <a:lumMod val="50000"/>
                </a:schemeClr>
              </a:solidFill>
              <a:latin typeface="+mj-lt"/>
            </a:endParaRPr>
          </a:p>
          <a:p>
            <a:r>
              <a:rPr lang="tr-TR" sz="2000" dirty="0">
                <a:solidFill>
                  <a:schemeClr val="accent1">
                    <a:lumMod val="50000"/>
                  </a:schemeClr>
                </a:solidFill>
              </a:rPr>
              <a:t>.</a:t>
            </a:r>
          </a:p>
        </p:txBody>
      </p:sp>
      <p:pic>
        <p:nvPicPr>
          <p:cNvPr id="23556" name="Picture 4" descr="https://encrypted-tbn0.gstatic.com/images?q=tbn:ANd9GcQ9doFRIJj5Jf_g6LQi3yhMtMA028wbmLp8C-TO3i4gu99AgZ2c"/>
          <p:cNvPicPr>
            <a:picLocks noChangeAspect="1" noChangeArrowheads="1"/>
          </p:cNvPicPr>
          <p:nvPr/>
        </p:nvPicPr>
        <p:blipFill>
          <a:blip r:embed="rId3" cstate="print"/>
          <a:srcRect/>
          <a:stretch>
            <a:fillRect/>
          </a:stretch>
        </p:blipFill>
        <p:spPr bwMode="auto">
          <a:xfrm>
            <a:off x="2927648" y="3502755"/>
            <a:ext cx="2585791" cy="292216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79376" y="476672"/>
            <a:ext cx="11089231" cy="3170099"/>
          </a:xfrm>
          <a:prstGeom prst="rect">
            <a:avLst/>
          </a:prstGeom>
        </p:spPr>
        <p:txBody>
          <a:bodyPr wrap="square">
            <a:spAutoFit/>
          </a:bodyPr>
          <a:lstStyle/>
          <a:p>
            <a:r>
              <a:rPr lang="tr-TR" sz="2000" b="1" dirty="0" err="1">
                <a:latin typeface="Calibri" panose="020F0502020204030204" pitchFamily="34" charset="0"/>
                <a:cs typeface="Calibri" panose="020F0502020204030204" pitchFamily="34" charset="0"/>
              </a:rPr>
              <a:t>Viperidae</a:t>
            </a:r>
            <a:endParaRPr lang="tr-TR" sz="2000" b="1"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En gelişmiş yılanlardır. Bu aileni bütün türleri zehirlidir. Zehirlerini en etkili şekilde avlarına enjekte edecek diş ve ısırma sistemine sahiptirler. </a:t>
            </a:r>
            <a:r>
              <a:rPr lang="tr-TR" sz="2000" dirty="0" smtClean="0">
                <a:latin typeface="Calibri" panose="020F0502020204030204" pitchFamily="34" charset="0"/>
                <a:cs typeface="Calibri" panose="020F0502020204030204" pitchFamily="34" charset="0"/>
              </a:rPr>
              <a:t> Fonksiyonel sağ akciğerleri ve sol </a:t>
            </a:r>
            <a:r>
              <a:rPr lang="tr-TR" sz="2000" dirty="0" err="1" smtClean="0">
                <a:latin typeface="Calibri" panose="020F0502020204030204" pitchFamily="34" charset="0"/>
                <a:cs typeface="Calibri" panose="020F0502020204030204" pitchFamily="34" charset="0"/>
              </a:rPr>
              <a:t>a.carotis’leri</a:t>
            </a:r>
            <a:r>
              <a:rPr lang="tr-TR" sz="2000" dirty="0" smtClean="0">
                <a:latin typeface="Calibri" panose="020F0502020204030204" pitchFamily="34" charset="0"/>
                <a:cs typeface="Calibri" panose="020F0502020204030204" pitchFamily="34" charset="0"/>
              </a:rPr>
              <a:t> vardır</a:t>
            </a:r>
            <a:r>
              <a:rPr lang="tr-TR" sz="2000" dirty="0" smtClean="0">
                <a:latin typeface="Calibri" panose="020F0502020204030204" pitchFamily="34" charset="0"/>
                <a:cs typeface="Calibri" panose="020F0502020204030204" pitchFamily="34" charset="0"/>
              </a:rPr>
              <a:t>. Arka </a:t>
            </a:r>
            <a:r>
              <a:rPr lang="tr-TR" sz="2000" dirty="0">
                <a:latin typeface="Calibri" panose="020F0502020204030204" pitchFamily="34" charset="0"/>
                <a:cs typeface="Calibri" panose="020F0502020204030204" pitchFamily="34" charset="0"/>
              </a:rPr>
              <a:t>bacak kalıntıları yoktur.</a:t>
            </a:r>
          </a:p>
          <a:p>
            <a:r>
              <a:rPr lang="tr-TR" sz="2000" dirty="0">
                <a:latin typeface="Calibri" panose="020F0502020204030204" pitchFamily="34" charset="0"/>
                <a:cs typeface="Calibri" panose="020F0502020204030204" pitchFamily="34" charset="0"/>
              </a:rPr>
              <a:t>Kan yolu ile zehirlerler. Çoğu güneşli taşlık zeminde yaşarlar.Renk ve desen bakımından çevreye çok iyi uyum sağlarlar. Besin olarak küçük kemirgenleri tercih ederler. Avlarını ilk önce zehirlerler. Avlarını genellikle ısırdıktan sonra bırakırlar. Bıraktıkları av kaçtığı yerde ölünce avın toprak üzerinde bıraktığı kokuyu takip ederek onu bulurlar. Hemen hemen hepsi doğurarak ürerler.  Engerekler, çıngıraklı yılan bu ailede yer alır.</a:t>
            </a:r>
          </a:p>
        </p:txBody>
      </p:sp>
      <p:pic>
        <p:nvPicPr>
          <p:cNvPr id="2053" name="Picture 5" descr="C:\Users\HAZIROĞLU\Pictures\viperidae.jpg"/>
          <p:cNvPicPr>
            <a:picLocks noChangeAspect="1" noChangeArrowheads="1"/>
          </p:cNvPicPr>
          <p:nvPr/>
        </p:nvPicPr>
        <p:blipFill>
          <a:blip r:embed="rId3" cstate="print"/>
          <a:srcRect/>
          <a:stretch>
            <a:fillRect/>
          </a:stretch>
        </p:blipFill>
        <p:spPr bwMode="auto">
          <a:xfrm>
            <a:off x="3611723" y="3429000"/>
            <a:ext cx="4824536" cy="289217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223792" y="476672"/>
            <a:ext cx="3366817" cy="400110"/>
          </a:xfrm>
          <a:prstGeom prst="rect">
            <a:avLst/>
          </a:prstGeom>
        </p:spPr>
        <p:txBody>
          <a:bodyPr wrap="square">
            <a:spAutoFit/>
          </a:bodyPr>
          <a:lstStyle/>
          <a:p>
            <a:r>
              <a:rPr lang="tr-TR" sz="2000" b="1" u="sng" dirty="0">
                <a:latin typeface="Calibri" panose="020F0502020204030204" pitchFamily="34" charset="0"/>
                <a:cs typeface="Calibri" panose="020F0502020204030204" pitchFamily="34" charset="0"/>
              </a:rPr>
              <a:t>Yılanların Başlıca Özellikleri:</a:t>
            </a:r>
          </a:p>
        </p:txBody>
      </p:sp>
      <p:sp>
        <p:nvSpPr>
          <p:cNvPr id="3" name="2 Metin kutusu"/>
          <p:cNvSpPr txBox="1"/>
          <p:nvPr/>
        </p:nvSpPr>
        <p:spPr>
          <a:xfrm>
            <a:off x="839416" y="1340768"/>
            <a:ext cx="10945216" cy="4093428"/>
          </a:xfrm>
          <a:prstGeom prst="rect">
            <a:avLst/>
          </a:prstGeom>
          <a:noFill/>
        </p:spPr>
        <p:txBody>
          <a:bodyPr wrap="square" rtlCol="0">
            <a:spAutoFit/>
          </a:bodyPr>
          <a:lstStyle/>
          <a:p>
            <a:r>
              <a:rPr lang="tr-TR" sz="2000" dirty="0">
                <a:latin typeface="Calibri" panose="020F0502020204030204" pitchFamily="34" charset="0"/>
                <a:cs typeface="Calibri" panose="020F0502020204030204" pitchFamily="34" charset="0"/>
              </a:rPr>
              <a:t>Yılanların vücut sıcaklıkları 18 – 34 derece arasında değişiklik gösterir.</a:t>
            </a:r>
          </a:p>
          <a:p>
            <a:endParaRPr lang="tr-TR" sz="2000"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Ilıman bölgelerde yaşayanların vücut ısısı  24 derece,</a:t>
            </a:r>
          </a:p>
          <a:p>
            <a:r>
              <a:rPr lang="tr-TR" sz="2000" dirty="0">
                <a:latin typeface="Calibri" panose="020F0502020204030204" pitchFamily="34" charset="0"/>
                <a:cs typeface="Calibri" panose="020F0502020204030204" pitchFamily="34" charset="0"/>
              </a:rPr>
              <a:t> </a:t>
            </a:r>
          </a:p>
          <a:p>
            <a:r>
              <a:rPr lang="tr-TR" sz="2000" dirty="0">
                <a:latin typeface="Calibri" panose="020F0502020204030204" pitchFamily="34" charset="0"/>
                <a:cs typeface="Calibri" panose="020F0502020204030204" pitchFamily="34" charset="0"/>
              </a:rPr>
              <a:t>Tropikal yılanların 28 derecedir.</a:t>
            </a:r>
          </a:p>
          <a:p>
            <a:endParaRPr lang="tr-TR" sz="2000"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35 derecede sıcaklık stresi şekillenir ve </a:t>
            </a:r>
          </a:p>
          <a:p>
            <a:endParaRPr lang="tr-TR" sz="2000"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38-44 derecede ölüm olur. </a:t>
            </a:r>
          </a:p>
          <a:p>
            <a:endParaRPr lang="tr-TR" sz="2000"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Vücut ısısı 10 derecenin altına düşen yılanlar </a:t>
            </a:r>
            <a:r>
              <a:rPr lang="tr-TR" sz="2000" dirty="0" err="1">
                <a:latin typeface="Calibri" panose="020F0502020204030204" pitchFamily="34" charset="0"/>
                <a:cs typeface="Calibri" panose="020F0502020204030204" pitchFamily="34" charset="0"/>
              </a:rPr>
              <a:t>torpor’e</a:t>
            </a:r>
            <a:r>
              <a:rPr lang="tr-TR" sz="2000" dirty="0">
                <a:latin typeface="Calibri" panose="020F0502020204030204" pitchFamily="34" charset="0"/>
                <a:cs typeface="Calibri" panose="020F0502020204030204" pitchFamily="34" charset="0"/>
              </a:rPr>
              <a:t> girer, </a:t>
            </a:r>
          </a:p>
          <a:p>
            <a:endParaRPr lang="tr-TR" sz="2000" dirty="0" smtClean="0">
              <a:latin typeface="Calibri" panose="020F0502020204030204" pitchFamily="34" charset="0"/>
              <a:cs typeface="Calibri" panose="020F0502020204030204" pitchFamily="34" charset="0"/>
            </a:endParaRPr>
          </a:p>
          <a:p>
            <a:r>
              <a:rPr lang="tr-TR" sz="2000" dirty="0" smtClean="0">
                <a:latin typeface="Calibri" panose="020F0502020204030204" pitchFamily="34" charset="0"/>
                <a:cs typeface="Calibri" panose="020F0502020204030204" pitchFamily="34" charset="0"/>
              </a:rPr>
              <a:t>Vücut </a:t>
            </a:r>
            <a:r>
              <a:rPr lang="tr-TR" sz="2000" dirty="0">
                <a:latin typeface="Calibri" panose="020F0502020204030204" pitchFamily="34" charset="0"/>
                <a:cs typeface="Calibri" panose="020F0502020204030204" pitchFamily="34" charset="0"/>
              </a:rPr>
              <a:t>ısıları 4 derecenin altına düşenler ölür.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127448" y="476672"/>
            <a:ext cx="10297144" cy="5016758"/>
          </a:xfrm>
          <a:prstGeom prst="rect">
            <a:avLst/>
          </a:prstGeom>
        </p:spPr>
        <p:txBody>
          <a:bodyPr wrap="square">
            <a:spAutoFit/>
          </a:bodyPr>
          <a:lstStyle/>
          <a:p>
            <a:endParaRPr lang="tr-TR" sz="2000" b="1" u="sng" dirty="0">
              <a:solidFill>
                <a:schemeClr val="accent1">
                  <a:lumMod val="50000"/>
                </a:schemeClr>
              </a:solidFill>
            </a:endParaRPr>
          </a:p>
          <a:p>
            <a:r>
              <a:rPr lang="tr-TR" sz="2000" dirty="0">
                <a:latin typeface="Calibri" panose="020F0502020204030204" pitchFamily="34" charset="0"/>
                <a:cs typeface="Calibri" panose="020F0502020204030204" pitchFamily="34" charset="0"/>
              </a:rPr>
              <a:t>Yılanların vücutlarının </a:t>
            </a:r>
            <a:r>
              <a:rPr lang="tr-TR" sz="2000" dirty="0" err="1">
                <a:latin typeface="Calibri" panose="020F0502020204030204" pitchFamily="34" charset="0"/>
                <a:cs typeface="Calibri" panose="020F0502020204030204" pitchFamily="34" charset="0"/>
              </a:rPr>
              <a:t>transversal</a:t>
            </a:r>
            <a:r>
              <a:rPr lang="tr-TR" sz="2000" dirty="0">
                <a:latin typeface="Calibri" panose="020F0502020204030204" pitchFamily="34" charset="0"/>
                <a:cs typeface="Calibri" panose="020F0502020204030204" pitchFamily="34" charset="0"/>
              </a:rPr>
              <a:t> kesitleri türe bağlı olarak üçgen, daire, oval   şekillerinde olabilir. Karın bölgeleri yer değiştirmeye yardımcı olmak üzere yassılmıştır. </a:t>
            </a:r>
            <a:endParaRPr lang="tr-TR" sz="2000" dirty="0" smtClean="0">
              <a:latin typeface="Calibri" panose="020F0502020204030204" pitchFamily="34" charset="0"/>
              <a:cs typeface="Calibri" panose="020F0502020204030204" pitchFamily="34" charset="0"/>
            </a:endParaRPr>
          </a:p>
          <a:p>
            <a:endParaRPr lang="tr-TR" sz="2000" dirty="0" smtClean="0">
              <a:latin typeface="Calibri" panose="020F0502020204030204" pitchFamily="34" charset="0"/>
              <a:cs typeface="Calibri" panose="020F0502020204030204" pitchFamily="34" charset="0"/>
            </a:endParaRPr>
          </a:p>
          <a:p>
            <a:r>
              <a:rPr lang="tr-TR" sz="2000" dirty="0" smtClean="0">
                <a:latin typeface="Calibri" panose="020F0502020204030204" pitchFamily="34" charset="0"/>
                <a:cs typeface="Calibri" panose="020F0502020204030204" pitchFamily="34" charset="0"/>
              </a:rPr>
              <a:t>Ağaçlarda </a:t>
            </a:r>
            <a:r>
              <a:rPr lang="tr-TR" sz="2000" dirty="0">
                <a:latin typeface="Calibri" panose="020F0502020204030204" pitchFamily="34" charset="0"/>
                <a:cs typeface="Calibri" panose="020F0502020204030204" pitchFamily="34" charset="0"/>
              </a:rPr>
              <a:t>yaşayan yılanların oldukça kavrayıcı kuyrukları vardır.</a:t>
            </a:r>
          </a:p>
          <a:p>
            <a:endParaRPr lang="tr-TR" sz="2000" dirty="0" smtClean="0">
              <a:latin typeface="Calibri" panose="020F0502020204030204" pitchFamily="34" charset="0"/>
              <a:cs typeface="Calibri" panose="020F0502020204030204" pitchFamily="34" charset="0"/>
            </a:endParaRPr>
          </a:p>
          <a:p>
            <a:r>
              <a:rPr lang="tr-TR" sz="2000" dirty="0" smtClean="0">
                <a:latin typeface="Calibri" panose="020F0502020204030204" pitchFamily="34" charset="0"/>
                <a:cs typeface="Calibri" panose="020F0502020204030204" pitchFamily="34" charset="0"/>
              </a:rPr>
              <a:t>Renkleri </a:t>
            </a:r>
            <a:r>
              <a:rPr lang="tr-TR" sz="2000" dirty="0">
                <a:latin typeface="Calibri" panose="020F0502020204030204" pitchFamily="34" charset="0"/>
                <a:cs typeface="Calibri" panose="020F0502020204030204" pitchFamily="34" charset="0"/>
              </a:rPr>
              <a:t>yaşadığı ortama uyumludur. Yaprak aralarında yaşayanlar yeşil, çölde yaşayanlar kumla uyumlu olabilmek için sarı – kırmızı arasında renklerdedir.</a:t>
            </a:r>
          </a:p>
          <a:p>
            <a:endParaRPr lang="tr-TR" sz="2000" dirty="0" smtClean="0">
              <a:latin typeface="Calibri" panose="020F0502020204030204" pitchFamily="34" charset="0"/>
              <a:cs typeface="Calibri" panose="020F0502020204030204" pitchFamily="34" charset="0"/>
            </a:endParaRPr>
          </a:p>
          <a:p>
            <a:r>
              <a:rPr lang="tr-TR" sz="2000" dirty="0" smtClean="0">
                <a:latin typeface="Calibri" panose="020F0502020204030204" pitchFamily="34" charset="0"/>
                <a:cs typeface="Calibri" panose="020F0502020204030204" pitchFamily="34" charset="0"/>
              </a:rPr>
              <a:t>Zehirli </a:t>
            </a:r>
            <a:r>
              <a:rPr lang="tr-TR" sz="2000" dirty="0">
                <a:latin typeface="Calibri" panose="020F0502020204030204" pitchFamily="34" charset="0"/>
                <a:cs typeface="Calibri" panose="020F0502020204030204" pitchFamily="34" charset="0"/>
              </a:rPr>
              <a:t>mercan yılanları ise renkli bantlara sahiptir.</a:t>
            </a:r>
          </a:p>
          <a:p>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Yılanların sürünerek yer değiştirmeleri nedeniyle uzamaları, iç organlarında asimetrinin gelişmesine neden olmuştur. Sağ taraftaki organlar genellikle soldakilerden büyüktür.Çok uzayan sağ akciğerin arkasında hava kesesi bulunur.</a:t>
            </a:r>
          </a:p>
          <a:p>
            <a:endParaRPr lang="tr-TR" sz="2000"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271464" y="1052736"/>
            <a:ext cx="6552728" cy="4093428"/>
          </a:xfrm>
          <a:prstGeom prst="rect">
            <a:avLst/>
          </a:prstGeom>
        </p:spPr>
        <p:txBody>
          <a:bodyPr wrap="square">
            <a:spAutoFit/>
          </a:bodyPr>
          <a:lstStyle/>
          <a:p>
            <a:r>
              <a:rPr lang="tr-TR" sz="2000" dirty="0">
                <a:latin typeface="Calibri" panose="020F0502020204030204" pitchFamily="34" charset="0"/>
                <a:cs typeface="Calibri" panose="020F0502020204030204" pitchFamily="34" charset="0"/>
              </a:rPr>
              <a:t>Organların lokalizasyonunu tanımlamayı kolaylaştırmak için yılanların vücutlarını üç bölümde incelemek yerinde olur.</a:t>
            </a:r>
          </a:p>
          <a:p>
            <a:endParaRPr lang="tr-TR" sz="2000" dirty="0" smtClean="0">
              <a:latin typeface="Calibri" panose="020F0502020204030204" pitchFamily="34" charset="0"/>
              <a:cs typeface="Calibri" panose="020F0502020204030204" pitchFamily="34" charset="0"/>
            </a:endParaRPr>
          </a:p>
          <a:p>
            <a:r>
              <a:rPr lang="tr-TR" sz="2000" dirty="0" err="1" smtClean="0">
                <a:latin typeface="Calibri" panose="020F0502020204030204" pitchFamily="34" charset="0"/>
                <a:cs typeface="Calibri" panose="020F0502020204030204" pitchFamily="34" charset="0"/>
              </a:rPr>
              <a:t>Cranial</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bölümde kalp, soluk borusu, yemek borusu, </a:t>
            </a:r>
            <a:r>
              <a:rPr lang="tr-TR" sz="2000" dirty="0" err="1">
                <a:latin typeface="Calibri" panose="020F0502020204030204" pitchFamily="34" charset="0"/>
                <a:cs typeface="Calibri" panose="020F0502020204030204" pitchFamily="34" charset="0"/>
              </a:rPr>
              <a:t>tiroid</a:t>
            </a:r>
            <a:r>
              <a:rPr lang="tr-TR" sz="2000" dirty="0">
                <a:latin typeface="Calibri" panose="020F0502020204030204" pitchFamily="34" charset="0"/>
                <a:cs typeface="Calibri" panose="020F0502020204030204" pitchFamily="34" charset="0"/>
              </a:rPr>
              <a:t> bezi, akciğerlerin ön kısmı ; </a:t>
            </a:r>
          </a:p>
          <a:p>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Orta bölümde,mide, karaciğer, akciğer, dalak ve pankreas, ;</a:t>
            </a:r>
          </a:p>
          <a:p>
            <a:r>
              <a:rPr lang="tr-TR" sz="2000" dirty="0">
                <a:latin typeface="Calibri" panose="020F0502020204030204" pitchFamily="34" charset="0"/>
                <a:cs typeface="Calibri" panose="020F0502020204030204" pitchFamily="34" charset="0"/>
              </a:rPr>
              <a:t> </a:t>
            </a:r>
          </a:p>
          <a:p>
            <a:endParaRPr lang="tr-TR" sz="2000" dirty="0">
              <a:latin typeface="Calibri" panose="020F0502020204030204" pitchFamily="34" charset="0"/>
              <a:cs typeface="Calibri" panose="020F0502020204030204" pitchFamily="34" charset="0"/>
            </a:endParaRPr>
          </a:p>
          <a:p>
            <a:r>
              <a:rPr lang="tr-TR" sz="2000" dirty="0" err="1">
                <a:latin typeface="Calibri" panose="020F0502020204030204" pitchFamily="34" charset="0"/>
                <a:cs typeface="Calibri" panose="020F0502020204030204" pitchFamily="34" charset="0"/>
              </a:rPr>
              <a:t>C</a:t>
            </a:r>
            <a:r>
              <a:rPr lang="tr-TR" sz="2000" dirty="0" err="1" smtClean="0">
                <a:latin typeface="Calibri" panose="020F0502020204030204" pitchFamily="34" charset="0"/>
                <a:cs typeface="Calibri" panose="020F0502020204030204" pitchFamily="34" charset="0"/>
              </a:rPr>
              <a:t>audal</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bölümde ise ince ve kalın bağırsaklar, böbrekler ve üreme organları yer alır. </a:t>
            </a:r>
          </a:p>
          <a:p>
            <a:endParaRPr lang="tr-TR" sz="2000" dirty="0">
              <a:solidFill>
                <a:schemeClr val="accent1">
                  <a:lumMod val="50000"/>
                </a:schemeClr>
              </a:solidFill>
            </a:endParaRPr>
          </a:p>
        </p:txBody>
      </p:sp>
    </p:spTree>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3643</TotalTime>
  <Words>2734</Words>
  <Application>Microsoft Office PowerPoint</Application>
  <PresentationFormat>Geniş ekran</PresentationFormat>
  <Paragraphs>316</Paragraphs>
  <Slides>36</Slides>
  <Notes>36</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36</vt:i4>
      </vt:variant>
    </vt:vector>
  </HeadingPairs>
  <TitlesOfParts>
    <vt:vector size="44" baseType="lpstr">
      <vt:lpstr>Arial</vt:lpstr>
      <vt:lpstr>Calibri</vt:lpstr>
      <vt:lpstr>Tahoma</vt:lpstr>
      <vt:lpstr>Times New Roman</vt:lpstr>
      <vt:lpstr>Trebuchet MS</vt:lpstr>
      <vt:lpstr>Wingdings</vt:lpstr>
      <vt:lpstr>Wingdings 3</vt:lpstr>
      <vt:lpstr>Yüzeyler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HAZIROĞLU</dc:creator>
  <cp:lastModifiedBy>R.Merih Haziroglu</cp:lastModifiedBy>
  <cp:revision>319</cp:revision>
  <dcterms:created xsi:type="dcterms:W3CDTF">2012-11-26T10:28:45Z</dcterms:created>
  <dcterms:modified xsi:type="dcterms:W3CDTF">2019-12-24T10:58:36Z</dcterms:modified>
</cp:coreProperties>
</file>