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40"/>
  </p:notesMasterIdLst>
  <p:sldIdLst>
    <p:sldId id="538" r:id="rId2"/>
    <p:sldId id="535" r:id="rId3"/>
    <p:sldId id="372" r:id="rId4"/>
    <p:sldId id="259" r:id="rId5"/>
    <p:sldId id="536" r:id="rId6"/>
    <p:sldId id="260" r:id="rId7"/>
    <p:sldId id="261" r:id="rId8"/>
    <p:sldId id="262" r:id="rId9"/>
    <p:sldId id="263" r:id="rId10"/>
    <p:sldId id="471" r:id="rId11"/>
    <p:sldId id="474" r:id="rId12"/>
    <p:sldId id="477" r:id="rId13"/>
    <p:sldId id="480" r:id="rId14"/>
    <p:sldId id="481" r:id="rId15"/>
    <p:sldId id="482" r:id="rId16"/>
    <p:sldId id="483" r:id="rId17"/>
    <p:sldId id="484" r:id="rId18"/>
    <p:sldId id="485" r:id="rId19"/>
    <p:sldId id="487" r:id="rId20"/>
    <p:sldId id="491" r:id="rId21"/>
    <p:sldId id="537" r:id="rId22"/>
    <p:sldId id="460" r:id="rId23"/>
    <p:sldId id="264" r:id="rId24"/>
    <p:sldId id="265" r:id="rId25"/>
    <p:sldId id="266" r:id="rId26"/>
    <p:sldId id="267" r:id="rId27"/>
    <p:sldId id="269" r:id="rId28"/>
    <p:sldId id="459" r:id="rId29"/>
    <p:sldId id="458" r:id="rId30"/>
    <p:sldId id="271" r:id="rId31"/>
    <p:sldId id="273" r:id="rId32"/>
    <p:sldId id="274" r:id="rId33"/>
    <p:sldId id="275" r:id="rId34"/>
    <p:sldId id="276" r:id="rId35"/>
    <p:sldId id="277" r:id="rId36"/>
    <p:sldId id="280" r:id="rId37"/>
    <p:sldId id="284" r:id="rId38"/>
    <p:sldId id="524" r:id="rId3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92" d="100"/>
          <a:sy n="92" d="100"/>
        </p:scale>
        <p:origin x="35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B5DADD-832C-471B-9B80-7C020168EEE7}" type="datetimeFigureOut">
              <a:rPr lang="tr-TR" smtClean="0"/>
              <a:pPr/>
              <a:t>31.10.2017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D895FC-6AA5-462B-9F8D-8745482823AA}" type="slidenum">
              <a:rPr lang="tr-TR" smtClean="0"/>
              <a:pPr/>
              <a:t>‹#›</a:t>
            </a:fld>
            <a:endParaRPr lang="tr-TR"/>
          </a:p>
        </p:txBody>
      </p:sp>
    </p:spTree>
    <p:extLst>
      <p:ext uri="{BB962C8B-B14F-4D97-AF65-F5344CB8AC3E}">
        <p14:creationId xmlns:p14="http://schemas.microsoft.com/office/powerpoint/2010/main" val="3216900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C368ECE-6A1B-4F8C-A708-C17CF4F793CE}" type="datetimeFigureOut">
              <a:rPr lang="tr-TR" smtClean="0"/>
              <a:pPr/>
              <a:t>31.10.2017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BCA9FC-CE90-46D5-AE79-3EF5425C492B}" type="slidenum">
              <a:rPr lang="tr-TR" smtClean="0"/>
              <a:pPr/>
              <a:t>‹#›</a:t>
            </a:fld>
            <a:endParaRPr lang="tr-TR"/>
          </a:p>
        </p:txBody>
      </p:sp>
    </p:spTree>
    <p:extLst>
      <p:ext uri="{BB962C8B-B14F-4D97-AF65-F5344CB8AC3E}">
        <p14:creationId xmlns:p14="http://schemas.microsoft.com/office/powerpoint/2010/main" val="3353604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C368ECE-6A1B-4F8C-A708-C17CF4F793CE}" type="datetimeFigureOut">
              <a:rPr lang="tr-TR" smtClean="0"/>
              <a:pPr/>
              <a:t>31.10.2017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BCA9FC-CE90-46D5-AE79-3EF5425C492B}" type="slidenum">
              <a:rPr lang="tr-TR" smtClean="0"/>
              <a:pPr/>
              <a:t>‹#›</a:t>
            </a:fld>
            <a:endParaRPr lang="tr-TR"/>
          </a:p>
        </p:txBody>
      </p:sp>
    </p:spTree>
    <p:extLst>
      <p:ext uri="{BB962C8B-B14F-4D97-AF65-F5344CB8AC3E}">
        <p14:creationId xmlns:p14="http://schemas.microsoft.com/office/powerpoint/2010/main" val="4123566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C368ECE-6A1B-4F8C-A708-C17CF4F793CE}" type="datetimeFigureOut">
              <a:rPr lang="tr-TR" smtClean="0"/>
              <a:pPr/>
              <a:t>31.10.2017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BCA9FC-CE90-46D5-AE79-3EF5425C492B}" type="slidenum">
              <a:rPr lang="tr-TR" smtClean="0"/>
              <a:pPr/>
              <a:t>‹#›</a:t>
            </a:fld>
            <a:endParaRPr lang="tr-TR"/>
          </a:p>
        </p:txBody>
      </p:sp>
    </p:spTree>
    <p:extLst>
      <p:ext uri="{BB962C8B-B14F-4D97-AF65-F5344CB8AC3E}">
        <p14:creationId xmlns:p14="http://schemas.microsoft.com/office/powerpoint/2010/main" val="1295598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C368ECE-6A1B-4F8C-A708-C17CF4F793CE}" type="datetimeFigureOut">
              <a:rPr lang="tr-TR" smtClean="0"/>
              <a:pPr/>
              <a:t>31.10.2017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BCA9FC-CE90-46D5-AE79-3EF5425C492B}" type="slidenum">
              <a:rPr lang="tr-TR" smtClean="0"/>
              <a:pPr/>
              <a:t>‹#›</a:t>
            </a:fld>
            <a:endParaRPr lang="tr-TR"/>
          </a:p>
        </p:txBody>
      </p:sp>
    </p:spTree>
    <p:extLst>
      <p:ext uri="{BB962C8B-B14F-4D97-AF65-F5344CB8AC3E}">
        <p14:creationId xmlns:p14="http://schemas.microsoft.com/office/powerpoint/2010/main" val="1002504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C368ECE-6A1B-4F8C-A708-C17CF4F793CE}" type="datetimeFigureOut">
              <a:rPr lang="tr-TR" smtClean="0"/>
              <a:pPr/>
              <a:t>31.10.2017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BCA9FC-CE90-46D5-AE79-3EF5425C492B}" type="slidenum">
              <a:rPr lang="tr-TR" smtClean="0"/>
              <a:pPr/>
              <a:t>‹#›</a:t>
            </a:fld>
            <a:endParaRPr lang="tr-TR"/>
          </a:p>
        </p:txBody>
      </p:sp>
    </p:spTree>
    <p:extLst>
      <p:ext uri="{BB962C8B-B14F-4D97-AF65-F5344CB8AC3E}">
        <p14:creationId xmlns:p14="http://schemas.microsoft.com/office/powerpoint/2010/main" val="3657139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C368ECE-6A1B-4F8C-A708-C17CF4F793CE}" type="datetimeFigureOut">
              <a:rPr lang="tr-TR" smtClean="0"/>
              <a:pPr/>
              <a:t>31.10.2017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9BCA9FC-CE90-46D5-AE79-3EF5425C492B}" type="slidenum">
              <a:rPr lang="tr-TR" smtClean="0"/>
              <a:pPr/>
              <a:t>‹#›</a:t>
            </a:fld>
            <a:endParaRPr lang="tr-TR"/>
          </a:p>
        </p:txBody>
      </p:sp>
    </p:spTree>
    <p:extLst>
      <p:ext uri="{BB962C8B-B14F-4D97-AF65-F5344CB8AC3E}">
        <p14:creationId xmlns:p14="http://schemas.microsoft.com/office/powerpoint/2010/main" val="650279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C368ECE-6A1B-4F8C-A708-C17CF4F793CE}" type="datetimeFigureOut">
              <a:rPr lang="tr-TR" smtClean="0"/>
              <a:pPr/>
              <a:t>31.10.2017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9BCA9FC-CE90-46D5-AE79-3EF5425C492B}" type="slidenum">
              <a:rPr lang="tr-TR" smtClean="0"/>
              <a:pPr/>
              <a:t>‹#›</a:t>
            </a:fld>
            <a:endParaRPr lang="tr-TR"/>
          </a:p>
        </p:txBody>
      </p:sp>
    </p:spTree>
    <p:extLst>
      <p:ext uri="{BB962C8B-B14F-4D97-AF65-F5344CB8AC3E}">
        <p14:creationId xmlns:p14="http://schemas.microsoft.com/office/powerpoint/2010/main" val="2444320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C368ECE-6A1B-4F8C-A708-C17CF4F793CE}" type="datetimeFigureOut">
              <a:rPr lang="tr-TR" smtClean="0"/>
              <a:pPr/>
              <a:t>31.10.2017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9BCA9FC-CE90-46D5-AE79-3EF5425C492B}" type="slidenum">
              <a:rPr lang="tr-TR" smtClean="0"/>
              <a:pPr/>
              <a:t>‹#›</a:t>
            </a:fld>
            <a:endParaRPr lang="tr-TR"/>
          </a:p>
        </p:txBody>
      </p:sp>
    </p:spTree>
    <p:extLst>
      <p:ext uri="{BB962C8B-B14F-4D97-AF65-F5344CB8AC3E}">
        <p14:creationId xmlns:p14="http://schemas.microsoft.com/office/powerpoint/2010/main" val="3104474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368ECE-6A1B-4F8C-A708-C17CF4F793CE}" type="datetimeFigureOut">
              <a:rPr lang="tr-TR" smtClean="0"/>
              <a:pPr/>
              <a:t>31.10.2017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9BCA9FC-CE90-46D5-AE79-3EF5425C492B}" type="slidenum">
              <a:rPr lang="tr-TR" smtClean="0"/>
              <a:pPr/>
              <a:t>‹#›</a:t>
            </a:fld>
            <a:endParaRPr lang="tr-TR"/>
          </a:p>
        </p:txBody>
      </p:sp>
    </p:spTree>
    <p:extLst>
      <p:ext uri="{BB962C8B-B14F-4D97-AF65-F5344CB8AC3E}">
        <p14:creationId xmlns:p14="http://schemas.microsoft.com/office/powerpoint/2010/main" val="293079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C368ECE-6A1B-4F8C-A708-C17CF4F793CE}" type="datetimeFigureOut">
              <a:rPr lang="tr-TR" smtClean="0"/>
              <a:pPr/>
              <a:t>31.10.2017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9BCA9FC-CE90-46D5-AE79-3EF5425C492B}" type="slidenum">
              <a:rPr lang="tr-TR" smtClean="0"/>
              <a:pPr/>
              <a:t>‹#›</a:t>
            </a:fld>
            <a:endParaRPr lang="tr-TR"/>
          </a:p>
        </p:txBody>
      </p:sp>
    </p:spTree>
    <p:extLst>
      <p:ext uri="{BB962C8B-B14F-4D97-AF65-F5344CB8AC3E}">
        <p14:creationId xmlns:p14="http://schemas.microsoft.com/office/powerpoint/2010/main" val="171796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C368ECE-6A1B-4F8C-A708-C17CF4F793CE}" type="datetimeFigureOut">
              <a:rPr lang="tr-TR" smtClean="0"/>
              <a:pPr/>
              <a:t>31.10.2017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9BCA9FC-CE90-46D5-AE79-3EF5425C492B}" type="slidenum">
              <a:rPr lang="tr-TR" smtClean="0"/>
              <a:pPr/>
              <a:t>‹#›</a:t>
            </a:fld>
            <a:endParaRPr lang="tr-TR"/>
          </a:p>
        </p:txBody>
      </p:sp>
    </p:spTree>
    <p:extLst>
      <p:ext uri="{BB962C8B-B14F-4D97-AF65-F5344CB8AC3E}">
        <p14:creationId xmlns:p14="http://schemas.microsoft.com/office/powerpoint/2010/main" val="1002539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368ECE-6A1B-4F8C-A708-C17CF4F793CE}" type="datetimeFigureOut">
              <a:rPr lang="tr-TR" smtClean="0"/>
              <a:pPr/>
              <a:t>31.10.2017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BCA9FC-CE90-46D5-AE79-3EF5425C492B}" type="slidenum">
              <a:rPr lang="tr-TR" smtClean="0"/>
              <a:pPr/>
              <a:t>‹#›</a:t>
            </a:fld>
            <a:endParaRPr lang="tr-TR"/>
          </a:p>
        </p:txBody>
      </p:sp>
    </p:spTree>
    <p:extLst>
      <p:ext uri="{BB962C8B-B14F-4D97-AF65-F5344CB8AC3E}">
        <p14:creationId xmlns:p14="http://schemas.microsoft.com/office/powerpoint/2010/main" val="3396492976"/>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1 Başlık"/>
          <p:cNvSpPr txBox="1">
            <a:spLocks/>
          </p:cNvSpPr>
          <p:nvPr/>
        </p:nvSpPr>
        <p:spPr bwMode="auto">
          <a:xfrm>
            <a:off x="796925" y="1862141"/>
            <a:ext cx="8751888"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tr-TR" altLang="tr-TR" sz="6000" b="1" dirty="0">
                <a:latin typeface="Californian FB" panose="0207040306080B030204" pitchFamily="18" charset="0"/>
              </a:rPr>
              <a:t>Gen Mühendisliği </a:t>
            </a:r>
            <a:br>
              <a:rPr lang="tr-TR" altLang="tr-TR" sz="6000" b="1" dirty="0">
                <a:latin typeface="Californian FB" panose="0207040306080B030204" pitchFamily="18" charset="0"/>
              </a:rPr>
            </a:br>
            <a:r>
              <a:rPr lang="tr-TR" altLang="tr-TR" sz="6000" b="1" dirty="0">
                <a:latin typeface="Californian FB" panose="0207040306080B030204" pitchFamily="18" charset="0"/>
              </a:rPr>
              <a:t>ve </a:t>
            </a:r>
            <a:br>
              <a:rPr lang="tr-TR" altLang="tr-TR" sz="6000" b="1" dirty="0">
                <a:latin typeface="Californian FB" panose="0207040306080B030204" pitchFamily="18" charset="0"/>
              </a:rPr>
            </a:br>
            <a:r>
              <a:rPr lang="tr-TR" altLang="tr-TR" sz="6000" b="1" dirty="0">
                <a:latin typeface="Californian FB" panose="0207040306080B030204" pitchFamily="18" charset="0"/>
              </a:rPr>
              <a:t>Veteriner Hekimlikte </a:t>
            </a:r>
            <a:r>
              <a:rPr lang="tr-TR" altLang="tr-TR" sz="6000" b="1" dirty="0">
                <a:latin typeface="Californian FB" panose="0207040306080B030204" pitchFamily="18" charset="0"/>
              </a:rPr>
              <a:t>Biyoteknoloji</a:t>
            </a:r>
            <a:endParaRPr lang="tr-TR" altLang="tr-TR" sz="6000" b="1" dirty="0">
              <a:latin typeface="Californian FB" panose="0207040306080B030204" pitchFamily="18" charset="0"/>
            </a:endParaRPr>
          </a:p>
        </p:txBody>
      </p:sp>
      <p:sp>
        <p:nvSpPr>
          <p:cNvPr id="8" name="2 Alt Başlık"/>
          <p:cNvSpPr txBox="1">
            <a:spLocks/>
          </p:cNvSpPr>
          <p:nvPr/>
        </p:nvSpPr>
        <p:spPr bwMode="auto">
          <a:xfrm>
            <a:off x="2671763" y="5373688"/>
            <a:ext cx="7207250" cy="1752600"/>
          </a:xfrm>
          <a:prstGeom prst="rect">
            <a:avLst/>
          </a:prstGeom>
          <a:noFill/>
          <a:ln w="9525">
            <a:noFill/>
            <a:miter lim="800000"/>
            <a:headEnd/>
            <a:tailEnd/>
          </a:ln>
        </p:spPr>
        <p:txBody>
          <a:bodyPr/>
          <a:lstStyle/>
          <a:p>
            <a:pPr marL="26988" indent="-342900">
              <a:spcBef>
                <a:spcPct val="20000"/>
              </a:spcBef>
              <a:defRPr/>
            </a:pPr>
            <a:r>
              <a:rPr lang="tr-TR" sz="3200" b="1" dirty="0">
                <a:ea typeface="MS PGothic" panose="020B0600070205080204" pitchFamily="34" charset="-128"/>
                <a:cs typeface="ＭＳ Ｐゴシック" charset="0"/>
              </a:rPr>
              <a:t>Doç. Dr. Bengi ÇINAR KUL</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2015" y="4480505"/>
            <a:ext cx="3152419" cy="1786371"/>
          </a:xfrm>
          <a:prstGeom prst="rect">
            <a:avLst/>
          </a:prstGeom>
        </p:spPr>
      </p:pic>
    </p:spTree>
    <p:extLst>
      <p:ext uri="{BB962C8B-B14F-4D97-AF65-F5344CB8AC3E}">
        <p14:creationId xmlns:p14="http://schemas.microsoft.com/office/powerpoint/2010/main" val="8689934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64328" y="981075"/>
            <a:ext cx="8146473" cy="5145088"/>
          </a:xfrm>
        </p:spPr>
        <p:txBody>
          <a:bodyPr/>
          <a:lstStyle/>
          <a:p>
            <a:pPr eaLnBrk="1" hangingPunct="1">
              <a:defRPr/>
            </a:pPr>
            <a:r>
              <a:rPr lang="tr-TR" dirty="0" smtClean="0"/>
              <a:t>Gen klonlaması için yapılacak çalışmada,  En az 2 çeşit DNA  hazırlanmalıdır.</a:t>
            </a:r>
          </a:p>
          <a:p>
            <a:pPr eaLnBrk="1" hangingPunct="1">
              <a:defRPr/>
            </a:pPr>
            <a:endParaRPr lang="tr-TR" dirty="0" smtClean="0"/>
          </a:p>
          <a:p>
            <a:pPr eaLnBrk="1" hangingPunct="1">
              <a:defRPr/>
            </a:pPr>
            <a:r>
              <a:rPr lang="tr-TR" dirty="0" smtClean="0"/>
              <a:t>1. </a:t>
            </a:r>
            <a:r>
              <a:rPr lang="tr-TR" b="1" dirty="0" smtClean="0">
                <a:effectLst>
                  <a:outerShdw blurRad="38100" dist="38100" dir="2700000" algn="tl">
                    <a:srgbClr val="000000">
                      <a:alpha val="43137"/>
                    </a:srgbClr>
                  </a:outerShdw>
                </a:effectLst>
              </a:rPr>
              <a:t>TOTAL HÜCRE DNA’SI:  </a:t>
            </a:r>
            <a:r>
              <a:rPr lang="tr-TR" dirty="0" smtClean="0"/>
              <a:t>klonlanacak olan genleri elde etmek için kaynak materyal olarak gerekecektir. Bakteri kültürü, bitki, hayvan hücresi veya çalışılacak herhangi bir organizmaya ait olabilir.</a:t>
            </a:r>
          </a:p>
          <a:p>
            <a:pPr eaLnBrk="1" hangingPunct="1">
              <a:defRPr/>
            </a:pPr>
            <a:endParaRPr lang="tr-TR" dirty="0"/>
          </a:p>
        </p:txBody>
      </p:sp>
      <p:sp>
        <p:nvSpPr>
          <p:cNvPr id="4" name="İçerik Yer Tutucusu 2"/>
          <p:cNvSpPr txBox="1">
            <a:spLocks/>
          </p:cNvSpPr>
          <p:nvPr/>
        </p:nvSpPr>
        <p:spPr>
          <a:xfrm>
            <a:off x="1866900" y="4311248"/>
            <a:ext cx="9305523"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tr-TR" dirty="0"/>
              <a:t>2. </a:t>
            </a:r>
            <a:r>
              <a:rPr lang="tr-TR" b="1" dirty="0">
                <a:effectLst>
                  <a:outerShdw blurRad="38100" dist="38100" dir="2700000" algn="tl">
                    <a:srgbClr val="000000">
                      <a:alpha val="43137"/>
                    </a:srgbClr>
                  </a:outerShdw>
                </a:effectLst>
              </a:rPr>
              <a:t>Vektör DNA’SI: </a:t>
            </a:r>
            <a:r>
              <a:rPr lang="tr-TR" dirty="0"/>
              <a:t>bir bakteri kültüründen </a:t>
            </a:r>
            <a:r>
              <a:rPr lang="tr-TR" dirty="0" err="1"/>
              <a:t>plazmid</a:t>
            </a:r>
            <a:r>
              <a:rPr lang="tr-TR" dirty="0"/>
              <a:t> ya da </a:t>
            </a:r>
            <a:r>
              <a:rPr lang="tr-TR" dirty="0" err="1"/>
              <a:t>bakteriyofaj</a:t>
            </a:r>
            <a:r>
              <a:rPr lang="tr-TR" dirty="0"/>
              <a:t> DNA’sının hazırlanması, bir safhada </a:t>
            </a:r>
            <a:r>
              <a:rPr lang="tr-TR" dirty="0" err="1"/>
              <a:t>plazmid</a:t>
            </a:r>
            <a:r>
              <a:rPr lang="tr-TR" dirty="0"/>
              <a:t> DNA’sının da hücrede bulunan </a:t>
            </a:r>
            <a:r>
              <a:rPr lang="tr-TR" dirty="0" err="1"/>
              <a:t>kromozomal</a:t>
            </a:r>
            <a:r>
              <a:rPr lang="tr-TR" dirty="0"/>
              <a:t> DNA dan ayrılması zorunluğu olduğu için total hücre DNA’sının saflaştırılmasındaki gibi aynı temel basamakları izler.</a:t>
            </a:r>
            <a:endParaRPr lang="tr-TR" dirty="0"/>
          </a:p>
        </p:txBody>
      </p:sp>
    </p:spTree>
    <p:extLst>
      <p:ext uri="{BB962C8B-B14F-4D97-AF65-F5344CB8AC3E}">
        <p14:creationId xmlns:p14="http://schemas.microsoft.com/office/powerpoint/2010/main" val="372681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31504" y="274638"/>
            <a:ext cx="8579296" cy="1143000"/>
          </a:xfrm>
          <a:extLst/>
        </p:spPr>
        <p:style>
          <a:lnRef idx="0">
            <a:scrgbClr r="0" g="0" b="0"/>
          </a:lnRef>
          <a:fillRef idx="1002">
            <a:schemeClr val="lt2"/>
          </a:fillRef>
          <a:effectRef idx="0">
            <a:scrgbClr r="0" g="0" b="0"/>
          </a:effectRef>
          <a:fontRef idx="major"/>
        </p:style>
        <p:txBody>
          <a:bodyPr>
            <a:normAutofit/>
          </a:bodyPr>
          <a:lstStyle/>
          <a:p>
            <a:pPr eaLnBrk="1" hangingPunct="1">
              <a:defRPr/>
            </a:pPr>
            <a:r>
              <a:rPr lang="tr-TR" b="1" dirty="0" smtClean="0"/>
              <a:t>Hücre </a:t>
            </a:r>
            <a:r>
              <a:rPr lang="tr-TR" b="1" dirty="0" smtClean="0"/>
              <a:t>DNA’sının Hazırlanması</a:t>
            </a:r>
            <a:endParaRPr lang="tr-TR" b="1" dirty="0"/>
          </a:p>
        </p:txBody>
      </p:sp>
      <p:sp>
        <p:nvSpPr>
          <p:cNvPr id="72709" name="İçerik Yer Tutucusu 2"/>
          <p:cNvSpPr>
            <a:spLocks noGrp="1"/>
          </p:cNvSpPr>
          <p:nvPr>
            <p:ph idx="1"/>
          </p:nvPr>
        </p:nvSpPr>
        <p:spPr>
          <a:xfrm>
            <a:off x="1631953" y="1600200"/>
            <a:ext cx="8785225" cy="4997450"/>
          </a:xfrm>
        </p:spPr>
        <p:txBody>
          <a:bodyPr/>
          <a:lstStyle/>
          <a:p>
            <a:pPr eaLnBrk="1" hangingPunct="1"/>
            <a:r>
              <a:rPr lang="tr-TR" altLang="tr-TR" dirty="0" smtClean="0"/>
              <a:t>Bir bakteri kültüründen total DNA hazırlama basamakları:</a:t>
            </a:r>
          </a:p>
          <a:p>
            <a:pPr eaLnBrk="1" hangingPunct="1"/>
            <a:r>
              <a:rPr lang="tr-TR" altLang="tr-TR" dirty="0" smtClean="0"/>
              <a:t>1. Bakteri kültürü büyütülür ve sonra harmanlanır.</a:t>
            </a:r>
          </a:p>
          <a:p>
            <a:pPr eaLnBrk="1" hangingPunct="1"/>
            <a:r>
              <a:rPr lang="tr-TR" altLang="tr-TR" dirty="0" smtClean="0"/>
              <a:t>2. Hücrelerin içeriklerini bırakması/salıvermesi için parçalanır (</a:t>
            </a:r>
            <a:r>
              <a:rPr lang="tr-TR" altLang="tr-TR" dirty="0" err="1" smtClean="0"/>
              <a:t>Liziz</a:t>
            </a:r>
            <a:r>
              <a:rPr lang="tr-TR" altLang="tr-TR" dirty="0" smtClean="0"/>
              <a:t>).</a:t>
            </a:r>
          </a:p>
          <a:p>
            <a:pPr eaLnBrk="1" hangingPunct="1"/>
            <a:r>
              <a:rPr lang="tr-TR" altLang="tr-TR" dirty="0" smtClean="0"/>
              <a:t>3.Bu hücre özütü DNA dışındaki tüm bileşenlerden uzaklaştırılır.</a:t>
            </a:r>
          </a:p>
          <a:p>
            <a:pPr eaLnBrk="1" hangingPunct="1"/>
            <a:r>
              <a:rPr lang="tr-TR" altLang="tr-TR" dirty="0" smtClean="0"/>
              <a:t>4. Elde edilen DNA çözeltisi yoğunlaştırılır.</a:t>
            </a:r>
          </a:p>
        </p:txBody>
      </p:sp>
    </p:spTree>
    <p:extLst>
      <p:ext uri="{BB962C8B-B14F-4D97-AF65-F5344CB8AC3E}">
        <p14:creationId xmlns:p14="http://schemas.microsoft.com/office/powerpoint/2010/main" val="20998591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extLst/>
        </p:spPr>
        <p:style>
          <a:lnRef idx="0">
            <a:scrgbClr r="0" g="0" b="0"/>
          </a:lnRef>
          <a:fillRef idx="1003">
            <a:schemeClr val="lt2"/>
          </a:fillRef>
          <a:effectRef idx="0">
            <a:scrgbClr r="0" g="0" b="0"/>
          </a:effectRef>
          <a:fontRef idx="major"/>
        </p:style>
        <p:txBody>
          <a:bodyPr/>
          <a:lstStyle/>
          <a:p>
            <a:pPr eaLnBrk="1" hangingPunct="1">
              <a:defRPr/>
            </a:pPr>
            <a:r>
              <a:rPr lang="tr-TR" b="1" dirty="0" err="1" smtClean="0"/>
              <a:t>Liziz</a:t>
            </a:r>
            <a:endParaRPr lang="tr-TR" b="1" dirty="0"/>
          </a:p>
        </p:txBody>
      </p:sp>
      <p:sp>
        <p:nvSpPr>
          <p:cNvPr id="75781" name="İçerik Yer Tutucusu 2"/>
          <p:cNvSpPr>
            <a:spLocks noGrp="1"/>
          </p:cNvSpPr>
          <p:nvPr>
            <p:ph idx="1"/>
          </p:nvPr>
        </p:nvSpPr>
        <p:spPr>
          <a:xfrm>
            <a:off x="1981200" y="1600203"/>
            <a:ext cx="8229600" cy="1541463"/>
          </a:xfrm>
        </p:spPr>
        <p:txBody>
          <a:bodyPr/>
          <a:lstStyle/>
          <a:p>
            <a:pPr eaLnBrk="1" hangingPunct="1"/>
            <a:r>
              <a:rPr lang="tr-TR" altLang="tr-TR" smtClean="0"/>
              <a:t>Kimyasal liziz hücre duvarını yıkan/parçalayan bir ajandır.</a:t>
            </a:r>
          </a:p>
        </p:txBody>
      </p:sp>
    </p:spTree>
    <p:extLst>
      <p:ext uri="{BB962C8B-B14F-4D97-AF65-F5344CB8AC3E}">
        <p14:creationId xmlns:p14="http://schemas.microsoft.com/office/powerpoint/2010/main" val="3531707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İçerik Yer Tutucusu 2"/>
          <p:cNvSpPr>
            <a:spLocks noGrp="1"/>
          </p:cNvSpPr>
          <p:nvPr>
            <p:ph idx="1"/>
          </p:nvPr>
        </p:nvSpPr>
        <p:spPr>
          <a:xfrm>
            <a:off x="1960563" y="333378"/>
            <a:ext cx="8229600" cy="3052763"/>
          </a:xfrm>
        </p:spPr>
        <p:txBody>
          <a:bodyPr/>
          <a:lstStyle/>
          <a:p>
            <a:pPr eaLnBrk="1" hangingPunct="1"/>
            <a:r>
              <a:rPr lang="tr-TR" altLang="tr-TR" sz="3600"/>
              <a:t>Elde edilen hücre özütü DNA’ya ilaveten, </a:t>
            </a:r>
            <a:r>
              <a:rPr lang="tr-TR" altLang="tr-TR" sz="3600" b="1"/>
              <a:t>protein</a:t>
            </a:r>
            <a:r>
              <a:rPr lang="tr-TR" altLang="tr-TR" sz="3600"/>
              <a:t> ve </a:t>
            </a:r>
            <a:r>
              <a:rPr lang="tr-TR" altLang="tr-TR" sz="3600" b="1"/>
              <a:t>RNA</a:t>
            </a:r>
            <a:r>
              <a:rPr lang="tr-TR" altLang="tr-TR" sz="3600"/>
              <a:t> içermektedir.</a:t>
            </a:r>
          </a:p>
        </p:txBody>
      </p:sp>
    </p:spTree>
    <p:extLst>
      <p:ext uri="{BB962C8B-B14F-4D97-AF65-F5344CB8AC3E}">
        <p14:creationId xmlns:p14="http://schemas.microsoft.com/office/powerpoint/2010/main" val="2902507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Başlık 1"/>
          <p:cNvSpPr>
            <a:spLocks noGrp="1"/>
          </p:cNvSpPr>
          <p:nvPr>
            <p:ph type="title"/>
          </p:nvPr>
        </p:nvSpPr>
        <p:spPr/>
        <p:txBody>
          <a:bodyPr/>
          <a:lstStyle/>
          <a:p>
            <a:pPr eaLnBrk="1" hangingPunct="1"/>
            <a:endParaRPr lang="tr-TR" altLang="tr-TR" smtClean="0"/>
          </a:p>
        </p:txBody>
      </p:sp>
      <p:sp>
        <p:nvSpPr>
          <p:cNvPr id="79875" name="İçerik Yer Tutucusu 2"/>
          <p:cNvSpPr>
            <a:spLocks noGrp="1"/>
          </p:cNvSpPr>
          <p:nvPr>
            <p:ph idx="1"/>
          </p:nvPr>
        </p:nvSpPr>
        <p:spPr/>
        <p:txBody>
          <a:bodyPr/>
          <a:lstStyle/>
          <a:p>
            <a:pPr eaLnBrk="1" hangingPunct="1"/>
            <a:r>
              <a:rPr lang="tr-TR" altLang="tr-TR" smtClean="0"/>
              <a:t>Hücre özütünü proteinlerden arındırmak için  fenol: kloroform kullanılır. Bu organik çözücüler </a:t>
            </a:r>
            <a:r>
              <a:rPr lang="tr-TR" altLang="tr-TR" b="1" smtClean="0"/>
              <a:t>Proteinleri</a:t>
            </a:r>
            <a:r>
              <a:rPr lang="tr-TR" altLang="tr-TR" smtClean="0"/>
              <a:t> çöktürür. </a:t>
            </a:r>
          </a:p>
        </p:txBody>
      </p:sp>
    </p:spTree>
    <p:extLst>
      <p:ext uri="{BB962C8B-B14F-4D97-AF65-F5344CB8AC3E}">
        <p14:creationId xmlns:p14="http://schemas.microsoft.com/office/powerpoint/2010/main" val="19478848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Başlık 1"/>
          <p:cNvSpPr>
            <a:spLocks noGrp="1"/>
          </p:cNvSpPr>
          <p:nvPr>
            <p:ph type="title"/>
          </p:nvPr>
        </p:nvSpPr>
        <p:spPr/>
        <p:txBody>
          <a:bodyPr/>
          <a:lstStyle/>
          <a:p>
            <a:pPr eaLnBrk="1" hangingPunct="1"/>
            <a:endParaRPr lang="tr-TR" altLang="tr-TR" smtClean="0"/>
          </a:p>
        </p:txBody>
      </p:sp>
      <p:sp>
        <p:nvSpPr>
          <p:cNvPr id="80899" name="İçerik Yer Tutucusu 2"/>
          <p:cNvSpPr>
            <a:spLocks noGrp="1"/>
          </p:cNvSpPr>
          <p:nvPr>
            <p:ph idx="1"/>
          </p:nvPr>
        </p:nvSpPr>
        <p:spPr/>
        <p:txBody>
          <a:bodyPr/>
          <a:lstStyle/>
          <a:p>
            <a:pPr eaLnBrk="1" hangingPunct="1"/>
            <a:r>
              <a:rPr lang="tr-TR" altLang="tr-TR" smtClean="0"/>
              <a:t>RNA molekülleri özellikle mRNA’lar fenol ile uzaklaştırılır fakat çoğu süpernatant  fazda DNA ile birlikte kalacaktır. </a:t>
            </a:r>
          </a:p>
          <a:p>
            <a:pPr eaLnBrk="1" hangingPunct="1"/>
            <a:r>
              <a:rPr lang="tr-TR" altLang="tr-TR" smtClean="0"/>
              <a:t>RNA yı uzaklaştırmanın en  etkili yolu bu moleküllleri ribonükleotit alt ünitelerine hızlı şekilde yıkan </a:t>
            </a:r>
            <a:r>
              <a:rPr lang="tr-TR" altLang="tr-TR" b="1" smtClean="0"/>
              <a:t>Ribonükleaz</a:t>
            </a:r>
            <a:r>
              <a:rPr lang="tr-TR" altLang="tr-TR" smtClean="0"/>
              <a:t> enzimlerini kullanmaktır.</a:t>
            </a:r>
          </a:p>
        </p:txBody>
      </p:sp>
    </p:spTree>
    <p:extLst>
      <p:ext uri="{BB962C8B-B14F-4D97-AF65-F5344CB8AC3E}">
        <p14:creationId xmlns:p14="http://schemas.microsoft.com/office/powerpoint/2010/main" val="34555804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İçerik Yer Tutucusu 2"/>
          <p:cNvSpPr>
            <a:spLocks noGrp="1"/>
          </p:cNvSpPr>
          <p:nvPr>
            <p:ph idx="1"/>
          </p:nvPr>
        </p:nvSpPr>
        <p:spPr>
          <a:xfrm>
            <a:off x="1919288" y="115891"/>
            <a:ext cx="8229600" cy="2909887"/>
          </a:xfrm>
        </p:spPr>
        <p:txBody>
          <a:bodyPr/>
          <a:lstStyle/>
          <a:p>
            <a:pPr eaLnBrk="1" hangingPunct="1"/>
            <a:r>
              <a:rPr lang="tr-TR" altLang="tr-TR" smtClean="0"/>
              <a:t>DNA eldesinden sonra en son aşama, </a:t>
            </a:r>
            <a:r>
              <a:rPr lang="tr-TR" altLang="tr-TR" b="1" smtClean="0"/>
              <a:t>etanol ile çöktürmedir.</a:t>
            </a:r>
          </a:p>
          <a:p>
            <a:pPr eaLnBrk="1" hangingPunct="1"/>
            <a:r>
              <a:rPr lang="tr-TR" altLang="tr-TR" smtClean="0"/>
              <a:t>Tuzun varlığında (sodyım iyonları) -20 C ya da daha düşük sıcaklıklarda mutlak </a:t>
            </a:r>
            <a:r>
              <a:rPr lang="tr-TR" altLang="tr-TR" b="1" smtClean="0"/>
              <a:t>etanol, </a:t>
            </a:r>
            <a:r>
              <a:rPr lang="tr-TR" altLang="tr-TR" smtClean="0"/>
              <a:t>nükleik asitleri etkili şekilde çöktürür.</a:t>
            </a:r>
          </a:p>
          <a:p>
            <a:pPr eaLnBrk="1" hangingPunct="1"/>
            <a:endParaRPr lang="tr-TR" altLang="tr-TR" smtClean="0"/>
          </a:p>
        </p:txBody>
      </p:sp>
    </p:spTree>
    <p:extLst>
      <p:ext uri="{BB962C8B-B14F-4D97-AF65-F5344CB8AC3E}">
        <p14:creationId xmlns:p14="http://schemas.microsoft.com/office/powerpoint/2010/main" val="31970748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accent2">
              <a:lumMod val="60000"/>
              <a:lumOff val="40000"/>
            </a:schemeClr>
          </a:solidFill>
        </p:spPr>
        <p:txBody>
          <a:bodyPr/>
          <a:lstStyle/>
          <a:p>
            <a:pPr eaLnBrk="1" hangingPunct="1">
              <a:defRPr/>
            </a:pPr>
            <a:r>
              <a:rPr lang="tr-TR" b="1" dirty="0" smtClean="0"/>
              <a:t>DNA YOĞUNLUĞUNUN ÖLÇÜLMESİ</a:t>
            </a:r>
            <a:endParaRPr lang="tr-TR" b="1" dirty="0"/>
          </a:p>
        </p:txBody>
      </p:sp>
      <p:sp>
        <p:nvSpPr>
          <p:cNvPr id="82947" name="İçerik Yer Tutucusu 2"/>
          <p:cNvSpPr>
            <a:spLocks noGrp="1"/>
          </p:cNvSpPr>
          <p:nvPr>
            <p:ph idx="1"/>
          </p:nvPr>
        </p:nvSpPr>
        <p:spPr>
          <a:xfrm>
            <a:off x="1981200" y="1600203"/>
            <a:ext cx="8229600" cy="4708525"/>
          </a:xfrm>
        </p:spPr>
        <p:txBody>
          <a:bodyPr/>
          <a:lstStyle/>
          <a:p>
            <a:pPr eaLnBrk="1" hangingPunct="1"/>
            <a:r>
              <a:rPr lang="tr-TR" altLang="tr-TR" dirty="0" smtClean="0"/>
              <a:t>DNA gen klonlama yapmak için çözeltide tam olarak ne kadar DNA nın bulunduğunu bilmek çok önemlidir. </a:t>
            </a:r>
          </a:p>
          <a:p>
            <a:pPr eaLnBrk="1" hangingPunct="1"/>
            <a:r>
              <a:rPr lang="tr-TR" altLang="tr-TR" dirty="0" smtClean="0"/>
              <a:t>DNA yoğunlukları </a:t>
            </a:r>
            <a:r>
              <a:rPr lang="tr-TR" altLang="tr-TR" b="1" dirty="0" smtClean="0"/>
              <a:t>UV (ultraviyole) absorbans spektrofotometresi </a:t>
            </a:r>
            <a:r>
              <a:rPr lang="tr-TR" altLang="tr-TR" dirty="0" smtClean="0"/>
              <a:t>ile ölçülebilir.</a:t>
            </a:r>
          </a:p>
          <a:p>
            <a:pPr eaLnBrk="1" hangingPunct="1"/>
            <a:endParaRPr lang="tr-TR" altLang="tr-TR" dirty="0" smtClean="0"/>
          </a:p>
          <a:p>
            <a:pPr eaLnBrk="1" hangingPunct="1"/>
            <a:r>
              <a:rPr lang="tr-TR" altLang="tr-TR" dirty="0" smtClean="0"/>
              <a:t>DNA çözeltisi tarafından absorbe edilen UV ışınlarının miktarı örnekteki DNA miktarıyla doğrudan orantılıdır.</a:t>
            </a:r>
          </a:p>
        </p:txBody>
      </p:sp>
    </p:spTree>
    <p:extLst>
      <p:ext uri="{BB962C8B-B14F-4D97-AF65-F5344CB8AC3E}">
        <p14:creationId xmlns:p14="http://schemas.microsoft.com/office/powerpoint/2010/main" val="33750864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İçerik Yer Tutucusu 2"/>
          <p:cNvSpPr>
            <a:spLocks noGrp="1"/>
          </p:cNvSpPr>
          <p:nvPr>
            <p:ph idx="1"/>
          </p:nvPr>
        </p:nvSpPr>
        <p:spPr>
          <a:xfrm>
            <a:off x="1981200" y="620713"/>
            <a:ext cx="8229600" cy="5688012"/>
          </a:xfrm>
        </p:spPr>
        <p:txBody>
          <a:bodyPr/>
          <a:lstStyle/>
          <a:p>
            <a:pPr eaLnBrk="1" hangingPunct="1"/>
            <a:r>
              <a:rPr lang="tr-TR" altLang="tr-TR" smtClean="0"/>
              <a:t>Genellikle absorbans, 1.0 absorbanslık (A260) dalga boyu her ml’deki  50 </a:t>
            </a:r>
            <a:r>
              <a:rPr lang="el-GR" altLang="tr-TR" smtClean="0"/>
              <a:t>μ</a:t>
            </a:r>
            <a:r>
              <a:rPr lang="tr-TR" altLang="tr-TR" smtClean="0"/>
              <a:t>g çift iplikli DNA’ya karşılık gelen 260nm’de okunur.</a:t>
            </a:r>
          </a:p>
          <a:p>
            <a:pPr eaLnBrk="1" hangingPunct="1"/>
            <a:endParaRPr lang="tr-TR" altLang="tr-TR" smtClean="0"/>
          </a:p>
          <a:p>
            <a:pPr eaLnBrk="1" hangingPunct="1"/>
            <a:r>
              <a:rPr lang="tr-TR" altLang="tr-TR" smtClean="0"/>
              <a:t>Saf bir DNA örneğinin 260nm ve 280 nm (A260/A280) deki absorbanslarının oranı 1.8’dir. </a:t>
            </a:r>
          </a:p>
          <a:p>
            <a:pPr eaLnBrk="1" hangingPunct="1"/>
            <a:endParaRPr lang="tr-TR" altLang="tr-TR" smtClean="0"/>
          </a:p>
          <a:p>
            <a:pPr eaLnBrk="1" hangingPunct="1"/>
            <a:r>
              <a:rPr lang="tr-TR" altLang="tr-TR" b="1" smtClean="0"/>
              <a:t>1.8 den düşük oranlar</a:t>
            </a:r>
            <a:r>
              <a:rPr lang="tr-TR" altLang="tr-TR" smtClean="0"/>
              <a:t>, hazırlanan DNA’nın </a:t>
            </a:r>
            <a:r>
              <a:rPr lang="tr-TR" altLang="tr-TR" b="1" smtClean="0"/>
              <a:t>fenol ya da proteinle </a:t>
            </a:r>
            <a:r>
              <a:rPr lang="tr-TR" altLang="tr-TR" smtClean="0"/>
              <a:t>bulaşık olduğunu gösteriri.</a:t>
            </a:r>
          </a:p>
        </p:txBody>
      </p:sp>
    </p:spTree>
    <p:extLst>
      <p:ext uri="{BB962C8B-B14F-4D97-AF65-F5344CB8AC3E}">
        <p14:creationId xmlns:p14="http://schemas.microsoft.com/office/powerpoint/2010/main" val="42453059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03388" y="188916"/>
            <a:ext cx="8640762" cy="1228725"/>
          </a:xfrm>
          <a:solidFill>
            <a:schemeClr val="accent5">
              <a:lumMod val="60000"/>
              <a:lumOff val="40000"/>
            </a:schemeClr>
          </a:solidFill>
        </p:spPr>
        <p:txBody>
          <a:bodyPr>
            <a:normAutofit/>
          </a:bodyPr>
          <a:lstStyle/>
          <a:p>
            <a:pPr eaLnBrk="1" hangingPunct="1">
              <a:defRPr/>
            </a:pPr>
            <a:r>
              <a:rPr lang="tr-TR" b="1" dirty="0" smtClean="0"/>
              <a:t>PLAZMİD DNA’SININ HAZIRLANMASI</a:t>
            </a:r>
            <a:endParaRPr lang="tr-TR" b="1" dirty="0"/>
          </a:p>
        </p:txBody>
      </p:sp>
      <p:sp>
        <p:nvSpPr>
          <p:cNvPr id="86019" name="İçerik Yer Tutucusu 2"/>
          <p:cNvSpPr>
            <a:spLocks noGrp="1"/>
          </p:cNvSpPr>
          <p:nvPr>
            <p:ph idx="1"/>
          </p:nvPr>
        </p:nvSpPr>
        <p:spPr/>
        <p:txBody>
          <a:bodyPr/>
          <a:lstStyle/>
          <a:p>
            <a:pPr eaLnBrk="1" hangingPunct="1"/>
            <a:r>
              <a:rPr lang="tr-TR" altLang="tr-TR" dirty="0" smtClean="0"/>
              <a:t>Total hücre DNA’sının hazırlanmasında olduğu gibidir…</a:t>
            </a:r>
          </a:p>
          <a:p>
            <a:pPr eaLnBrk="1" hangingPunct="1"/>
            <a:r>
              <a:rPr lang="tr-TR" altLang="tr-TR" dirty="0" smtClean="0"/>
              <a:t>En önemli fark: </a:t>
            </a:r>
          </a:p>
          <a:p>
            <a:pPr eaLnBrk="1" hangingPunct="1"/>
            <a:r>
              <a:rPr lang="tr-TR" altLang="tr-TR" dirty="0" smtClean="0"/>
              <a:t>Plazmid hazırlanmasında , plazmid DNA’yı yine hücrelerde bulunan çok miktarda bakteri kromozom DNA’sından ayırmak gerekir.</a:t>
            </a:r>
          </a:p>
          <a:p>
            <a:r>
              <a:rPr lang="tr-TR" altLang="tr-TR" dirty="0" err="1"/>
              <a:t>Plazmid</a:t>
            </a:r>
            <a:r>
              <a:rPr lang="tr-TR" altLang="tr-TR" dirty="0"/>
              <a:t> DNA </a:t>
            </a:r>
            <a:r>
              <a:rPr lang="tr-TR" altLang="tr-TR" dirty="0" err="1"/>
              <a:t>sı</a:t>
            </a:r>
            <a:r>
              <a:rPr lang="tr-TR" altLang="tr-TR" dirty="0"/>
              <a:t> klonlama aracı olarak kullanılacaksa, çok küçük miktarda bakteri DNA’sı </a:t>
            </a:r>
            <a:r>
              <a:rPr lang="tr-TR" altLang="tr-TR" dirty="0" err="1"/>
              <a:t>kontaminasyonu</a:t>
            </a:r>
            <a:r>
              <a:rPr lang="tr-TR" altLang="tr-TR" dirty="0"/>
              <a:t> istenmeyen sonuçlara yol açacaktır. </a:t>
            </a:r>
          </a:p>
          <a:p>
            <a:pPr eaLnBrk="1" hangingPunct="1"/>
            <a:endParaRPr lang="tr-TR" altLang="tr-TR" dirty="0" smtClean="0"/>
          </a:p>
        </p:txBody>
      </p:sp>
    </p:spTree>
    <p:extLst>
      <p:ext uri="{BB962C8B-B14F-4D97-AF65-F5344CB8AC3E}">
        <p14:creationId xmlns:p14="http://schemas.microsoft.com/office/powerpoint/2010/main" val="28810589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1"/>
          </p:nvPr>
        </p:nvSpPr>
        <p:spPr>
          <a:xfrm>
            <a:off x="2074719" y="2790785"/>
            <a:ext cx="8094519" cy="4162425"/>
          </a:xfrm>
        </p:spPr>
        <p:txBody>
          <a:bodyPr/>
          <a:lstStyle/>
          <a:p>
            <a:r>
              <a:rPr lang="en-US" altLang="tr-TR" sz="3600" dirty="0" err="1">
                <a:solidFill>
                  <a:srgbClr val="FF0000"/>
                </a:solidFill>
              </a:rPr>
              <a:t>Genetik</a:t>
            </a:r>
            <a:r>
              <a:rPr lang="en-US" altLang="tr-TR" sz="3600" dirty="0">
                <a:solidFill>
                  <a:srgbClr val="FF0000"/>
                </a:solidFill>
              </a:rPr>
              <a:t> </a:t>
            </a:r>
            <a:r>
              <a:rPr lang="en-US" altLang="tr-TR" sz="3600" dirty="0" err="1">
                <a:solidFill>
                  <a:srgbClr val="FF0000"/>
                </a:solidFill>
              </a:rPr>
              <a:t>mühendisliği</a:t>
            </a:r>
            <a:r>
              <a:rPr lang="en-US" altLang="tr-TR" sz="3600" dirty="0"/>
              <a:t>, </a:t>
            </a:r>
            <a:r>
              <a:rPr lang="en-US" altLang="tr-TR" sz="3600" dirty="0" err="1"/>
              <a:t>genetik</a:t>
            </a:r>
            <a:r>
              <a:rPr lang="en-US" altLang="tr-TR" sz="3600" dirty="0"/>
              <a:t> </a:t>
            </a:r>
            <a:r>
              <a:rPr lang="en-US" altLang="tr-TR" sz="3600" dirty="0" err="1"/>
              <a:t>analiz</a:t>
            </a:r>
            <a:r>
              <a:rPr lang="en-US" altLang="tr-TR" sz="3600" dirty="0"/>
              <a:t> </a:t>
            </a:r>
            <a:r>
              <a:rPr lang="en-US" altLang="tr-TR" sz="3600" dirty="0" err="1"/>
              <a:t>yapmak</a:t>
            </a:r>
            <a:r>
              <a:rPr lang="en-US" altLang="tr-TR" sz="3600" dirty="0"/>
              <a:t> </a:t>
            </a:r>
            <a:r>
              <a:rPr lang="en-US" altLang="tr-TR" sz="3600" dirty="0" err="1"/>
              <a:t>ya</a:t>
            </a:r>
            <a:r>
              <a:rPr lang="en-US" altLang="tr-TR" sz="3600" dirty="0"/>
              <a:t> da </a:t>
            </a:r>
            <a:r>
              <a:rPr lang="en-US" altLang="tr-TR" sz="3600" dirty="0" err="1"/>
              <a:t>istenilen</a:t>
            </a:r>
            <a:r>
              <a:rPr lang="en-US" altLang="tr-TR" sz="3600" dirty="0"/>
              <a:t> </a:t>
            </a:r>
            <a:r>
              <a:rPr lang="en-US" altLang="tr-TR" sz="3600" dirty="0" err="1"/>
              <a:t>özellikte</a:t>
            </a:r>
            <a:r>
              <a:rPr lang="en-US" altLang="tr-TR" sz="3600" dirty="0"/>
              <a:t> </a:t>
            </a:r>
            <a:r>
              <a:rPr lang="en-US" altLang="tr-TR" sz="3600" dirty="0" err="1"/>
              <a:t>canlıları</a:t>
            </a:r>
            <a:r>
              <a:rPr lang="en-US" altLang="tr-TR" sz="3600" dirty="0"/>
              <a:t> </a:t>
            </a:r>
            <a:r>
              <a:rPr lang="en-US" altLang="tr-TR" sz="3600" dirty="0" err="1"/>
              <a:t>geliştirmek</a:t>
            </a:r>
            <a:r>
              <a:rPr lang="en-US" altLang="tr-TR" sz="3600" dirty="0"/>
              <a:t> </a:t>
            </a:r>
            <a:r>
              <a:rPr lang="en-US" altLang="tr-TR" sz="3600" dirty="0" err="1"/>
              <a:t>amacıyla</a:t>
            </a:r>
            <a:r>
              <a:rPr lang="en-US" altLang="tr-TR" sz="3600" dirty="0"/>
              <a:t> </a:t>
            </a:r>
            <a:r>
              <a:rPr lang="en-US" altLang="tr-TR" sz="3600" dirty="0" err="1"/>
              <a:t>bir</a:t>
            </a:r>
            <a:r>
              <a:rPr lang="en-US" altLang="tr-TR" sz="3600" dirty="0"/>
              <a:t> </a:t>
            </a:r>
            <a:r>
              <a:rPr lang="en-US" altLang="tr-TR" sz="3600" dirty="0" err="1"/>
              <a:t>tür</a:t>
            </a:r>
            <a:r>
              <a:rPr lang="en-US" altLang="tr-TR" sz="3600" dirty="0"/>
              <a:t> </a:t>
            </a:r>
            <a:r>
              <a:rPr lang="en-US" altLang="tr-TR" sz="3600" dirty="0" err="1"/>
              <a:t>içinde</a:t>
            </a:r>
            <a:r>
              <a:rPr lang="en-US" altLang="tr-TR" sz="3600" dirty="0"/>
              <a:t> </a:t>
            </a:r>
            <a:r>
              <a:rPr lang="en-US" altLang="tr-TR" sz="3600" dirty="0" err="1"/>
              <a:t>veya</a:t>
            </a:r>
            <a:r>
              <a:rPr lang="en-US" altLang="tr-TR" sz="3600" dirty="0"/>
              <a:t> </a:t>
            </a:r>
            <a:r>
              <a:rPr lang="en-US" altLang="tr-TR" sz="3600" dirty="0" err="1"/>
              <a:t>farklı</a:t>
            </a:r>
            <a:r>
              <a:rPr lang="en-US" altLang="tr-TR" sz="3600" dirty="0"/>
              <a:t> </a:t>
            </a:r>
            <a:r>
              <a:rPr lang="en-US" altLang="tr-TR" sz="3600" dirty="0" err="1"/>
              <a:t>türlere</a:t>
            </a:r>
            <a:r>
              <a:rPr lang="en-US" altLang="tr-TR" sz="3600" dirty="0"/>
              <a:t> </a:t>
            </a:r>
            <a:r>
              <a:rPr lang="en-US" altLang="tr-TR" sz="3600" dirty="0" err="1"/>
              <a:t>ait</a:t>
            </a:r>
            <a:r>
              <a:rPr lang="en-US" altLang="tr-TR" sz="3600" dirty="0"/>
              <a:t> </a:t>
            </a:r>
            <a:r>
              <a:rPr lang="en-US" altLang="tr-TR" sz="3600" dirty="0" err="1"/>
              <a:t>organizmaların</a:t>
            </a:r>
            <a:r>
              <a:rPr lang="en-US" altLang="tr-TR" sz="3600" dirty="0"/>
              <a:t> </a:t>
            </a:r>
            <a:r>
              <a:rPr lang="tr-TR" altLang="tr-TR" sz="3600" dirty="0"/>
              <a:t>DNA’ları </a:t>
            </a:r>
            <a:r>
              <a:rPr lang="en-US" altLang="tr-TR" sz="3600" dirty="0" err="1"/>
              <a:t>üzerinde</a:t>
            </a:r>
            <a:r>
              <a:rPr lang="en-US" altLang="tr-TR" sz="3600" dirty="0"/>
              <a:t> </a:t>
            </a:r>
            <a:r>
              <a:rPr lang="en-US" altLang="tr-TR" sz="3600" dirty="0" err="1"/>
              <a:t>sistemli</a:t>
            </a:r>
            <a:r>
              <a:rPr lang="en-US" altLang="tr-TR" sz="3600" dirty="0"/>
              <a:t> </a:t>
            </a:r>
            <a:r>
              <a:rPr lang="en-US" altLang="tr-TR" sz="3600" dirty="0" err="1"/>
              <a:t>olarak</a:t>
            </a:r>
            <a:r>
              <a:rPr lang="en-US" altLang="tr-TR" sz="3600" dirty="0"/>
              <a:t> </a:t>
            </a:r>
            <a:r>
              <a:rPr lang="en-US" altLang="tr-TR" sz="3600" dirty="0" err="1"/>
              <a:t>yapılan</a:t>
            </a:r>
            <a:r>
              <a:rPr lang="en-US" altLang="tr-TR" sz="3600" dirty="0"/>
              <a:t> </a:t>
            </a:r>
            <a:r>
              <a:rPr lang="en-US" altLang="tr-TR" sz="3600" dirty="0" err="1"/>
              <a:t>işlemleri</a:t>
            </a:r>
            <a:r>
              <a:rPr lang="en-US" altLang="tr-TR" sz="3600" dirty="0"/>
              <a:t> </a:t>
            </a:r>
            <a:r>
              <a:rPr lang="en-US" altLang="tr-TR" sz="3600" dirty="0" err="1"/>
              <a:t>içermektedir</a:t>
            </a:r>
            <a:r>
              <a:rPr lang="en-US" altLang="tr-TR" sz="3600" dirty="0"/>
              <a:t>. </a:t>
            </a:r>
          </a:p>
        </p:txBody>
      </p:sp>
    </p:spTree>
    <p:extLst>
      <p:ext uri="{BB962C8B-B14F-4D97-AF65-F5344CB8AC3E}">
        <p14:creationId xmlns:p14="http://schemas.microsoft.com/office/powerpoint/2010/main" val="2974623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37598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Content Placeholder 2"/>
          <p:cNvSpPr>
            <a:spLocks noGrp="1"/>
          </p:cNvSpPr>
          <p:nvPr>
            <p:ph idx="1"/>
          </p:nvPr>
        </p:nvSpPr>
        <p:spPr>
          <a:noFill/>
          <a:ln cap="flat">
            <a:solidFill>
              <a:srgbClr val="000000"/>
            </a:solidFill>
            <a:miter lim="800000"/>
            <a:headEnd/>
            <a:tailEnd/>
          </a:ln>
          <a:effectLst>
            <a:outerShdw dist="20000" dir="5400000" rotWithShape="0">
              <a:srgbClr val="000000">
                <a:alpha val="37999"/>
              </a:srgbClr>
            </a:outerShdw>
          </a:effectLst>
        </p:spPr>
        <p:txBody>
          <a:bodyPr/>
          <a:lstStyle/>
          <a:p>
            <a:pPr marL="0" indent="0">
              <a:buNone/>
            </a:pPr>
            <a:r>
              <a:rPr lang="tr-TR" dirty="0" smtClean="0">
                <a:ln w="0"/>
                <a:solidFill>
                  <a:schemeClr val="accent1"/>
                </a:solidFill>
                <a:effectLst>
                  <a:outerShdw blurRad="38100" dist="25400" dir="5400000" algn="ctr" rotWithShape="0">
                    <a:srgbClr val="6E747A">
                      <a:alpha val="43000"/>
                    </a:srgbClr>
                  </a:outerShdw>
                </a:effectLst>
              </a:rPr>
              <a:t>1-Klonlanacak DNA’nın, doku ya da hücrelerden izole edilmesi</a:t>
            </a:r>
          </a:p>
          <a:p>
            <a:pPr marL="0" indent="0">
              <a:buNone/>
            </a:pPr>
            <a:r>
              <a:rPr lang="tr-TR" dirty="0" smtClean="0">
                <a:ln w="0"/>
                <a:solidFill>
                  <a:srgbClr val="FF0000"/>
                </a:solidFill>
                <a:effectLst>
                  <a:outerShdw blurRad="38100" dist="25400" dir="5400000" algn="ctr" rotWithShape="0">
                    <a:srgbClr val="6E747A">
                      <a:alpha val="43000"/>
                    </a:srgbClr>
                  </a:outerShdw>
                </a:effectLst>
              </a:rPr>
              <a:t>2-Özgül DNA  parçaları ya da genin elde edilmesi.</a:t>
            </a:r>
          </a:p>
          <a:p>
            <a:pPr marL="0" indent="0">
              <a:buNone/>
            </a:pPr>
            <a:r>
              <a:rPr lang="tr-TR" dirty="0" smtClean="0">
                <a:ln w="0"/>
                <a:solidFill>
                  <a:schemeClr val="accent1"/>
                </a:solidFill>
                <a:effectLst>
                  <a:outerShdw blurRad="38100" dist="25400" dir="5400000" algn="ctr" rotWithShape="0">
                    <a:srgbClr val="6E747A">
                      <a:alpha val="43000"/>
                    </a:srgbClr>
                  </a:outerShdw>
                </a:effectLst>
              </a:rPr>
              <a:t>3-DNA parçalarının vektör adı verilen DNA molekülleriyle birleştirilip Rekombinant DNA molekülü oluşturulması, konak hücreye aktarılması ve konakta o moleküle ait düzinelerce kopya oluşturulması</a:t>
            </a:r>
          </a:p>
          <a:p>
            <a:pPr marL="609600" indent="-609600"/>
            <a:endParaRPr lang="en-US" altLang="tr-TR" dirty="0" smtClean="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9806651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Bu amaçla DNA’nın enzimatik yolla muamele edilmesi gereklidir. Bu iki şekilde olur:</a:t>
            </a:r>
          </a:p>
          <a:p>
            <a:pPr marL="0" indent="0">
              <a:buNone/>
            </a:pPr>
            <a:r>
              <a:rPr lang="tr-TR" dirty="0" smtClean="0"/>
              <a:t>1- Restriksiyon enzimleriyle kesim</a:t>
            </a:r>
          </a:p>
          <a:p>
            <a:pPr marL="0" indent="0">
              <a:buNone/>
            </a:pPr>
            <a:r>
              <a:rPr lang="tr-TR" dirty="0" smtClean="0"/>
              <a:t>2-PCR yoluyla çoğaltma</a:t>
            </a:r>
            <a:endParaRPr lang="tr-TR" dirty="0"/>
          </a:p>
        </p:txBody>
      </p:sp>
      <p:sp>
        <p:nvSpPr>
          <p:cNvPr id="4" name="Title 1"/>
          <p:cNvSpPr txBox="1">
            <a:spLocks/>
          </p:cNvSpPr>
          <p:nvPr/>
        </p:nvSpPr>
        <p:spPr>
          <a:xfrm>
            <a:off x="115911" y="274638"/>
            <a:ext cx="11694016" cy="1143000"/>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b="1" dirty="0">
                <a:ln w="22225">
                  <a:solidFill>
                    <a:schemeClr val="accent2"/>
                  </a:solidFill>
                  <a:prstDash val="solid"/>
                </a:ln>
                <a:solidFill>
                  <a:schemeClr val="accent2">
                    <a:lumMod val="40000"/>
                    <a:lumOff val="60000"/>
                  </a:schemeClr>
                </a:solidFill>
              </a:rPr>
              <a:t>2</a:t>
            </a:r>
            <a:r>
              <a:rPr lang="en-US" altLang="tr-TR" b="1" dirty="0">
                <a:ln w="22225">
                  <a:solidFill>
                    <a:schemeClr val="accent2"/>
                  </a:solidFill>
                  <a:prstDash val="solid"/>
                </a:ln>
                <a:solidFill>
                  <a:schemeClr val="accent2">
                    <a:lumMod val="40000"/>
                    <a:lumOff val="60000"/>
                  </a:schemeClr>
                </a:solidFill>
              </a:rPr>
              <a:t>. </a:t>
            </a:r>
            <a:r>
              <a:rPr lang="en-US" altLang="tr-TR" b="1" dirty="0" err="1">
                <a:ln w="22225">
                  <a:solidFill>
                    <a:schemeClr val="accent2"/>
                  </a:solidFill>
                  <a:prstDash val="solid"/>
                </a:ln>
                <a:solidFill>
                  <a:schemeClr val="accent2">
                    <a:lumMod val="40000"/>
                    <a:lumOff val="60000"/>
                  </a:schemeClr>
                </a:solidFill>
              </a:rPr>
              <a:t>Adım</a:t>
            </a:r>
            <a:r>
              <a:rPr lang="en-US" altLang="tr-TR" b="1" dirty="0">
                <a:ln w="22225">
                  <a:solidFill>
                    <a:schemeClr val="accent2"/>
                  </a:solidFill>
                  <a:prstDash val="solid"/>
                </a:ln>
                <a:solidFill>
                  <a:schemeClr val="accent2">
                    <a:lumMod val="40000"/>
                    <a:lumOff val="60000"/>
                  </a:schemeClr>
                </a:solidFill>
              </a:rPr>
              <a:t>: </a:t>
            </a:r>
            <a:r>
              <a:rPr lang="tr-TR" b="1" dirty="0">
                <a:ln w="22225">
                  <a:solidFill>
                    <a:schemeClr val="accent2"/>
                  </a:solidFill>
                  <a:prstDash val="solid"/>
                </a:ln>
                <a:solidFill>
                  <a:schemeClr val="accent2">
                    <a:lumMod val="40000"/>
                    <a:lumOff val="60000"/>
                  </a:schemeClr>
                </a:solidFill>
              </a:rPr>
              <a:t>Özgül DNA  parçaları ya da genin elde edilmesi</a:t>
            </a:r>
            <a:endParaRPr lang="en-US" altLang="tr-TR"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14771937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02439" y="46641"/>
            <a:ext cx="8403021" cy="1143000"/>
          </a:xfrm>
        </p:spPr>
        <p:txBody>
          <a:bodyPr/>
          <a:lstStyle/>
          <a:p>
            <a:r>
              <a:rPr lang="tr-TR" sz="3200" dirty="0"/>
              <a:t>DNA’nın gen mühendisliğinde kullanılabilmesi için bazı enzimlere gereksinim vardır…</a:t>
            </a:r>
          </a:p>
        </p:txBody>
      </p:sp>
      <p:sp>
        <p:nvSpPr>
          <p:cNvPr id="3" name="İçerik Yer Tutucusu 2"/>
          <p:cNvSpPr>
            <a:spLocks noGrp="1"/>
          </p:cNvSpPr>
          <p:nvPr>
            <p:ph idx="1"/>
          </p:nvPr>
        </p:nvSpPr>
        <p:spPr>
          <a:xfrm>
            <a:off x="1981200" y="1347954"/>
            <a:ext cx="8229600" cy="4525963"/>
          </a:xfrm>
        </p:spPr>
        <p:txBody>
          <a:bodyPr/>
          <a:lstStyle/>
          <a:p>
            <a:pPr marL="0" indent="0">
              <a:buNone/>
            </a:pPr>
            <a:r>
              <a:rPr lang="tr-TR" dirty="0" smtClean="0"/>
              <a:t>katalizledikleri reaksiyonların </a:t>
            </a:r>
            <a:r>
              <a:rPr lang="tr-TR" dirty="0"/>
              <a:t>tipine göre </a:t>
            </a:r>
            <a:r>
              <a:rPr lang="tr-TR" dirty="0" smtClean="0"/>
              <a:t>4 </a:t>
            </a:r>
            <a:r>
              <a:rPr lang="tr-TR" dirty="0"/>
              <a:t>ana </a:t>
            </a:r>
            <a:r>
              <a:rPr lang="tr-TR" dirty="0" smtClean="0"/>
              <a:t>sınıfa ayrılabilirler</a:t>
            </a:r>
            <a:r>
              <a:rPr lang="tr-TR" dirty="0"/>
              <a:t>:</a:t>
            </a:r>
          </a:p>
          <a:p>
            <a:pPr marL="0" indent="0">
              <a:buNone/>
            </a:pPr>
            <a:r>
              <a:rPr lang="tr-TR" dirty="0">
                <a:solidFill>
                  <a:schemeClr val="tx2">
                    <a:lumMod val="75000"/>
                  </a:schemeClr>
                </a:solidFill>
              </a:rPr>
              <a:t>1) Nükleazlar</a:t>
            </a:r>
          </a:p>
          <a:p>
            <a:pPr marL="0" indent="0">
              <a:buNone/>
            </a:pPr>
            <a:r>
              <a:rPr lang="tr-TR" dirty="0">
                <a:solidFill>
                  <a:schemeClr val="accent6">
                    <a:lumMod val="75000"/>
                  </a:schemeClr>
                </a:solidFill>
              </a:rPr>
              <a:t>2) Ligazlar</a:t>
            </a:r>
          </a:p>
          <a:p>
            <a:pPr marL="0" indent="0">
              <a:buNone/>
            </a:pPr>
            <a:r>
              <a:rPr lang="tr-TR" dirty="0">
                <a:solidFill>
                  <a:srgbClr val="00B050"/>
                </a:solidFill>
              </a:rPr>
              <a:t>3) Polimerazlar</a:t>
            </a:r>
          </a:p>
          <a:p>
            <a:pPr marL="0" indent="0">
              <a:buNone/>
            </a:pPr>
            <a:r>
              <a:rPr lang="tr-TR" dirty="0">
                <a:solidFill>
                  <a:srgbClr val="FF0000"/>
                </a:solidFill>
              </a:rPr>
              <a:t>4) Modifiye edici </a:t>
            </a:r>
            <a:r>
              <a:rPr lang="tr-TR" dirty="0" smtClean="0">
                <a:solidFill>
                  <a:srgbClr val="FF0000"/>
                </a:solidFill>
              </a:rPr>
              <a:t>enzimler</a:t>
            </a:r>
            <a:endParaRPr lang="tr-TR" dirty="0">
              <a:solidFill>
                <a:srgbClr val="FF0000"/>
              </a:solidFill>
            </a:endParaRPr>
          </a:p>
        </p:txBody>
      </p:sp>
    </p:spTree>
    <p:extLst>
      <p:ext uri="{BB962C8B-B14F-4D97-AF65-F5344CB8AC3E}">
        <p14:creationId xmlns:p14="http://schemas.microsoft.com/office/powerpoint/2010/main" val="36079546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24000" y="46676"/>
            <a:ext cx="9144000" cy="1143000"/>
          </a:xfrm>
        </p:spPr>
        <p:txBody>
          <a:bodyPr/>
          <a:lstStyle/>
          <a:p>
            <a:pPr algn="l"/>
            <a:r>
              <a:rPr lang="tr-TR" b="1" dirty="0">
                <a:solidFill>
                  <a:schemeClr val="accent4">
                    <a:lumMod val="75000"/>
                  </a:schemeClr>
                </a:solidFill>
                <a:effectLst>
                  <a:outerShdw blurRad="38100" dist="38100" dir="2700000" algn="tl">
                    <a:srgbClr val="000000">
                      <a:alpha val="43137"/>
                    </a:srgbClr>
                  </a:outerShdw>
                </a:effectLst>
              </a:rPr>
              <a:t>Nükleazlar</a:t>
            </a:r>
          </a:p>
        </p:txBody>
      </p:sp>
      <p:sp>
        <p:nvSpPr>
          <p:cNvPr id="3" name="İçerik Yer Tutucusu 2"/>
          <p:cNvSpPr>
            <a:spLocks noGrp="1"/>
          </p:cNvSpPr>
          <p:nvPr>
            <p:ph idx="1"/>
          </p:nvPr>
        </p:nvSpPr>
        <p:spPr>
          <a:xfrm>
            <a:off x="1524000" y="1043848"/>
            <a:ext cx="8434552" cy="4525963"/>
          </a:xfrm>
        </p:spPr>
        <p:txBody>
          <a:bodyPr/>
          <a:lstStyle/>
          <a:p>
            <a:r>
              <a:rPr lang="tr-TR" dirty="0" smtClean="0"/>
              <a:t>bir </a:t>
            </a:r>
            <a:r>
              <a:rPr lang="tr-TR" dirty="0"/>
              <a:t>DNA zincirinde bir nükleotidin sonraki ile bağlantısını, </a:t>
            </a:r>
            <a:r>
              <a:rPr lang="tr-TR" dirty="0" smtClean="0"/>
              <a:t>fosfodiester </a:t>
            </a:r>
            <a:r>
              <a:rPr lang="tr-TR" dirty="0"/>
              <a:t>bağlarını kırarak </a:t>
            </a:r>
            <a:r>
              <a:rPr lang="tr-TR" dirty="0" smtClean="0"/>
              <a:t>ayırır. </a:t>
            </a:r>
          </a:p>
          <a:p>
            <a:pPr marL="514350" indent="-514350">
              <a:buAutoNum type="arabicParenR"/>
            </a:pPr>
            <a:r>
              <a:rPr lang="tr-TR" dirty="0" smtClean="0"/>
              <a:t>Endonükleazlar</a:t>
            </a:r>
            <a:r>
              <a:rPr lang="tr-TR" dirty="0"/>
              <a:t>: DNA molekülünde içteki fosfodiester bağlarını kırar</a:t>
            </a:r>
            <a:r>
              <a:rPr lang="tr-TR" dirty="0" smtClean="0"/>
              <a:t>.</a:t>
            </a:r>
          </a:p>
          <a:p>
            <a:pPr marL="514350" indent="-514350">
              <a:buAutoNum type="arabicParenR"/>
            </a:pPr>
            <a:r>
              <a:rPr lang="tr-TR" dirty="0" smtClean="0"/>
              <a:t>Ekzonükleazlar</a:t>
            </a:r>
            <a:r>
              <a:rPr lang="tr-TR" dirty="0"/>
              <a:t>: DNA molekülünün bir ucundan bir kerede bir nükleotidi uzaklaştırır.</a:t>
            </a:r>
          </a:p>
          <a:p>
            <a:pPr marL="0" indent="0">
              <a:buNone/>
            </a:pPr>
            <a:endParaRPr lang="tr-TR" dirty="0"/>
          </a:p>
        </p:txBody>
      </p:sp>
    </p:spTree>
    <p:extLst>
      <p:ext uri="{BB962C8B-B14F-4D97-AF65-F5344CB8AC3E}">
        <p14:creationId xmlns:p14="http://schemas.microsoft.com/office/powerpoint/2010/main" val="4257841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81200" y="243108"/>
            <a:ext cx="8686800" cy="1143000"/>
          </a:xfrm>
        </p:spPr>
        <p:txBody>
          <a:bodyPr>
            <a:normAutofit fontScale="90000"/>
          </a:bodyPr>
          <a:lstStyle/>
          <a:p>
            <a:r>
              <a:rPr lang="tr-TR" sz="3200" dirty="0"/>
              <a:t>Her restriksiyon endonükleaz enziminin özgün kesim noktası vardır ve bu bölgelerden ya da bu bölgelere yakın dizilerden DNA’yı keserler.</a:t>
            </a:r>
          </a:p>
        </p:txBody>
      </p:sp>
      <p:sp>
        <p:nvSpPr>
          <p:cNvPr id="4" name="Rectangle 3"/>
          <p:cNvSpPr txBox="1">
            <a:spLocks noChangeArrowheads="1"/>
          </p:cNvSpPr>
          <p:nvPr/>
        </p:nvSpPr>
        <p:spPr bwMode="auto">
          <a:xfrm>
            <a:off x="2677391" y="243147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lnSpc>
                <a:spcPct val="80000"/>
              </a:lnSpc>
              <a:buFont typeface="Wingdings" panose="05000000000000000000" pitchFamily="2" charset="2"/>
              <a:buNone/>
            </a:pPr>
            <a:r>
              <a:rPr lang="tr-TR" altLang="tr-TR" sz="1800" dirty="0" smtClean="0">
                <a:solidFill>
                  <a:srgbClr val="FF0066"/>
                </a:solidFill>
                <a:latin typeface="Garamond" panose="02020404030301010803" pitchFamily="18" charset="0"/>
              </a:rPr>
              <a:t>             </a:t>
            </a:r>
            <a:endParaRPr lang="tr-TR" altLang="tr-TR" sz="1800" b="1" dirty="0">
              <a:solidFill>
                <a:srgbClr val="FF0066"/>
              </a:solidFill>
              <a:latin typeface="Garamond" panose="02020404030301010803" pitchFamily="18" charset="0"/>
            </a:endParaRPr>
          </a:p>
          <a:p>
            <a:pPr eaLnBrk="1" hangingPunct="1">
              <a:lnSpc>
                <a:spcPct val="80000"/>
              </a:lnSpc>
              <a:buFont typeface="Wingdings" panose="05000000000000000000" pitchFamily="2" charset="2"/>
              <a:buNone/>
            </a:pPr>
            <a:r>
              <a:rPr lang="tr-TR" altLang="tr-TR" sz="1800" b="1" i="1" dirty="0" err="1">
                <a:solidFill>
                  <a:srgbClr val="FF0066"/>
                </a:solidFill>
                <a:latin typeface="Garamond" panose="02020404030301010803" pitchFamily="18" charset="0"/>
              </a:rPr>
              <a:t>HpA</a:t>
            </a:r>
            <a:r>
              <a:rPr lang="tr-TR" altLang="tr-TR" sz="1800" b="1" i="1" dirty="0">
                <a:solidFill>
                  <a:srgbClr val="FF0066"/>
                </a:solidFill>
                <a:latin typeface="Garamond" panose="02020404030301010803" pitchFamily="18" charset="0"/>
              </a:rPr>
              <a:t> I</a:t>
            </a:r>
            <a:r>
              <a:rPr lang="tr-TR" altLang="tr-TR" sz="1800" b="1" dirty="0">
                <a:latin typeface="Garamond" panose="02020404030301010803" pitchFamily="18" charset="0"/>
              </a:rPr>
              <a:t>         5'   G-T-T </a:t>
            </a:r>
            <a:r>
              <a:rPr lang="tr-TR" altLang="tr-TR" sz="1800" b="1" dirty="0">
                <a:solidFill>
                  <a:srgbClr val="FF0066"/>
                </a:solidFill>
                <a:latin typeface="Garamond" panose="02020404030301010803" pitchFamily="18" charset="0"/>
              </a:rPr>
              <a:t>* </a:t>
            </a:r>
            <a:r>
              <a:rPr lang="tr-TR" altLang="tr-TR" sz="1800" b="1" dirty="0">
                <a:latin typeface="Garamond" panose="02020404030301010803" pitchFamily="18" charset="0"/>
              </a:rPr>
              <a:t>A-A-C   3'</a:t>
            </a:r>
          </a:p>
          <a:p>
            <a:pPr eaLnBrk="1" hangingPunct="1">
              <a:lnSpc>
                <a:spcPct val="80000"/>
              </a:lnSpc>
              <a:buFont typeface="Wingdings" panose="05000000000000000000" pitchFamily="2" charset="2"/>
              <a:buNone/>
            </a:pPr>
            <a:r>
              <a:rPr lang="tr-TR" altLang="tr-TR" sz="1800" b="1" dirty="0">
                <a:latin typeface="Garamond" panose="02020404030301010803" pitchFamily="18" charset="0"/>
              </a:rPr>
              <a:t>                    3'   C-A-A  </a:t>
            </a:r>
            <a:r>
              <a:rPr lang="tr-TR" altLang="tr-TR" sz="1800" b="1" dirty="0">
                <a:solidFill>
                  <a:srgbClr val="FF0066"/>
                </a:solidFill>
                <a:latin typeface="Garamond" panose="02020404030301010803" pitchFamily="18" charset="0"/>
              </a:rPr>
              <a:t>* </a:t>
            </a:r>
            <a:r>
              <a:rPr lang="tr-TR" altLang="tr-TR" sz="1800" b="1" dirty="0">
                <a:latin typeface="Garamond" panose="02020404030301010803" pitchFamily="18" charset="0"/>
              </a:rPr>
              <a:t>T-T-G   5'</a:t>
            </a:r>
            <a:endParaRPr lang="tr-TR" altLang="tr-TR" sz="1800" b="1" i="1" dirty="0">
              <a:latin typeface="Garamond" panose="02020404030301010803" pitchFamily="18" charset="0"/>
            </a:endParaRPr>
          </a:p>
          <a:p>
            <a:pPr eaLnBrk="1" hangingPunct="1">
              <a:lnSpc>
                <a:spcPct val="80000"/>
              </a:lnSpc>
              <a:buFont typeface="Wingdings" panose="05000000000000000000" pitchFamily="2" charset="2"/>
              <a:buNone/>
            </a:pPr>
            <a:endParaRPr lang="tr-TR" altLang="tr-TR" sz="1800" b="1" i="1" dirty="0">
              <a:solidFill>
                <a:schemeClr val="hlink"/>
              </a:solidFill>
              <a:latin typeface="Garamond" panose="02020404030301010803" pitchFamily="18" charset="0"/>
            </a:endParaRPr>
          </a:p>
          <a:p>
            <a:pPr eaLnBrk="1" hangingPunct="1">
              <a:lnSpc>
                <a:spcPct val="80000"/>
              </a:lnSpc>
              <a:buFont typeface="Wingdings" panose="05000000000000000000" pitchFamily="2" charset="2"/>
              <a:buNone/>
            </a:pPr>
            <a:r>
              <a:rPr lang="tr-TR" altLang="tr-TR" sz="1800" b="1" i="1" dirty="0" err="1">
                <a:solidFill>
                  <a:schemeClr val="hlink"/>
                </a:solidFill>
                <a:latin typeface="Garamond" panose="02020404030301010803" pitchFamily="18" charset="0"/>
              </a:rPr>
              <a:t>Eco</a:t>
            </a:r>
            <a:r>
              <a:rPr lang="tr-TR" altLang="tr-TR" sz="1800" b="1" i="1" dirty="0">
                <a:solidFill>
                  <a:schemeClr val="hlink"/>
                </a:solidFill>
                <a:latin typeface="Garamond" panose="02020404030301010803" pitchFamily="18" charset="0"/>
              </a:rPr>
              <a:t> RI</a:t>
            </a:r>
            <a:r>
              <a:rPr lang="tr-TR" altLang="tr-TR" sz="1800" b="1" dirty="0">
                <a:latin typeface="Garamond" panose="02020404030301010803" pitchFamily="18" charset="0"/>
              </a:rPr>
              <a:t>        5'   G </a:t>
            </a:r>
            <a:r>
              <a:rPr lang="tr-TR" altLang="tr-TR" sz="1800" b="1" dirty="0">
                <a:solidFill>
                  <a:schemeClr val="hlink"/>
                </a:solidFill>
                <a:latin typeface="Garamond" panose="02020404030301010803" pitchFamily="18" charset="0"/>
              </a:rPr>
              <a:t>*</a:t>
            </a:r>
            <a:r>
              <a:rPr lang="tr-TR" altLang="tr-TR" sz="1800" b="1" dirty="0">
                <a:latin typeface="Garamond" panose="02020404030301010803" pitchFamily="18" charset="0"/>
              </a:rPr>
              <a:t>A-A-T-T-C   3'</a:t>
            </a:r>
          </a:p>
          <a:p>
            <a:pPr eaLnBrk="1" hangingPunct="1">
              <a:lnSpc>
                <a:spcPct val="80000"/>
              </a:lnSpc>
              <a:buFont typeface="Wingdings" panose="05000000000000000000" pitchFamily="2" charset="2"/>
              <a:buNone/>
            </a:pPr>
            <a:r>
              <a:rPr lang="tr-TR" altLang="tr-TR" sz="1800" b="1" dirty="0">
                <a:latin typeface="Garamond" panose="02020404030301010803" pitchFamily="18" charset="0"/>
              </a:rPr>
              <a:t>                    3'   C-T-T-A-A </a:t>
            </a:r>
            <a:r>
              <a:rPr lang="tr-TR" altLang="tr-TR" sz="1800" b="1" dirty="0">
                <a:solidFill>
                  <a:schemeClr val="hlink"/>
                </a:solidFill>
                <a:latin typeface="Garamond" panose="02020404030301010803" pitchFamily="18" charset="0"/>
              </a:rPr>
              <a:t>*</a:t>
            </a:r>
            <a:r>
              <a:rPr lang="tr-TR" altLang="tr-TR" sz="1800" b="1" dirty="0">
                <a:latin typeface="Garamond" panose="02020404030301010803" pitchFamily="18" charset="0"/>
              </a:rPr>
              <a:t> G   5'</a:t>
            </a:r>
            <a:endParaRPr lang="tr-TR" altLang="tr-TR" sz="1800" b="1" i="1" dirty="0">
              <a:latin typeface="Garamond" panose="02020404030301010803" pitchFamily="18" charset="0"/>
            </a:endParaRPr>
          </a:p>
          <a:p>
            <a:pPr eaLnBrk="1" hangingPunct="1">
              <a:lnSpc>
                <a:spcPct val="80000"/>
              </a:lnSpc>
              <a:buFont typeface="Wingdings" panose="05000000000000000000" pitchFamily="2" charset="2"/>
              <a:buNone/>
            </a:pPr>
            <a:endParaRPr lang="tr-TR" altLang="tr-TR" sz="1800" b="1" i="1" dirty="0">
              <a:solidFill>
                <a:srgbClr val="CCFFFF"/>
              </a:solidFill>
              <a:latin typeface="Garamond" panose="02020404030301010803" pitchFamily="18" charset="0"/>
            </a:endParaRPr>
          </a:p>
          <a:p>
            <a:pPr eaLnBrk="1" hangingPunct="1">
              <a:lnSpc>
                <a:spcPct val="80000"/>
              </a:lnSpc>
            </a:pPr>
            <a:endParaRPr lang="tr-TR" altLang="tr-TR" sz="1800" b="1" u="sng" dirty="0">
              <a:latin typeface="Garamond" panose="02020404030301010803" pitchFamily="18" charset="0"/>
            </a:endParaRPr>
          </a:p>
        </p:txBody>
      </p:sp>
    </p:spTree>
    <p:extLst>
      <p:ext uri="{BB962C8B-B14F-4D97-AF65-F5344CB8AC3E}">
        <p14:creationId xmlns:p14="http://schemas.microsoft.com/office/powerpoint/2010/main" val="17168399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1055" name="Rectangle 63"/>
          <p:cNvSpPr>
            <a:spLocks noChangeArrowheads="1"/>
          </p:cNvSpPr>
          <p:nvPr/>
        </p:nvSpPr>
        <p:spPr bwMode="auto">
          <a:xfrm>
            <a:off x="2351088" y="260353"/>
            <a:ext cx="6913562" cy="830997"/>
          </a:xfrm>
          <a:prstGeom prst="rect">
            <a:avLst/>
          </a:prstGeom>
          <a:noFill/>
          <a:ln w="9525">
            <a:noFill/>
            <a:miter lim="800000"/>
            <a:headEnd/>
            <a:tailEnd/>
          </a:ln>
          <a:effectLst/>
        </p:spPr>
        <p:txBody>
          <a:bodyPr>
            <a:spAutoFit/>
          </a:bodyPr>
          <a:lstStyle/>
          <a:p>
            <a:pPr eaLnBrk="1" hangingPunct="1">
              <a:defRPr/>
            </a:pPr>
            <a:r>
              <a:rPr lang="tr-TR" sz="2400">
                <a:effectLst>
                  <a:outerShdw blurRad="38100" dist="38100" dir="2700000" algn="tl">
                    <a:srgbClr val="C0C0C0"/>
                  </a:outerShdw>
                </a:effectLst>
                <a:latin typeface="Century Gothic" pitchFamily="34" charset="0"/>
              </a:rPr>
              <a:t>Restriksiyon enzimleri</a:t>
            </a:r>
            <a:br>
              <a:rPr lang="tr-TR" sz="2400">
                <a:effectLst>
                  <a:outerShdw blurRad="38100" dist="38100" dir="2700000" algn="tl">
                    <a:srgbClr val="C0C0C0"/>
                  </a:outerShdw>
                </a:effectLst>
                <a:latin typeface="Century Gothic" pitchFamily="34" charset="0"/>
              </a:rPr>
            </a:br>
            <a:endParaRPr lang="tr-TR" sz="2400">
              <a:effectLst>
                <a:outerShdw blurRad="38100" dist="38100" dir="2700000" algn="tl">
                  <a:srgbClr val="C0C0C0"/>
                </a:outerShdw>
              </a:effectLst>
              <a:latin typeface="Century Gothic" pitchFamily="34" charset="0"/>
            </a:endParaRPr>
          </a:p>
        </p:txBody>
      </p:sp>
    </p:spTree>
    <p:extLst>
      <p:ext uri="{BB962C8B-B14F-4D97-AF65-F5344CB8AC3E}">
        <p14:creationId xmlns:p14="http://schemas.microsoft.com/office/powerpoint/2010/main" val="2420701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21643" y="554806"/>
            <a:ext cx="8513380" cy="4832092"/>
          </a:xfrm>
          <a:prstGeom prst="rect">
            <a:avLst/>
          </a:prstGeom>
        </p:spPr>
        <p:txBody>
          <a:bodyPr wrap="square">
            <a:spAutoFit/>
          </a:bodyPr>
          <a:lstStyle/>
          <a:p>
            <a:r>
              <a:rPr lang="tr-TR" sz="2800" dirty="0"/>
              <a:t>RE’ler kesim sonucunda DNA’da oluşturdukları uçların motiflerine göre kabaca iki alt gruba ayrılabilirler: </a:t>
            </a:r>
          </a:p>
          <a:p>
            <a:r>
              <a:rPr lang="tr-TR" sz="2800" dirty="0"/>
              <a:t>• BamHI, EcoRI ve </a:t>
            </a:r>
            <a:r>
              <a:rPr lang="tr-TR" sz="2800" dirty="0"/>
              <a:t>HindIII </a:t>
            </a:r>
            <a:r>
              <a:rPr lang="tr-TR" sz="2800" dirty="0"/>
              <a:t>gibi enzimler DNA’nın 5’ ucunda </a:t>
            </a:r>
            <a:r>
              <a:rPr lang="tr-TR" sz="2800" b="1" u="sng" dirty="0"/>
              <a:t>yapışkan uç (sticky end) </a:t>
            </a:r>
            <a:r>
              <a:rPr lang="tr-TR" sz="2800" dirty="0"/>
              <a:t>oluşturacak şekilde kesim yapar ve bunların üç boyutlu yapıları birbirlerine çok benzerdir. </a:t>
            </a:r>
            <a:endParaRPr lang="tr-TR" sz="2800" dirty="0"/>
          </a:p>
          <a:p>
            <a:endParaRPr lang="tr-TR" sz="2800" dirty="0"/>
          </a:p>
          <a:p>
            <a:r>
              <a:rPr lang="tr-TR" sz="2800" dirty="0"/>
              <a:t>klonlama çalışmalarında tercih edilmektedirler.</a:t>
            </a:r>
          </a:p>
          <a:p>
            <a:endParaRPr lang="tr-TR" sz="2800" dirty="0"/>
          </a:p>
          <a:p>
            <a:pPr marL="457200" indent="-457200">
              <a:buFont typeface="Arial" panose="020B0604020202020204" pitchFamily="34" charset="0"/>
              <a:buChar char="•"/>
            </a:pPr>
            <a:r>
              <a:rPr lang="tr-TR" sz="2800" dirty="0" err="1"/>
              <a:t>AluI</a:t>
            </a:r>
            <a:r>
              <a:rPr lang="tr-TR" sz="2800" dirty="0"/>
              <a:t> ve </a:t>
            </a:r>
            <a:r>
              <a:rPr lang="tr-TR" sz="2800" dirty="0" err="1"/>
              <a:t>HaeIII</a:t>
            </a:r>
            <a:r>
              <a:rPr lang="tr-TR" sz="2800" dirty="0"/>
              <a:t> gibi enzimler </a:t>
            </a:r>
            <a:r>
              <a:rPr lang="tr-TR" sz="2800" dirty="0" err="1"/>
              <a:t>ise;DNA’da</a:t>
            </a:r>
            <a:r>
              <a:rPr lang="tr-TR" sz="2800" dirty="0"/>
              <a:t> </a:t>
            </a:r>
            <a:r>
              <a:rPr lang="tr-TR" sz="2800" b="1" dirty="0"/>
              <a:t>küt uç </a:t>
            </a:r>
          </a:p>
          <a:p>
            <a:r>
              <a:rPr lang="tr-TR" sz="2800" dirty="0"/>
              <a:t>oluşturacak </a:t>
            </a:r>
            <a:r>
              <a:rPr lang="tr-TR" sz="2800" dirty="0"/>
              <a:t>şekilde kesim yaparlar. Bu tür uçların ligasyon etkinlikleri düşüktür</a:t>
            </a:r>
          </a:p>
        </p:txBody>
      </p:sp>
    </p:spTree>
    <p:extLst>
      <p:ext uri="{BB962C8B-B14F-4D97-AF65-F5344CB8AC3E}">
        <p14:creationId xmlns:p14="http://schemas.microsoft.com/office/powerpoint/2010/main" val="29209386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3557929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4"/>
          <p:cNvSpPr>
            <a:spLocks noChangeArrowheads="1"/>
          </p:cNvSpPr>
          <p:nvPr/>
        </p:nvSpPr>
        <p:spPr bwMode="auto">
          <a:xfrm>
            <a:off x="1847850" y="2349500"/>
            <a:ext cx="882015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tr-TR" altLang="tr-TR" sz="2400">
                <a:latin typeface="Century Gothic" panose="020B0502020202020204" pitchFamily="34" charset="0"/>
              </a:rPr>
              <a:t>Restriksiyon enzimi (DNA makası</a:t>
            </a:r>
            <a:r>
              <a:rPr lang="tr-TR" altLang="tr-TR" sz="2800">
                <a:latin typeface="Century Gothic" panose="020B0502020202020204" pitchFamily="34" charset="0"/>
              </a:rPr>
              <a:t>)</a:t>
            </a:r>
            <a:r>
              <a:rPr lang="en-US" altLang="tr-TR" sz="2800">
                <a:latin typeface="Century Gothic" panose="020B0502020202020204" pitchFamily="34" charset="0"/>
              </a:rPr>
              <a:t> </a:t>
            </a:r>
            <a:r>
              <a:rPr lang="tr-TR" altLang="tr-TR" sz="2800">
                <a:latin typeface="Century Gothic" panose="020B0502020202020204" pitchFamily="34" charset="0"/>
              </a:rPr>
              <a:t>olan</a:t>
            </a:r>
            <a:r>
              <a:rPr lang="en-US" altLang="tr-TR" sz="2800">
                <a:latin typeface="Century Gothic" panose="020B0502020202020204" pitchFamily="34" charset="0"/>
              </a:rPr>
              <a:t> </a:t>
            </a:r>
            <a:r>
              <a:rPr lang="en-US" altLang="tr-TR" sz="2400" i="1">
                <a:latin typeface="Century Gothic" panose="020B0502020202020204" pitchFamily="34" charset="0"/>
              </a:rPr>
              <a:t>Eco</a:t>
            </a:r>
            <a:r>
              <a:rPr lang="en-US" altLang="tr-TR" sz="2400">
                <a:latin typeface="Century Gothic" panose="020B0502020202020204" pitchFamily="34" charset="0"/>
              </a:rPr>
              <a:t>RI </a:t>
            </a:r>
            <a:r>
              <a:rPr lang="tr-TR" altLang="tr-TR" sz="2400">
                <a:latin typeface="Century Gothic" panose="020B0502020202020204" pitchFamily="34" charset="0"/>
              </a:rPr>
              <a:t>çembersel DNA </a:t>
            </a:r>
            <a:r>
              <a:rPr lang="en-US" altLang="tr-TR" sz="2400">
                <a:latin typeface="Century Gothic" panose="020B0502020202020204" pitchFamily="34" charset="0"/>
              </a:rPr>
              <a:t> mole</a:t>
            </a:r>
            <a:r>
              <a:rPr lang="tr-TR" altLang="tr-TR" sz="2400">
                <a:latin typeface="Century Gothic" panose="020B0502020202020204" pitchFamily="34" charset="0"/>
              </a:rPr>
              <a:t>külünü keserek yapışkan uçlara sahip doğrusal şekle getirir</a:t>
            </a:r>
            <a:r>
              <a:rPr lang="en-US" altLang="tr-TR" sz="2400">
                <a:latin typeface="Century Gothic" panose="020B0502020202020204" pitchFamily="34" charset="0"/>
              </a:rPr>
              <a:t> </a:t>
            </a:r>
          </a:p>
        </p:txBody>
      </p:sp>
    </p:spTree>
    <p:extLst>
      <p:ext uri="{BB962C8B-B14F-4D97-AF65-F5344CB8AC3E}">
        <p14:creationId xmlns:p14="http://schemas.microsoft.com/office/powerpoint/2010/main" val="4160879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r>
              <a:rPr lang="en-US" sz="4000" dirty="0" err="1"/>
              <a:t>Genetik</a:t>
            </a:r>
            <a:r>
              <a:rPr lang="en-US" sz="4000" dirty="0"/>
              <a:t> </a:t>
            </a:r>
            <a:r>
              <a:rPr lang="en-US" sz="4000" dirty="0" err="1"/>
              <a:t>Mühendisliği</a:t>
            </a:r>
            <a:r>
              <a:rPr lang="en-US" sz="4000" dirty="0"/>
              <a:t>, </a:t>
            </a:r>
            <a:r>
              <a:rPr lang="en-US" sz="4000" dirty="0" err="1"/>
              <a:t>Alternatif</a:t>
            </a:r>
            <a:r>
              <a:rPr lang="en-US" sz="4000" dirty="0"/>
              <a:t> </a:t>
            </a:r>
            <a:r>
              <a:rPr lang="en-US" sz="4000" dirty="0" err="1"/>
              <a:t>İsimler</a:t>
            </a:r>
            <a:r>
              <a:rPr lang="en-US" sz="4000" dirty="0"/>
              <a:t>:</a:t>
            </a:r>
          </a:p>
        </p:txBody>
      </p:sp>
      <p:sp>
        <p:nvSpPr>
          <p:cNvPr id="62467" name="Content Placeholder 2"/>
          <p:cNvSpPr>
            <a:spLocks noGrp="1"/>
          </p:cNvSpPr>
          <p:nvPr>
            <p:ph idx="1"/>
          </p:nvPr>
        </p:nvSpPr>
        <p:spPr>
          <a:xfrm>
            <a:off x="1853122" y="1963072"/>
            <a:ext cx="7958138" cy="4373562"/>
          </a:xfrm>
        </p:spPr>
        <p:txBody>
          <a:bodyPr/>
          <a:lstStyle/>
          <a:p>
            <a:pPr eaLnBrk="1" hangingPunct="1"/>
            <a:r>
              <a:rPr lang="en-US" altLang="tr-TR" b="1" dirty="0" err="1" smtClean="0"/>
              <a:t>rekombinant</a:t>
            </a:r>
            <a:r>
              <a:rPr lang="en-US" altLang="tr-TR" b="1" dirty="0" smtClean="0"/>
              <a:t> DNA </a:t>
            </a:r>
            <a:r>
              <a:rPr lang="en-US" altLang="tr-TR" b="1" dirty="0" err="1" smtClean="0"/>
              <a:t>teknolojisi</a:t>
            </a:r>
            <a:r>
              <a:rPr lang="en-US" altLang="tr-TR" dirty="0" smtClean="0"/>
              <a:t>,</a:t>
            </a:r>
          </a:p>
          <a:p>
            <a:pPr eaLnBrk="1" hangingPunct="1"/>
            <a:r>
              <a:rPr lang="en-US" altLang="tr-TR" dirty="0" smtClean="0"/>
              <a:t> </a:t>
            </a:r>
            <a:r>
              <a:rPr lang="en-US" altLang="tr-TR" b="1" dirty="0" smtClean="0"/>
              <a:t>gen </a:t>
            </a:r>
            <a:r>
              <a:rPr lang="en-US" altLang="tr-TR" b="1" dirty="0" err="1" smtClean="0"/>
              <a:t>klonlaması</a:t>
            </a:r>
            <a:r>
              <a:rPr lang="en-US" altLang="tr-TR" dirty="0" smtClean="0"/>
              <a:t>, </a:t>
            </a:r>
          </a:p>
          <a:p>
            <a:pPr eaLnBrk="1" hangingPunct="1"/>
            <a:r>
              <a:rPr lang="en-US" altLang="tr-TR" b="1" i="1" dirty="0" smtClean="0"/>
              <a:t>DNA </a:t>
            </a:r>
            <a:r>
              <a:rPr lang="en-US" altLang="tr-TR" b="1" i="1" dirty="0" err="1" smtClean="0"/>
              <a:t>klonlaması</a:t>
            </a:r>
            <a:r>
              <a:rPr lang="en-US" altLang="tr-TR" b="1" i="1" dirty="0" smtClean="0"/>
              <a:t>, </a:t>
            </a:r>
          </a:p>
          <a:p>
            <a:pPr eaLnBrk="1" hangingPunct="1"/>
            <a:r>
              <a:rPr lang="en-US" altLang="tr-TR" b="1" i="1" dirty="0" err="1" smtClean="0"/>
              <a:t>genetik</a:t>
            </a:r>
            <a:r>
              <a:rPr lang="en-US" altLang="tr-TR" b="1" i="1" dirty="0" smtClean="0"/>
              <a:t> </a:t>
            </a:r>
            <a:r>
              <a:rPr lang="en-US" altLang="tr-TR" b="1" i="1" dirty="0" err="1" smtClean="0"/>
              <a:t>manip</a:t>
            </a:r>
            <a:r>
              <a:rPr lang="tr-TR" altLang="tr-TR" b="1" i="1" dirty="0" smtClean="0"/>
              <a:t>u</a:t>
            </a:r>
            <a:r>
              <a:rPr lang="en-US" altLang="tr-TR" b="1" i="1" dirty="0" err="1" smtClean="0"/>
              <a:t>lasyon</a:t>
            </a:r>
            <a:r>
              <a:rPr lang="en-US" altLang="tr-TR" b="1" i="1" dirty="0" smtClean="0"/>
              <a:t>/</a:t>
            </a:r>
            <a:r>
              <a:rPr lang="en-US" altLang="tr-TR" b="1" i="1" dirty="0" err="1" smtClean="0"/>
              <a:t>modifikasyon</a:t>
            </a:r>
            <a:endParaRPr lang="en-US" altLang="tr-TR" b="1" i="1" dirty="0" smtClean="0"/>
          </a:p>
          <a:p>
            <a:pPr eaLnBrk="1" hangingPunct="1"/>
            <a:endParaRPr lang="en-US" altLang="tr-TR" b="1" i="1" dirty="0" smtClean="0"/>
          </a:p>
          <a:p>
            <a:pPr eaLnBrk="1" hangingPunct="1">
              <a:buFont typeface="Arial" panose="020B0604020202020204" pitchFamily="34" charset="0"/>
              <a:buNone/>
            </a:pPr>
            <a:r>
              <a:rPr lang="en-US" altLang="tr-TR" b="1" i="1" dirty="0" smtClean="0"/>
              <a:t>      </a:t>
            </a:r>
            <a:r>
              <a:rPr lang="en-US" altLang="tr-TR" dirty="0" smtClean="0"/>
              <a:t> </a:t>
            </a:r>
          </a:p>
        </p:txBody>
      </p:sp>
    </p:spTree>
    <p:extLst>
      <p:ext uri="{BB962C8B-B14F-4D97-AF65-F5344CB8AC3E}">
        <p14:creationId xmlns:p14="http://schemas.microsoft.com/office/powerpoint/2010/main" val="35617237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1727" y="849866"/>
            <a:ext cx="9962136" cy="6740307"/>
          </a:xfrm>
          <a:prstGeom prst="rect">
            <a:avLst/>
          </a:prstGeom>
        </p:spPr>
        <p:txBody>
          <a:bodyPr wrap="square">
            <a:spAutoFit/>
          </a:bodyPr>
          <a:lstStyle/>
          <a:p>
            <a:r>
              <a:rPr lang="tr-TR" sz="2400" b="1" dirty="0">
                <a:effectLst>
                  <a:outerShdw blurRad="38100" dist="38100" dir="2700000" algn="tl">
                    <a:srgbClr val="000000">
                      <a:alpha val="43137"/>
                    </a:srgbClr>
                  </a:outerShdw>
                </a:effectLst>
              </a:rPr>
              <a:t>pH:</a:t>
            </a:r>
            <a:r>
              <a:rPr lang="tr-TR" sz="2400" dirty="0"/>
              <a:t> Pek çok RE pH 7.2 -8.5 arasında aktiftir.</a:t>
            </a:r>
          </a:p>
          <a:p>
            <a:r>
              <a:rPr lang="tr-TR" sz="2400" b="1" dirty="0">
                <a:effectLst>
                  <a:outerShdw blurRad="38100" dist="38100" dir="2700000" algn="tl">
                    <a:srgbClr val="000000">
                      <a:alpha val="43137"/>
                    </a:srgbClr>
                  </a:outerShdw>
                </a:effectLst>
              </a:rPr>
              <a:t>Mn</a:t>
            </a:r>
            <a:r>
              <a:rPr lang="tr-TR" sz="2400" b="1" baseline="30000" dirty="0">
                <a:effectLst>
                  <a:outerShdw blurRad="38100" dist="38100" dir="2700000" algn="tl">
                    <a:srgbClr val="000000">
                      <a:alpha val="43137"/>
                    </a:srgbClr>
                  </a:outerShdw>
                </a:effectLst>
              </a:rPr>
              <a:t>+2</a:t>
            </a:r>
            <a:r>
              <a:rPr lang="tr-TR" sz="2400" b="1" dirty="0">
                <a:effectLst>
                  <a:outerShdw blurRad="38100" dist="38100" dir="2700000" algn="tl">
                    <a:srgbClr val="000000">
                      <a:alpha val="43137"/>
                    </a:srgbClr>
                  </a:outerShdw>
                </a:effectLst>
              </a:rPr>
              <a:t>: </a:t>
            </a:r>
            <a:r>
              <a:rPr lang="tr-TR" sz="2400" dirty="0"/>
              <a:t>Ticari olarak mevcut</a:t>
            </a:r>
          </a:p>
          <a:p>
            <a:r>
              <a:rPr lang="tr-TR" sz="2400" b="1" dirty="0">
                <a:effectLst>
                  <a:outerShdw blurRad="38100" dist="38100" dir="2700000" algn="tl">
                    <a:srgbClr val="000000">
                      <a:alpha val="43137"/>
                    </a:srgbClr>
                  </a:outerShdw>
                </a:effectLst>
              </a:rPr>
              <a:t>Tuz </a:t>
            </a:r>
            <a:r>
              <a:rPr lang="tr-TR" sz="2400" b="1" dirty="0">
                <a:effectLst>
                  <a:outerShdw blurRad="38100" dist="38100" dir="2700000" algn="tl">
                    <a:srgbClr val="000000">
                      <a:alpha val="43137"/>
                    </a:srgbClr>
                  </a:outerShdw>
                </a:effectLst>
              </a:rPr>
              <a:t>konsantrasyonu: </a:t>
            </a:r>
            <a:r>
              <a:rPr lang="tr-TR" sz="2400" dirty="0"/>
              <a:t>RE’lerin pek çoğu 50-150 mM NaCl yada KCl ortamında kesim </a:t>
            </a:r>
            <a:r>
              <a:rPr lang="tr-TR" sz="2400" dirty="0"/>
              <a:t>yapar</a:t>
            </a:r>
          </a:p>
          <a:p>
            <a:r>
              <a:rPr lang="tr-TR" sz="2400" b="1" dirty="0" err="1">
                <a:effectLst>
                  <a:outerShdw blurRad="38100" dist="38100" dir="2700000" algn="tl">
                    <a:srgbClr val="000000">
                      <a:alpha val="43137"/>
                    </a:srgbClr>
                  </a:outerShdw>
                </a:effectLst>
              </a:rPr>
              <a:t>Bovine</a:t>
            </a:r>
            <a:r>
              <a:rPr lang="tr-TR" sz="2400" b="1" dirty="0">
                <a:effectLst>
                  <a:outerShdw blurRad="38100" dist="38100" dir="2700000" algn="tl">
                    <a:srgbClr val="000000">
                      <a:alpha val="43137"/>
                    </a:srgbClr>
                  </a:outerShdw>
                </a:effectLst>
              </a:rPr>
              <a:t> </a:t>
            </a:r>
            <a:r>
              <a:rPr lang="tr-TR" sz="2400" b="1" dirty="0">
                <a:effectLst>
                  <a:outerShdw blurRad="38100" dist="38100" dir="2700000" algn="tl">
                    <a:srgbClr val="000000">
                      <a:alpha val="43137"/>
                    </a:srgbClr>
                  </a:outerShdw>
                </a:effectLst>
              </a:rPr>
              <a:t>serum albumin (BSA): </a:t>
            </a:r>
            <a:r>
              <a:rPr lang="tr-TR" sz="2400" dirty="0"/>
              <a:t>Enzimin stabilitesini sağlamak amacıyla saklama ve çalışma tamponu içerisinde BSA bulundurulmaktadır. </a:t>
            </a:r>
            <a:endParaRPr lang="tr-TR" sz="2400" dirty="0"/>
          </a:p>
          <a:p>
            <a:r>
              <a:rPr lang="tr-TR" sz="2400" b="1" dirty="0" err="1">
                <a:effectLst>
                  <a:outerShdw blurRad="38100" dist="38100" dir="2700000" algn="tl">
                    <a:srgbClr val="000000">
                      <a:alpha val="43137"/>
                    </a:srgbClr>
                  </a:outerShdw>
                </a:effectLst>
              </a:rPr>
              <a:t>Gliserol</a:t>
            </a:r>
            <a:r>
              <a:rPr lang="tr-TR" sz="2400" dirty="0"/>
              <a:t>: </a:t>
            </a:r>
            <a:r>
              <a:rPr lang="tr-TR" sz="2400" dirty="0" err="1"/>
              <a:t>RE’ler</a:t>
            </a:r>
            <a:r>
              <a:rPr lang="tr-TR" sz="2400" dirty="0"/>
              <a:t> – 20°C’de saklanırken saklama tamponu içerisine </a:t>
            </a:r>
            <a:r>
              <a:rPr lang="tr-TR" sz="2400" dirty="0" err="1"/>
              <a:t>gliserol</a:t>
            </a:r>
            <a:r>
              <a:rPr lang="tr-TR" sz="2400" dirty="0"/>
              <a:t> katılmaktadır. Bu tedbir enzimin donmasını engellemektedir. </a:t>
            </a:r>
            <a:endParaRPr lang="tr-TR" sz="2400" b="1" dirty="0">
              <a:effectLst>
                <a:outerShdw blurRad="38100" dist="38100" dir="2700000" algn="tl">
                  <a:srgbClr val="000000">
                    <a:alpha val="43137"/>
                  </a:srgbClr>
                </a:outerShdw>
              </a:effectLst>
            </a:endParaRPr>
          </a:p>
          <a:p>
            <a:r>
              <a:rPr lang="tr-TR" sz="2400" b="1" dirty="0" err="1">
                <a:effectLst>
                  <a:outerShdw blurRad="38100" dist="38100" dir="2700000" algn="tl">
                    <a:srgbClr val="000000">
                      <a:alpha val="43137"/>
                    </a:srgbClr>
                  </a:outerShdw>
                </a:effectLst>
              </a:rPr>
              <a:t>İnkübasyon</a:t>
            </a:r>
            <a:r>
              <a:rPr lang="tr-TR" sz="2400" b="1" dirty="0">
                <a:effectLst>
                  <a:outerShdw blurRad="38100" dist="38100" dir="2700000" algn="tl">
                    <a:srgbClr val="000000">
                      <a:alpha val="43137"/>
                    </a:srgbClr>
                  </a:outerShdw>
                </a:effectLst>
              </a:rPr>
              <a:t> ısısı:</a:t>
            </a:r>
            <a:r>
              <a:rPr lang="tr-TR" sz="2400" dirty="0"/>
              <a:t> Pek çok RE maksimum aktivitesini 37°C’de göstermektedir. Genel olarak bu enzimlerin </a:t>
            </a:r>
            <a:r>
              <a:rPr lang="tr-TR" sz="2400" dirty="0" err="1"/>
              <a:t>inkübasyon</a:t>
            </a:r>
            <a:r>
              <a:rPr lang="tr-TR" sz="2400" dirty="0"/>
              <a:t> ısıları orijin aldıkları bakterinin üreme özelliklerini yansıtmaktadır. </a:t>
            </a:r>
          </a:p>
          <a:p>
            <a:r>
              <a:rPr lang="tr-TR" sz="2400" b="1" dirty="0">
                <a:effectLst>
                  <a:outerShdw blurRad="38100" dist="38100" dir="2700000" algn="tl">
                    <a:srgbClr val="000000">
                      <a:alpha val="43137"/>
                    </a:srgbClr>
                  </a:outerShdw>
                </a:effectLst>
              </a:rPr>
              <a:t>DNA konsantrasyonu:</a:t>
            </a:r>
            <a:r>
              <a:rPr lang="tr-TR" sz="2400" dirty="0"/>
              <a:t> </a:t>
            </a:r>
            <a:r>
              <a:rPr lang="tr-TR" sz="2400" dirty="0" err="1"/>
              <a:t>Substrat</a:t>
            </a:r>
            <a:r>
              <a:rPr lang="tr-TR" sz="2400" dirty="0"/>
              <a:t> olarak kullanılan DNA’nın miktarı RE kesimini etkilemektedir. Az bir hacim içinde çok miktarda DNA bulunması, enzimin </a:t>
            </a:r>
            <a:r>
              <a:rPr lang="tr-TR" sz="2400" dirty="0" err="1"/>
              <a:t>difuzyonunu</a:t>
            </a:r>
            <a:r>
              <a:rPr lang="tr-TR" sz="2400" dirty="0"/>
              <a:t> engellemekte ve etkinliğini büyük ölçüde düşürmektedir. Oldukça düşük DNA konsantrasyonları da enzim tarafından kesimin verimini etkilemektedir</a:t>
            </a:r>
          </a:p>
          <a:p>
            <a:endParaRPr lang="tr-TR" sz="2400" dirty="0"/>
          </a:p>
          <a:p>
            <a:endParaRPr lang="tr-TR" sz="2400" dirty="0"/>
          </a:p>
        </p:txBody>
      </p:sp>
      <p:sp>
        <p:nvSpPr>
          <p:cNvPr id="3" name="Dikdörtgen 2"/>
          <p:cNvSpPr/>
          <p:nvPr/>
        </p:nvSpPr>
        <p:spPr>
          <a:xfrm>
            <a:off x="1524003" y="185827"/>
            <a:ext cx="3917419" cy="461665"/>
          </a:xfrm>
          <a:prstGeom prst="rect">
            <a:avLst/>
          </a:prstGeom>
        </p:spPr>
        <p:txBody>
          <a:bodyPr wrap="none">
            <a:spAutoFit/>
          </a:bodyPr>
          <a:lstStyle/>
          <a:p>
            <a:r>
              <a:rPr lang="tr-TR" sz="2400" dirty="0">
                <a:effectLst>
                  <a:outerShdw blurRad="38100" dist="38100" dir="2700000" algn="tl">
                    <a:srgbClr val="000000">
                      <a:alpha val="43137"/>
                    </a:srgbClr>
                  </a:outerShdw>
                </a:effectLst>
              </a:rPr>
              <a:t>RE’lar için Reaksiyon şartları-1</a:t>
            </a:r>
          </a:p>
        </p:txBody>
      </p:sp>
    </p:spTree>
    <p:extLst>
      <p:ext uri="{BB962C8B-B14F-4D97-AF65-F5344CB8AC3E}">
        <p14:creationId xmlns:p14="http://schemas.microsoft.com/office/powerpoint/2010/main" val="28598307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a:xfrm>
            <a:off x="1618588" y="53915"/>
            <a:ext cx="8229600" cy="1143000"/>
          </a:xfrm>
        </p:spPr>
        <p:txBody>
          <a:bodyPr/>
          <a:lstStyle/>
          <a:p>
            <a:pPr algn="l"/>
            <a:r>
              <a:rPr lang="tr-TR" b="1" dirty="0" smtClean="0">
                <a:solidFill>
                  <a:schemeClr val="accent4">
                    <a:lumMod val="75000"/>
                  </a:schemeClr>
                </a:solidFill>
                <a:effectLst>
                  <a:outerShdw blurRad="38100" dist="38100" dir="2700000" algn="tl">
                    <a:srgbClr val="000000">
                      <a:alpha val="43137"/>
                    </a:srgbClr>
                  </a:outerShdw>
                </a:effectLst>
              </a:rPr>
              <a:t>Ligazlar</a:t>
            </a:r>
            <a:endParaRPr lang="tr-TR" b="1" dirty="0">
              <a:solidFill>
                <a:schemeClr val="accent4">
                  <a:lumMod val="75000"/>
                </a:schemeClr>
              </a:solidFill>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1521920" y="969582"/>
            <a:ext cx="9146080" cy="4525963"/>
          </a:xfrm>
        </p:spPr>
        <p:txBody>
          <a:bodyPr/>
          <a:lstStyle/>
          <a:p>
            <a:r>
              <a:rPr lang="tr-TR" dirty="0" smtClean="0"/>
              <a:t>Hücredeki işlevi</a:t>
            </a:r>
            <a:r>
              <a:rPr lang="tr-TR" dirty="0"/>
              <a:t>, çift zincirli DNA molekülünün </a:t>
            </a:r>
            <a:r>
              <a:rPr lang="tr-TR" dirty="0" smtClean="0"/>
              <a:t>tek zincirde </a:t>
            </a:r>
            <a:r>
              <a:rPr lang="tr-TR" dirty="0"/>
              <a:t>meydana gelen </a:t>
            </a:r>
            <a:r>
              <a:rPr lang="tr-TR" dirty="0" smtClean="0"/>
              <a:t>kırıklarını </a:t>
            </a:r>
            <a:r>
              <a:rPr lang="tr-TR" dirty="0"/>
              <a:t>tamir etmektir.</a:t>
            </a:r>
          </a:p>
          <a:p>
            <a:r>
              <a:rPr lang="tr-TR" dirty="0" smtClean="0"/>
              <a:t>çift </a:t>
            </a:r>
            <a:r>
              <a:rPr lang="tr-TR" dirty="0"/>
              <a:t>zincirli </a:t>
            </a:r>
            <a:r>
              <a:rPr lang="tr-TR" dirty="0" smtClean="0"/>
              <a:t>DNA’nın iki </a:t>
            </a:r>
            <a:r>
              <a:rPr lang="tr-TR" dirty="0"/>
              <a:t>ayrı fragmentini (3’-OH ve 5’-P) fosfodiester bağı ile </a:t>
            </a:r>
            <a:r>
              <a:rPr lang="tr-TR" dirty="0" smtClean="0"/>
              <a:t>birbirine bağlayabilir</a:t>
            </a:r>
            <a:r>
              <a:rPr lang="tr-TR" dirty="0"/>
              <a:t>.</a:t>
            </a:r>
          </a:p>
        </p:txBody>
      </p:sp>
    </p:spTree>
    <p:extLst>
      <p:ext uri="{BB962C8B-B14F-4D97-AF65-F5344CB8AC3E}">
        <p14:creationId xmlns:p14="http://schemas.microsoft.com/office/powerpoint/2010/main" val="4609761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02816" y="22386"/>
            <a:ext cx="8229600" cy="1143000"/>
          </a:xfrm>
        </p:spPr>
        <p:txBody>
          <a:bodyPr/>
          <a:lstStyle/>
          <a:p>
            <a:pPr algn="l"/>
            <a:r>
              <a:rPr lang="tr-TR" b="1" dirty="0">
                <a:solidFill>
                  <a:schemeClr val="accent4">
                    <a:lumMod val="75000"/>
                  </a:schemeClr>
                </a:solidFill>
                <a:effectLst>
                  <a:outerShdw blurRad="38100" dist="38100" dir="2700000" algn="tl">
                    <a:srgbClr val="000000">
                      <a:alpha val="43137"/>
                    </a:srgbClr>
                  </a:outerShdw>
                </a:effectLst>
              </a:rPr>
              <a:t>Polimerazlar</a:t>
            </a:r>
          </a:p>
        </p:txBody>
      </p:sp>
      <p:sp>
        <p:nvSpPr>
          <p:cNvPr id="3" name="İçerik Yer Tutucusu 2"/>
          <p:cNvSpPr>
            <a:spLocks noGrp="1"/>
          </p:cNvSpPr>
          <p:nvPr>
            <p:ph idx="1"/>
          </p:nvPr>
        </p:nvSpPr>
        <p:spPr>
          <a:xfrm>
            <a:off x="1602818" y="1001114"/>
            <a:ext cx="9065185" cy="4525963"/>
          </a:xfrm>
        </p:spPr>
        <p:txBody>
          <a:bodyPr/>
          <a:lstStyle/>
          <a:p>
            <a:r>
              <a:rPr lang="tr-TR" dirty="0"/>
              <a:t>DNA yada RNA kalıbına komplementer olan yeni bir zinciri sentezleyen enzimler. Dört tip DNA polimeraz genetik mühendisliğinde rutin olarak kullanılır:</a:t>
            </a:r>
          </a:p>
          <a:p>
            <a:r>
              <a:rPr lang="tr-TR" b="1" dirty="0">
                <a:effectLst>
                  <a:outerShdw blurRad="38100" dist="38100" dir="2700000" algn="tl">
                    <a:srgbClr val="000000">
                      <a:alpha val="43137"/>
                    </a:srgbClr>
                  </a:outerShdw>
                </a:effectLst>
              </a:rPr>
              <a:t>1- DNA polimeraz I; </a:t>
            </a:r>
            <a:r>
              <a:rPr lang="tr-TR" dirty="0"/>
              <a:t>Genellikle E. coli’den elde edilir. Çoğunlukla çift zincirli bir DNA molekülünün, kısa tek zincirli bir bölgesine bağlanır ve daha sonra ilerledikçe mevcut zinciri yıkarak bütünüyle yeni bir zincir sentezler. Nükleaz aktivitesi de vardır.</a:t>
            </a:r>
          </a:p>
        </p:txBody>
      </p:sp>
    </p:spTree>
    <p:extLst>
      <p:ext uri="{BB962C8B-B14F-4D97-AF65-F5344CB8AC3E}">
        <p14:creationId xmlns:p14="http://schemas.microsoft.com/office/powerpoint/2010/main" val="28180512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7781" y="846141"/>
            <a:ext cx="8544911" cy="4525963"/>
          </a:xfrm>
        </p:spPr>
        <p:txBody>
          <a:bodyPr/>
          <a:lstStyle/>
          <a:p>
            <a:pPr marL="0" indent="0">
              <a:buNone/>
            </a:pPr>
            <a:r>
              <a:rPr lang="tr-TR" b="1" dirty="0">
                <a:effectLst>
                  <a:outerShdw blurRad="38100" dist="38100" dir="2700000" algn="tl">
                    <a:srgbClr val="000000">
                      <a:alpha val="43137"/>
                    </a:srgbClr>
                  </a:outerShdw>
                </a:effectLst>
              </a:rPr>
              <a:t>2- Klenow fragmenti; </a:t>
            </a:r>
            <a:r>
              <a:rPr lang="tr-TR" dirty="0"/>
              <a:t>DNA pol I’in polimeraz ve nükleaz aktiviteleri enzimin iki farklı alt birimi tarafından kontrol edilir. Alt birimin uzaklaştırılması polimeraz aktivitesi devam eden ancak DNA’yı yıkamayan modifiye bir enzim bırakır. </a:t>
            </a:r>
          </a:p>
          <a:p>
            <a:pPr marL="0" indent="0">
              <a:buNone/>
            </a:pPr>
            <a:r>
              <a:rPr lang="tr-TR" dirty="0"/>
              <a:t>Klenow DNA dizi analizinde kullanılır.</a:t>
            </a:r>
          </a:p>
          <a:p>
            <a:endParaRPr lang="tr-TR" dirty="0"/>
          </a:p>
        </p:txBody>
      </p:sp>
    </p:spTree>
    <p:extLst>
      <p:ext uri="{BB962C8B-B14F-4D97-AF65-F5344CB8AC3E}">
        <p14:creationId xmlns:p14="http://schemas.microsoft.com/office/powerpoint/2010/main" val="35823653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effectLst>
                  <a:outerShdw blurRad="38100" dist="38100" dir="2700000" algn="tl">
                    <a:srgbClr val="000000">
                      <a:alpha val="43137"/>
                    </a:srgbClr>
                  </a:outerShdw>
                </a:effectLst>
              </a:rPr>
              <a:t>3-Taq DNA polimeraz;</a:t>
            </a:r>
            <a:r>
              <a:rPr lang="tr-TR" b="1" i="1" dirty="0">
                <a:effectLst>
                  <a:outerShdw blurRad="38100" dist="38100" dir="2700000" algn="tl">
                    <a:srgbClr val="000000">
                      <a:alpha val="43137"/>
                    </a:srgbClr>
                  </a:outerShdw>
                </a:effectLst>
              </a:rPr>
              <a:t> </a:t>
            </a:r>
            <a:r>
              <a:rPr lang="tr-TR" i="1" dirty="0"/>
              <a:t>Thermus aquaticus</a:t>
            </a:r>
            <a:r>
              <a:rPr lang="tr-TR" dirty="0"/>
              <a:t> bakterisinden elde edilen ve yüksek sıcaklıklarda aktivite gösterebilen polimeraz enzimidir.</a:t>
            </a:r>
          </a:p>
          <a:p>
            <a:pPr marL="0" indent="0">
              <a:buNone/>
            </a:pPr>
            <a:endParaRPr lang="tr-TR" dirty="0"/>
          </a:p>
          <a:p>
            <a:pPr marL="0" indent="0">
              <a:buNone/>
            </a:pPr>
            <a:r>
              <a:rPr lang="tr-TR" b="1" dirty="0">
                <a:effectLst>
                  <a:outerShdw blurRad="38100" dist="38100" dir="2700000" algn="tl">
                    <a:srgbClr val="000000">
                      <a:alpha val="43137"/>
                    </a:srgbClr>
                  </a:outerShdw>
                </a:effectLst>
              </a:rPr>
              <a:t>4- Revers Transkriptaz; </a:t>
            </a:r>
            <a:r>
              <a:rPr lang="tr-TR" dirty="0"/>
              <a:t>Çeşitli virüslerin çoğalmasında görev alan bir enzimdir. Kalıp olarak DNA yerine RNA kullanır ve RNA kalıbına komplementer olan bir DNA zinciri (cDNA) sentezleme yeteneği klonlama tekniği için temeldir.</a:t>
            </a:r>
          </a:p>
        </p:txBody>
      </p:sp>
      <p:pic>
        <p:nvPicPr>
          <p:cNvPr id="4" name="Resim 3"/>
          <p:cNvPicPr>
            <a:picLocks noChangeAspect="1"/>
          </p:cNvPicPr>
          <p:nvPr/>
        </p:nvPicPr>
        <p:blipFill>
          <a:blip r:embed="rId2"/>
          <a:stretch>
            <a:fillRect/>
          </a:stretch>
        </p:blipFill>
        <p:spPr>
          <a:xfrm>
            <a:off x="8150343" y="-1"/>
            <a:ext cx="2517657" cy="1690689"/>
          </a:xfrm>
          <a:prstGeom prst="rect">
            <a:avLst/>
          </a:prstGeom>
        </p:spPr>
      </p:pic>
    </p:spTree>
    <p:extLst>
      <p:ext uri="{BB962C8B-B14F-4D97-AF65-F5344CB8AC3E}">
        <p14:creationId xmlns:p14="http://schemas.microsoft.com/office/powerpoint/2010/main" val="40258038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02828" y="180042"/>
            <a:ext cx="8229600"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p>
            <a:pPr algn="l"/>
            <a:r>
              <a:rPr lang="tr-TR" b="1" dirty="0">
                <a:solidFill>
                  <a:schemeClr val="accent4">
                    <a:lumMod val="75000"/>
                  </a:schemeClr>
                </a:solidFill>
                <a:effectLst>
                  <a:outerShdw blurRad="38100" dist="38100" dir="2700000" algn="tl">
                    <a:srgbClr val="000000">
                      <a:alpha val="43137"/>
                    </a:srgbClr>
                  </a:outerShdw>
                </a:effectLst>
              </a:rPr>
              <a:t>DNA Modifiye Edici Enzimler</a:t>
            </a:r>
            <a:br>
              <a:rPr lang="tr-TR" b="1" dirty="0">
                <a:solidFill>
                  <a:schemeClr val="accent4">
                    <a:lumMod val="75000"/>
                  </a:schemeClr>
                </a:solidFill>
                <a:effectLst>
                  <a:outerShdw blurRad="38100" dist="38100" dir="2700000" algn="tl">
                    <a:srgbClr val="000000">
                      <a:alpha val="43137"/>
                    </a:srgbClr>
                  </a:outerShdw>
                </a:effectLst>
              </a:rPr>
            </a:br>
            <a:endParaRPr lang="tr-TR" b="1" dirty="0">
              <a:solidFill>
                <a:schemeClr val="accent4">
                  <a:lumMod val="75000"/>
                </a:schemeClr>
              </a:solidFill>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1602828" y="1600203"/>
            <a:ext cx="9065172" cy="4525963"/>
          </a:xfrm>
        </p:spPr>
        <p:txBody>
          <a:bodyPr/>
          <a:lstStyle/>
          <a:p>
            <a:pPr marL="0" indent="0">
              <a:buNone/>
            </a:pPr>
            <a:r>
              <a:rPr lang="tr-TR" dirty="0"/>
              <a:t>• </a:t>
            </a:r>
            <a:r>
              <a:rPr lang="tr-TR" b="1" dirty="0">
                <a:effectLst>
                  <a:outerShdw blurRad="38100" dist="38100" dir="2700000" algn="tl">
                    <a:srgbClr val="000000">
                      <a:alpha val="43137"/>
                    </a:srgbClr>
                  </a:outerShdw>
                </a:effectLst>
              </a:rPr>
              <a:t>Alkalin fosfataz: </a:t>
            </a:r>
            <a:r>
              <a:rPr lang="tr-TR" dirty="0"/>
              <a:t>DNA molekülünün 5’ ucunda bulunan fosfat grubunu uzaklaştırır.</a:t>
            </a:r>
          </a:p>
          <a:p>
            <a:pPr marL="0" indent="0">
              <a:buNone/>
            </a:pPr>
            <a:endParaRPr lang="tr-TR" dirty="0"/>
          </a:p>
          <a:p>
            <a:pPr marL="0" indent="0">
              <a:buNone/>
            </a:pPr>
            <a:r>
              <a:rPr lang="tr-TR" dirty="0"/>
              <a:t>• </a:t>
            </a:r>
            <a:r>
              <a:rPr lang="tr-TR" b="1" dirty="0">
                <a:effectLst>
                  <a:outerShdw blurRad="38100" dist="38100" dir="2700000" algn="tl">
                    <a:srgbClr val="000000">
                      <a:alpha val="43137"/>
                    </a:srgbClr>
                  </a:outerShdw>
                </a:effectLst>
              </a:rPr>
              <a:t>Polinükleotid kinaz: </a:t>
            </a:r>
            <a:r>
              <a:rPr lang="tr-TR" dirty="0"/>
              <a:t>Alkalin fosfatazın aksine, serbest 5’ uca fosfat grubu bağlar.</a:t>
            </a:r>
          </a:p>
          <a:p>
            <a:pPr marL="0" indent="0">
              <a:buNone/>
            </a:pPr>
            <a:endParaRPr lang="tr-TR" dirty="0"/>
          </a:p>
          <a:p>
            <a:pPr marL="0" indent="0">
              <a:buNone/>
            </a:pPr>
            <a:r>
              <a:rPr lang="tr-TR" dirty="0"/>
              <a:t>• </a:t>
            </a:r>
            <a:r>
              <a:rPr lang="tr-TR" b="1" dirty="0">
                <a:effectLst>
                  <a:outerShdw blurRad="38100" dist="38100" dir="2700000" algn="tl">
                    <a:srgbClr val="000000">
                      <a:alpha val="43137"/>
                    </a:srgbClr>
                  </a:outerShdw>
                </a:effectLst>
              </a:rPr>
              <a:t>Terminal deoksinükleotidil transferaz: </a:t>
            </a:r>
            <a:r>
              <a:rPr lang="tr-TR" dirty="0"/>
              <a:t>DNA molekülünün 3’ ucuna bir yada daha fazla deoksinükleotidler ekler.</a:t>
            </a:r>
          </a:p>
        </p:txBody>
      </p:sp>
    </p:spTree>
    <p:extLst>
      <p:ext uri="{BB962C8B-B14F-4D97-AF65-F5344CB8AC3E}">
        <p14:creationId xmlns:p14="http://schemas.microsoft.com/office/powerpoint/2010/main" val="39339571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81200" y="290404"/>
            <a:ext cx="8229600" cy="1143000"/>
          </a:xfrm>
        </p:spPr>
        <p:txBody>
          <a:bodyPr>
            <a:normAutofit fontScale="90000"/>
          </a:bodyPr>
          <a:lstStyle/>
          <a:p>
            <a:r>
              <a:rPr lang="tr-TR" dirty="0" smtClean="0"/>
              <a:t>Tekrar geri dönecek olursak…</a:t>
            </a:r>
            <a:br>
              <a:rPr lang="tr-TR" dirty="0" smtClean="0"/>
            </a:br>
            <a:r>
              <a:rPr lang="tr-TR" dirty="0" smtClean="0"/>
              <a:t>Klonlamanın </a:t>
            </a:r>
            <a:r>
              <a:rPr lang="tr-TR" dirty="0"/>
              <a:t>temel basamakları</a:t>
            </a:r>
          </a:p>
        </p:txBody>
      </p:sp>
      <p:sp>
        <p:nvSpPr>
          <p:cNvPr id="3" name="İçerik Yer Tutucusu 2"/>
          <p:cNvSpPr>
            <a:spLocks noGrp="1"/>
          </p:cNvSpPr>
          <p:nvPr>
            <p:ph idx="1"/>
          </p:nvPr>
        </p:nvSpPr>
        <p:spPr>
          <a:xfrm>
            <a:off x="978795" y="1520120"/>
            <a:ext cx="9452724" cy="4525963"/>
          </a:xfrm>
        </p:spPr>
        <p:txBody>
          <a:bodyPr/>
          <a:lstStyle/>
          <a:p>
            <a:pPr marL="0" indent="0">
              <a:buNone/>
            </a:pPr>
            <a:r>
              <a:rPr lang="tr-TR" dirty="0" smtClean="0">
                <a:ln w="0"/>
                <a:solidFill>
                  <a:schemeClr val="accent1"/>
                </a:solidFill>
                <a:effectLst>
                  <a:outerShdw blurRad="38100" dist="25400" dir="5400000" algn="ctr" rotWithShape="0">
                    <a:srgbClr val="6E747A">
                      <a:alpha val="43000"/>
                    </a:srgbClr>
                  </a:outerShdw>
                </a:effectLst>
              </a:rPr>
              <a:t>1-Klonlanacak DNA’nın, </a:t>
            </a:r>
            <a:r>
              <a:rPr lang="tr-TR" dirty="0">
                <a:ln w="0"/>
                <a:solidFill>
                  <a:schemeClr val="accent1"/>
                </a:solidFill>
                <a:effectLst>
                  <a:outerShdw blurRad="38100" dist="25400" dir="5400000" algn="ctr" rotWithShape="0">
                    <a:srgbClr val="6E747A">
                      <a:alpha val="43000"/>
                    </a:srgbClr>
                  </a:outerShdw>
                </a:effectLst>
              </a:rPr>
              <a:t>doku ya da hücrelerden </a:t>
            </a:r>
            <a:r>
              <a:rPr lang="tr-TR" dirty="0" smtClean="0">
                <a:ln w="0"/>
                <a:solidFill>
                  <a:schemeClr val="accent1"/>
                </a:solidFill>
                <a:effectLst>
                  <a:outerShdw blurRad="38100" dist="25400" dir="5400000" algn="ctr" rotWithShape="0">
                    <a:srgbClr val="6E747A">
                      <a:alpha val="43000"/>
                    </a:srgbClr>
                  </a:outerShdw>
                </a:effectLst>
              </a:rPr>
              <a:t>izole edilmesi</a:t>
            </a:r>
          </a:p>
          <a:p>
            <a:pPr marL="0" indent="0">
              <a:buNone/>
            </a:pPr>
            <a:r>
              <a:rPr lang="tr-TR" dirty="0" smtClean="0">
                <a:ln w="0"/>
                <a:solidFill>
                  <a:schemeClr val="accent1"/>
                </a:solidFill>
                <a:effectLst>
                  <a:outerShdw blurRad="38100" dist="25400" dir="5400000" algn="ctr" rotWithShape="0">
                    <a:srgbClr val="6E747A">
                      <a:alpha val="43000"/>
                    </a:srgbClr>
                  </a:outerShdw>
                </a:effectLst>
              </a:rPr>
              <a:t>2-Özgül </a:t>
            </a:r>
            <a:r>
              <a:rPr lang="tr-TR" dirty="0">
                <a:ln w="0"/>
                <a:solidFill>
                  <a:schemeClr val="accent1"/>
                </a:solidFill>
                <a:effectLst>
                  <a:outerShdw blurRad="38100" dist="25400" dir="5400000" algn="ctr" rotWithShape="0">
                    <a:srgbClr val="6E747A">
                      <a:alpha val="43000"/>
                    </a:srgbClr>
                  </a:outerShdw>
                </a:effectLst>
              </a:rPr>
              <a:t>DNA </a:t>
            </a:r>
            <a:r>
              <a:rPr lang="tr-TR" dirty="0" smtClean="0">
                <a:ln w="0"/>
                <a:solidFill>
                  <a:schemeClr val="accent1"/>
                </a:solidFill>
                <a:effectLst>
                  <a:outerShdw blurRad="38100" dist="25400" dir="5400000" algn="ctr" rotWithShape="0">
                    <a:srgbClr val="6E747A">
                      <a:alpha val="43000"/>
                    </a:srgbClr>
                  </a:outerShdw>
                </a:effectLst>
              </a:rPr>
              <a:t> parçaları ya da genin elde edilmesi.</a:t>
            </a:r>
          </a:p>
          <a:p>
            <a:pPr marL="0" indent="0">
              <a:buNone/>
            </a:pPr>
            <a:r>
              <a:rPr lang="tr-TR" dirty="0" smtClean="0">
                <a:ln w="0"/>
                <a:solidFill>
                  <a:srgbClr val="FF0000"/>
                </a:solidFill>
                <a:effectLst>
                  <a:outerShdw blurRad="38100" dist="25400" dir="5400000" algn="ctr" rotWithShape="0">
                    <a:srgbClr val="6E747A">
                      <a:alpha val="43000"/>
                    </a:srgbClr>
                  </a:outerShdw>
                </a:effectLst>
              </a:rPr>
              <a:t>3-DNA parçalarının </a:t>
            </a:r>
            <a:r>
              <a:rPr lang="tr-TR" dirty="0">
                <a:ln w="0"/>
                <a:solidFill>
                  <a:srgbClr val="FF0000"/>
                </a:solidFill>
                <a:effectLst>
                  <a:outerShdw blurRad="38100" dist="25400" dir="5400000" algn="ctr" rotWithShape="0">
                    <a:srgbClr val="6E747A">
                      <a:alpha val="43000"/>
                    </a:srgbClr>
                  </a:outerShdw>
                </a:effectLst>
              </a:rPr>
              <a:t>vektör </a:t>
            </a:r>
            <a:r>
              <a:rPr lang="tr-TR" dirty="0" smtClean="0">
                <a:ln w="0"/>
                <a:solidFill>
                  <a:srgbClr val="FF0000"/>
                </a:solidFill>
                <a:effectLst>
                  <a:outerShdw blurRad="38100" dist="25400" dir="5400000" algn="ctr" rotWithShape="0">
                    <a:srgbClr val="6E747A">
                      <a:alpha val="43000"/>
                    </a:srgbClr>
                  </a:outerShdw>
                </a:effectLst>
              </a:rPr>
              <a:t>adı verilen </a:t>
            </a:r>
            <a:r>
              <a:rPr lang="tr-TR" dirty="0">
                <a:ln w="0"/>
                <a:solidFill>
                  <a:srgbClr val="FF0000"/>
                </a:solidFill>
                <a:effectLst>
                  <a:outerShdw blurRad="38100" dist="25400" dir="5400000" algn="ctr" rotWithShape="0">
                    <a:srgbClr val="6E747A">
                      <a:alpha val="43000"/>
                    </a:srgbClr>
                  </a:outerShdw>
                </a:effectLst>
              </a:rPr>
              <a:t>DNA molekülleriyle </a:t>
            </a:r>
            <a:r>
              <a:rPr lang="tr-TR" dirty="0" smtClean="0">
                <a:ln w="0"/>
                <a:solidFill>
                  <a:srgbClr val="FF0000"/>
                </a:solidFill>
                <a:effectLst>
                  <a:outerShdw blurRad="38100" dist="25400" dir="5400000" algn="ctr" rotWithShape="0">
                    <a:srgbClr val="6E747A">
                      <a:alpha val="43000"/>
                    </a:srgbClr>
                  </a:outerShdw>
                </a:effectLst>
              </a:rPr>
              <a:t>birleştirilip Rekombinant </a:t>
            </a:r>
            <a:r>
              <a:rPr lang="tr-TR" dirty="0">
                <a:ln w="0"/>
                <a:solidFill>
                  <a:srgbClr val="FF0000"/>
                </a:solidFill>
                <a:effectLst>
                  <a:outerShdw blurRad="38100" dist="25400" dir="5400000" algn="ctr" rotWithShape="0">
                    <a:srgbClr val="6E747A">
                      <a:alpha val="43000"/>
                    </a:srgbClr>
                  </a:outerShdw>
                </a:effectLst>
              </a:rPr>
              <a:t>DNA </a:t>
            </a:r>
            <a:r>
              <a:rPr lang="tr-TR" dirty="0" smtClean="0">
                <a:ln w="0"/>
                <a:solidFill>
                  <a:srgbClr val="FF0000"/>
                </a:solidFill>
                <a:effectLst>
                  <a:outerShdw blurRad="38100" dist="25400" dir="5400000" algn="ctr" rotWithShape="0">
                    <a:srgbClr val="6E747A">
                      <a:alpha val="43000"/>
                    </a:srgbClr>
                  </a:outerShdw>
                </a:effectLst>
              </a:rPr>
              <a:t>molekülü oluşturulması, konak hücreye aktarılması ve konakta o moleküle ait düzinelerce kopya oluşturulması</a:t>
            </a:r>
            <a:endParaRPr lang="tr-TR" dirty="0">
              <a:ln w="0"/>
              <a:solidFill>
                <a:srgbClr val="FF000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7501089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838200" y="889026"/>
            <a:ext cx="10515600" cy="1325563"/>
          </a:xfrm>
        </p:spPr>
        <p:txBody>
          <a:bodyPr>
            <a:noAutofit/>
          </a:bodyPr>
          <a:lstStyle/>
          <a:p>
            <a:r>
              <a:rPr lang="tr-TR" sz="3200" b="1" dirty="0">
                <a:ln w="22225">
                  <a:solidFill>
                    <a:schemeClr val="accent2"/>
                  </a:solidFill>
                  <a:prstDash val="solid"/>
                </a:ln>
                <a:solidFill>
                  <a:schemeClr val="accent2">
                    <a:lumMod val="40000"/>
                    <a:lumOff val="60000"/>
                  </a:schemeClr>
                </a:solidFill>
              </a:rPr>
              <a:t>3.adım: DNA parçalarının vektör adı verilen DNA molekülleriyle birleştirilip Rekombinant DNA molekülü oluşturulması, konak hücreye aktarılması ve konakta o moleküle ait düzinelerce kopya oluşturulması</a:t>
            </a:r>
            <a:br>
              <a:rPr lang="tr-TR" sz="3200" b="1" dirty="0">
                <a:ln w="22225">
                  <a:solidFill>
                    <a:schemeClr val="accent2"/>
                  </a:solidFill>
                  <a:prstDash val="solid"/>
                </a:ln>
                <a:solidFill>
                  <a:schemeClr val="accent2">
                    <a:lumMod val="40000"/>
                    <a:lumOff val="60000"/>
                  </a:schemeClr>
                </a:solidFill>
              </a:rPr>
            </a:br>
            <a:r>
              <a:rPr lang="tr-TR" sz="3200" b="1" dirty="0">
                <a:ln w="22225">
                  <a:solidFill>
                    <a:schemeClr val="accent2"/>
                  </a:solidFill>
                  <a:prstDash val="solid"/>
                </a:ln>
                <a:solidFill>
                  <a:schemeClr val="accent2">
                    <a:lumMod val="40000"/>
                    <a:lumOff val="60000"/>
                  </a:schemeClr>
                </a:solidFill>
              </a:rPr>
              <a:t/>
            </a:r>
            <a:br>
              <a:rPr lang="tr-TR" sz="3200" b="1" dirty="0">
                <a:ln w="22225">
                  <a:solidFill>
                    <a:schemeClr val="accent2"/>
                  </a:solidFill>
                  <a:prstDash val="solid"/>
                </a:ln>
                <a:solidFill>
                  <a:schemeClr val="accent2">
                    <a:lumMod val="40000"/>
                    <a:lumOff val="60000"/>
                  </a:schemeClr>
                </a:solidFill>
              </a:rPr>
            </a:br>
            <a:endParaRPr lang="tr-TR" sz="3200" b="1" dirty="0">
              <a:ln w="22225">
                <a:solidFill>
                  <a:schemeClr val="accent2"/>
                </a:solidFill>
                <a:prstDash val="solid"/>
              </a:ln>
              <a:solidFill>
                <a:schemeClr val="accent2">
                  <a:lumMod val="40000"/>
                  <a:lumOff val="60000"/>
                </a:schemeClr>
              </a:solidFill>
            </a:endParaRPr>
          </a:p>
        </p:txBody>
      </p:sp>
      <p:sp>
        <p:nvSpPr>
          <p:cNvPr id="77829" name="Content Placeholder 2"/>
          <p:cNvSpPr>
            <a:spLocks noGrp="1"/>
          </p:cNvSpPr>
          <p:nvPr>
            <p:ph idx="1"/>
          </p:nvPr>
        </p:nvSpPr>
        <p:spPr>
          <a:xfrm>
            <a:off x="719071" y="2399028"/>
            <a:ext cx="10634729" cy="2314575"/>
          </a:xfrm>
        </p:spPr>
        <p:txBody>
          <a:bodyPr/>
          <a:lstStyle/>
          <a:p>
            <a:pPr eaLnBrk="1" hangingPunct="1"/>
            <a:r>
              <a:rPr lang="en-US" altLang="tr-TR" dirty="0" err="1" smtClean="0"/>
              <a:t>Klonlanacak</a:t>
            </a:r>
            <a:r>
              <a:rPr lang="en-US" altLang="tr-TR" dirty="0" smtClean="0"/>
              <a:t> </a:t>
            </a:r>
            <a:r>
              <a:rPr lang="en-US" altLang="tr-TR" dirty="0" err="1" smtClean="0"/>
              <a:t>geni</a:t>
            </a:r>
            <a:r>
              <a:rPr lang="en-US" altLang="tr-TR" dirty="0" smtClean="0"/>
              <a:t> </a:t>
            </a:r>
            <a:r>
              <a:rPr lang="en-US" altLang="tr-TR" dirty="0" err="1" smtClean="0"/>
              <a:t>içeren</a:t>
            </a:r>
            <a:r>
              <a:rPr lang="en-US" altLang="tr-TR" dirty="0" smtClean="0"/>
              <a:t> DNA </a:t>
            </a:r>
            <a:r>
              <a:rPr lang="en-US" altLang="tr-TR" dirty="0" err="1" smtClean="0"/>
              <a:t>parçası</a:t>
            </a:r>
            <a:r>
              <a:rPr lang="en-US" altLang="tr-TR" dirty="0" smtClean="0"/>
              <a:t> </a:t>
            </a:r>
            <a:r>
              <a:rPr lang="en-US" altLang="tr-TR" dirty="0" err="1" smtClean="0"/>
              <a:t>rekombinant</a:t>
            </a:r>
            <a:r>
              <a:rPr lang="en-US" altLang="tr-TR" dirty="0" smtClean="0"/>
              <a:t> DNA </a:t>
            </a:r>
            <a:r>
              <a:rPr lang="en-US" altLang="tr-TR" dirty="0" err="1" smtClean="0"/>
              <a:t>molekülü</a:t>
            </a:r>
            <a:r>
              <a:rPr lang="en-US" altLang="tr-TR" dirty="0" smtClean="0"/>
              <a:t> </a:t>
            </a:r>
            <a:r>
              <a:rPr lang="en-US" altLang="tr-TR" dirty="0" err="1" smtClean="0"/>
              <a:t>oluşturmak</a:t>
            </a:r>
            <a:r>
              <a:rPr lang="en-US" altLang="tr-TR" dirty="0" smtClean="0"/>
              <a:t> </a:t>
            </a:r>
            <a:r>
              <a:rPr lang="en-US" altLang="tr-TR" dirty="0" err="1" smtClean="0"/>
              <a:t>için</a:t>
            </a:r>
            <a:r>
              <a:rPr lang="en-US" altLang="tr-TR" dirty="0" smtClean="0"/>
              <a:t> </a:t>
            </a:r>
            <a:r>
              <a:rPr lang="en-US" altLang="tr-TR" dirty="0" err="1" smtClean="0"/>
              <a:t>vektör</a:t>
            </a:r>
            <a:r>
              <a:rPr lang="en-US" altLang="tr-TR" dirty="0" smtClean="0"/>
              <a:t> </a:t>
            </a:r>
            <a:r>
              <a:rPr lang="en-US" altLang="tr-TR" dirty="0" err="1" smtClean="0"/>
              <a:t>denilen</a:t>
            </a:r>
            <a:r>
              <a:rPr lang="en-US" altLang="tr-TR" dirty="0" smtClean="0"/>
              <a:t> </a:t>
            </a:r>
            <a:r>
              <a:rPr lang="en-US" altLang="tr-TR" dirty="0" err="1" smtClean="0"/>
              <a:t>halkasal</a:t>
            </a:r>
            <a:r>
              <a:rPr lang="en-US" altLang="tr-TR" dirty="0" smtClean="0"/>
              <a:t> </a:t>
            </a:r>
            <a:r>
              <a:rPr lang="en-US" altLang="tr-TR" dirty="0" err="1" smtClean="0"/>
              <a:t>bir</a:t>
            </a:r>
            <a:r>
              <a:rPr lang="en-US" altLang="tr-TR" dirty="0" smtClean="0"/>
              <a:t> DNA </a:t>
            </a:r>
            <a:r>
              <a:rPr lang="en-US" altLang="tr-TR" dirty="0" err="1" smtClean="0"/>
              <a:t>mol</a:t>
            </a:r>
            <a:r>
              <a:rPr lang="tr-TR" altLang="tr-TR" dirty="0" smtClean="0"/>
              <a:t>e</a:t>
            </a:r>
            <a:r>
              <a:rPr lang="en-US" altLang="tr-TR" dirty="0" err="1" smtClean="0"/>
              <a:t>külüne</a:t>
            </a:r>
            <a:r>
              <a:rPr lang="en-US" altLang="tr-TR" dirty="0" smtClean="0"/>
              <a:t> </a:t>
            </a:r>
            <a:r>
              <a:rPr lang="en-US" altLang="tr-TR" dirty="0" err="1" smtClean="0"/>
              <a:t>aktarılır</a:t>
            </a:r>
            <a:r>
              <a:rPr lang="en-US" altLang="tr-TR" dirty="0" smtClean="0"/>
              <a:t>. </a:t>
            </a:r>
          </a:p>
        </p:txBody>
      </p:sp>
    </p:spTree>
    <p:extLst>
      <p:ext uri="{BB962C8B-B14F-4D97-AF65-F5344CB8AC3E}">
        <p14:creationId xmlns:p14="http://schemas.microsoft.com/office/powerpoint/2010/main" val="304001139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TextBox 1"/>
          <p:cNvSpPr txBox="1">
            <a:spLocks noChangeArrowheads="1"/>
          </p:cNvSpPr>
          <p:nvPr/>
        </p:nvSpPr>
        <p:spPr bwMode="auto">
          <a:xfrm>
            <a:off x="2020888" y="203200"/>
            <a:ext cx="70421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US" altLang="tr-TR">
                <a:solidFill>
                  <a:srgbClr val="FF6600"/>
                </a:solidFill>
              </a:rPr>
              <a:t>Gen, genom dizisinde yeri tanımlanabilen, transkripsiyonu yapılan, düzenleyici ve/veya fonksiyonel bölgeleri olan bir bölgedir.</a:t>
            </a:r>
          </a:p>
        </p:txBody>
      </p:sp>
    </p:spTree>
    <p:extLst>
      <p:ext uri="{BB962C8B-B14F-4D97-AF65-F5344CB8AC3E}">
        <p14:creationId xmlns:p14="http://schemas.microsoft.com/office/powerpoint/2010/main" val="28238498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lberman2.files.wordpress.com/2013/04/genetic-engineering-wordy-pi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89445" y="3951907"/>
            <a:ext cx="4700789" cy="2566078"/>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p:cNvSpPr>
            <a:spLocks noGrp="1"/>
          </p:cNvSpPr>
          <p:nvPr>
            <p:ph type="title"/>
          </p:nvPr>
        </p:nvSpPr>
        <p:spPr/>
        <p:txBody>
          <a:bodyPr/>
          <a:lstStyle/>
          <a:p>
            <a:r>
              <a:rPr lang="tr-TR" sz="4000" dirty="0">
                <a:solidFill>
                  <a:srgbClr val="FF0000"/>
                </a:solidFill>
                <a:latin typeface="+mn-lt"/>
                <a:cs typeface="+mn-cs"/>
              </a:rPr>
              <a:t>Rekombinant DNA teknolojisi</a:t>
            </a:r>
          </a:p>
        </p:txBody>
      </p:sp>
      <p:sp>
        <p:nvSpPr>
          <p:cNvPr id="3" name="İçerik Yer Tutucusu 2"/>
          <p:cNvSpPr>
            <a:spLocks noGrp="1"/>
          </p:cNvSpPr>
          <p:nvPr>
            <p:ph idx="1"/>
          </p:nvPr>
        </p:nvSpPr>
        <p:spPr>
          <a:xfrm>
            <a:off x="2079914" y="1441308"/>
            <a:ext cx="7886700" cy="4525963"/>
          </a:xfrm>
        </p:spPr>
        <p:txBody>
          <a:bodyPr/>
          <a:lstStyle/>
          <a:p>
            <a:r>
              <a:rPr lang="tr-TR" sz="2400" dirty="0"/>
              <a:t>Rekombinant DNA terimi, </a:t>
            </a:r>
            <a:r>
              <a:rPr lang="tr-TR" sz="2400" u="sng" dirty="0"/>
              <a:t>doğal olarak bir arada bulunması mümkün olmayan DNA moleküllerinin </a:t>
            </a:r>
            <a:r>
              <a:rPr lang="tr-TR" sz="2400" dirty="0"/>
              <a:t>kombinasyonunu ifade eder.</a:t>
            </a:r>
          </a:p>
          <a:p>
            <a:r>
              <a:rPr lang="en-US" altLang="tr-TR" sz="2400" dirty="0" err="1">
                <a:solidFill>
                  <a:srgbClr val="000000"/>
                </a:solidFill>
              </a:rPr>
              <a:t>Kendi</a:t>
            </a:r>
            <a:r>
              <a:rPr lang="en-US" altLang="tr-TR" sz="2400" dirty="0">
                <a:solidFill>
                  <a:srgbClr val="000000"/>
                </a:solidFill>
              </a:rPr>
              <a:t> </a:t>
            </a:r>
            <a:r>
              <a:rPr lang="en-US" altLang="tr-TR" sz="2400" dirty="0" err="1">
                <a:solidFill>
                  <a:srgbClr val="000000"/>
                </a:solidFill>
              </a:rPr>
              <a:t>türü</a:t>
            </a:r>
            <a:r>
              <a:rPr lang="en-US" altLang="tr-TR" sz="2400" dirty="0">
                <a:solidFill>
                  <a:srgbClr val="000000"/>
                </a:solidFill>
              </a:rPr>
              <a:t> </a:t>
            </a:r>
            <a:r>
              <a:rPr lang="en-US" altLang="tr-TR" sz="2400" dirty="0" err="1">
                <a:solidFill>
                  <a:srgbClr val="000000"/>
                </a:solidFill>
              </a:rPr>
              <a:t>haricinde</a:t>
            </a:r>
            <a:r>
              <a:rPr lang="en-US" altLang="tr-TR" sz="2400" dirty="0">
                <a:solidFill>
                  <a:srgbClr val="000000"/>
                </a:solidFill>
              </a:rPr>
              <a:t> </a:t>
            </a:r>
            <a:r>
              <a:rPr lang="en-US" altLang="tr-TR" sz="2400" dirty="0" err="1">
                <a:solidFill>
                  <a:srgbClr val="000000"/>
                </a:solidFill>
              </a:rPr>
              <a:t>bir</a:t>
            </a:r>
            <a:r>
              <a:rPr lang="en-US" altLang="tr-TR" sz="2400" dirty="0">
                <a:solidFill>
                  <a:srgbClr val="000000"/>
                </a:solidFill>
              </a:rPr>
              <a:t> </a:t>
            </a:r>
            <a:r>
              <a:rPr lang="en-US" altLang="tr-TR" sz="2400" dirty="0" err="1">
                <a:solidFill>
                  <a:srgbClr val="000000"/>
                </a:solidFill>
              </a:rPr>
              <a:t>türden</a:t>
            </a:r>
            <a:r>
              <a:rPr lang="en-US" altLang="tr-TR" sz="2400" dirty="0">
                <a:solidFill>
                  <a:srgbClr val="000000"/>
                </a:solidFill>
              </a:rPr>
              <a:t> gen </a:t>
            </a:r>
            <a:r>
              <a:rPr lang="en-US" altLang="tr-TR" sz="2400" dirty="0" err="1">
                <a:solidFill>
                  <a:srgbClr val="000000"/>
                </a:solidFill>
              </a:rPr>
              <a:t>aktarılarak</a:t>
            </a:r>
            <a:r>
              <a:rPr lang="en-US" altLang="tr-TR" sz="2400" dirty="0">
                <a:solidFill>
                  <a:srgbClr val="000000"/>
                </a:solidFill>
              </a:rPr>
              <a:t> </a:t>
            </a:r>
            <a:r>
              <a:rPr lang="en-US" altLang="tr-TR" sz="2400" dirty="0" err="1">
                <a:solidFill>
                  <a:srgbClr val="000000"/>
                </a:solidFill>
              </a:rPr>
              <a:t>belirli</a:t>
            </a:r>
            <a:r>
              <a:rPr lang="en-US" altLang="tr-TR" sz="2400" dirty="0">
                <a:solidFill>
                  <a:srgbClr val="000000"/>
                </a:solidFill>
              </a:rPr>
              <a:t> </a:t>
            </a:r>
            <a:r>
              <a:rPr lang="en-US" altLang="tr-TR" sz="2400" dirty="0" err="1">
                <a:solidFill>
                  <a:srgbClr val="000000"/>
                </a:solidFill>
              </a:rPr>
              <a:t>özellikleri</a:t>
            </a:r>
            <a:r>
              <a:rPr lang="en-US" altLang="tr-TR" sz="2400" dirty="0">
                <a:solidFill>
                  <a:srgbClr val="000000"/>
                </a:solidFill>
              </a:rPr>
              <a:t> </a:t>
            </a:r>
            <a:r>
              <a:rPr lang="en-US" altLang="tr-TR" sz="2400" dirty="0" err="1">
                <a:solidFill>
                  <a:srgbClr val="000000"/>
                </a:solidFill>
              </a:rPr>
              <a:t>değiştirilmiş</a:t>
            </a:r>
            <a:r>
              <a:rPr lang="en-US" altLang="tr-TR" sz="2400" dirty="0">
                <a:solidFill>
                  <a:srgbClr val="000000"/>
                </a:solidFill>
              </a:rPr>
              <a:t> </a:t>
            </a:r>
            <a:r>
              <a:rPr lang="en-US" altLang="tr-TR" sz="2400" dirty="0" err="1">
                <a:solidFill>
                  <a:srgbClr val="000000"/>
                </a:solidFill>
              </a:rPr>
              <a:t>canlıya</a:t>
            </a:r>
            <a:r>
              <a:rPr lang="en-US" altLang="tr-TR" sz="2400" dirty="0">
                <a:solidFill>
                  <a:srgbClr val="000000"/>
                </a:solidFill>
              </a:rPr>
              <a:t> </a:t>
            </a:r>
            <a:r>
              <a:rPr lang="en-US" altLang="tr-TR" sz="2400" b="1" dirty="0" err="1">
                <a:solidFill>
                  <a:srgbClr val="000000"/>
                </a:solidFill>
              </a:rPr>
              <a:t>transgenik</a:t>
            </a:r>
            <a:r>
              <a:rPr lang="en-US" altLang="tr-TR" sz="2400" dirty="0">
                <a:solidFill>
                  <a:srgbClr val="000000"/>
                </a:solidFill>
              </a:rPr>
              <a:t> </a:t>
            </a:r>
            <a:r>
              <a:rPr lang="en-US" altLang="tr-TR" sz="2400" dirty="0" err="1">
                <a:solidFill>
                  <a:srgbClr val="000000"/>
                </a:solidFill>
              </a:rPr>
              <a:t>denir</a:t>
            </a:r>
            <a:r>
              <a:rPr lang="en-US" altLang="tr-TR" sz="2400" dirty="0">
                <a:solidFill>
                  <a:srgbClr val="000000"/>
                </a:solidFill>
              </a:rPr>
              <a:t>.</a:t>
            </a:r>
            <a:endParaRPr lang="tr-TR" altLang="tr-TR" sz="2400" dirty="0"/>
          </a:p>
          <a:p>
            <a:r>
              <a:rPr lang="tr-TR" sz="2400" dirty="0"/>
              <a:t>bir genomda binlerce gen arasından </a:t>
            </a:r>
            <a:r>
              <a:rPr lang="tr-TR" sz="2400" u="sng" dirty="0"/>
              <a:t>tek bir genin ayrıştırılmasını ve bu genin klonlanmış DNA molekülü olarak büyük miktarlarda üretilmesini </a:t>
            </a:r>
            <a:r>
              <a:rPr lang="tr-TR" sz="2400" dirty="0"/>
              <a:t>mümkün kılmaktadır. </a:t>
            </a:r>
          </a:p>
          <a:p>
            <a:r>
              <a:rPr lang="tr-TR" sz="2400" dirty="0"/>
              <a:t>Bu teknoloji, bir genin potansiyel </a:t>
            </a:r>
            <a:r>
              <a:rPr lang="tr-TR" sz="2400" dirty="0"/>
              <a:t>olarak</a:t>
            </a:r>
          </a:p>
          <a:p>
            <a:pPr marL="0" indent="0">
              <a:buNone/>
            </a:pPr>
            <a:r>
              <a:rPr lang="tr-TR" sz="2400" dirty="0"/>
              <a:t>   </a:t>
            </a:r>
            <a:r>
              <a:rPr lang="tr-TR" sz="2400" u="sng" dirty="0"/>
              <a:t>sınırsız </a:t>
            </a:r>
            <a:r>
              <a:rPr lang="tr-TR" sz="2400" u="sng" dirty="0"/>
              <a:t>miktarda üretilmesini amaçlar</a:t>
            </a:r>
            <a:endParaRPr lang="tr-TR" sz="2400" dirty="0"/>
          </a:p>
        </p:txBody>
      </p:sp>
    </p:spTree>
    <p:extLst>
      <p:ext uri="{BB962C8B-B14F-4D97-AF65-F5344CB8AC3E}">
        <p14:creationId xmlns:p14="http://schemas.microsoft.com/office/powerpoint/2010/main" val="10789735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617518" y="1027906"/>
            <a:ext cx="8863446" cy="4351338"/>
          </a:xfrm>
        </p:spPr>
        <p:txBody>
          <a:bodyPr/>
          <a:lstStyle/>
          <a:p>
            <a:r>
              <a:rPr lang="tr-TR" dirty="0" smtClean="0"/>
              <a:t>Genlerin </a:t>
            </a:r>
            <a:r>
              <a:rPr lang="tr-TR" dirty="0"/>
              <a:t>doğrudan </a:t>
            </a:r>
            <a:r>
              <a:rPr lang="tr-TR" dirty="0" smtClean="0"/>
              <a:t>çalışılabilmesi </a:t>
            </a:r>
            <a:r>
              <a:rPr lang="tr-TR" dirty="0"/>
              <a:t>için, gen boyutundaki DNA </a:t>
            </a:r>
            <a:r>
              <a:rPr lang="tr-TR" dirty="0" smtClean="0"/>
              <a:t>parçalarının </a:t>
            </a:r>
            <a:r>
              <a:rPr lang="tr-TR" dirty="0"/>
              <a:t>çok sayıda kopyasının elde </a:t>
            </a:r>
            <a:r>
              <a:rPr lang="tr-TR" dirty="0" smtClean="0"/>
              <a:t>edilmesi gerekmektedir.</a:t>
            </a:r>
          </a:p>
          <a:p>
            <a:r>
              <a:rPr lang="tr-TR" dirty="0" smtClean="0"/>
              <a:t>Bu yüzden gen klonlanmasına ihtiyaç duyulmaktadır. </a:t>
            </a:r>
          </a:p>
          <a:p>
            <a:r>
              <a:rPr lang="tr-TR" dirty="0" smtClean="0"/>
              <a:t>İlk geliştirilen klonlama yöntemi hücre-tabanlı klonlamadır ve hala çok yaygın olarak kullanılır. </a:t>
            </a:r>
          </a:p>
          <a:p>
            <a:r>
              <a:rPr lang="tr-TR" dirty="0" smtClean="0"/>
              <a:t>En yaygın kullanılan prokaryotik konak, </a:t>
            </a:r>
            <a:r>
              <a:rPr lang="tr-TR" i="1" dirty="0" smtClean="0"/>
              <a:t>E.coli</a:t>
            </a:r>
          </a:p>
          <a:p>
            <a:endParaRPr lang="tr-TR" dirty="0"/>
          </a:p>
        </p:txBody>
      </p:sp>
    </p:spTree>
    <p:extLst>
      <p:ext uri="{BB962C8B-B14F-4D97-AF65-F5344CB8AC3E}">
        <p14:creationId xmlns:p14="http://schemas.microsoft.com/office/powerpoint/2010/main" val="735967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61759"/>
            <a:ext cx="8229600" cy="1143000"/>
          </a:xfrm>
          <a:noFill/>
          <a:extLst>
            <a:ext uri="{91240B29-F687-4f45-9708-019B960494DF}"/>
            <a:ext uri="{FAA26D3D-D897-4be2-8F04-BA451C77F1D7}"/>
          </a:extLst>
        </p:spPr>
        <p:style>
          <a:lnRef idx="0">
            <a:schemeClr val="accent2"/>
          </a:lnRef>
          <a:fillRef idx="3">
            <a:schemeClr val="accent2"/>
          </a:fillRef>
          <a:effectRef idx="3">
            <a:schemeClr val="accent2"/>
          </a:effectRef>
          <a:fontRef idx="minor">
            <a:schemeClr val="lt1"/>
          </a:fontRef>
        </p:style>
        <p:txBody>
          <a:bodyPr>
            <a:normAutofit fontScale="90000"/>
          </a:bodyPr>
          <a:lstStyle/>
          <a:p>
            <a:pPr eaLnBrk="1" hangingPunct="1">
              <a:defRPr/>
            </a:pPr>
            <a:r>
              <a:rPr lang="tr-TR" sz="4000" dirty="0">
                <a:solidFill>
                  <a:srgbClr val="FF0000"/>
                </a:solidFill>
                <a:ea typeface="MS PGothic" pitchFamily="34" charset="-128"/>
              </a:rPr>
              <a:t>Rekombinant DNA ya da </a:t>
            </a:r>
            <a:r>
              <a:rPr lang="en-US" sz="4000" dirty="0">
                <a:solidFill>
                  <a:srgbClr val="FF0000"/>
                </a:solidFill>
                <a:ea typeface="MS PGothic" pitchFamily="34" charset="-128"/>
              </a:rPr>
              <a:t>Gen </a:t>
            </a:r>
            <a:r>
              <a:rPr lang="tr-TR" sz="4000" dirty="0">
                <a:solidFill>
                  <a:srgbClr val="FF0000"/>
                </a:solidFill>
                <a:ea typeface="MS PGothic" pitchFamily="34" charset="-128"/>
              </a:rPr>
              <a:t>klonlamanın </a:t>
            </a:r>
            <a:r>
              <a:rPr lang="en-US" sz="4000" dirty="0" err="1">
                <a:solidFill>
                  <a:srgbClr val="FF0000"/>
                </a:solidFill>
                <a:ea typeface="MS PGothic" pitchFamily="34" charset="-128"/>
              </a:rPr>
              <a:t>temel</a:t>
            </a:r>
            <a:r>
              <a:rPr lang="en-US" sz="4000" dirty="0">
                <a:solidFill>
                  <a:srgbClr val="FF0000"/>
                </a:solidFill>
                <a:ea typeface="MS PGothic" pitchFamily="34" charset="-128"/>
              </a:rPr>
              <a:t> </a:t>
            </a:r>
            <a:r>
              <a:rPr lang="en-US" sz="4000" dirty="0" err="1">
                <a:solidFill>
                  <a:srgbClr val="FF0000"/>
                </a:solidFill>
                <a:ea typeface="MS PGothic" pitchFamily="34" charset="-128"/>
              </a:rPr>
              <a:t>işlem</a:t>
            </a:r>
            <a:r>
              <a:rPr lang="en-US" sz="4000" dirty="0">
                <a:solidFill>
                  <a:srgbClr val="FF0000"/>
                </a:solidFill>
                <a:ea typeface="MS PGothic" pitchFamily="34" charset="-128"/>
              </a:rPr>
              <a:t> </a:t>
            </a:r>
            <a:r>
              <a:rPr lang="en-US" sz="4000" dirty="0" err="1">
                <a:solidFill>
                  <a:srgbClr val="FF0000"/>
                </a:solidFill>
                <a:ea typeface="MS PGothic" pitchFamily="34" charset="-128"/>
              </a:rPr>
              <a:t>sıra</a:t>
            </a:r>
            <a:r>
              <a:rPr lang="tr-TR" sz="4000" dirty="0">
                <a:solidFill>
                  <a:srgbClr val="FF0000"/>
                </a:solidFill>
                <a:ea typeface="MS PGothic" pitchFamily="34" charset="-128"/>
              </a:rPr>
              <a:t>ları</a:t>
            </a:r>
            <a:endParaRPr lang="en-US" sz="4000" dirty="0">
              <a:solidFill>
                <a:srgbClr val="FF0000"/>
              </a:solidFill>
              <a:ea typeface="MS PGothic" pitchFamily="34" charset="-128"/>
            </a:endParaRPr>
          </a:p>
        </p:txBody>
      </p:sp>
      <p:sp>
        <p:nvSpPr>
          <p:cNvPr id="74757" name="Content Placeholder 2"/>
          <p:cNvSpPr>
            <a:spLocks noGrp="1"/>
          </p:cNvSpPr>
          <p:nvPr>
            <p:ph idx="1"/>
          </p:nvPr>
        </p:nvSpPr>
        <p:spPr>
          <a:noFill/>
          <a:ln cap="flat">
            <a:solidFill>
              <a:srgbClr val="000000"/>
            </a:solidFill>
            <a:miter lim="800000"/>
            <a:headEnd/>
            <a:tailEnd/>
          </a:ln>
          <a:effectLst>
            <a:outerShdw dist="20000" dir="5400000" rotWithShape="0">
              <a:srgbClr val="000000">
                <a:alpha val="37999"/>
              </a:srgbClr>
            </a:outerShdw>
          </a:effectLst>
        </p:spPr>
        <p:txBody>
          <a:bodyPr/>
          <a:lstStyle/>
          <a:p>
            <a:pPr marL="0" indent="0">
              <a:buNone/>
            </a:pPr>
            <a:r>
              <a:rPr lang="tr-TR" dirty="0" smtClean="0">
                <a:ln w="0"/>
                <a:solidFill>
                  <a:srgbClr val="FF0000"/>
                </a:solidFill>
                <a:effectLst>
                  <a:outerShdw blurRad="38100" dist="25400" dir="5400000" algn="ctr" rotWithShape="0">
                    <a:srgbClr val="6E747A">
                      <a:alpha val="43000"/>
                    </a:srgbClr>
                  </a:outerShdw>
                </a:effectLst>
              </a:rPr>
              <a:t>1-Klonlanacak DNA’nın, doku ya da hücrelerden izole edilmesi</a:t>
            </a:r>
          </a:p>
          <a:p>
            <a:pPr marL="0" indent="0">
              <a:buNone/>
            </a:pPr>
            <a:r>
              <a:rPr lang="tr-TR" dirty="0" smtClean="0">
                <a:ln w="0"/>
                <a:solidFill>
                  <a:schemeClr val="accent1"/>
                </a:solidFill>
                <a:effectLst>
                  <a:outerShdw blurRad="38100" dist="25400" dir="5400000" algn="ctr" rotWithShape="0">
                    <a:srgbClr val="6E747A">
                      <a:alpha val="43000"/>
                    </a:srgbClr>
                  </a:outerShdw>
                </a:effectLst>
              </a:rPr>
              <a:t>2-Özgül DNA  parçaları ya da genin elde edilmesi.</a:t>
            </a:r>
          </a:p>
          <a:p>
            <a:pPr marL="0" indent="0">
              <a:buNone/>
            </a:pPr>
            <a:r>
              <a:rPr lang="tr-TR" dirty="0" smtClean="0">
                <a:ln w="0"/>
                <a:solidFill>
                  <a:schemeClr val="accent1"/>
                </a:solidFill>
                <a:effectLst>
                  <a:outerShdw blurRad="38100" dist="25400" dir="5400000" algn="ctr" rotWithShape="0">
                    <a:srgbClr val="6E747A">
                      <a:alpha val="43000"/>
                    </a:srgbClr>
                  </a:outerShdw>
                </a:effectLst>
              </a:rPr>
              <a:t>3-DNA parçalarının vektör adı verilen DNA molekülleriyle birleştirilip Rekombinant DNA molekülü oluşturulması, konak hücreye aktarılması ve konakta o moleküle ait düzinelerce kopya oluşturulması</a:t>
            </a:r>
          </a:p>
          <a:p>
            <a:pPr marL="609600" indent="-609600"/>
            <a:endParaRPr lang="en-US" altLang="tr-TR" dirty="0" smtClean="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0992258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875" y="274638"/>
            <a:ext cx="8229600" cy="1143000"/>
          </a:xfrm>
        </p:spPr>
        <p:style>
          <a:lnRef idx="2">
            <a:schemeClr val="accent4">
              <a:shade val="50000"/>
            </a:schemeClr>
          </a:lnRef>
          <a:fillRef idx="1">
            <a:schemeClr val="accent4"/>
          </a:fillRef>
          <a:effectRef idx="0">
            <a:schemeClr val="accent4"/>
          </a:effectRef>
          <a:fontRef idx="minor">
            <a:schemeClr val="lt1"/>
          </a:fontRef>
        </p:style>
        <p:txBody>
          <a:bodyPr rtlCol="0">
            <a:normAutofit/>
          </a:bodyPr>
          <a:lstStyle/>
          <a:p>
            <a:pPr>
              <a:defRPr/>
            </a:pPr>
            <a:r>
              <a:rPr lang="en-US" dirty="0" err="1" smtClean="0"/>
              <a:t>Neler</a:t>
            </a:r>
            <a:r>
              <a:rPr lang="en-US" dirty="0" smtClean="0"/>
              <a:t> </a:t>
            </a:r>
            <a:r>
              <a:rPr lang="en-US" dirty="0" err="1" smtClean="0"/>
              <a:t>gerekli</a:t>
            </a:r>
            <a:r>
              <a:rPr lang="en-US" dirty="0" smtClean="0"/>
              <a:t> ?</a:t>
            </a:r>
            <a:endParaRPr lang="en-US" dirty="0"/>
          </a:p>
        </p:txBody>
      </p:sp>
      <p:sp>
        <p:nvSpPr>
          <p:cNvPr id="83971" name="Content Placeholder 2"/>
          <p:cNvSpPr>
            <a:spLocks noGrp="1"/>
          </p:cNvSpPr>
          <p:nvPr>
            <p:ph idx="1"/>
          </p:nvPr>
        </p:nvSpPr>
        <p:spPr/>
        <p:txBody>
          <a:bodyPr/>
          <a:lstStyle/>
          <a:p>
            <a:pPr marL="608013" indent="-608013">
              <a:spcBef>
                <a:spcPts val="600"/>
              </a:spcBef>
              <a:buFont typeface="Arial" panose="020B0604020202020204" pitchFamily="34" charset="0"/>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pPr>
            <a:r>
              <a:rPr lang="tr-TR" altLang="ja-JP" b="1" dirty="0" smtClean="0">
                <a:latin typeface="Century Gothic" panose="020B0502020202020204" pitchFamily="34" charset="0"/>
              </a:rPr>
              <a:t>Hedef DNA</a:t>
            </a:r>
          </a:p>
          <a:p>
            <a:pPr marL="608013" indent="-608013">
              <a:spcBef>
                <a:spcPts val="600"/>
              </a:spcBef>
              <a:buFont typeface="Arial" panose="020B0604020202020204" pitchFamily="34" charset="0"/>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pPr>
            <a:r>
              <a:rPr lang="tr-TR" altLang="ja-JP" b="1" dirty="0" smtClean="0">
                <a:latin typeface="Century Gothic" panose="020B0502020202020204" pitchFamily="34" charset="0"/>
              </a:rPr>
              <a:t>Restriksiyon endonükleazlar </a:t>
            </a:r>
            <a:r>
              <a:rPr lang="en-GB" altLang="ja-JP" dirty="0">
                <a:solidFill>
                  <a:srgbClr val="009999"/>
                </a:solidFill>
                <a:latin typeface="Century Gothic" panose="020B0502020202020204" pitchFamily="34" charset="0"/>
              </a:rPr>
              <a:t>(mole</a:t>
            </a:r>
            <a:r>
              <a:rPr lang="tr-TR" altLang="ja-JP" dirty="0">
                <a:solidFill>
                  <a:srgbClr val="009999"/>
                </a:solidFill>
                <a:latin typeface="Century Gothic" panose="020B0502020202020204" pitchFamily="34" charset="0"/>
              </a:rPr>
              <a:t>küler</a:t>
            </a:r>
            <a:r>
              <a:rPr lang="en-GB" altLang="ja-JP" dirty="0">
                <a:solidFill>
                  <a:srgbClr val="009999"/>
                </a:solidFill>
                <a:latin typeface="Century Gothic" panose="020B0502020202020204" pitchFamily="34" charset="0"/>
              </a:rPr>
              <a:t> </a:t>
            </a:r>
            <a:r>
              <a:rPr lang="tr-TR" altLang="ja-JP" dirty="0">
                <a:solidFill>
                  <a:srgbClr val="009999"/>
                </a:solidFill>
                <a:latin typeface="Century Gothic" panose="020B0502020202020204" pitchFamily="34" charset="0"/>
              </a:rPr>
              <a:t>makas</a:t>
            </a:r>
            <a:r>
              <a:rPr lang="en-GB" altLang="ja-JP" dirty="0">
                <a:solidFill>
                  <a:srgbClr val="009999"/>
                </a:solidFill>
                <a:latin typeface="Century Gothic" panose="020B0502020202020204" pitchFamily="34" charset="0"/>
              </a:rPr>
              <a:t>)</a:t>
            </a:r>
          </a:p>
          <a:p>
            <a:pPr marL="608013" indent="-608013">
              <a:spcBef>
                <a:spcPts val="600"/>
              </a:spcBef>
              <a:buFont typeface="Arial" panose="020B0604020202020204" pitchFamily="34" charset="0"/>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pPr>
            <a:r>
              <a:rPr lang="tr-TR" altLang="ja-JP" b="1" dirty="0" smtClean="0">
                <a:latin typeface="Century Gothic" panose="020B0502020202020204" pitchFamily="34" charset="0"/>
              </a:rPr>
              <a:t>Vektör</a:t>
            </a:r>
            <a:r>
              <a:rPr lang="tr-TR" altLang="ja-JP" dirty="0" smtClean="0">
                <a:latin typeface="Century Gothic" panose="020B0502020202020204" pitchFamily="34" charset="0"/>
              </a:rPr>
              <a:t> </a:t>
            </a:r>
            <a:r>
              <a:rPr lang="en-GB" altLang="ja-JP" dirty="0">
                <a:solidFill>
                  <a:srgbClr val="009999"/>
                </a:solidFill>
                <a:latin typeface="Century Gothic" panose="020B0502020202020204" pitchFamily="34" charset="0"/>
              </a:rPr>
              <a:t>(e.g. </a:t>
            </a:r>
            <a:r>
              <a:rPr lang="en-GB" altLang="ja-JP" dirty="0" err="1">
                <a:solidFill>
                  <a:srgbClr val="009999"/>
                </a:solidFill>
                <a:latin typeface="Century Gothic" panose="020B0502020202020204" pitchFamily="34" charset="0"/>
              </a:rPr>
              <a:t>pGEM</a:t>
            </a:r>
            <a:r>
              <a:rPr lang="en-GB" altLang="ja-JP" dirty="0">
                <a:solidFill>
                  <a:srgbClr val="009999"/>
                </a:solidFill>
                <a:latin typeface="Century Gothic" panose="020B0502020202020204" pitchFamily="34" charset="0"/>
              </a:rPr>
              <a:t>, pBR322…)</a:t>
            </a:r>
          </a:p>
          <a:p>
            <a:pPr marL="608013" indent="-608013">
              <a:spcBef>
                <a:spcPts val="600"/>
              </a:spcBef>
              <a:buFont typeface="Arial" panose="020B0604020202020204" pitchFamily="34" charset="0"/>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pPr>
            <a:r>
              <a:rPr lang="en-GB" altLang="ja-JP" b="1" dirty="0" err="1" smtClean="0">
                <a:latin typeface="Century Gothic" panose="020B0502020202020204" pitchFamily="34" charset="0"/>
              </a:rPr>
              <a:t>Liga</a:t>
            </a:r>
            <a:r>
              <a:rPr lang="tr-TR" altLang="ja-JP" b="1" dirty="0" smtClean="0">
                <a:latin typeface="Century Gothic" panose="020B0502020202020204" pitchFamily="34" charset="0"/>
              </a:rPr>
              <a:t>z</a:t>
            </a:r>
            <a:r>
              <a:rPr lang="en-GB" altLang="ja-JP" b="1" dirty="0" smtClean="0">
                <a:latin typeface="Century Gothic" panose="020B0502020202020204" pitchFamily="34" charset="0"/>
              </a:rPr>
              <a:t> </a:t>
            </a:r>
            <a:r>
              <a:rPr lang="en-GB" altLang="ja-JP" b="1" dirty="0" err="1" smtClean="0">
                <a:latin typeface="Century Gothic" panose="020B0502020202020204" pitchFamily="34" charset="0"/>
              </a:rPr>
              <a:t>enz</a:t>
            </a:r>
            <a:r>
              <a:rPr lang="tr-TR" altLang="ja-JP" b="1" dirty="0" smtClean="0">
                <a:latin typeface="Century Gothic" panose="020B0502020202020204" pitchFamily="34" charset="0"/>
              </a:rPr>
              <a:t>imi </a:t>
            </a:r>
            <a:r>
              <a:rPr lang="en-GB" altLang="ja-JP" dirty="0">
                <a:solidFill>
                  <a:srgbClr val="009999"/>
                </a:solidFill>
                <a:latin typeface="Century Gothic" panose="020B0502020202020204" pitchFamily="34" charset="0"/>
              </a:rPr>
              <a:t>(</a:t>
            </a:r>
            <a:r>
              <a:rPr lang="tr-TR" altLang="ja-JP" dirty="0">
                <a:solidFill>
                  <a:srgbClr val="009999"/>
                </a:solidFill>
                <a:latin typeface="Century Gothic" panose="020B0502020202020204" pitchFamily="34" charset="0"/>
              </a:rPr>
              <a:t>moleküler yapıştırıcı</a:t>
            </a:r>
            <a:r>
              <a:rPr lang="en-GB" altLang="ja-JP" dirty="0">
                <a:solidFill>
                  <a:srgbClr val="009999"/>
                </a:solidFill>
                <a:latin typeface="Century Gothic" panose="020B0502020202020204" pitchFamily="34" charset="0"/>
              </a:rPr>
              <a:t>)</a:t>
            </a:r>
          </a:p>
          <a:p>
            <a:pPr marL="608013" indent="-608013">
              <a:tabLst>
                <a:tab pos="1177925" algn="l"/>
                <a:tab pos="2092325" algn="l"/>
                <a:tab pos="3006725" algn="l"/>
                <a:tab pos="3921125" algn="l"/>
                <a:tab pos="4835525" algn="l"/>
                <a:tab pos="5749925" algn="l"/>
                <a:tab pos="6664325" algn="l"/>
                <a:tab pos="7578725" algn="l"/>
                <a:tab pos="8493125" algn="l"/>
                <a:tab pos="9407525" algn="l"/>
                <a:tab pos="10321925" algn="l"/>
              </a:tabLst>
            </a:pPr>
            <a:endParaRPr lang="en-US" altLang="tr-TR" dirty="0" smtClean="0"/>
          </a:p>
        </p:txBody>
      </p:sp>
    </p:spTree>
    <p:extLst>
      <p:ext uri="{BB962C8B-B14F-4D97-AF65-F5344CB8AC3E}">
        <p14:creationId xmlns:p14="http://schemas.microsoft.com/office/powerpoint/2010/main" val="24024459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a:xfrm>
            <a:off x="1711036" y="274638"/>
            <a:ext cx="10137526" cy="1143000"/>
          </a:xfrm>
        </p:spPr>
        <p:txBody>
          <a:bodyPr>
            <a:normAutofit fontScale="90000"/>
          </a:bodyPr>
          <a:lstStyle/>
          <a:p>
            <a:r>
              <a:rPr lang="en-US" altLang="tr-TR" b="1" dirty="0" smtClean="0">
                <a:ln w="22225">
                  <a:solidFill>
                    <a:schemeClr val="accent2"/>
                  </a:solidFill>
                  <a:prstDash val="solid"/>
                </a:ln>
                <a:solidFill>
                  <a:schemeClr val="accent2">
                    <a:lumMod val="40000"/>
                    <a:lumOff val="60000"/>
                  </a:schemeClr>
                </a:solidFill>
              </a:rPr>
              <a:t>1. </a:t>
            </a:r>
            <a:r>
              <a:rPr lang="en-US" altLang="tr-TR" b="1" dirty="0" err="1" smtClean="0">
                <a:ln w="22225">
                  <a:solidFill>
                    <a:schemeClr val="accent2"/>
                  </a:solidFill>
                  <a:prstDash val="solid"/>
                </a:ln>
                <a:solidFill>
                  <a:schemeClr val="accent2">
                    <a:lumMod val="40000"/>
                    <a:lumOff val="60000"/>
                  </a:schemeClr>
                </a:solidFill>
              </a:rPr>
              <a:t>Adım</a:t>
            </a:r>
            <a:r>
              <a:rPr lang="en-US" altLang="tr-TR" b="1" dirty="0" smtClean="0">
                <a:ln w="22225">
                  <a:solidFill>
                    <a:schemeClr val="accent2"/>
                  </a:solidFill>
                  <a:prstDash val="solid"/>
                </a:ln>
                <a:solidFill>
                  <a:schemeClr val="accent2">
                    <a:lumMod val="40000"/>
                    <a:lumOff val="60000"/>
                  </a:schemeClr>
                </a:solidFill>
              </a:rPr>
              <a:t>:</a:t>
            </a:r>
            <a:r>
              <a:rPr lang="tr-TR" b="1" dirty="0" smtClean="0">
                <a:ln w="22225">
                  <a:solidFill>
                    <a:schemeClr val="accent2"/>
                  </a:solidFill>
                  <a:prstDash val="solid"/>
                </a:ln>
                <a:solidFill>
                  <a:schemeClr val="accent2">
                    <a:lumMod val="40000"/>
                    <a:lumOff val="60000"/>
                  </a:schemeClr>
                </a:solidFill>
              </a:rPr>
              <a:t>Klonlanacak DNA’nın hücrelerden izole edilmesi</a:t>
            </a:r>
          </a:p>
        </p:txBody>
      </p:sp>
      <p:sp>
        <p:nvSpPr>
          <p:cNvPr id="2" name="Metin kutusu 1"/>
          <p:cNvSpPr txBox="1"/>
          <p:nvPr/>
        </p:nvSpPr>
        <p:spPr>
          <a:xfrm>
            <a:off x="2452049" y="1569495"/>
            <a:ext cx="7034266" cy="2062103"/>
          </a:xfrm>
          <a:prstGeom prst="rect">
            <a:avLst/>
          </a:prstGeom>
          <a:noFill/>
        </p:spPr>
        <p:txBody>
          <a:bodyPr wrap="square" rtlCol="0">
            <a:spAutoFit/>
          </a:bodyPr>
          <a:lstStyle/>
          <a:p>
            <a:r>
              <a:rPr lang="tr-TR" sz="3200" dirty="0"/>
              <a:t>Bazı kimyasal maddeler ve enzimler ile canlı   hücrelere ait hücre zarı veya canlı hücre duvarının yıkılıp DNA nın ortaya çıkarılmasına </a:t>
            </a:r>
            <a:r>
              <a:rPr lang="tr-TR" sz="3200" b="1" u="sng" dirty="0">
                <a:solidFill>
                  <a:srgbClr val="C00000"/>
                </a:solidFill>
              </a:rPr>
              <a:t>DNA izolasyonu</a:t>
            </a:r>
            <a:r>
              <a:rPr lang="tr-TR" sz="3200" b="1" u="sng" dirty="0">
                <a:solidFill>
                  <a:srgbClr val="FFFF00"/>
                </a:solidFill>
              </a:rPr>
              <a:t> </a:t>
            </a:r>
            <a:r>
              <a:rPr lang="tr-TR" sz="3200" dirty="0"/>
              <a:t>denir</a:t>
            </a:r>
          </a:p>
        </p:txBody>
      </p:sp>
    </p:spTree>
    <p:extLst>
      <p:ext uri="{BB962C8B-B14F-4D97-AF65-F5344CB8AC3E}">
        <p14:creationId xmlns:p14="http://schemas.microsoft.com/office/powerpoint/2010/main" val="730942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84253" y="1085293"/>
            <a:ext cx="8229600" cy="1143000"/>
          </a:xfrm>
        </p:spPr>
        <p:txBody>
          <a:bodyPr/>
          <a:lstStyle/>
          <a:p>
            <a:r>
              <a:rPr lang="tr-TR" sz="2800" b="1" u="sng" dirty="0">
                <a:solidFill>
                  <a:srgbClr val="C00000"/>
                </a:solidFill>
              </a:rPr>
              <a:t>BİRBİRİNİ İZLEYEN ÜÇ TEMEL AŞAMA</a:t>
            </a:r>
            <a:endParaRPr lang="tr-TR" sz="2800" dirty="0">
              <a:solidFill>
                <a:srgbClr val="C00000"/>
              </a:solidFill>
            </a:endParaRPr>
          </a:p>
        </p:txBody>
      </p:sp>
      <p:sp>
        <p:nvSpPr>
          <p:cNvPr id="4" name="Rectangle 3"/>
          <p:cNvSpPr txBox="1">
            <a:spLocks noChangeArrowheads="1"/>
          </p:cNvSpPr>
          <p:nvPr/>
        </p:nvSpPr>
        <p:spPr>
          <a:xfrm>
            <a:off x="1587306" y="1976902"/>
            <a:ext cx="9080694" cy="4525963"/>
          </a:xfrm>
          <a:prstGeom prst="rect">
            <a:avLst/>
          </a:prstGeom>
        </p:spPr>
        <p:txBody>
          <a:bodyPr/>
          <a:lstStyle/>
          <a:p>
            <a:pPr marL="420624" indent="-384048">
              <a:lnSpc>
                <a:spcPct val="90000"/>
              </a:lnSpc>
              <a:spcBef>
                <a:spcPct val="20000"/>
              </a:spcBef>
              <a:buClr>
                <a:schemeClr val="accent1"/>
              </a:buClr>
              <a:buSzPct val="80000"/>
              <a:defRPr/>
            </a:pPr>
            <a:r>
              <a:rPr lang="tr-TR" sz="2400" dirty="0"/>
              <a:t>1- Hücrenin parçalanması ile DNA’nın açığa çıkması,</a:t>
            </a:r>
          </a:p>
          <a:p>
            <a:pPr marL="420624" indent="-384048">
              <a:lnSpc>
                <a:spcPct val="90000"/>
              </a:lnSpc>
              <a:spcBef>
                <a:spcPct val="20000"/>
              </a:spcBef>
              <a:buClr>
                <a:schemeClr val="accent1"/>
              </a:buClr>
              <a:buSzPct val="80000"/>
              <a:defRPr/>
            </a:pPr>
            <a:r>
              <a:rPr lang="tr-TR" sz="2400" dirty="0"/>
              <a:t>2-</a:t>
            </a:r>
            <a:r>
              <a:rPr lang="tr-TR" sz="2400" dirty="0" err="1"/>
              <a:t>Denatürasyon</a:t>
            </a:r>
            <a:r>
              <a:rPr lang="tr-TR" sz="2400" dirty="0"/>
              <a:t> veya </a:t>
            </a:r>
            <a:r>
              <a:rPr lang="tr-TR" sz="2400" dirty="0" err="1"/>
              <a:t>proteoliz</a:t>
            </a:r>
            <a:r>
              <a:rPr lang="tr-TR" sz="2400" dirty="0"/>
              <a:t> ile DNA-protein kompleksinin ayrılması ve DNA’nın çözünür duruma getirilmesi,</a:t>
            </a:r>
          </a:p>
          <a:p>
            <a:pPr marL="420624" indent="-384048">
              <a:lnSpc>
                <a:spcPct val="90000"/>
              </a:lnSpc>
              <a:spcBef>
                <a:spcPct val="20000"/>
              </a:spcBef>
              <a:buClr>
                <a:schemeClr val="accent1"/>
              </a:buClr>
              <a:buSzPct val="80000"/>
              <a:defRPr/>
            </a:pPr>
            <a:r>
              <a:rPr lang="tr-TR" sz="2400" dirty="0"/>
              <a:t>3-DNA’nın basit </a:t>
            </a:r>
            <a:r>
              <a:rPr lang="tr-TR" sz="2400" dirty="0" err="1"/>
              <a:t>enzimatik</a:t>
            </a:r>
            <a:r>
              <a:rPr lang="tr-TR" sz="2400" dirty="0"/>
              <a:t> ve/veya kimyasal yöntemlerle proteinler, RNA ve diğer </a:t>
            </a:r>
            <a:r>
              <a:rPr lang="tr-TR" sz="2400" dirty="0" err="1"/>
              <a:t>makromoleküllerden</a:t>
            </a:r>
            <a:r>
              <a:rPr lang="tr-TR" sz="2400" dirty="0"/>
              <a:t> ayrılması,</a:t>
            </a:r>
          </a:p>
          <a:p>
            <a:pPr marL="420624" indent="-384048">
              <a:lnSpc>
                <a:spcPct val="90000"/>
              </a:lnSpc>
              <a:spcBef>
                <a:spcPct val="20000"/>
              </a:spcBef>
              <a:buClr>
                <a:schemeClr val="accent1"/>
              </a:buClr>
              <a:buSzPct val="80000"/>
              <a:defRPr/>
            </a:pPr>
            <a:endParaRPr lang="tr-TR" sz="2400" dirty="0"/>
          </a:p>
        </p:txBody>
      </p:sp>
      <p:sp>
        <p:nvSpPr>
          <p:cNvPr id="5" name="Title 1"/>
          <p:cNvSpPr txBox="1">
            <a:spLocks/>
          </p:cNvSpPr>
          <p:nvPr/>
        </p:nvSpPr>
        <p:spPr bwMode="auto">
          <a:xfrm>
            <a:off x="1981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a:lstStyle>
          <a:p>
            <a:pPr eaLnBrk="1" hangingPunct="1"/>
            <a:r>
              <a:rPr lang="en-US" altLang="tr-TR" dirty="0"/>
              <a:t>DNA </a:t>
            </a:r>
            <a:r>
              <a:rPr lang="en-US" altLang="tr-TR" dirty="0" err="1"/>
              <a:t>izolasyonu</a:t>
            </a:r>
            <a:endParaRPr lang="en-US" altLang="tr-TR" dirty="0"/>
          </a:p>
        </p:txBody>
      </p:sp>
    </p:spTree>
    <p:extLst>
      <p:ext uri="{BB962C8B-B14F-4D97-AF65-F5344CB8AC3E}">
        <p14:creationId xmlns:p14="http://schemas.microsoft.com/office/powerpoint/2010/main" val="2617640267"/>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9146</TotalTime>
  <Words>1491</Words>
  <Application>Microsoft Office PowerPoint</Application>
  <PresentationFormat>Geniş ekran</PresentationFormat>
  <Paragraphs>134</Paragraphs>
  <Slides>38</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38</vt:i4>
      </vt:variant>
    </vt:vector>
  </HeadingPairs>
  <TitlesOfParts>
    <vt:vector size="48" baseType="lpstr">
      <vt:lpstr>MS PGothic</vt:lpstr>
      <vt:lpstr>MS PGothic</vt:lpstr>
      <vt:lpstr>Arial</vt:lpstr>
      <vt:lpstr>Calibri</vt:lpstr>
      <vt:lpstr>Calibri Light</vt:lpstr>
      <vt:lpstr>Californian FB</vt:lpstr>
      <vt:lpstr>Century Gothic</vt:lpstr>
      <vt:lpstr>Garamond</vt:lpstr>
      <vt:lpstr>Wingdings</vt:lpstr>
      <vt:lpstr>Office Teması</vt:lpstr>
      <vt:lpstr>PowerPoint Sunusu</vt:lpstr>
      <vt:lpstr>PowerPoint Sunusu</vt:lpstr>
      <vt:lpstr>Genetik Mühendisliği, Alternatif İsimler:</vt:lpstr>
      <vt:lpstr>Rekombinant DNA teknolojisi</vt:lpstr>
      <vt:lpstr>PowerPoint Sunusu</vt:lpstr>
      <vt:lpstr>Rekombinant DNA ya da Gen klonlamanın temel işlem sıraları</vt:lpstr>
      <vt:lpstr>Neler gerekli ?</vt:lpstr>
      <vt:lpstr>1. Adım:Klonlanacak DNA’nın hücrelerden izole edilmesi</vt:lpstr>
      <vt:lpstr>BİRBİRİNİ İZLEYEN ÜÇ TEMEL AŞAMA</vt:lpstr>
      <vt:lpstr>PowerPoint Sunusu</vt:lpstr>
      <vt:lpstr>Hücre DNA’sının Hazırlanması</vt:lpstr>
      <vt:lpstr>Liziz</vt:lpstr>
      <vt:lpstr>PowerPoint Sunusu</vt:lpstr>
      <vt:lpstr>PowerPoint Sunusu</vt:lpstr>
      <vt:lpstr>PowerPoint Sunusu</vt:lpstr>
      <vt:lpstr>PowerPoint Sunusu</vt:lpstr>
      <vt:lpstr>DNA YOĞUNLUĞUNUN ÖLÇÜLMESİ</vt:lpstr>
      <vt:lpstr>PowerPoint Sunusu</vt:lpstr>
      <vt:lpstr>PLAZMİD DNA’SININ HAZIRLANMASI</vt:lpstr>
      <vt:lpstr>PowerPoint Sunusu</vt:lpstr>
      <vt:lpstr>PowerPoint Sunusu</vt:lpstr>
      <vt:lpstr>PowerPoint Sunusu</vt:lpstr>
      <vt:lpstr>DNA’nın gen mühendisliğinde kullanılabilmesi için bazı enzimlere gereksinim vardır…</vt:lpstr>
      <vt:lpstr>Nükleazlar</vt:lpstr>
      <vt:lpstr>Her restriksiyon endonükleaz enziminin özgün kesim noktası vardır ve bu bölgelerden ya da bu bölgelere yakın dizilerden DNA’yı keserler.</vt:lpstr>
      <vt:lpstr>PowerPoint Sunusu</vt:lpstr>
      <vt:lpstr>PowerPoint Sunusu</vt:lpstr>
      <vt:lpstr>PowerPoint Sunusu</vt:lpstr>
      <vt:lpstr>PowerPoint Sunusu</vt:lpstr>
      <vt:lpstr>PowerPoint Sunusu</vt:lpstr>
      <vt:lpstr>Ligazlar</vt:lpstr>
      <vt:lpstr>Polimerazlar</vt:lpstr>
      <vt:lpstr>PowerPoint Sunusu</vt:lpstr>
      <vt:lpstr>PowerPoint Sunusu</vt:lpstr>
      <vt:lpstr>DNA Modifiye Edici Enzimler </vt:lpstr>
      <vt:lpstr>Tekrar geri dönecek olursak… Klonlamanın temel basamakları</vt:lpstr>
      <vt:lpstr>3.adım: DNA parçalarının vektör adı verilen DNA molekülleriyle birleştirilip Rekombinant DNA molekülü oluşturulması, konak hücreye aktarılması ve konakta o moleküle ait düzinelerce kopya oluşturulması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Bengi</dc:creator>
  <cp:lastModifiedBy>Bengi ÇINAR KUL</cp:lastModifiedBy>
  <cp:revision>52</cp:revision>
  <dcterms:created xsi:type="dcterms:W3CDTF">2014-10-13T22:09:04Z</dcterms:created>
  <dcterms:modified xsi:type="dcterms:W3CDTF">2017-11-06T09:11:38Z</dcterms:modified>
</cp:coreProperties>
</file>