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7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946A-09B1-4854-81A4-98ADC358A24A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CBAED-D1B9-416D-A843-898FDC3B67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2827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946A-09B1-4854-81A4-98ADC358A24A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CBAED-D1B9-416D-A843-898FDC3B67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647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946A-09B1-4854-81A4-98ADC358A24A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CBAED-D1B9-416D-A843-898FDC3B67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605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946A-09B1-4854-81A4-98ADC358A24A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CBAED-D1B9-416D-A843-898FDC3B67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4083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946A-09B1-4854-81A4-98ADC358A24A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CBAED-D1B9-416D-A843-898FDC3B67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2660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946A-09B1-4854-81A4-98ADC358A24A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CBAED-D1B9-416D-A843-898FDC3B67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3688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946A-09B1-4854-81A4-98ADC358A24A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CBAED-D1B9-416D-A843-898FDC3B67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0919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946A-09B1-4854-81A4-98ADC358A24A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CBAED-D1B9-416D-A843-898FDC3B67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6116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946A-09B1-4854-81A4-98ADC358A24A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CBAED-D1B9-416D-A843-898FDC3B67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7325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946A-09B1-4854-81A4-98ADC358A24A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CBAED-D1B9-416D-A843-898FDC3B67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2829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946A-09B1-4854-81A4-98ADC358A24A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CBAED-D1B9-416D-A843-898FDC3B67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7617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A946A-09B1-4854-81A4-98ADC358A24A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9CBAED-D1B9-416D-A843-898FDC3B67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2973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err="1"/>
              <a:t>Ways</a:t>
            </a:r>
            <a:r>
              <a:rPr lang="tr-TR" b="1" dirty="0"/>
              <a:t> </a:t>
            </a:r>
            <a:r>
              <a:rPr lang="tr-TR" b="1" dirty="0" err="1"/>
              <a:t>to</a:t>
            </a:r>
            <a:r>
              <a:rPr lang="tr-TR" b="1" dirty="0"/>
              <a:t> </a:t>
            </a:r>
            <a:r>
              <a:rPr lang="tr-TR" b="1" dirty="0" err="1"/>
              <a:t>Improve</a:t>
            </a:r>
            <a:r>
              <a:rPr lang="tr-TR" b="1" dirty="0"/>
              <a:t> </a:t>
            </a:r>
            <a:r>
              <a:rPr lang="tr-TR" b="1" dirty="0" err="1" smtClean="0"/>
              <a:t>Meat</a:t>
            </a:r>
            <a:r>
              <a:rPr lang="tr-TR" b="1" dirty="0" smtClean="0"/>
              <a:t> </a:t>
            </a:r>
            <a:r>
              <a:rPr lang="tr-TR" b="1" dirty="0" err="1" smtClean="0"/>
              <a:t>Quality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72054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Some Specific Quality </a:t>
            </a:r>
            <a:r>
              <a:rPr lang="en-US" b="1" dirty="0" smtClean="0"/>
              <a:t>Concerns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factors that are currently thought to influence meat quality </a:t>
            </a:r>
            <a:r>
              <a:rPr lang="en-US" dirty="0" smtClean="0"/>
              <a:t>fall</a:t>
            </a:r>
            <a:r>
              <a:rPr lang="tr-TR" dirty="0" smtClean="0"/>
              <a:t> </a:t>
            </a:r>
            <a:r>
              <a:rPr lang="en-US" dirty="0" smtClean="0"/>
              <a:t>into </a:t>
            </a:r>
            <a:r>
              <a:rPr lang="en-US" dirty="0"/>
              <a:t>three time periods: on-farm, ante-mortem and post-mortem.</a:t>
            </a:r>
          </a:p>
          <a:p>
            <a:r>
              <a:rPr lang="en-US" dirty="0"/>
              <a:t>Traditionally, inherent or on-farm factors have been considered to </a:t>
            </a:r>
            <a:r>
              <a:rPr lang="en-US" dirty="0" smtClean="0"/>
              <a:t>be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most important but, under modern production systems,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greater </a:t>
            </a:r>
            <a:r>
              <a:rPr lang="en-US" dirty="0"/>
              <a:t>significance and importance of ante-mortem handling of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animal </a:t>
            </a:r>
            <a:r>
              <a:rPr lang="en-US" dirty="0"/>
              <a:t>and post-mortem handling of the carcass have been recognized.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20468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Quality</a:t>
            </a:r>
            <a:r>
              <a:rPr lang="tr-TR" b="1" dirty="0"/>
              <a:t> </a:t>
            </a:r>
            <a:r>
              <a:rPr lang="tr-TR" b="1" dirty="0" err="1"/>
              <a:t>priorities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The dilemma of defining handling procedures where there are</a:t>
            </a:r>
          </a:p>
          <a:p>
            <a:r>
              <a:rPr lang="en-US" dirty="0"/>
              <a:t>conflicting requirements for different quality characteristics may sometimes</a:t>
            </a:r>
          </a:p>
          <a:p>
            <a:r>
              <a:rPr lang="en-US" dirty="0"/>
              <a:t>be solved by considering priorities. Some characteristics are</a:t>
            </a:r>
          </a:p>
          <a:p>
            <a:r>
              <a:rPr lang="en-US" dirty="0"/>
              <a:t>more important than others. </a:t>
            </a:r>
            <a:r>
              <a:rPr lang="tr-TR" dirty="0" smtClean="0"/>
              <a:t>T</a:t>
            </a:r>
            <a:r>
              <a:rPr lang="en-US" dirty="0" smtClean="0"/>
              <a:t>here</a:t>
            </a:r>
            <a:endParaRPr lang="en-US" dirty="0"/>
          </a:p>
          <a:p>
            <a:r>
              <a:rPr lang="tr-TR" dirty="0" err="1" smtClean="0"/>
              <a:t>are</a:t>
            </a:r>
            <a:r>
              <a:rPr lang="en-US" dirty="0" smtClean="0"/>
              <a:t> </a:t>
            </a:r>
            <a:r>
              <a:rPr lang="en-US" dirty="0"/>
              <a:t>three levels of quality. The first level, which had the highest</a:t>
            </a:r>
          </a:p>
          <a:p>
            <a:r>
              <a:rPr lang="en-US" dirty="0"/>
              <a:t>priority, required that the meat be wholesome. It should be safe to eat</a:t>
            </a:r>
          </a:p>
          <a:p>
            <a:r>
              <a:rPr lang="en-US" dirty="0"/>
              <a:t>and have nutritionally adequate levels of proteins, vitamins and</a:t>
            </a:r>
          </a:p>
          <a:p>
            <a:r>
              <a:rPr lang="en-US" dirty="0"/>
              <a:t>minerals. If this could be achieved, the second level required the meat</a:t>
            </a:r>
          </a:p>
          <a:p>
            <a:r>
              <a:rPr lang="en-US" dirty="0"/>
              <a:t>to show minimum shrinkage during processing, including cooking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21738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The third level also required the meat to have maximum attractiveness</a:t>
            </a:r>
          </a:p>
          <a:p>
            <a:pPr marL="0" indent="0">
              <a:buNone/>
            </a:pPr>
            <a:r>
              <a:rPr lang="en-US" dirty="0"/>
              <a:t>in terms of appearance, convenience and eating quality. It is likely that</a:t>
            </a:r>
          </a:p>
          <a:p>
            <a:pPr marL="0" indent="0">
              <a:buNone/>
            </a:pPr>
            <a:r>
              <a:rPr lang="en-US" dirty="0"/>
              <a:t>the first quality requirement, that of wholesomeness, would be agreed</a:t>
            </a:r>
          </a:p>
          <a:p>
            <a:pPr marL="0" indent="0">
              <a:buNone/>
            </a:pPr>
            <a:r>
              <a:rPr lang="en-US" dirty="0"/>
              <a:t>by all people. However, the choice of the second and third level</a:t>
            </a:r>
          </a:p>
          <a:p>
            <a:pPr marL="0" indent="0">
              <a:buNone/>
            </a:pPr>
            <a:r>
              <a:rPr lang="en-US" dirty="0"/>
              <a:t>requirements, while obviously desirable, would not necessarily be</a:t>
            </a:r>
          </a:p>
          <a:p>
            <a:pPr marL="0" indent="0">
              <a:buNone/>
            </a:pPr>
            <a:r>
              <a:rPr lang="en-US" dirty="0"/>
              <a:t>everyone’s. Neither would the order of importance, and it is likely that</a:t>
            </a:r>
          </a:p>
          <a:p>
            <a:pPr marL="0" indent="0">
              <a:buNone/>
            </a:pPr>
            <a:r>
              <a:rPr lang="en-US" dirty="0"/>
              <a:t>different people in the meat production-consumption chain would</a:t>
            </a:r>
          </a:p>
          <a:p>
            <a:pPr marL="0" indent="0">
              <a:buNone/>
            </a:pPr>
            <a:r>
              <a:rPr lang="en-US" dirty="0"/>
              <a:t>have different views. For the final consumer, eating quality is likely to</a:t>
            </a:r>
          </a:p>
          <a:p>
            <a:pPr marL="0" indent="0">
              <a:buNone/>
            </a:pPr>
            <a:r>
              <a:rPr lang="en-US" dirty="0"/>
              <a:t>be the second priority after wholesomeness.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521651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Strategies</a:t>
            </a:r>
            <a:r>
              <a:rPr lang="tr-TR" b="1" dirty="0"/>
              <a:t> </a:t>
            </a:r>
            <a:r>
              <a:rPr lang="tr-TR" b="1" dirty="0" err="1"/>
              <a:t>for</a:t>
            </a:r>
            <a:r>
              <a:rPr lang="tr-TR" b="1" dirty="0"/>
              <a:t> </a:t>
            </a:r>
            <a:r>
              <a:rPr lang="tr-TR" b="1" dirty="0" err="1"/>
              <a:t>improving</a:t>
            </a:r>
            <a:r>
              <a:rPr lang="tr-TR" b="1" dirty="0"/>
              <a:t> </a:t>
            </a:r>
            <a:r>
              <a:rPr lang="tr-TR" b="1" dirty="0" err="1"/>
              <a:t>quality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/>
              <a:t>Of the many aspects of meat quality, some are easier to</a:t>
            </a:r>
          </a:p>
          <a:p>
            <a:pPr marL="0" indent="0">
              <a:buNone/>
            </a:pPr>
            <a:r>
              <a:rPr lang="en-US" dirty="0"/>
              <a:t>improve than others. Characteristics that are dependent on, and</a:t>
            </a:r>
          </a:p>
          <a:p>
            <a:pPr marL="0" indent="0">
              <a:buNone/>
            </a:pPr>
            <a:r>
              <a:rPr lang="en-US" dirty="0"/>
              <a:t>amenable to, human intervention can be controlled much more easily</a:t>
            </a:r>
          </a:p>
          <a:p>
            <a:pPr marL="0" indent="0">
              <a:buNone/>
            </a:pPr>
            <a:r>
              <a:rPr lang="en-US" dirty="0"/>
              <a:t>than those characteristics that are determined principally biologically.</a:t>
            </a:r>
          </a:p>
          <a:p>
            <a:pPr marL="0" indent="0">
              <a:buNone/>
            </a:pPr>
            <a:r>
              <a:rPr lang="en-US" dirty="0"/>
              <a:t>Examples of the first type are safety and wholesomeness. These can be</a:t>
            </a:r>
          </a:p>
          <a:p>
            <a:pPr marL="0" indent="0">
              <a:buNone/>
            </a:pPr>
            <a:r>
              <a:rPr lang="en-US" dirty="0"/>
              <a:t>achieved by careful control of hygiene during production and preparation.</a:t>
            </a:r>
          </a:p>
          <a:p>
            <a:pPr marL="0" indent="0">
              <a:buNone/>
            </a:pPr>
            <a:r>
              <a:rPr lang="en-US" dirty="0"/>
              <a:t>An example of the second type, which is much harder to control,</a:t>
            </a:r>
          </a:p>
          <a:p>
            <a:pPr marL="0" indent="0">
              <a:buNone/>
            </a:pPr>
            <a:r>
              <a:rPr lang="en-US" dirty="0"/>
              <a:t>is carcass fatness. We do not understand why there is variation in this</a:t>
            </a:r>
          </a:p>
          <a:p>
            <a:pPr marL="0" indent="0">
              <a:buNone/>
            </a:pPr>
            <a:r>
              <a:rPr lang="en-US" dirty="0"/>
              <a:t>largely because of the complexity of biological systems. We can reduce</a:t>
            </a:r>
          </a:p>
          <a:p>
            <a:pPr marL="0" indent="0">
              <a:buNone/>
            </a:pPr>
            <a:r>
              <a:rPr lang="en-US" dirty="0"/>
              <a:t>overall fatness in populations of animals by careful selection but we do</a:t>
            </a:r>
          </a:p>
          <a:p>
            <a:pPr marL="0" indent="0">
              <a:buNone/>
            </a:pPr>
            <a:r>
              <a:rPr lang="en-US" dirty="0"/>
              <a:t>not know how to reduce the variation. So, although the </a:t>
            </a:r>
            <a:r>
              <a:rPr lang="en-US" dirty="0" err="1"/>
              <a:t>backfat</a:t>
            </a:r>
            <a:r>
              <a:rPr lang="en-US" dirty="0"/>
              <a:t> thickness</a:t>
            </a:r>
          </a:p>
          <a:p>
            <a:pPr marL="0" indent="0">
              <a:buNone/>
            </a:pPr>
            <a:r>
              <a:rPr lang="en-US" dirty="0"/>
              <a:t>of pig carcasses has been very effectively reduced over the last 20</a:t>
            </a:r>
          </a:p>
          <a:p>
            <a:pPr marL="0" indent="0">
              <a:buNone/>
            </a:pPr>
            <a:r>
              <a:rPr lang="en-US" dirty="0"/>
              <a:t>years (at an average rate of nearly 0.4 mm per year in the UK), there are</a:t>
            </a:r>
          </a:p>
          <a:p>
            <a:pPr marL="0" indent="0">
              <a:buNone/>
            </a:pPr>
            <a:r>
              <a:rPr lang="en-US" dirty="0"/>
              <a:t>still some carcasses that are too fat or too lean. This kind of variation</a:t>
            </a:r>
          </a:p>
          <a:p>
            <a:pPr marL="0" indent="0">
              <a:buNone/>
            </a:pPr>
            <a:r>
              <a:rPr lang="en-US" dirty="0"/>
              <a:t>extends to marbling fat, </a:t>
            </a:r>
            <a:r>
              <a:rPr lang="en-US" dirty="0" err="1"/>
              <a:t>colour</a:t>
            </a:r>
            <a:r>
              <a:rPr lang="en-US" dirty="0"/>
              <a:t> of the lean, WHC and eating quality.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42312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en-US" dirty="0"/>
              <a:t>The inherent, uncontrollable variation will always be likely to lead</a:t>
            </a:r>
          </a:p>
          <a:p>
            <a:pPr marL="0" indent="0" algn="just">
              <a:buNone/>
            </a:pPr>
            <a:r>
              <a:rPr lang="en-US" dirty="0"/>
              <a:t>to a proportion of carcasses or joints that have unacceptable quality.</a:t>
            </a:r>
          </a:p>
          <a:p>
            <a:pPr marL="0" indent="0" algn="just">
              <a:buNone/>
            </a:pPr>
            <a:r>
              <a:rPr lang="en-US" dirty="0"/>
              <a:t>Unfortunately, modern consumers have come to expect uniformity of</a:t>
            </a:r>
          </a:p>
          <a:p>
            <a:pPr marL="0" indent="0" algn="just">
              <a:buNone/>
            </a:pPr>
            <a:r>
              <a:rPr lang="en-US" dirty="0"/>
              <a:t>product. At a level of about 5% of unacceptable product, consumers</a:t>
            </a:r>
          </a:p>
          <a:p>
            <a:pPr marL="0" indent="0" algn="just">
              <a:buNone/>
            </a:pPr>
            <a:r>
              <a:rPr lang="en-US" dirty="0"/>
              <a:t>begin to be prejudiced against repeat purchases – they tend not to buy</a:t>
            </a:r>
          </a:p>
          <a:p>
            <a:pPr marL="0" indent="0" algn="just">
              <a:buNone/>
            </a:pPr>
            <a:r>
              <a:rPr lang="en-US" dirty="0"/>
              <a:t>the product again. An approach to this problem of inherent variation is</a:t>
            </a:r>
          </a:p>
          <a:p>
            <a:pPr marL="0" indent="0" algn="just">
              <a:buNone/>
            </a:pPr>
            <a:r>
              <a:rPr lang="en-US" dirty="0"/>
              <a:t>to try and reduce it as much as possible by strict control of all factors</a:t>
            </a:r>
          </a:p>
          <a:p>
            <a:pPr marL="0" indent="0" algn="just">
              <a:buNone/>
            </a:pPr>
            <a:r>
              <a:rPr lang="en-US" dirty="0"/>
              <a:t>thought to influence it and then to monitor quality carefully to</a:t>
            </a:r>
          </a:p>
          <a:p>
            <a:pPr marL="0" indent="0" algn="just">
              <a:buNone/>
            </a:pPr>
            <a:r>
              <a:rPr lang="en-US" dirty="0"/>
              <a:t>identify that product which is unacceptable. This product can then be</a:t>
            </a:r>
          </a:p>
          <a:p>
            <a:pPr marL="0" indent="0" algn="just">
              <a:buNone/>
            </a:pPr>
            <a:r>
              <a:rPr lang="tr-TR" dirty="0" err="1"/>
              <a:t>marketed</a:t>
            </a:r>
            <a:r>
              <a:rPr lang="tr-TR" dirty="0"/>
              <a:t> </a:t>
            </a:r>
            <a:r>
              <a:rPr lang="tr-TR" dirty="0" err="1"/>
              <a:t>differently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89075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It is important to note that there are inherent costs to quality</a:t>
            </a:r>
          </a:p>
          <a:p>
            <a:pPr marL="0" indent="0">
              <a:buNone/>
            </a:pPr>
            <a:r>
              <a:rPr lang="en-US" dirty="0"/>
              <a:t>improvement. There is the cost of controlling the factors that are</a:t>
            </a:r>
          </a:p>
          <a:p>
            <a:pPr marL="0" indent="0">
              <a:buNone/>
            </a:pPr>
            <a:r>
              <a:rPr lang="en-US" dirty="0"/>
              <a:t>thought to influence quality, the cost of measuring or monitoring</a:t>
            </a:r>
          </a:p>
          <a:p>
            <a:pPr marL="0" indent="0">
              <a:buNone/>
            </a:pPr>
            <a:r>
              <a:rPr lang="en-US" dirty="0"/>
              <a:t>quality, and the cost of the product that does not conform to the desired</a:t>
            </a:r>
          </a:p>
          <a:p>
            <a:pPr marL="0" indent="0">
              <a:buNone/>
            </a:pPr>
            <a:r>
              <a:rPr lang="en-US" dirty="0"/>
              <a:t>quality. The latter is both because of the cost of not being able to sell</a:t>
            </a:r>
          </a:p>
          <a:p>
            <a:pPr marL="0" indent="0">
              <a:buNone/>
            </a:pPr>
            <a:r>
              <a:rPr lang="en-US" dirty="0"/>
              <a:t>the product for its original purpose and the cost of reprocessing it.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666894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Quality</a:t>
            </a:r>
            <a:r>
              <a:rPr lang="tr-TR" b="1" dirty="0"/>
              <a:t> </a:t>
            </a:r>
            <a:r>
              <a:rPr lang="tr-TR" b="1" dirty="0" err="1"/>
              <a:t>assurance</a:t>
            </a:r>
            <a:r>
              <a:rPr lang="tr-TR" b="1" dirty="0"/>
              <a:t> </a:t>
            </a:r>
            <a:r>
              <a:rPr lang="tr-TR" b="1" dirty="0" err="1"/>
              <a:t>schemes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object of these is to certify that particular standards have </a:t>
            </a:r>
            <a:r>
              <a:rPr lang="en-US" dirty="0" smtClean="0"/>
              <a:t>been</a:t>
            </a:r>
            <a:r>
              <a:rPr lang="tr-TR" dirty="0" smtClean="0"/>
              <a:t> </a:t>
            </a:r>
            <a:r>
              <a:rPr lang="en-US" dirty="0" smtClean="0"/>
              <a:t>followed </a:t>
            </a:r>
            <a:r>
              <a:rPr lang="en-US" dirty="0"/>
              <a:t>in the production of meat. Their purpose is to give </a:t>
            </a:r>
            <a:r>
              <a:rPr lang="en-US" dirty="0" smtClean="0"/>
              <a:t>consumers</a:t>
            </a:r>
            <a:r>
              <a:rPr lang="tr-TR" dirty="0" smtClean="0"/>
              <a:t> </a:t>
            </a:r>
            <a:r>
              <a:rPr lang="en-US" dirty="0" smtClean="0"/>
              <a:t>confidence </a:t>
            </a:r>
            <a:r>
              <a:rPr lang="en-US" dirty="0"/>
              <a:t>in buying meat produced under the particular scheme,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counter the confusion and concern that sometimes arises </a:t>
            </a:r>
            <a:r>
              <a:rPr lang="en-US" dirty="0" smtClean="0"/>
              <a:t>from</a:t>
            </a:r>
            <a:r>
              <a:rPr lang="tr-TR" dirty="0" smtClean="0"/>
              <a:t> </a:t>
            </a:r>
            <a:r>
              <a:rPr lang="en-US" dirty="0" smtClean="0"/>
              <a:t>general </a:t>
            </a:r>
            <a:r>
              <a:rPr lang="en-US" dirty="0"/>
              <a:t>criticisms levelled at some production methods or aspects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quality.</a:t>
            </a:r>
            <a:r>
              <a:rPr lang="tr-TR" dirty="0" smtClean="0"/>
              <a:t> </a:t>
            </a:r>
            <a:r>
              <a:rPr lang="en-US" dirty="0" smtClean="0"/>
              <a:t>Because </a:t>
            </a:r>
            <a:r>
              <a:rPr lang="en-US" dirty="0"/>
              <a:t>they are addressed to consumers, they focus on </a:t>
            </a:r>
            <a:r>
              <a:rPr lang="en-US" dirty="0" smtClean="0"/>
              <a:t>aspects</a:t>
            </a:r>
            <a:r>
              <a:rPr lang="tr-TR" dirty="0" smtClean="0"/>
              <a:t> </a:t>
            </a:r>
            <a:r>
              <a:rPr lang="en-US" dirty="0" smtClean="0"/>
              <a:t>perceived </a:t>
            </a:r>
            <a:r>
              <a:rPr lang="en-US" dirty="0"/>
              <a:t>to be of major importance to them.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904494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tr-TR" dirty="0" err="1"/>
              <a:t>There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three</a:t>
            </a:r>
            <a:r>
              <a:rPr lang="tr-TR" dirty="0"/>
              <a:t> main</a:t>
            </a:r>
          </a:p>
          <a:p>
            <a:pPr marL="0" indent="0" algn="just">
              <a:buNone/>
            </a:pPr>
            <a:r>
              <a:rPr lang="en-US" dirty="0"/>
              <a:t>areas: food safety and wholesomeness, ethical quality, and sensory or</a:t>
            </a:r>
          </a:p>
          <a:p>
            <a:pPr marL="0" indent="0" algn="just">
              <a:buNone/>
            </a:pPr>
            <a:r>
              <a:rPr lang="en-US" dirty="0"/>
              <a:t>eating quality. Food safety concerns revolve, for example, around the</a:t>
            </a:r>
          </a:p>
          <a:p>
            <a:pPr marL="0" indent="0" algn="just">
              <a:buNone/>
            </a:pPr>
            <a:r>
              <a:rPr lang="en-US" dirty="0"/>
              <a:t>possible presence of antibiotic residues, pathogenic bacteria and the</a:t>
            </a:r>
          </a:p>
          <a:p>
            <a:pPr marL="0" indent="0" algn="just">
              <a:buNone/>
            </a:pPr>
            <a:r>
              <a:rPr lang="en-US" dirty="0"/>
              <a:t>contribution to a healthy diet. Ethical concerns include both animal</a:t>
            </a:r>
          </a:p>
          <a:p>
            <a:pPr marL="0" indent="0" algn="just">
              <a:buNone/>
            </a:pPr>
            <a:r>
              <a:rPr lang="en-US" dirty="0"/>
              <a:t>welfare and environmental issues such as pollution from waste</a:t>
            </a:r>
          </a:p>
          <a:p>
            <a:pPr marL="0" indent="0" algn="just">
              <a:buNone/>
            </a:pPr>
            <a:r>
              <a:rPr lang="en-US" dirty="0"/>
              <a:t>products and fertilizers. Sensory concerns include undesirable meat</a:t>
            </a:r>
          </a:p>
          <a:p>
            <a:pPr marL="0" indent="0" algn="just">
              <a:buNone/>
            </a:pPr>
            <a:r>
              <a:rPr lang="en-US" dirty="0" err="1"/>
              <a:t>colour</a:t>
            </a:r>
            <a:r>
              <a:rPr lang="en-US" dirty="0"/>
              <a:t> and texture. The aim of the quality assurance scheme is to</a:t>
            </a:r>
          </a:p>
          <a:p>
            <a:pPr marL="0" indent="0" algn="just">
              <a:buNone/>
            </a:pPr>
            <a:r>
              <a:rPr lang="en-US" dirty="0"/>
              <a:t>guarantee to the consumer that these concerns are unfounded.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881202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Labelling</a:t>
            </a:r>
            <a:r>
              <a:rPr lang="tr-TR" b="1" dirty="0"/>
              <a:t> </a:t>
            </a:r>
            <a:r>
              <a:rPr lang="tr-TR" b="1" dirty="0" err="1"/>
              <a:t>and</a:t>
            </a:r>
            <a:r>
              <a:rPr lang="tr-TR" b="1" dirty="0"/>
              <a:t> </a:t>
            </a:r>
            <a:r>
              <a:rPr lang="tr-TR" b="1" dirty="0" err="1"/>
              <a:t>preconceptions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People may have preconceptions of the quality of certain products and</a:t>
            </a:r>
          </a:p>
          <a:p>
            <a:pPr marL="0" indent="0">
              <a:buNone/>
            </a:pPr>
            <a:r>
              <a:rPr lang="en-US" dirty="0"/>
              <a:t>this can influence the way they perceive the inherent or actual quality.</a:t>
            </a:r>
          </a:p>
          <a:p>
            <a:r>
              <a:rPr lang="en-US" dirty="0"/>
              <a:t>An example of this is the interest, in some European countries</a:t>
            </a:r>
          </a:p>
          <a:p>
            <a:pPr marL="0" indent="0">
              <a:buNone/>
            </a:pPr>
            <a:r>
              <a:rPr lang="en-US" dirty="0"/>
              <a:t>particularly, in meat from animals reared non-intensively. Sometimes</a:t>
            </a:r>
          </a:p>
          <a:p>
            <a:pPr marL="0" indent="0">
              <a:buNone/>
            </a:pPr>
            <a:r>
              <a:rPr lang="en-US" dirty="0"/>
              <a:t>this is associated with the notion of ‘organic’ food. Organically grown</a:t>
            </a:r>
          </a:p>
          <a:p>
            <a:pPr marL="0" indent="0">
              <a:buNone/>
            </a:pPr>
            <a:r>
              <a:rPr lang="en-US" dirty="0"/>
              <a:t>food is produced with minimal or no use of ‘chemical’ fertilizers,</a:t>
            </a:r>
          </a:p>
          <a:p>
            <a:pPr marL="0" indent="0">
              <a:buNone/>
            </a:pPr>
            <a:r>
              <a:rPr lang="tr-TR" dirty="0" err="1"/>
              <a:t>pesticides</a:t>
            </a:r>
            <a:r>
              <a:rPr lang="tr-TR" dirty="0"/>
              <a:t>, </a:t>
            </a:r>
            <a:r>
              <a:rPr lang="tr-TR" dirty="0" err="1"/>
              <a:t>pharmaceutical</a:t>
            </a:r>
            <a:r>
              <a:rPr lang="tr-TR" dirty="0"/>
              <a:t> </a:t>
            </a:r>
            <a:r>
              <a:rPr lang="tr-TR" dirty="0" err="1"/>
              <a:t>products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medicines</a:t>
            </a:r>
            <a:r>
              <a:rPr lang="tr-TR" dirty="0"/>
              <a:t>. </a:t>
            </a:r>
            <a:r>
              <a:rPr lang="tr-TR" dirty="0" err="1"/>
              <a:t>Non-intensive</a:t>
            </a:r>
            <a:r>
              <a:rPr lang="tr-TR" dirty="0"/>
              <a:t> </a:t>
            </a:r>
            <a:r>
              <a:rPr lang="tr-TR" dirty="0" err="1"/>
              <a:t>rearing</a:t>
            </a:r>
            <a:endParaRPr lang="tr-TR" dirty="0"/>
          </a:p>
          <a:p>
            <a:pPr marL="0" indent="0">
              <a:buNone/>
            </a:pPr>
            <a:r>
              <a:rPr lang="en-US" dirty="0"/>
              <a:t>systems and organic methods of production are perceived by many</a:t>
            </a:r>
          </a:p>
          <a:p>
            <a:pPr marL="0" indent="0">
              <a:buNone/>
            </a:pPr>
            <a:r>
              <a:rPr lang="en-US" dirty="0"/>
              <a:t>people to be in the best interests of the animal and to lead to better</a:t>
            </a:r>
          </a:p>
          <a:p>
            <a:pPr marL="0" indent="0">
              <a:buNone/>
            </a:pPr>
            <a:r>
              <a:rPr lang="tr-TR" dirty="0" err="1"/>
              <a:t>quality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product</a:t>
            </a:r>
            <a:r>
              <a:rPr lang="tr-TR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593871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952</Words>
  <Application>Microsoft Office PowerPoint</Application>
  <PresentationFormat>Ekran Gösterisi (4:3)</PresentationFormat>
  <Paragraphs>77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Ways to Improve Meat Quality</vt:lpstr>
      <vt:lpstr>Quality priorities</vt:lpstr>
      <vt:lpstr>PowerPoint Sunusu</vt:lpstr>
      <vt:lpstr>Strategies for improving quality</vt:lpstr>
      <vt:lpstr>PowerPoint Sunusu</vt:lpstr>
      <vt:lpstr>PowerPoint Sunusu</vt:lpstr>
      <vt:lpstr>Quality assurance schemes</vt:lpstr>
      <vt:lpstr>PowerPoint Sunusu</vt:lpstr>
      <vt:lpstr>Labelling and preconceptions</vt:lpstr>
      <vt:lpstr>Some Specific Quality Concerns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Ways to Improve Meat Quality</dc:title>
  <dc:creator>Güzin</dc:creator>
  <cp:lastModifiedBy>Güzin</cp:lastModifiedBy>
  <cp:revision>1</cp:revision>
  <dcterms:created xsi:type="dcterms:W3CDTF">2019-05-02T15:40:59Z</dcterms:created>
  <dcterms:modified xsi:type="dcterms:W3CDTF">2019-05-02T15:47:29Z</dcterms:modified>
</cp:coreProperties>
</file>