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17.03.2017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Content Placeholder 2"/>
          <p:cNvSpPr>
            <a:spLocks noGrp="1"/>
          </p:cNvSpPr>
          <p:nvPr>
            <p:ph idx="1"/>
          </p:nvPr>
        </p:nvSpPr>
        <p:spPr>
          <a:xfrm>
            <a:off x="1042988" y="2205038"/>
            <a:ext cx="7416800" cy="3627437"/>
          </a:xfrm>
        </p:spPr>
        <p:txBody>
          <a:bodyPr/>
          <a:lstStyle/>
          <a:p>
            <a:pPr algn="just" eaLnBrk="1" hangingPunct="1"/>
            <a:r>
              <a:rPr lang="tr-TR" sz="2400" b="1" smtClean="0"/>
              <a:t>Kamu Okulları ve Özel Okullar: </a:t>
            </a:r>
          </a:p>
          <a:p>
            <a:pPr algn="just" eaLnBrk="1" hangingPunct="1">
              <a:buFont typeface="Wingdings 2" pitchFamily="18" charset="2"/>
              <a:buNone/>
            </a:pPr>
            <a:r>
              <a:rPr lang="tr-TR" sz="2400" b="1" smtClean="0"/>
              <a:t>Vakıf Üniversitelerinde Kadınlar Azalıyor</a:t>
            </a:r>
          </a:p>
          <a:p>
            <a:pPr algn="just" eaLnBrk="1" hangingPunct="1"/>
            <a:r>
              <a:rPr lang="tr-TR" sz="2400" smtClean="0"/>
              <a:t>TÜSİAD 2000 raporundan bugüne kadar olan dönemde, değişik basamaklardaki kamu okullarının tümünde kız öğrenci oranları artış göstermiştir. Aynı artış, özel Türk okullarının okul öncesi ve ilköğretim basamakları için de söz konusudur. Ancak bu gelişim, söz konusu okullarda kız öğrenci oranlarının henüz erkek oranlarını yakalayamadığını gizlememektedir. </a:t>
            </a:r>
          </a:p>
          <a:p>
            <a:pPr eaLnBrk="1" hangingPunct="1"/>
            <a:endParaRPr lang="en-US" sz="2400" smtClean="0"/>
          </a:p>
        </p:txBody>
      </p:sp>
      <p:sp>
        <p:nvSpPr>
          <p:cNvPr id="3" name="2 Slayt Numarası Yer Tutucusu"/>
          <p:cNvSpPr>
            <a:spLocks noGrp="1"/>
          </p:cNvSpPr>
          <p:nvPr>
            <p:ph type="sldNum" sz="quarter" idx="12"/>
          </p:nvPr>
        </p:nvSpPr>
        <p:spPr/>
        <p:txBody>
          <a:bodyPr/>
          <a:lstStyle/>
          <a:p>
            <a:pPr>
              <a:defRPr/>
            </a:pPr>
            <a:fld id="{0C0433C3-5A72-46E7-9A27-7D22520DD2ED}" type="slidenum">
              <a:rPr lang="tr-TR" smtClean="0"/>
              <a:pPr>
                <a:defRPr/>
              </a:pPr>
              <a:t>1</a:t>
            </a:fld>
            <a:endParaRPr lang="tr-TR" dirty="0"/>
          </a:p>
        </p:txBody>
      </p:sp>
    </p:spTree>
    <p:extLst>
      <p:ext uri="{BB962C8B-B14F-4D97-AF65-F5344CB8AC3E}">
        <p14:creationId xmlns:p14="http://schemas.microsoft.com/office/powerpoint/2010/main" val="2857137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Content Placeholder 2"/>
          <p:cNvSpPr>
            <a:spLocks noGrp="1"/>
          </p:cNvSpPr>
          <p:nvPr>
            <p:ph idx="1"/>
          </p:nvPr>
        </p:nvSpPr>
        <p:spPr>
          <a:xfrm>
            <a:off x="1042988" y="2060575"/>
            <a:ext cx="7921625" cy="3771900"/>
          </a:xfrm>
        </p:spPr>
        <p:txBody>
          <a:bodyPr/>
          <a:lstStyle/>
          <a:p>
            <a:pPr eaLnBrk="1" hangingPunct="1"/>
            <a:r>
              <a:rPr lang="tr-TR" sz="2400" b="1" smtClean="0"/>
              <a:t>Akademik Dağılım ve Kıyısallaşma</a:t>
            </a:r>
          </a:p>
          <a:p>
            <a:pPr eaLnBrk="1" hangingPunct="1"/>
            <a:r>
              <a:rPr lang="tr-TR" sz="2400" smtClean="0"/>
              <a:t>2006–2007 ders yılında Türkiye üniversitelerinde 35.087 kadın öğretim elemanı çalışmakta ve kadınlar, toplamın (89.329) %39.3'ünü oluşturmaktadır. </a:t>
            </a:r>
          </a:p>
          <a:p>
            <a:pPr eaLnBrk="1" hangingPunct="1"/>
            <a:r>
              <a:rPr lang="tr-TR" sz="2400" smtClean="0"/>
              <a:t>Türkiye'deki kadın akademisyenlerin özellikle de üst ünvanlarda temsil oranı, uluslararası kıyaslamalarda uzun süredir dikkati çekecek kadar yüksek ve dünya standartlarının üzerinde bulunmaktadır.</a:t>
            </a:r>
          </a:p>
          <a:p>
            <a:pPr eaLnBrk="1" hangingPunct="1"/>
            <a:endParaRPr lang="en-US" smtClean="0"/>
          </a:p>
        </p:txBody>
      </p:sp>
      <p:sp>
        <p:nvSpPr>
          <p:cNvPr id="3" name="2 Slayt Numarası Yer Tutucusu"/>
          <p:cNvSpPr>
            <a:spLocks noGrp="1"/>
          </p:cNvSpPr>
          <p:nvPr>
            <p:ph type="sldNum" sz="quarter" idx="12"/>
          </p:nvPr>
        </p:nvSpPr>
        <p:spPr/>
        <p:txBody>
          <a:bodyPr/>
          <a:lstStyle/>
          <a:p>
            <a:pPr>
              <a:defRPr/>
            </a:pPr>
            <a:fld id="{9FEBD84F-396C-43E2-9A5B-D84786A42B27}" type="slidenum">
              <a:rPr lang="tr-TR" smtClean="0"/>
              <a:pPr>
                <a:defRPr/>
              </a:pPr>
              <a:t>2</a:t>
            </a:fld>
            <a:endParaRPr lang="tr-TR" dirty="0"/>
          </a:p>
        </p:txBody>
      </p:sp>
    </p:spTree>
    <p:extLst>
      <p:ext uri="{BB962C8B-B14F-4D97-AF65-F5344CB8AC3E}">
        <p14:creationId xmlns:p14="http://schemas.microsoft.com/office/powerpoint/2010/main" val="1853741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Content Placeholder 2"/>
          <p:cNvSpPr>
            <a:spLocks noGrp="1"/>
          </p:cNvSpPr>
          <p:nvPr>
            <p:ph idx="1"/>
          </p:nvPr>
        </p:nvSpPr>
        <p:spPr>
          <a:xfrm>
            <a:off x="1042988" y="2420938"/>
            <a:ext cx="7777162" cy="3411537"/>
          </a:xfrm>
        </p:spPr>
        <p:txBody>
          <a:bodyPr/>
          <a:lstStyle/>
          <a:p>
            <a:pPr eaLnBrk="1" hangingPunct="1">
              <a:defRPr/>
            </a:pPr>
            <a:endParaRPr lang="tr-TR" dirty="0" smtClean="0"/>
          </a:p>
          <a:p>
            <a:pPr algn="just" eaLnBrk="1" hangingPunct="1">
              <a:defRPr/>
            </a:pPr>
            <a:r>
              <a:rPr lang="tr-TR" sz="2400" dirty="0" smtClean="0"/>
              <a:t>Buna karşılık, kadın öğretim elemanlarının yükseköğretim basamaklarına ve alanlarına dağılımında kadın öğrencilerle belirgin benzerlikleri sürmektedir. 1999–2000 ile       2006–2007 arasında, tıpkı kadın öğrencilerde olduğu gibi, </a:t>
            </a:r>
            <a:r>
              <a:rPr lang="tr-TR" sz="2400" dirty="0" smtClean="0">
                <a:solidFill>
                  <a:srgbClr val="C00000"/>
                </a:solidFill>
                <a:effectLst>
                  <a:outerShdw blurRad="38100" dist="38100" dir="2700000" algn="tl">
                    <a:srgbClr val="000000">
                      <a:alpha val="43137"/>
                    </a:srgbClr>
                  </a:outerShdw>
                </a:effectLst>
              </a:rPr>
              <a:t>kamu üniversitelerindeki kadın akademisyen oranı artarken özel üniversitelerdeki oranları gerilemeye başlamıştır.</a:t>
            </a:r>
          </a:p>
          <a:p>
            <a:pPr eaLnBrk="1" hangingPunct="1">
              <a:defRPr/>
            </a:pPr>
            <a:endParaRPr lang="en-US" dirty="0" smtClean="0"/>
          </a:p>
        </p:txBody>
      </p:sp>
      <p:sp>
        <p:nvSpPr>
          <p:cNvPr id="3" name="2 Slayt Numarası Yer Tutucusu"/>
          <p:cNvSpPr>
            <a:spLocks noGrp="1"/>
          </p:cNvSpPr>
          <p:nvPr>
            <p:ph type="sldNum" sz="quarter" idx="12"/>
          </p:nvPr>
        </p:nvSpPr>
        <p:spPr/>
        <p:txBody>
          <a:bodyPr/>
          <a:lstStyle/>
          <a:p>
            <a:pPr>
              <a:defRPr/>
            </a:pPr>
            <a:fld id="{94BFBF9F-2067-4D5B-95F2-BBC57EFAFFB4}" type="slidenum">
              <a:rPr lang="tr-TR" smtClean="0"/>
              <a:pPr>
                <a:defRPr/>
              </a:pPr>
              <a:t>3</a:t>
            </a:fld>
            <a:endParaRPr lang="tr-TR" dirty="0"/>
          </a:p>
        </p:txBody>
      </p:sp>
    </p:spTree>
    <p:extLst>
      <p:ext uri="{BB962C8B-B14F-4D97-AF65-F5344CB8AC3E}">
        <p14:creationId xmlns:p14="http://schemas.microsoft.com/office/powerpoint/2010/main" val="968965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2988" y="2924175"/>
            <a:ext cx="7489825" cy="3529013"/>
          </a:xfrm>
        </p:spPr>
        <p:txBody>
          <a:bodyPr rtlCol="0">
            <a:normAutofit fontScale="77500" lnSpcReduction="20000"/>
          </a:bodyPr>
          <a:lstStyle/>
          <a:p>
            <a:pPr marL="365760" indent="-274320" algn="just" eaLnBrk="1" fontAlgn="auto" hangingPunct="1">
              <a:spcAft>
                <a:spcPts val="0"/>
              </a:spcAft>
              <a:buFont typeface="Wingdings 2"/>
              <a:buChar char=""/>
              <a:defRPr/>
            </a:pPr>
            <a:r>
              <a:rPr lang="tr-TR" sz="2800" dirty="0" smtClean="0"/>
              <a:t>Bu durum, kamudan emekliliğini almış öğretim üyelerine özel üniversitelerde ödenen ücretlerin çekim gücü karşısında, üst ünvan düzeylerinde erkeklerle rekabet koşullarının kadınlar aleyhine işlediğini düşündürmektedir. </a:t>
            </a:r>
          </a:p>
          <a:p>
            <a:pPr marL="365760" indent="-274320" algn="just" eaLnBrk="1" fontAlgn="auto" hangingPunct="1">
              <a:spcAft>
                <a:spcPts val="0"/>
              </a:spcAft>
              <a:buFont typeface="Wingdings 2"/>
              <a:buChar char=""/>
              <a:defRPr/>
            </a:pPr>
            <a:endParaRPr lang="tr-TR" sz="2800" dirty="0" smtClean="0"/>
          </a:p>
          <a:p>
            <a:pPr marL="365760" indent="-274320" algn="just" eaLnBrk="1" fontAlgn="auto" hangingPunct="1">
              <a:spcAft>
                <a:spcPts val="0"/>
              </a:spcAft>
              <a:buFont typeface="Wingdings 2"/>
              <a:buChar char=""/>
              <a:defRPr/>
            </a:pPr>
            <a:r>
              <a:rPr lang="tr-TR" sz="2800" dirty="0" smtClean="0"/>
              <a:t>Kamu üniversiteleriyle karşılaştırıldığında toplamda ve tüm öteki akademik düzeylerde daha fazla kadın istihdam eden vakıf    üniversitelerinde en düşük kadın temsilinin (%20,8) profesörler düzeyinde gerçekleşmesi ve sadece bu düzeyde kamu üniversitelerindeki temsilin (%28,0) vakıf üniversitelerinden ciddi ölçüde fazla olması bu bakımdan anlamlıdır.</a:t>
            </a:r>
          </a:p>
          <a:p>
            <a:pPr marL="365760" indent="-274320" eaLnBrk="1" fontAlgn="auto" hangingPunct="1">
              <a:spcAft>
                <a:spcPts val="0"/>
              </a:spcAft>
              <a:buFont typeface="Wingdings 2"/>
              <a:buChar char=""/>
              <a:defRPr/>
            </a:pPr>
            <a:endParaRPr lang="en-US" dirty="0"/>
          </a:p>
        </p:txBody>
      </p:sp>
      <p:sp>
        <p:nvSpPr>
          <p:cNvPr id="4" name="3 Slayt Numarası Yer Tutucusu"/>
          <p:cNvSpPr>
            <a:spLocks noGrp="1"/>
          </p:cNvSpPr>
          <p:nvPr>
            <p:ph type="sldNum" sz="quarter" idx="12"/>
          </p:nvPr>
        </p:nvSpPr>
        <p:spPr/>
        <p:txBody>
          <a:bodyPr/>
          <a:lstStyle/>
          <a:p>
            <a:pPr>
              <a:defRPr/>
            </a:pPr>
            <a:fld id="{E732F8DA-458D-4DAE-AEA8-F0A7DFCAA911}" type="slidenum">
              <a:rPr lang="tr-TR" smtClean="0"/>
              <a:pPr>
                <a:defRPr/>
              </a:pPr>
              <a:t>4</a:t>
            </a:fld>
            <a:endParaRPr lang="tr-TR" dirty="0"/>
          </a:p>
        </p:txBody>
      </p:sp>
    </p:spTree>
    <p:extLst>
      <p:ext uri="{BB962C8B-B14F-4D97-AF65-F5344CB8AC3E}">
        <p14:creationId xmlns:p14="http://schemas.microsoft.com/office/powerpoint/2010/main" val="3616648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Content Placeholder 2"/>
          <p:cNvSpPr>
            <a:spLocks noGrp="1"/>
          </p:cNvSpPr>
          <p:nvPr>
            <p:ph idx="1"/>
          </p:nvPr>
        </p:nvSpPr>
        <p:spPr>
          <a:xfrm>
            <a:off x="1042988" y="2420938"/>
            <a:ext cx="7921625" cy="3671887"/>
          </a:xfrm>
        </p:spPr>
        <p:txBody>
          <a:bodyPr/>
          <a:lstStyle/>
          <a:p>
            <a:pPr algn="just" eaLnBrk="1" hangingPunct="1"/>
            <a:r>
              <a:rPr lang="tr-TR" sz="2400" smtClean="0"/>
              <a:t>Vakıf üniversitelerindeki kadın akademisyen temsilinin genişliği daha alt eğitim basamaklarındaki toplanma nedeniyle kadın öğretmenlerle benzerlik göstermektedir. Bu benzerlik, özel üniversitelerin pazar, ücret ve istihdam politikaları ve program özellikleri bağlamında incelenmek gerekir. Özel üniversitelerin tümünde hazırlık bölümlerinin bulunuşu, büyük sayılarda okutman istihdamını gerektirmekte ve bu talep akademik kadrolarındaki kadın sayı ve oranlarını şişirmeye yardım etmektedir.</a:t>
            </a:r>
          </a:p>
          <a:p>
            <a:pPr algn="just" eaLnBrk="1" hangingPunct="1"/>
            <a:endParaRPr lang="en-US" sz="2400" smtClean="0"/>
          </a:p>
        </p:txBody>
      </p:sp>
      <p:sp>
        <p:nvSpPr>
          <p:cNvPr id="3" name="2 Slayt Numarası Yer Tutucusu"/>
          <p:cNvSpPr>
            <a:spLocks noGrp="1"/>
          </p:cNvSpPr>
          <p:nvPr>
            <p:ph type="sldNum" sz="quarter" idx="12"/>
          </p:nvPr>
        </p:nvSpPr>
        <p:spPr/>
        <p:txBody>
          <a:bodyPr/>
          <a:lstStyle/>
          <a:p>
            <a:pPr>
              <a:defRPr/>
            </a:pPr>
            <a:fld id="{CA4E60A2-6C01-40A4-8CE3-438929D94D28}" type="slidenum">
              <a:rPr lang="tr-TR" smtClean="0"/>
              <a:pPr>
                <a:defRPr/>
              </a:pPr>
              <a:t>5</a:t>
            </a:fld>
            <a:endParaRPr lang="tr-TR" dirty="0"/>
          </a:p>
        </p:txBody>
      </p:sp>
    </p:spTree>
    <p:extLst>
      <p:ext uri="{BB962C8B-B14F-4D97-AF65-F5344CB8AC3E}">
        <p14:creationId xmlns:p14="http://schemas.microsoft.com/office/powerpoint/2010/main" val="2765763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Content Placeholder 2"/>
          <p:cNvSpPr>
            <a:spLocks noGrp="1"/>
          </p:cNvSpPr>
          <p:nvPr>
            <p:ph idx="1"/>
          </p:nvPr>
        </p:nvSpPr>
        <p:spPr>
          <a:xfrm>
            <a:off x="1042988" y="2565400"/>
            <a:ext cx="7345362" cy="3527425"/>
          </a:xfrm>
        </p:spPr>
        <p:txBody>
          <a:bodyPr/>
          <a:lstStyle/>
          <a:p>
            <a:pPr indent="-273050" algn="just" eaLnBrk="1" hangingPunct="1"/>
            <a:r>
              <a:rPr lang="tr-TR" sz="2000" smtClean="0"/>
              <a:t>Ankara, İstanbul, İzmir, Eskişehir ve Bursa gibi merkezlerle çevre üniversitelerindeki kadın akademisyen katılımı farkı, kırda ve kentte kadın öğretmen oranlarında görüldüğü gibi daralmaya başlamıştır. 1999-2000'de merkez lehine %12 olan bu     fark günümüzde %4.5'e düşmüştür. </a:t>
            </a:r>
          </a:p>
          <a:p>
            <a:pPr indent="-273050" algn="just" eaLnBrk="1" hangingPunct="1"/>
            <a:endParaRPr lang="tr-TR" sz="2000" smtClean="0"/>
          </a:p>
          <a:p>
            <a:pPr indent="-273050" algn="just" eaLnBrk="1" hangingPunct="1"/>
            <a:r>
              <a:rPr lang="tr-TR" sz="2000" smtClean="0"/>
              <a:t>Bu düşüş, taşradaki kadın akademisyen oranlarının artışından kaynaklanmakta ve taşra üniversitelerinin erkek egemen yapısında ortaya çıkarabileceği gelişmeler açısından önemli görünmektedir.</a:t>
            </a:r>
          </a:p>
          <a:p>
            <a:pPr indent="-273050" eaLnBrk="1" hangingPunct="1"/>
            <a:endParaRPr lang="en-US" smtClean="0"/>
          </a:p>
        </p:txBody>
      </p:sp>
      <p:sp>
        <p:nvSpPr>
          <p:cNvPr id="4" name="3 Slayt Numarası Yer Tutucusu"/>
          <p:cNvSpPr>
            <a:spLocks noGrp="1"/>
          </p:cNvSpPr>
          <p:nvPr>
            <p:ph type="sldNum" sz="quarter" idx="12"/>
          </p:nvPr>
        </p:nvSpPr>
        <p:spPr/>
        <p:txBody>
          <a:bodyPr/>
          <a:lstStyle/>
          <a:p>
            <a:pPr>
              <a:defRPr/>
            </a:pPr>
            <a:fld id="{5A808379-B26F-457E-88A8-5802052DA83B}" type="slidenum">
              <a:rPr lang="tr-TR" smtClean="0"/>
              <a:pPr>
                <a:defRPr/>
              </a:pPr>
              <a:t>6</a:t>
            </a:fld>
            <a:endParaRPr lang="tr-TR" dirty="0"/>
          </a:p>
        </p:txBody>
      </p:sp>
    </p:spTree>
    <p:extLst>
      <p:ext uri="{BB962C8B-B14F-4D97-AF65-F5344CB8AC3E}">
        <p14:creationId xmlns:p14="http://schemas.microsoft.com/office/powerpoint/2010/main" val="1076258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3"/>
          <p:cNvSpPr>
            <a:spLocks noGrp="1"/>
          </p:cNvSpPr>
          <p:nvPr>
            <p:ph type="title"/>
          </p:nvPr>
        </p:nvSpPr>
        <p:spPr bwMode="auto">
          <a:xfrm>
            <a:off x="4733925" y="1916113"/>
            <a:ext cx="3302000" cy="2881312"/>
          </a:xfrm>
        </p:spPr>
        <p:txBody>
          <a:bodyPr vert="horz" wrap="square" lIns="91440" tIns="45720" rIns="91440" bIns="45720" numCol="1" anchorCtr="0" compatLnSpc="1">
            <a:prstTxWarp prst="textNoShape">
              <a:avLst/>
            </a:prstTxWarp>
          </a:bodyPr>
          <a:lstStyle/>
          <a:p>
            <a:pPr eaLnBrk="1" hangingPunct="1"/>
            <a:r>
              <a:rPr lang="tr-TR" sz="3200" smtClean="0">
                <a:solidFill>
                  <a:schemeClr val="tx1"/>
                </a:solidFill>
              </a:rPr>
              <a:t>Toplumsal cinsiyet eşitsizliğinin eğitim aracıyla pekiştirilmesi</a:t>
            </a:r>
            <a:endParaRPr lang="tr-TR" sz="3200" smtClean="0"/>
          </a:p>
        </p:txBody>
      </p:sp>
      <p:sp>
        <p:nvSpPr>
          <p:cNvPr id="71683" name="Picture Placeholder 4"/>
          <p:cNvSpPr>
            <a:spLocks noGrp="1" noTextEdit="1"/>
          </p:cNvSpPr>
          <p:nvPr>
            <p:ph type="pic" idx="1"/>
          </p:nvPr>
        </p:nvSpPr>
        <p:spPr>
          <a:xfrm>
            <a:off x="838200" y="1143000"/>
            <a:ext cx="3228975" cy="3514725"/>
          </a:xfrm>
          <a:prstGeom prst="roundRect">
            <a:avLst>
              <a:gd name="adj" fmla="val 782"/>
            </a:avLst>
          </a:prstGeom>
          <a:ln w="9525"/>
        </p:spPr>
      </p:sp>
      <p:sp>
        <p:nvSpPr>
          <p:cNvPr id="71684" name="Text Placeholder 5"/>
          <p:cNvSpPr>
            <a:spLocks noGrp="1"/>
          </p:cNvSpPr>
          <p:nvPr>
            <p:ph type="body" sz="half" idx="2"/>
          </p:nvPr>
        </p:nvSpPr>
        <p:spPr>
          <a:xfrm>
            <a:off x="4733925" y="4797425"/>
            <a:ext cx="3302000" cy="855663"/>
          </a:xfrm>
        </p:spPr>
        <p:txBody>
          <a:bodyPr/>
          <a:lstStyle/>
          <a:p>
            <a:pPr eaLnBrk="1" hangingPunct="1">
              <a:spcBef>
                <a:spcPct val="0"/>
              </a:spcBef>
            </a:pPr>
            <a:endParaRPr lang="tr-TR" smtClean="0"/>
          </a:p>
        </p:txBody>
      </p:sp>
      <p:pic>
        <p:nvPicPr>
          <p:cNvPr id="71685" name="Picture 2" descr="E:\toplumsal cinsiyet ve eğitim\görseller\imagesNFHM9FO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6488" y="836613"/>
            <a:ext cx="3024187" cy="432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5 Slayt Numarası Yer Tutucusu"/>
          <p:cNvSpPr>
            <a:spLocks noGrp="1"/>
          </p:cNvSpPr>
          <p:nvPr>
            <p:ph type="sldNum" sz="quarter" idx="12"/>
          </p:nvPr>
        </p:nvSpPr>
        <p:spPr/>
        <p:txBody>
          <a:bodyPr/>
          <a:lstStyle/>
          <a:p>
            <a:pPr>
              <a:defRPr/>
            </a:pPr>
            <a:fld id="{994CF1F2-5709-40A4-8AEB-1E3903E9F508}" type="slidenum">
              <a:rPr lang="tr-TR" smtClean="0"/>
              <a:pPr>
                <a:defRPr/>
              </a:pPr>
              <a:t>7</a:t>
            </a:fld>
            <a:endParaRPr lang="tr-TR"/>
          </a:p>
        </p:txBody>
      </p:sp>
    </p:spTree>
    <p:extLst>
      <p:ext uri="{BB962C8B-B14F-4D97-AF65-F5344CB8AC3E}">
        <p14:creationId xmlns:p14="http://schemas.microsoft.com/office/powerpoint/2010/main" val="4292754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971600" y="1772816"/>
            <a:ext cx="6696744" cy="4399384"/>
          </a:xfrm>
        </p:spPr>
        <p:txBody>
          <a:bodyPr>
            <a:normAutofit/>
          </a:bodyPr>
          <a:lstStyle/>
          <a:p>
            <a:r>
              <a:rPr lang="tr-TR" dirty="0"/>
              <a:t>KAYNAKLAR</a:t>
            </a:r>
          </a:p>
          <a:p>
            <a:pPr lvl="0"/>
            <a:r>
              <a:rPr lang="tr-TR" dirty="0"/>
              <a:t>“Kadına Yönelik Aile İçi Şiddetin Önlenmesi Projesi” Editörler: Ebru </a:t>
            </a:r>
            <a:r>
              <a:rPr lang="tr-TR" dirty="0" err="1"/>
              <a:t>Hanbay</a:t>
            </a:r>
            <a:r>
              <a:rPr lang="tr-TR" dirty="0"/>
              <a:t> Çakır (Proje Toplumsal Cinsiyet Kilit Uzmanı) Işın Gürel (Proje İletişim Kilit Uzmanı) - Nur Otaran (Proje Uzmanı)</a:t>
            </a:r>
          </a:p>
          <a:p>
            <a:pPr lvl="0"/>
            <a:r>
              <a:rPr lang="tr-TR" dirty="0" err="1"/>
              <a:t>Agacinski</a:t>
            </a:r>
            <a:r>
              <a:rPr lang="tr-TR" dirty="0"/>
              <a:t>, S. (1998), Cinsiyetler Siyaseti, Ankara, Dost Kitapevi</a:t>
            </a:r>
          </a:p>
          <a:p>
            <a:pPr lvl="0"/>
            <a:r>
              <a:rPr lang="tr-TR" dirty="0"/>
              <a:t>Ercan, C. A. (2014), Cinsiyetin Toplumsal Roldeki Yeri, Konya, Çizgi Kitapevi Yayınları</a:t>
            </a:r>
          </a:p>
          <a:p>
            <a:r>
              <a:rPr lang="tr-TR" dirty="0" err="1"/>
              <a:t>Savran</a:t>
            </a:r>
            <a:r>
              <a:rPr lang="tr-TR" dirty="0"/>
              <a:t>, G. A. </a:t>
            </a:r>
            <a:r>
              <a:rPr lang="tr-TR" dirty="0" err="1"/>
              <a:t>Demiryontan</a:t>
            </a:r>
            <a:r>
              <a:rPr lang="tr-TR" dirty="0"/>
              <a:t> N. T. (</a:t>
            </a:r>
            <a:r>
              <a:rPr lang="tr-TR" dirty="0" err="1"/>
              <a:t>ed</a:t>
            </a:r>
            <a:r>
              <a:rPr lang="tr-TR" dirty="0"/>
              <a:t>) (2012), Kadının görünmeyen emeği, İstanbul, Yordam Kitap (2. Basım)</a:t>
            </a:r>
          </a:p>
          <a:p>
            <a:endParaRPr lang="tr-TR" dirty="0"/>
          </a:p>
        </p:txBody>
      </p:sp>
    </p:spTree>
    <p:extLst>
      <p:ext uri="{BB962C8B-B14F-4D97-AF65-F5344CB8AC3E}">
        <p14:creationId xmlns:p14="http://schemas.microsoft.com/office/powerpoint/2010/main" val="277644950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460</Words>
  <Application>Microsoft Office PowerPoint</Application>
  <PresentationFormat>Ekran Gösterisi (4:3)</PresentationFormat>
  <Paragraphs>28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PowerPoint Sunusu</vt:lpstr>
      <vt:lpstr>PowerPoint Sunusu</vt:lpstr>
      <vt:lpstr>PowerPoint Sunusu</vt:lpstr>
      <vt:lpstr>PowerPoint Sunusu</vt:lpstr>
      <vt:lpstr>PowerPoint Sunusu</vt:lpstr>
      <vt:lpstr>PowerPoint Sunusu</vt:lpstr>
      <vt:lpstr>Toplumsal cinsiyet eşitsizliğinin eğitim aracıyla pekiştirilmesi</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tansel</dc:creator>
  <cp:lastModifiedBy>tansel</cp:lastModifiedBy>
  <cp:revision>1</cp:revision>
  <dcterms:created xsi:type="dcterms:W3CDTF">2017-03-17T08:38:51Z</dcterms:created>
  <dcterms:modified xsi:type="dcterms:W3CDTF">2017-03-17T08:40:05Z</dcterms:modified>
</cp:coreProperties>
</file>