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4" d="100"/>
          <a:sy n="74" d="100"/>
        </p:scale>
        <p:origin x="37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C09E0A7-2CFC-401E-8B17-B5DF70F1881B}" type="datetimeFigureOut">
              <a:rPr lang="tr-TR" smtClean="0"/>
              <a:t>11.08.2018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5FCDAE-E135-49CD-AD24-57BADD95F7F2}" type="slidenum">
              <a:rPr lang="tr-TR" smtClean="0"/>
              <a:t>‹#›</a:t>
            </a:fld>
            <a:endParaRPr lang="tr-TR"/>
          </a:p>
        </p:txBody>
      </p:sp>
    </p:spTree>
    <p:extLst>
      <p:ext uri="{BB962C8B-B14F-4D97-AF65-F5344CB8AC3E}">
        <p14:creationId xmlns:p14="http://schemas.microsoft.com/office/powerpoint/2010/main" val="2819284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09E0A7-2CFC-401E-8B17-B5DF70F1881B}" type="datetimeFigureOut">
              <a:rPr lang="tr-TR" smtClean="0"/>
              <a:t>11.08.2018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5FCDAE-E135-49CD-AD24-57BADD95F7F2}" type="slidenum">
              <a:rPr lang="tr-TR" smtClean="0"/>
              <a:t>‹#›</a:t>
            </a:fld>
            <a:endParaRPr lang="tr-TR"/>
          </a:p>
        </p:txBody>
      </p:sp>
    </p:spTree>
    <p:extLst>
      <p:ext uri="{BB962C8B-B14F-4D97-AF65-F5344CB8AC3E}">
        <p14:creationId xmlns:p14="http://schemas.microsoft.com/office/powerpoint/2010/main" val="613614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09E0A7-2CFC-401E-8B17-B5DF70F1881B}" type="datetimeFigureOut">
              <a:rPr lang="tr-TR" smtClean="0"/>
              <a:t>11.08.2018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5FCDAE-E135-49CD-AD24-57BADD95F7F2}" type="slidenum">
              <a:rPr lang="tr-TR" smtClean="0"/>
              <a:t>‹#›</a:t>
            </a:fld>
            <a:endParaRPr lang="tr-TR"/>
          </a:p>
        </p:txBody>
      </p:sp>
    </p:spTree>
    <p:extLst>
      <p:ext uri="{BB962C8B-B14F-4D97-AF65-F5344CB8AC3E}">
        <p14:creationId xmlns:p14="http://schemas.microsoft.com/office/powerpoint/2010/main" val="3680794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09E0A7-2CFC-401E-8B17-B5DF70F1881B}" type="datetimeFigureOut">
              <a:rPr lang="tr-TR" smtClean="0"/>
              <a:t>11.08.2018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5FCDAE-E135-49CD-AD24-57BADD95F7F2}" type="slidenum">
              <a:rPr lang="tr-TR" smtClean="0"/>
              <a:t>‹#›</a:t>
            </a:fld>
            <a:endParaRPr lang="tr-TR"/>
          </a:p>
        </p:txBody>
      </p:sp>
    </p:spTree>
    <p:extLst>
      <p:ext uri="{BB962C8B-B14F-4D97-AF65-F5344CB8AC3E}">
        <p14:creationId xmlns:p14="http://schemas.microsoft.com/office/powerpoint/2010/main" val="13508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C09E0A7-2CFC-401E-8B17-B5DF70F1881B}" type="datetimeFigureOut">
              <a:rPr lang="tr-TR" smtClean="0"/>
              <a:t>11.08.2018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5FCDAE-E135-49CD-AD24-57BADD95F7F2}" type="slidenum">
              <a:rPr lang="tr-TR" smtClean="0"/>
              <a:t>‹#›</a:t>
            </a:fld>
            <a:endParaRPr lang="tr-TR"/>
          </a:p>
        </p:txBody>
      </p:sp>
    </p:spTree>
    <p:extLst>
      <p:ext uri="{BB962C8B-B14F-4D97-AF65-F5344CB8AC3E}">
        <p14:creationId xmlns:p14="http://schemas.microsoft.com/office/powerpoint/2010/main" val="714875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C09E0A7-2CFC-401E-8B17-B5DF70F1881B}" type="datetimeFigureOut">
              <a:rPr lang="tr-TR" smtClean="0"/>
              <a:t>11.08.2018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5FCDAE-E135-49CD-AD24-57BADD95F7F2}" type="slidenum">
              <a:rPr lang="tr-TR" smtClean="0"/>
              <a:t>‹#›</a:t>
            </a:fld>
            <a:endParaRPr lang="tr-TR"/>
          </a:p>
        </p:txBody>
      </p:sp>
    </p:spTree>
    <p:extLst>
      <p:ext uri="{BB962C8B-B14F-4D97-AF65-F5344CB8AC3E}">
        <p14:creationId xmlns:p14="http://schemas.microsoft.com/office/powerpoint/2010/main" val="3644215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C09E0A7-2CFC-401E-8B17-B5DF70F1881B}" type="datetimeFigureOut">
              <a:rPr lang="tr-TR" smtClean="0"/>
              <a:t>11.08.2018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75FCDAE-E135-49CD-AD24-57BADD95F7F2}" type="slidenum">
              <a:rPr lang="tr-TR" smtClean="0"/>
              <a:t>‹#›</a:t>
            </a:fld>
            <a:endParaRPr lang="tr-TR"/>
          </a:p>
        </p:txBody>
      </p:sp>
    </p:spTree>
    <p:extLst>
      <p:ext uri="{BB962C8B-B14F-4D97-AF65-F5344CB8AC3E}">
        <p14:creationId xmlns:p14="http://schemas.microsoft.com/office/powerpoint/2010/main" val="2103507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C09E0A7-2CFC-401E-8B17-B5DF70F1881B}" type="datetimeFigureOut">
              <a:rPr lang="tr-TR" smtClean="0"/>
              <a:t>11.08.2018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75FCDAE-E135-49CD-AD24-57BADD95F7F2}" type="slidenum">
              <a:rPr lang="tr-TR" smtClean="0"/>
              <a:t>‹#›</a:t>
            </a:fld>
            <a:endParaRPr lang="tr-TR"/>
          </a:p>
        </p:txBody>
      </p:sp>
    </p:spTree>
    <p:extLst>
      <p:ext uri="{BB962C8B-B14F-4D97-AF65-F5344CB8AC3E}">
        <p14:creationId xmlns:p14="http://schemas.microsoft.com/office/powerpoint/2010/main" val="2975648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C09E0A7-2CFC-401E-8B17-B5DF70F1881B}" type="datetimeFigureOut">
              <a:rPr lang="tr-TR" smtClean="0"/>
              <a:t>11.08.2018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75FCDAE-E135-49CD-AD24-57BADD95F7F2}" type="slidenum">
              <a:rPr lang="tr-TR" smtClean="0"/>
              <a:t>‹#›</a:t>
            </a:fld>
            <a:endParaRPr lang="tr-TR"/>
          </a:p>
        </p:txBody>
      </p:sp>
    </p:spTree>
    <p:extLst>
      <p:ext uri="{BB962C8B-B14F-4D97-AF65-F5344CB8AC3E}">
        <p14:creationId xmlns:p14="http://schemas.microsoft.com/office/powerpoint/2010/main" val="4118166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C09E0A7-2CFC-401E-8B17-B5DF70F1881B}" type="datetimeFigureOut">
              <a:rPr lang="tr-TR" smtClean="0"/>
              <a:t>11.08.2018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5FCDAE-E135-49CD-AD24-57BADD95F7F2}" type="slidenum">
              <a:rPr lang="tr-TR" smtClean="0"/>
              <a:t>‹#›</a:t>
            </a:fld>
            <a:endParaRPr lang="tr-TR"/>
          </a:p>
        </p:txBody>
      </p:sp>
    </p:spTree>
    <p:extLst>
      <p:ext uri="{BB962C8B-B14F-4D97-AF65-F5344CB8AC3E}">
        <p14:creationId xmlns:p14="http://schemas.microsoft.com/office/powerpoint/2010/main" val="1885704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C09E0A7-2CFC-401E-8B17-B5DF70F1881B}" type="datetimeFigureOut">
              <a:rPr lang="tr-TR" smtClean="0"/>
              <a:t>11.08.2018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5FCDAE-E135-49CD-AD24-57BADD95F7F2}" type="slidenum">
              <a:rPr lang="tr-TR" smtClean="0"/>
              <a:t>‹#›</a:t>
            </a:fld>
            <a:endParaRPr lang="tr-TR"/>
          </a:p>
        </p:txBody>
      </p:sp>
    </p:spTree>
    <p:extLst>
      <p:ext uri="{BB962C8B-B14F-4D97-AF65-F5344CB8AC3E}">
        <p14:creationId xmlns:p14="http://schemas.microsoft.com/office/powerpoint/2010/main" val="2500498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09E0A7-2CFC-401E-8B17-B5DF70F1881B}" type="datetimeFigureOut">
              <a:rPr lang="tr-TR" smtClean="0"/>
              <a:t>11.08.2018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5FCDAE-E135-49CD-AD24-57BADD95F7F2}" type="slidenum">
              <a:rPr lang="tr-TR" smtClean="0"/>
              <a:t>‹#›</a:t>
            </a:fld>
            <a:endParaRPr lang="tr-TR"/>
          </a:p>
        </p:txBody>
      </p:sp>
    </p:spTree>
    <p:extLst>
      <p:ext uri="{BB962C8B-B14F-4D97-AF65-F5344CB8AC3E}">
        <p14:creationId xmlns:p14="http://schemas.microsoft.com/office/powerpoint/2010/main" val="3280665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Osmanlı İmparatorluğu’nda İlk Gazeteler</a:t>
            </a:r>
            <a:endParaRPr lang="tr-TR" dirty="0"/>
          </a:p>
        </p:txBody>
      </p:sp>
      <p:sp>
        <p:nvSpPr>
          <p:cNvPr id="3" name="Alt Başlık 2"/>
          <p:cNvSpPr>
            <a:spLocks noGrp="1"/>
          </p:cNvSpPr>
          <p:nvPr>
            <p:ph type="subTitle" idx="1"/>
          </p:nvPr>
        </p:nvSpPr>
        <p:spPr/>
        <p:txBody>
          <a:bodyPr/>
          <a:lstStyle/>
          <a:p>
            <a:r>
              <a:rPr lang="tr-TR" dirty="0" smtClean="0"/>
              <a:t>2. Hafta </a:t>
            </a:r>
          </a:p>
          <a:p>
            <a:r>
              <a:rPr lang="tr-TR" dirty="0" smtClean="0"/>
              <a:t>Dr. </a:t>
            </a:r>
            <a:r>
              <a:rPr lang="tr-TR" dirty="0" err="1" smtClean="0"/>
              <a:t>Öğr</a:t>
            </a:r>
            <a:r>
              <a:rPr lang="tr-TR" dirty="0" smtClean="0"/>
              <a:t>. Üyesi Gül Karagöz Kızılca</a:t>
            </a:r>
            <a:endParaRPr lang="tr-TR" dirty="0"/>
          </a:p>
        </p:txBody>
      </p:sp>
    </p:spTree>
    <p:extLst>
      <p:ext uri="{BB962C8B-B14F-4D97-AF65-F5344CB8AC3E}">
        <p14:creationId xmlns:p14="http://schemas.microsoft.com/office/powerpoint/2010/main" val="2723188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dirty="0" smtClean="0"/>
              <a:t>Arapça basın: 1852-1877 arasında Beyrut’ta 21 Arapça gazete ve dergi yayımlanmıştır. Beyrut’un Arapça basın açısından önemi nedir?</a:t>
            </a:r>
          </a:p>
          <a:p>
            <a:endParaRPr lang="tr-TR" dirty="0" smtClean="0"/>
          </a:p>
          <a:p>
            <a:pPr algn="just"/>
            <a:r>
              <a:rPr lang="tr-TR" dirty="0" smtClean="0"/>
              <a:t>Bulgarca basın: 1842’de İzmir’de yayımlanan </a:t>
            </a:r>
            <a:r>
              <a:rPr lang="tr-TR" i="1" dirty="0" err="1" smtClean="0"/>
              <a:t>Ljuboslowije</a:t>
            </a:r>
            <a:r>
              <a:rPr lang="tr-TR" i="1" dirty="0" smtClean="0"/>
              <a:t> </a:t>
            </a:r>
            <a:r>
              <a:rPr lang="tr-TR" dirty="0" smtClean="0"/>
              <a:t>ile başlar. 1878’de özerkliğini kazanıncaya kadar Osmanlı topraklarında ve dışında 105 yayın bulunmaktadır. Bunların birçoğu bülten şeklindedir.</a:t>
            </a:r>
          </a:p>
          <a:p>
            <a:pPr algn="just"/>
            <a:endParaRPr lang="tr-TR" dirty="0" smtClean="0"/>
          </a:p>
          <a:p>
            <a:pPr algn="just"/>
            <a:r>
              <a:rPr lang="tr-TR" dirty="0" err="1" smtClean="0"/>
              <a:t>Ladino</a:t>
            </a:r>
            <a:r>
              <a:rPr lang="tr-TR" dirty="0" smtClean="0"/>
              <a:t> dilinde basın: </a:t>
            </a:r>
            <a:r>
              <a:rPr lang="tr-TR" dirty="0"/>
              <a:t>İ</a:t>
            </a:r>
            <a:r>
              <a:rPr lang="tr-TR" dirty="0" smtClean="0"/>
              <a:t>lk gazete İzmir’de 1842’de yayınlanmıştır. Kudüs’te çıkartılan ilk gazete 1862’de yayınlanan </a:t>
            </a:r>
            <a:r>
              <a:rPr lang="tr-TR" i="1" dirty="0" smtClean="0"/>
              <a:t>Torak </a:t>
            </a:r>
            <a:r>
              <a:rPr lang="tr-TR" i="1" dirty="0" err="1" smtClean="0"/>
              <a:t>Zion</a:t>
            </a:r>
            <a:r>
              <a:rPr lang="tr-TR" dirty="0" smtClean="0"/>
              <a:t>.  </a:t>
            </a:r>
          </a:p>
          <a:p>
            <a:endParaRPr lang="en-US" dirty="0"/>
          </a:p>
        </p:txBody>
      </p:sp>
    </p:spTree>
    <p:extLst>
      <p:ext uri="{BB962C8B-B14F-4D97-AF65-F5344CB8AC3E}">
        <p14:creationId xmlns:p14="http://schemas.microsoft.com/office/powerpoint/2010/main" val="1046712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Osmanlı’da gazete çıkmasının nedenleri nelerdi?</a:t>
            </a:r>
          </a:p>
          <a:p>
            <a:pPr marL="0" indent="0">
              <a:buNone/>
            </a:pPr>
            <a:endParaRPr lang="tr-TR" dirty="0" smtClean="0"/>
          </a:p>
          <a:p>
            <a:pPr marL="0" indent="0">
              <a:buNone/>
            </a:pPr>
            <a:r>
              <a:rPr lang="tr-TR" dirty="0" smtClean="0"/>
              <a:t>*Okuyucu sayısı</a:t>
            </a:r>
          </a:p>
          <a:p>
            <a:pPr marL="0" indent="0">
              <a:buNone/>
            </a:pPr>
            <a:endParaRPr lang="tr-TR" dirty="0" smtClean="0"/>
          </a:p>
          <a:p>
            <a:pPr marL="0" indent="0">
              <a:buNone/>
            </a:pPr>
            <a:r>
              <a:rPr lang="tr-TR" dirty="0" smtClean="0"/>
              <a:t>*Potansiyel okuyucu kitlesi kimlerden oluşuyordu?</a:t>
            </a:r>
          </a:p>
          <a:p>
            <a:pPr marL="0" indent="0">
              <a:buNone/>
            </a:pPr>
            <a:endParaRPr lang="tr-TR" dirty="0" smtClean="0"/>
          </a:p>
          <a:p>
            <a:pPr marL="0" indent="0">
              <a:buNone/>
            </a:pPr>
            <a:r>
              <a:rPr lang="tr-TR" dirty="0" smtClean="0"/>
              <a:t>*İlk gazeteler kimler tarafından çıkarıldı?</a:t>
            </a:r>
          </a:p>
          <a:p>
            <a:pPr marL="0" indent="0">
              <a:buNone/>
            </a:pPr>
            <a:endParaRPr lang="tr-TR" dirty="0" smtClean="0"/>
          </a:p>
          <a:p>
            <a:pPr marL="0" indent="0">
              <a:buNone/>
            </a:pPr>
            <a:r>
              <a:rPr lang="tr-TR" dirty="0" smtClean="0"/>
              <a:t>*İlk gazetelerin çıktıkları şehirler ve bölgeler nelerdi?</a:t>
            </a:r>
            <a:endParaRPr lang="tr-TR" dirty="0"/>
          </a:p>
        </p:txBody>
      </p:sp>
    </p:spTree>
    <p:extLst>
      <p:ext uri="{BB962C8B-B14F-4D97-AF65-F5344CB8AC3E}">
        <p14:creationId xmlns:p14="http://schemas.microsoft.com/office/powerpoint/2010/main" val="1857237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Gazetelerin </a:t>
            </a:r>
            <a:r>
              <a:rPr lang="tr-TR" dirty="0" smtClean="0"/>
              <a:t>içerikleri</a:t>
            </a:r>
          </a:p>
          <a:p>
            <a:pPr marL="0" indent="0">
              <a:buNone/>
            </a:pPr>
            <a:endParaRPr lang="tr-TR" dirty="0"/>
          </a:p>
          <a:p>
            <a:pPr marL="0" indent="0">
              <a:buNone/>
            </a:pPr>
            <a:r>
              <a:rPr lang="tr-TR" dirty="0" smtClean="0"/>
              <a:t>*Haber/ köşe yazısı ayrımı</a:t>
            </a:r>
          </a:p>
          <a:p>
            <a:pPr marL="0" indent="0">
              <a:buNone/>
            </a:pPr>
            <a:endParaRPr lang="tr-TR" dirty="0" smtClean="0"/>
          </a:p>
          <a:p>
            <a:pPr marL="0" indent="0">
              <a:buNone/>
            </a:pPr>
            <a:r>
              <a:rPr lang="tr-TR" dirty="0" smtClean="0"/>
              <a:t>*Haber kavramı</a:t>
            </a:r>
          </a:p>
          <a:p>
            <a:pPr marL="0" indent="0">
              <a:buNone/>
            </a:pPr>
            <a:endParaRPr lang="tr-TR" dirty="0" smtClean="0"/>
          </a:p>
          <a:p>
            <a:pPr marL="0" indent="0">
              <a:buNone/>
            </a:pPr>
            <a:r>
              <a:rPr lang="tr-TR" dirty="0" smtClean="0"/>
              <a:t>*Haberlerde öne çıkan başlıklar</a:t>
            </a:r>
          </a:p>
          <a:p>
            <a:pPr marL="0" indent="0">
              <a:buNone/>
            </a:pPr>
            <a:endParaRPr lang="tr-TR" dirty="0" smtClean="0"/>
          </a:p>
          <a:p>
            <a:pPr marL="0" indent="0">
              <a:buNone/>
            </a:pPr>
            <a:r>
              <a:rPr lang="tr-TR" dirty="0" smtClean="0"/>
              <a:t>*Gazete sayfalarını oluşturan unsurlar</a:t>
            </a:r>
          </a:p>
          <a:p>
            <a:pPr marL="0" indent="0">
              <a:buNone/>
            </a:pPr>
            <a:endParaRPr lang="tr-TR" dirty="0" smtClean="0"/>
          </a:p>
          <a:p>
            <a:pPr marL="0" indent="0">
              <a:buNone/>
            </a:pPr>
            <a:r>
              <a:rPr lang="tr-TR" dirty="0" smtClean="0"/>
              <a:t>*Sayfa düzeni</a:t>
            </a:r>
            <a:endParaRPr lang="tr-TR" dirty="0"/>
          </a:p>
          <a:p>
            <a:endParaRPr lang="tr-TR" dirty="0"/>
          </a:p>
        </p:txBody>
      </p:sp>
    </p:spTree>
    <p:extLst>
      <p:ext uri="{BB962C8B-B14F-4D97-AF65-F5344CB8AC3E}">
        <p14:creationId xmlns:p14="http://schemas.microsoft.com/office/powerpoint/2010/main" val="4136176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İmparatorlukta basılan ilk gazete 1795 yılında Fransız elçiliğince çıkan </a:t>
            </a:r>
            <a:r>
              <a:rPr lang="tr-TR" i="1" dirty="0" err="1"/>
              <a:t>Bulletin</a:t>
            </a:r>
            <a:r>
              <a:rPr lang="tr-TR" i="1" dirty="0"/>
              <a:t> </a:t>
            </a:r>
            <a:r>
              <a:rPr lang="tr-TR" i="1" dirty="0" err="1"/>
              <a:t>des</a:t>
            </a:r>
            <a:r>
              <a:rPr lang="tr-TR" i="1" dirty="0"/>
              <a:t> </a:t>
            </a:r>
            <a:r>
              <a:rPr lang="tr-TR" i="1" dirty="0" err="1"/>
              <a:t>Nouvelles</a:t>
            </a:r>
            <a:r>
              <a:rPr lang="tr-TR" dirty="0" err="1"/>
              <a:t>’dir</a:t>
            </a:r>
            <a:r>
              <a:rPr lang="tr-TR" dirty="0"/>
              <a:t>. </a:t>
            </a:r>
          </a:p>
          <a:p>
            <a:endParaRPr lang="tr-TR" dirty="0"/>
          </a:p>
          <a:p>
            <a:r>
              <a:rPr lang="tr-TR" dirty="0"/>
              <a:t>Bunu 19. yüzyılın ilk çeyreğinde basılan ve yine Fransızca olan </a:t>
            </a:r>
            <a:r>
              <a:rPr lang="tr-TR" i="1" dirty="0"/>
              <a:t>Le </a:t>
            </a:r>
            <a:r>
              <a:rPr lang="tr-TR" i="1" dirty="0" err="1"/>
              <a:t>Spectateur</a:t>
            </a:r>
            <a:r>
              <a:rPr lang="tr-TR" i="1" dirty="0"/>
              <a:t> </a:t>
            </a:r>
            <a:r>
              <a:rPr lang="tr-TR" i="1" dirty="0" err="1"/>
              <a:t>Oriental</a:t>
            </a:r>
            <a:r>
              <a:rPr lang="tr-TR" i="1" dirty="0"/>
              <a:t> </a:t>
            </a:r>
            <a:r>
              <a:rPr lang="tr-TR" dirty="0"/>
              <a:t>(Doğulu Seyirci) izler.</a:t>
            </a:r>
          </a:p>
          <a:p>
            <a:endParaRPr lang="tr-TR" dirty="0"/>
          </a:p>
          <a:p>
            <a:r>
              <a:rPr lang="tr-TR" dirty="0"/>
              <a:t>İmparatorlukta basılan ilk gazeteleri uluslararası kapitalizmin pazar paylaşımının Osmanlı’ya yansımaları olarak okumak mümkündür.</a:t>
            </a:r>
          </a:p>
          <a:p>
            <a:endParaRPr lang="tr-TR" dirty="0"/>
          </a:p>
        </p:txBody>
      </p:sp>
    </p:spTree>
    <p:extLst>
      <p:ext uri="{BB962C8B-B14F-4D97-AF65-F5344CB8AC3E}">
        <p14:creationId xmlns:p14="http://schemas.microsoft.com/office/powerpoint/2010/main" val="1019608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dirty="0" smtClean="0"/>
              <a:t>Osmanlılar tarafından yeni bir iletişim biçimi olarak gazete kullanımı</a:t>
            </a:r>
          </a:p>
          <a:p>
            <a:endParaRPr lang="tr-TR" dirty="0" smtClean="0"/>
          </a:p>
          <a:p>
            <a:r>
              <a:rPr lang="tr-TR" dirty="0" smtClean="0"/>
              <a:t>Mısır, Kavalalı Mehmet Ali Paşa ve </a:t>
            </a:r>
            <a:r>
              <a:rPr lang="tr-TR" i="1" dirty="0" smtClean="0"/>
              <a:t>Vakayı-i </a:t>
            </a:r>
            <a:r>
              <a:rPr lang="tr-TR" i="1" dirty="0" err="1" smtClean="0"/>
              <a:t>Mısriye</a:t>
            </a:r>
            <a:r>
              <a:rPr lang="tr-TR" dirty="0" err="1" smtClean="0"/>
              <a:t>’nin</a:t>
            </a:r>
            <a:r>
              <a:rPr lang="tr-TR" dirty="0" smtClean="0"/>
              <a:t> yayımlanışı</a:t>
            </a:r>
          </a:p>
          <a:p>
            <a:endParaRPr lang="tr-TR" dirty="0" smtClean="0"/>
          </a:p>
          <a:p>
            <a:r>
              <a:rPr lang="tr-TR" dirty="0" smtClean="0"/>
              <a:t>Hanya’da yayımlanan </a:t>
            </a:r>
            <a:r>
              <a:rPr lang="tr-TR" i="1" dirty="0" err="1" smtClean="0"/>
              <a:t>Vakayi</a:t>
            </a:r>
            <a:r>
              <a:rPr lang="tr-TR" i="1" dirty="0" smtClean="0"/>
              <a:t>-i </a:t>
            </a:r>
            <a:r>
              <a:rPr lang="tr-TR" i="1" dirty="0" err="1" smtClean="0"/>
              <a:t>Giridiye</a:t>
            </a:r>
            <a:r>
              <a:rPr lang="tr-TR" i="1" dirty="0" smtClean="0"/>
              <a:t> </a:t>
            </a:r>
            <a:r>
              <a:rPr lang="tr-TR" dirty="0" smtClean="0"/>
              <a:t>ve önemi</a:t>
            </a:r>
          </a:p>
          <a:p>
            <a:endParaRPr lang="tr-TR" dirty="0" smtClean="0"/>
          </a:p>
          <a:p>
            <a:r>
              <a:rPr lang="tr-TR" dirty="0" smtClean="0"/>
              <a:t>İlk Osmanlıca resmi gazete </a:t>
            </a:r>
            <a:r>
              <a:rPr lang="tr-TR" i="1" dirty="0" smtClean="0"/>
              <a:t>Takvim-i </a:t>
            </a:r>
            <a:r>
              <a:rPr lang="tr-TR" i="1" dirty="0" err="1" smtClean="0"/>
              <a:t>Vekayi</a:t>
            </a:r>
            <a:r>
              <a:rPr lang="tr-TR" i="1" dirty="0" smtClean="0"/>
              <a:t> </a:t>
            </a:r>
            <a:r>
              <a:rPr lang="tr-TR" dirty="0" smtClean="0"/>
              <a:t>ve önemi</a:t>
            </a:r>
          </a:p>
          <a:p>
            <a:endParaRPr lang="en-US" dirty="0"/>
          </a:p>
        </p:txBody>
      </p:sp>
    </p:spTree>
    <p:extLst>
      <p:ext uri="{BB962C8B-B14F-4D97-AF65-F5344CB8AC3E}">
        <p14:creationId xmlns:p14="http://schemas.microsoft.com/office/powerpoint/2010/main" val="2509824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Yarı Resmi Gazete </a:t>
            </a:r>
            <a:r>
              <a:rPr lang="tr-TR" i="1" dirty="0" smtClean="0"/>
              <a:t>Ceride-i Havadis</a:t>
            </a:r>
            <a:endParaRPr lang="en-US" i="1" dirty="0"/>
          </a:p>
        </p:txBody>
      </p:sp>
      <p:sp>
        <p:nvSpPr>
          <p:cNvPr id="3" name="İçerik Yer Tutucusu 2"/>
          <p:cNvSpPr>
            <a:spLocks noGrp="1"/>
          </p:cNvSpPr>
          <p:nvPr>
            <p:ph idx="1"/>
          </p:nvPr>
        </p:nvSpPr>
        <p:spPr/>
        <p:txBody>
          <a:bodyPr/>
          <a:lstStyle/>
          <a:p>
            <a:r>
              <a:rPr lang="tr-TR" dirty="0" smtClean="0"/>
              <a:t>1840’da yayımlanan </a:t>
            </a:r>
            <a:r>
              <a:rPr lang="tr-TR" i="1" dirty="0" smtClean="0"/>
              <a:t>Ceride </a:t>
            </a:r>
            <a:r>
              <a:rPr lang="tr-TR" i="1" dirty="0" err="1" smtClean="0"/>
              <a:t>Havadis</a:t>
            </a:r>
            <a:r>
              <a:rPr lang="tr-TR" dirty="0" err="1" smtClean="0"/>
              <a:t>’in</a:t>
            </a:r>
            <a:r>
              <a:rPr lang="tr-TR" dirty="0" smtClean="0"/>
              <a:t> Osmanlı basın tarihi açısından önemi nedir?</a:t>
            </a:r>
          </a:p>
          <a:p>
            <a:endParaRPr lang="tr-TR" dirty="0" smtClean="0"/>
          </a:p>
          <a:p>
            <a:r>
              <a:rPr lang="tr-TR" dirty="0" smtClean="0"/>
              <a:t>Gazetenin sahibi William Churchill kimdir?</a:t>
            </a:r>
          </a:p>
          <a:p>
            <a:endParaRPr lang="tr-TR" dirty="0" smtClean="0"/>
          </a:p>
          <a:p>
            <a:pPr marL="0" indent="0">
              <a:buNone/>
            </a:pPr>
            <a:r>
              <a:rPr lang="tr-TR" dirty="0" smtClean="0"/>
              <a:t>*Bâbıâli Tercüme Odası ve gazetenin yayın kadrosu </a:t>
            </a:r>
          </a:p>
          <a:p>
            <a:pPr marL="0" indent="0">
              <a:buNone/>
            </a:pPr>
            <a:endParaRPr lang="tr-TR" dirty="0" smtClean="0"/>
          </a:p>
          <a:p>
            <a:pPr marL="0" indent="0">
              <a:buNone/>
            </a:pPr>
            <a:r>
              <a:rPr lang="tr-TR" dirty="0" smtClean="0"/>
              <a:t>*Gazetenin yayın politikası ve maddi kaynakları konusunda bilinen Osmanlı basın tarihi konusunda bize ne ifade etmektedir?</a:t>
            </a:r>
            <a:endParaRPr lang="en-US" dirty="0"/>
          </a:p>
        </p:txBody>
      </p:sp>
    </p:spTree>
    <p:extLst>
      <p:ext uri="{BB962C8B-B14F-4D97-AF65-F5344CB8AC3E}">
        <p14:creationId xmlns:p14="http://schemas.microsoft.com/office/powerpoint/2010/main" val="981830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Taşrada İlk Gazetecilik faaliyetleri</a:t>
            </a:r>
            <a:endParaRPr lang="en-US" dirty="0"/>
          </a:p>
        </p:txBody>
      </p:sp>
      <p:sp>
        <p:nvSpPr>
          <p:cNvPr id="3" name="İçerik Yer Tutucusu 2"/>
          <p:cNvSpPr>
            <a:spLocks noGrp="1"/>
          </p:cNvSpPr>
          <p:nvPr>
            <p:ph idx="1"/>
          </p:nvPr>
        </p:nvSpPr>
        <p:spPr/>
        <p:txBody>
          <a:bodyPr/>
          <a:lstStyle/>
          <a:p>
            <a:pPr marL="0" indent="0" algn="just">
              <a:buNone/>
            </a:pPr>
            <a:endParaRPr lang="tr-TR" dirty="0" smtClean="0"/>
          </a:p>
          <a:p>
            <a:pPr marL="0" indent="0" algn="just">
              <a:buNone/>
            </a:pPr>
            <a:r>
              <a:rPr lang="tr-TR" dirty="0" smtClean="0"/>
              <a:t>İlk vilayet gazeteleri Babıâli tarafından İmparatorluğun bir arada tutulması, gelişmekte olan milliyetçi hareketleri denetim altında tutmak için basılmıştır. Bu gazetelerden bazıları çok etkili olacak, liberal basın rejimini savunan Avrupa ülkelerine bu gazetelerin girişi yasaklanacaktır. Bunların başında Osmanlıcılık ideolojisini savunan ve 1860 yılında basılmaya başlayan </a:t>
            </a:r>
            <a:r>
              <a:rPr lang="tr-TR" i="1" dirty="0" smtClean="0"/>
              <a:t>El </a:t>
            </a:r>
            <a:r>
              <a:rPr lang="tr-TR" i="1" dirty="0" err="1" smtClean="0"/>
              <a:t>Cevaib</a:t>
            </a:r>
            <a:r>
              <a:rPr lang="tr-TR" i="1" dirty="0" smtClean="0"/>
              <a:t> </a:t>
            </a:r>
            <a:r>
              <a:rPr lang="tr-TR" dirty="0" smtClean="0"/>
              <a:t>gelmektedir.</a:t>
            </a:r>
          </a:p>
          <a:p>
            <a:pPr marL="0" indent="0" algn="just">
              <a:buNone/>
            </a:pPr>
            <a:r>
              <a:rPr lang="tr-TR" dirty="0" smtClean="0"/>
              <a:t>Osmanlıca-Arapça ilk vilayet gazetesi 1860’da Beyrut’ta basılan </a:t>
            </a:r>
            <a:r>
              <a:rPr lang="tr-TR" i="1" dirty="0" err="1" smtClean="0"/>
              <a:t>Hadikat</a:t>
            </a:r>
            <a:r>
              <a:rPr lang="tr-TR" i="1" dirty="0"/>
              <a:t> </a:t>
            </a:r>
            <a:r>
              <a:rPr lang="tr-TR" i="1" dirty="0" smtClean="0"/>
              <a:t>al </a:t>
            </a:r>
            <a:r>
              <a:rPr lang="tr-TR" i="1" dirty="0" err="1" smtClean="0"/>
              <a:t>Ahbar</a:t>
            </a:r>
            <a:r>
              <a:rPr lang="tr-TR" dirty="0" err="1" smtClean="0"/>
              <a:t>’dır</a:t>
            </a:r>
            <a:r>
              <a:rPr lang="tr-TR" dirty="0" smtClean="0"/>
              <a:t>.</a:t>
            </a:r>
            <a:endParaRPr lang="en-US" dirty="0"/>
          </a:p>
        </p:txBody>
      </p:sp>
    </p:spTree>
    <p:extLst>
      <p:ext uri="{BB962C8B-B14F-4D97-AF65-F5344CB8AC3E}">
        <p14:creationId xmlns:p14="http://schemas.microsoft.com/office/powerpoint/2010/main" val="4081501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Osmanlıca dili dışında yayınlanan gazeteler</a:t>
            </a:r>
            <a:endParaRPr lang="en-US" dirty="0"/>
          </a:p>
        </p:txBody>
      </p:sp>
      <p:sp>
        <p:nvSpPr>
          <p:cNvPr id="3" name="İçerik Yer Tutucusu 2"/>
          <p:cNvSpPr>
            <a:spLocks noGrp="1"/>
          </p:cNvSpPr>
          <p:nvPr>
            <p:ph idx="1"/>
          </p:nvPr>
        </p:nvSpPr>
        <p:spPr/>
        <p:txBody>
          <a:bodyPr/>
          <a:lstStyle/>
          <a:p>
            <a:r>
              <a:rPr lang="tr-TR" dirty="0" smtClean="0"/>
              <a:t>Osmanlı topraklarında 1908’e kadar yaklaşık 150 Fransızca gazete basılmıştır. Bunların bir bölümü Babıâli’nin hizmetinde ya da onun çıkarlarını savunmaktadır.</a:t>
            </a:r>
          </a:p>
          <a:p>
            <a:r>
              <a:rPr lang="tr-TR" dirty="0" smtClean="0"/>
              <a:t>Yarısı Fransızca yarısı İngilizce olan ve başlangıçta İngilizler tarafından çıkarılan </a:t>
            </a:r>
            <a:r>
              <a:rPr lang="tr-TR" i="1" dirty="0" err="1" smtClean="0"/>
              <a:t>Levant</a:t>
            </a:r>
            <a:r>
              <a:rPr lang="tr-TR" i="1" dirty="0" smtClean="0"/>
              <a:t> </a:t>
            </a:r>
            <a:r>
              <a:rPr lang="tr-TR" i="1" dirty="0" err="1" smtClean="0"/>
              <a:t>Herald</a:t>
            </a:r>
            <a:r>
              <a:rPr lang="tr-TR" i="1" dirty="0" smtClean="0"/>
              <a:t> </a:t>
            </a:r>
            <a:r>
              <a:rPr lang="tr-TR" dirty="0" smtClean="0"/>
              <a:t>(1856-1914) ve </a:t>
            </a:r>
            <a:r>
              <a:rPr lang="tr-TR" i="1" dirty="0" err="1" smtClean="0"/>
              <a:t>Levant</a:t>
            </a:r>
            <a:r>
              <a:rPr lang="tr-TR" i="1" dirty="0" smtClean="0"/>
              <a:t> Times </a:t>
            </a:r>
            <a:r>
              <a:rPr lang="tr-TR" i="1" dirty="0" err="1" smtClean="0"/>
              <a:t>and</a:t>
            </a:r>
            <a:r>
              <a:rPr lang="tr-TR" i="1" dirty="0" smtClean="0"/>
              <a:t> </a:t>
            </a:r>
            <a:r>
              <a:rPr lang="tr-TR" i="1" dirty="0" err="1" smtClean="0"/>
              <a:t>Shipping</a:t>
            </a:r>
            <a:r>
              <a:rPr lang="tr-TR" i="1" dirty="0" smtClean="0"/>
              <a:t> </a:t>
            </a:r>
            <a:r>
              <a:rPr lang="tr-TR" i="1" dirty="0" err="1" smtClean="0"/>
              <a:t>Gazette</a:t>
            </a:r>
            <a:r>
              <a:rPr lang="tr-TR" dirty="0" smtClean="0"/>
              <a:t> (1868-1878)</a:t>
            </a:r>
          </a:p>
          <a:p>
            <a:r>
              <a:rPr lang="tr-TR" dirty="0" smtClean="0"/>
              <a:t>Rumların sözcülüğünü yapan ve Fransızca yayımlanan </a:t>
            </a:r>
            <a:r>
              <a:rPr lang="tr-TR" i="1" dirty="0" smtClean="0"/>
              <a:t>La </a:t>
            </a:r>
            <a:r>
              <a:rPr lang="tr-TR" i="1" dirty="0" err="1" smtClean="0"/>
              <a:t>Reforme</a:t>
            </a:r>
            <a:r>
              <a:rPr lang="tr-TR" i="1" dirty="0" smtClean="0"/>
              <a:t> </a:t>
            </a:r>
            <a:r>
              <a:rPr lang="tr-TR" dirty="0" smtClean="0"/>
              <a:t>(1868-1922), </a:t>
            </a:r>
            <a:r>
              <a:rPr lang="tr-TR" i="1" dirty="0" smtClean="0"/>
              <a:t>Le </a:t>
            </a:r>
            <a:r>
              <a:rPr lang="tr-TR" i="1" dirty="0" err="1" smtClean="0"/>
              <a:t>Phare</a:t>
            </a:r>
            <a:r>
              <a:rPr lang="tr-TR" i="1" dirty="0" smtClean="0"/>
              <a:t> </a:t>
            </a:r>
            <a:r>
              <a:rPr lang="tr-TR" i="1" dirty="0" err="1" smtClean="0"/>
              <a:t>du</a:t>
            </a:r>
            <a:r>
              <a:rPr lang="tr-TR" i="1" dirty="0" smtClean="0"/>
              <a:t> </a:t>
            </a:r>
            <a:r>
              <a:rPr lang="tr-TR" i="1" dirty="0" err="1" smtClean="0"/>
              <a:t>Bosphore</a:t>
            </a:r>
            <a:r>
              <a:rPr lang="tr-TR" i="1" dirty="0" smtClean="0"/>
              <a:t> </a:t>
            </a:r>
            <a:r>
              <a:rPr lang="tr-TR" dirty="0" smtClean="0"/>
              <a:t>(1868-1898)</a:t>
            </a:r>
          </a:p>
          <a:p>
            <a:r>
              <a:rPr lang="tr-TR" dirty="0" smtClean="0"/>
              <a:t>Yahudilerin sözcülüğünü yapan </a:t>
            </a:r>
            <a:r>
              <a:rPr lang="tr-TR" i="1" dirty="0" err="1" smtClean="0"/>
              <a:t>Journal</a:t>
            </a:r>
            <a:r>
              <a:rPr lang="tr-TR" i="1" dirty="0" smtClean="0"/>
              <a:t> de </a:t>
            </a:r>
            <a:r>
              <a:rPr lang="tr-TR" i="1" dirty="0" err="1" smtClean="0"/>
              <a:t>Salonique</a:t>
            </a:r>
            <a:r>
              <a:rPr lang="tr-TR" i="1" dirty="0" smtClean="0"/>
              <a:t> </a:t>
            </a:r>
            <a:r>
              <a:rPr lang="tr-TR" dirty="0" smtClean="0"/>
              <a:t>(1895-1912), </a:t>
            </a:r>
            <a:r>
              <a:rPr lang="tr-TR" i="1" dirty="0" err="1" smtClean="0"/>
              <a:t>Journal</a:t>
            </a:r>
            <a:r>
              <a:rPr lang="tr-TR" i="1" dirty="0" smtClean="0"/>
              <a:t> </a:t>
            </a:r>
            <a:r>
              <a:rPr lang="tr-TR" i="1" dirty="0" err="1" smtClean="0"/>
              <a:t>d’Orient</a:t>
            </a:r>
            <a:endParaRPr lang="tr-TR" i="1" dirty="0" smtClean="0"/>
          </a:p>
          <a:p>
            <a:endParaRPr lang="tr-TR" dirty="0" smtClean="0"/>
          </a:p>
          <a:p>
            <a:endParaRPr lang="en-US" dirty="0"/>
          </a:p>
        </p:txBody>
      </p:sp>
    </p:spTree>
    <p:extLst>
      <p:ext uri="{BB962C8B-B14F-4D97-AF65-F5344CB8AC3E}">
        <p14:creationId xmlns:p14="http://schemas.microsoft.com/office/powerpoint/2010/main" val="4039279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dirty="0" smtClean="0"/>
              <a:t>İlk Rumca gazete 1831’de </a:t>
            </a:r>
            <a:r>
              <a:rPr lang="tr-TR" i="1" dirty="0" err="1" smtClean="0"/>
              <a:t>Filos</a:t>
            </a:r>
            <a:r>
              <a:rPr lang="tr-TR" i="1" dirty="0" smtClean="0"/>
              <a:t> Ton Neon </a:t>
            </a:r>
            <a:r>
              <a:rPr lang="tr-TR" dirty="0" smtClean="0"/>
              <a:t>(İzmir)</a:t>
            </a:r>
          </a:p>
          <a:p>
            <a:endParaRPr lang="tr-TR" dirty="0" smtClean="0"/>
          </a:p>
          <a:p>
            <a:r>
              <a:rPr lang="tr-TR" dirty="0" smtClean="0"/>
              <a:t>1832 </a:t>
            </a:r>
            <a:r>
              <a:rPr lang="tr-TR" i="1" dirty="0" smtClean="0"/>
              <a:t>Takvim-i</a:t>
            </a:r>
            <a:r>
              <a:rPr lang="tr-TR" dirty="0" smtClean="0"/>
              <a:t> </a:t>
            </a:r>
            <a:r>
              <a:rPr lang="tr-TR" i="1" dirty="0" err="1" smtClean="0"/>
              <a:t>Vekayi</a:t>
            </a:r>
            <a:r>
              <a:rPr lang="tr-TR" dirty="0" err="1" smtClean="0"/>
              <a:t>’nin</a:t>
            </a:r>
            <a:r>
              <a:rPr lang="tr-TR" dirty="0" smtClean="0"/>
              <a:t> Rumcası yayımlanmıştır.</a:t>
            </a:r>
          </a:p>
          <a:p>
            <a:endParaRPr lang="tr-TR" dirty="0" smtClean="0"/>
          </a:p>
          <a:p>
            <a:r>
              <a:rPr lang="tr-TR" dirty="0" smtClean="0"/>
              <a:t>Ermeni harfleriyle Türkçe gazete </a:t>
            </a:r>
            <a:r>
              <a:rPr lang="tr-TR" i="1" dirty="0" smtClean="0"/>
              <a:t>Manzume-i Efkâr</a:t>
            </a:r>
            <a:r>
              <a:rPr lang="tr-TR" dirty="0" smtClean="0"/>
              <a:t>, </a:t>
            </a:r>
            <a:r>
              <a:rPr lang="tr-TR" i="1" dirty="0" err="1" smtClean="0"/>
              <a:t>Envar</a:t>
            </a:r>
            <a:r>
              <a:rPr lang="tr-TR" i="1" dirty="0" smtClean="0"/>
              <a:t>-ı </a:t>
            </a:r>
            <a:r>
              <a:rPr lang="tr-TR" i="1" dirty="0" err="1" smtClean="0"/>
              <a:t>Şarkiyye</a:t>
            </a:r>
            <a:r>
              <a:rPr lang="tr-TR" dirty="0" smtClean="0"/>
              <a:t>, </a:t>
            </a:r>
            <a:r>
              <a:rPr lang="tr-TR" dirty="0" err="1" smtClean="0"/>
              <a:t>Avedepar</a:t>
            </a:r>
            <a:endParaRPr lang="tr-TR" dirty="0" smtClean="0"/>
          </a:p>
          <a:p>
            <a:endParaRPr lang="tr-TR" dirty="0" smtClean="0"/>
          </a:p>
          <a:p>
            <a:r>
              <a:rPr lang="tr-TR" dirty="0" smtClean="0"/>
              <a:t>Önemli Ermenice gazeteler </a:t>
            </a:r>
            <a:r>
              <a:rPr lang="tr-TR" i="1" dirty="0" err="1" smtClean="0"/>
              <a:t>Masis</a:t>
            </a:r>
            <a:r>
              <a:rPr lang="tr-TR" dirty="0" smtClean="0"/>
              <a:t> (1852), </a:t>
            </a:r>
            <a:r>
              <a:rPr lang="tr-TR" dirty="0" err="1" smtClean="0"/>
              <a:t>Jamanak</a:t>
            </a:r>
            <a:r>
              <a:rPr lang="tr-TR" dirty="0" smtClean="0"/>
              <a:t> (1863), </a:t>
            </a:r>
            <a:r>
              <a:rPr lang="tr-TR" i="1" dirty="0" err="1"/>
              <a:t>H</a:t>
            </a:r>
            <a:r>
              <a:rPr lang="tr-TR" i="1" dirty="0" err="1" smtClean="0"/>
              <a:t>ayrenik</a:t>
            </a:r>
            <a:r>
              <a:rPr lang="tr-TR" dirty="0" smtClean="0"/>
              <a:t> (1870)</a:t>
            </a:r>
          </a:p>
        </p:txBody>
      </p:sp>
    </p:spTree>
    <p:extLst>
      <p:ext uri="{BB962C8B-B14F-4D97-AF65-F5344CB8AC3E}">
        <p14:creationId xmlns:p14="http://schemas.microsoft.com/office/powerpoint/2010/main" val="11829649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TotalTime>
  <Words>453</Words>
  <Application>Microsoft Office PowerPoint</Application>
  <PresentationFormat>Geniş ekran</PresentationFormat>
  <Paragraphs>64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Osmanlı İmparatorluğu’nda İlk Gazeteler</vt:lpstr>
      <vt:lpstr>PowerPoint Sunusu</vt:lpstr>
      <vt:lpstr>PowerPoint Sunusu</vt:lpstr>
      <vt:lpstr>PowerPoint Sunusu</vt:lpstr>
      <vt:lpstr>PowerPoint Sunusu</vt:lpstr>
      <vt:lpstr>Yarı Resmi Gazete Ceride-i Havadis</vt:lpstr>
      <vt:lpstr>Taşrada İlk Gazetecilik faaliyetleri</vt:lpstr>
      <vt:lpstr>Osmanlıca dili dışında yayınlanan gazeteler</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Osmanlı İmparatorluğu’nda İlk Gazeteler</dc:title>
  <dc:creator>İLEF</dc:creator>
  <cp:lastModifiedBy>Gul</cp:lastModifiedBy>
  <cp:revision>9</cp:revision>
  <dcterms:created xsi:type="dcterms:W3CDTF">2018-08-10T12:01:55Z</dcterms:created>
  <dcterms:modified xsi:type="dcterms:W3CDTF">2018-08-11T11:59:09Z</dcterms:modified>
</cp:coreProperties>
</file>