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6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1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3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57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70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9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52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9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95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28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09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16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9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5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7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9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69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7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5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2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iromatr.net/Portals/0/SOSYAL_ICERME_KITABI.pdf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SHB-114 SOSYAL HİZMETTE EŞİTLİK VE ÇEŞİTLİLİK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DERS İÇERİĞİNİN TANITILMASI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DOÇ.DR.FİLİZ YILDIRIM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701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46044" y="546653"/>
            <a:ext cx="10873408" cy="592372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tr-TR" sz="5100" b="1" dirty="0"/>
              <a:t>Öğrencilerin dersten beklentilerini öğrenme</a:t>
            </a:r>
          </a:p>
          <a:p>
            <a:pPr algn="just"/>
            <a:r>
              <a:rPr lang="tr-TR" sz="5100" b="1" dirty="0"/>
              <a:t>Dersi içeriği paylaşımı</a:t>
            </a:r>
          </a:p>
          <a:p>
            <a:pPr algn="just"/>
            <a:endParaRPr lang="tr-TR" sz="3200" dirty="0" smtClean="0"/>
          </a:p>
          <a:p>
            <a:pPr marL="457200" indent="-457200" algn="just">
              <a:buAutoNum type="arabicPeriod"/>
            </a:pPr>
            <a:r>
              <a:rPr lang="tr-TR" sz="3200" dirty="0" smtClean="0"/>
              <a:t>Hafta: Ders İçeriğinin Tanıtılması</a:t>
            </a:r>
          </a:p>
          <a:p>
            <a:pPr marL="457200" indent="-457200" algn="just">
              <a:buAutoNum type="arabicPeriod"/>
            </a:pPr>
            <a:r>
              <a:rPr lang="tr-TR" sz="3200" dirty="0" smtClean="0"/>
              <a:t>Hafta: </a:t>
            </a:r>
            <a:r>
              <a:rPr lang="tr-TR" sz="3200" dirty="0"/>
              <a:t>Adalet Kavramı ve </a:t>
            </a:r>
            <a:r>
              <a:rPr lang="tr-TR" sz="3200" dirty="0" smtClean="0"/>
              <a:t>Türleri</a:t>
            </a:r>
          </a:p>
          <a:p>
            <a:pPr marL="457200" indent="-457200" algn="just">
              <a:buAutoNum type="arabicPeriod"/>
            </a:pPr>
            <a:r>
              <a:rPr lang="tr-TR" sz="3200" dirty="0" smtClean="0"/>
              <a:t>Hafta: Adaletin Görünümleri </a:t>
            </a:r>
          </a:p>
          <a:p>
            <a:pPr marL="457200" indent="-457200" algn="just">
              <a:buAutoNum type="arabicPeriod"/>
            </a:pPr>
            <a:r>
              <a:rPr lang="tr-TR" sz="3200" dirty="0" smtClean="0"/>
              <a:t>Hafta: Sosyal Adalet İlkeleri</a:t>
            </a:r>
          </a:p>
          <a:p>
            <a:pPr marL="457200" indent="-457200" algn="just">
              <a:buAutoNum type="arabicPeriod"/>
            </a:pPr>
            <a:r>
              <a:rPr lang="tr-TR" sz="3200" dirty="0" smtClean="0"/>
              <a:t>Baskı, Önyargı, </a:t>
            </a:r>
            <a:r>
              <a:rPr lang="tr-TR" sz="3200" dirty="0" err="1" smtClean="0"/>
              <a:t>Kalıpyargı</a:t>
            </a:r>
            <a:r>
              <a:rPr lang="tr-TR" sz="3200" dirty="0" smtClean="0"/>
              <a:t> ve Ayrımcılık</a:t>
            </a:r>
          </a:p>
          <a:p>
            <a:pPr marL="457200" indent="-457200" algn="just">
              <a:buAutoNum type="arabicPeriod"/>
            </a:pPr>
            <a:r>
              <a:rPr lang="tr-TR" sz="3200" dirty="0" smtClean="0"/>
              <a:t>Temel Beklenti Etkisi</a:t>
            </a:r>
          </a:p>
          <a:p>
            <a:pPr marL="457200" indent="-457200" algn="just">
              <a:buAutoNum type="arabicPeriod"/>
            </a:pPr>
            <a:r>
              <a:rPr lang="tr-TR" sz="3200" dirty="0" smtClean="0"/>
              <a:t>Ayrımcılığın Meşrulaştırılması</a:t>
            </a:r>
          </a:p>
          <a:p>
            <a:pPr marL="457200" indent="-457200" algn="just">
              <a:buAutoNum type="arabicPeriod"/>
            </a:pPr>
            <a:r>
              <a:rPr lang="tr-TR" sz="3200" dirty="0" smtClean="0"/>
              <a:t>Ara Sınav </a:t>
            </a: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Eşitlik, Çeşitlilik ve Sosyal Hizmet</a:t>
            </a: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Çokkültürcü Sosyal Hizmet</a:t>
            </a:r>
            <a:endParaRPr lang="tr-TR" sz="3200" dirty="0">
              <a:solidFill>
                <a:prstClr val="black"/>
              </a:solidFill>
            </a:endParaRP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Sosyal İçerme ve Sosyal Hizmet</a:t>
            </a:r>
            <a:endParaRPr lang="tr-TR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Sosyal Koruma ve Sosyal Hizmet</a:t>
            </a: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Cinsiyetçilik ve Sosyal Hizmet</a:t>
            </a: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Irkçılık ve Sosyal Hizmet</a:t>
            </a: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İnsan Hakları İhlali Olarak Yoksulluk ve Sosyal Hizmet</a:t>
            </a:r>
          </a:p>
          <a:p>
            <a:pPr marL="457200" indent="-457200" algn="just">
              <a:buAutoNum type="arabicPeriod"/>
            </a:pPr>
            <a:r>
              <a:rPr lang="tr-TR" sz="3200" dirty="0" smtClean="0">
                <a:solidFill>
                  <a:prstClr val="black"/>
                </a:solidFill>
              </a:rPr>
              <a:t>FİNAL</a:t>
            </a:r>
            <a:endParaRPr lang="tr-TR" dirty="0" smtClean="0">
              <a:solidFill>
                <a:prstClr val="black"/>
              </a:solidFill>
            </a:endParaRPr>
          </a:p>
          <a:p>
            <a:pPr algn="just"/>
            <a:endParaRPr lang="tr-TR" dirty="0" smtClean="0"/>
          </a:p>
          <a:p>
            <a:pPr marL="457200" indent="-457200" algn="just">
              <a:buAutoNum type="arabicPeriod"/>
            </a:pPr>
            <a:endParaRPr lang="tr-TR" dirty="0" smtClean="0"/>
          </a:p>
          <a:p>
            <a:pPr marL="457200" indent="-457200" algn="just">
              <a:buAutoNum type="arabicPeriod"/>
            </a:pPr>
            <a:endParaRPr lang="tr-TR" dirty="0" smtClean="0"/>
          </a:p>
          <a:p>
            <a:pPr marL="457200" indent="-457200" algn="just">
              <a:buAutoNum type="arabicPeriod"/>
            </a:pPr>
            <a:endParaRPr lang="tr-TR" dirty="0" smtClean="0"/>
          </a:p>
          <a:p>
            <a:pPr marL="457200" indent="-457200" algn="just">
              <a:buAutoNum type="arabicPeriod"/>
            </a:pPr>
            <a:endParaRPr lang="tr-TR" dirty="0" smtClean="0"/>
          </a:p>
          <a:p>
            <a:pPr marL="457200" indent="-457200" algn="just">
              <a:buAutoNum type="arabicPeriod"/>
            </a:pPr>
            <a:endParaRPr lang="tr-TR" dirty="0" smtClean="0"/>
          </a:p>
          <a:p>
            <a:pPr marL="457200" indent="-457200" algn="just">
              <a:buAutoNum type="arabicPeriod"/>
            </a:pPr>
            <a:endParaRPr lang="tr-TR" dirty="0" smtClean="0"/>
          </a:p>
          <a:p>
            <a:pPr marL="457200" indent="-457200" algn="just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54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063486" y="1620077"/>
            <a:ext cx="9862931" cy="294343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100" b="1" dirty="0" smtClean="0"/>
              <a:t>Dersin Amacı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>	</a:t>
            </a:r>
            <a:r>
              <a:rPr lang="tr-TR" sz="2700" dirty="0">
                <a:latin typeface="+mn-lt"/>
              </a:rPr>
              <a:t>Adalet kavramı ve türleri, </a:t>
            </a:r>
            <a:r>
              <a:rPr lang="tr-TR" sz="2700" dirty="0" smtClean="0">
                <a:latin typeface="+mn-lt"/>
              </a:rPr>
              <a:t>adaletin </a:t>
            </a:r>
            <a:r>
              <a:rPr lang="tr-TR" sz="2700" dirty="0">
                <a:latin typeface="+mn-lt"/>
              </a:rPr>
              <a:t>görünümleri, </a:t>
            </a:r>
            <a:r>
              <a:rPr lang="tr-TR" sz="2700" dirty="0" smtClean="0">
                <a:latin typeface="+mn-lt"/>
              </a:rPr>
              <a:t>sosyal adalet ilkeleri, sosyal </a:t>
            </a:r>
            <a:r>
              <a:rPr lang="tr-TR" sz="2700" dirty="0">
                <a:latin typeface="+mn-lt"/>
              </a:rPr>
              <a:t>içerme, sosyal </a:t>
            </a:r>
            <a:r>
              <a:rPr lang="tr-TR" sz="2700" dirty="0" smtClean="0">
                <a:latin typeface="+mn-lt"/>
              </a:rPr>
              <a:t>hizmet perspektifinden </a:t>
            </a:r>
            <a:r>
              <a:rPr lang="tr-TR" sz="2700" dirty="0">
                <a:latin typeface="+mn-lt"/>
              </a:rPr>
              <a:t>eşitlik ve çeşitlilik, ayrımcılıkla mücadele konusunda öğrencilere bilgi, beceri ve değer temeli kazandırmak amaçlanmaktadır.</a:t>
            </a:r>
          </a:p>
        </p:txBody>
      </p:sp>
    </p:spTree>
    <p:extLst>
      <p:ext uri="{BB962C8B-B14F-4D97-AF65-F5344CB8AC3E}">
        <p14:creationId xmlns:p14="http://schemas.microsoft.com/office/powerpoint/2010/main" val="19849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62270" y="844826"/>
            <a:ext cx="95018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Gruplararası Gerilimlere ve Ayrımcılığa Yol Açan Tarihsel Sosyolojik Süreçler</a:t>
            </a:r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İnsanlığın </a:t>
            </a:r>
            <a:r>
              <a:rPr lang="tr-TR" sz="2400" dirty="0">
                <a:solidFill>
                  <a:prstClr val="black"/>
                </a:solidFill>
              </a:rPr>
              <a:t>uzun süreli eşitlik ve özgürlük arayışına rağmen bugün hemen bütün toplumlarda bazı gruplar diğerlerine oranla daha ayrıcalıklı, avantajlı ve baskındır. Bu hiyerarşinin sorgulanmaya başlanmasına yol açan makro süreçler ise </a:t>
            </a:r>
            <a:r>
              <a:rPr lang="tr-TR" sz="2400" dirty="0" err="1">
                <a:solidFill>
                  <a:prstClr val="black"/>
                </a:solidFill>
              </a:rPr>
              <a:t>modernitenin</a:t>
            </a:r>
            <a:r>
              <a:rPr lang="tr-TR" sz="2400" dirty="0">
                <a:solidFill>
                  <a:prstClr val="black"/>
                </a:solidFill>
              </a:rPr>
              <a:t> aldığı yeni şekil, teknolojik gelişmeler ve küreselleşme </a:t>
            </a:r>
            <a:r>
              <a:rPr lang="tr-TR" sz="2400" dirty="0" smtClean="0">
                <a:solidFill>
                  <a:prstClr val="black"/>
                </a:solidFill>
              </a:rPr>
              <a:t>olgusudur (Çayır, 2012).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6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92087" y="636104"/>
            <a:ext cx="95018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Ayrımcılığın Teorik Sosyolojik Boyutu: Bazı Çıkarımlar</a:t>
            </a:r>
            <a:br>
              <a:rPr lang="tr-TR" sz="2400" b="1" dirty="0">
                <a:solidFill>
                  <a:prstClr val="black"/>
                </a:solidFill>
              </a:rPr>
            </a:br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</a:rPr>
              <a:t>Gruplararası </a:t>
            </a:r>
            <a:r>
              <a:rPr lang="tr-TR" sz="2400" dirty="0">
                <a:solidFill>
                  <a:prstClr val="black"/>
                </a:solidFill>
              </a:rPr>
              <a:t>eşitsizliğin hüküm sürdüğü modern toplumlarda, bazı</a:t>
            </a:r>
            <a:br>
              <a:rPr lang="tr-TR" sz="2400" dirty="0">
                <a:solidFill>
                  <a:prstClr val="black"/>
                </a:solidFill>
              </a:rPr>
            </a:br>
            <a:r>
              <a:rPr lang="tr-TR" sz="2400" dirty="0">
                <a:solidFill>
                  <a:prstClr val="black"/>
                </a:solidFill>
              </a:rPr>
              <a:t>gruplar diğerlerine oranla daha baskındır, hâkimdir, </a:t>
            </a:r>
            <a:r>
              <a:rPr lang="tr-TR" sz="2400" dirty="0" smtClean="0">
                <a:solidFill>
                  <a:prstClr val="black"/>
                </a:solidFill>
              </a:rPr>
              <a:t>güçlüdür.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Damgalamayla birlikte baskın grup madun gruplarla ilgili </a:t>
            </a:r>
            <a:r>
              <a:rPr lang="tr-TR" sz="2400" dirty="0" err="1">
                <a:solidFill>
                  <a:prstClr val="black"/>
                </a:solidFill>
              </a:rPr>
              <a:t>kalıpyargılar</a:t>
            </a:r>
            <a:r>
              <a:rPr lang="tr-TR" sz="2400" dirty="0">
                <a:solidFill>
                  <a:prstClr val="black"/>
                </a:solidFill>
              </a:rPr>
              <a:t/>
            </a:r>
            <a:br>
              <a:rPr lang="tr-TR" sz="2400" dirty="0">
                <a:solidFill>
                  <a:prstClr val="black"/>
                </a:solidFill>
              </a:rPr>
            </a:br>
            <a:r>
              <a:rPr lang="tr-TR" sz="2400" dirty="0">
                <a:solidFill>
                  <a:prstClr val="black"/>
                </a:solidFill>
              </a:rPr>
              <a:t>üretir</a:t>
            </a:r>
            <a:r>
              <a:rPr lang="tr-TR" sz="2400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prstClr val="black"/>
                </a:solidFill>
              </a:rPr>
              <a:t>Kalıpyargılarla</a:t>
            </a:r>
            <a:r>
              <a:rPr lang="tr-TR" sz="2400" dirty="0">
                <a:solidFill>
                  <a:prstClr val="black"/>
                </a:solidFill>
              </a:rPr>
              <a:t> uğraşmanın zor bir yanı vardır. Zira </a:t>
            </a:r>
            <a:r>
              <a:rPr lang="tr-TR" sz="2400" dirty="0" err="1" smtClean="0">
                <a:solidFill>
                  <a:prstClr val="black"/>
                </a:solidFill>
              </a:rPr>
              <a:t>kalıpyargılar</a:t>
            </a:r>
            <a:r>
              <a:rPr lang="tr-TR" sz="2400" dirty="0" smtClean="0">
                <a:solidFill>
                  <a:prstClr val="black"/>
                </a:solidFill>
              </a:rPr>
              <a:t> bir </a:t>
            </a:r>
            <a:r>
              <a:rPr lang="tr-TR" sz="2400" dirty="0">
                <a:solidFill>
                  <a:prstClr val="black"/>
                </a:solidFill>
              </a:rPr>
              <a:t>kısım ‘doğruluk payı’ </a:t>
            </a:r>
            <a:r>
              <a:rPr lang="tr-TR" sz="2400" dirty="0" smtClean="0">
                <a:solidFill>
                  <a:prstClr val="black"/>
                </a:solidFill>
              </a:rPr>
              <a:t>taşıyabilirler.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Aslında ne baskın grup ne de alt konumlu gruplar homojendir. </a:t>
            </a:r>
            <a:r>
              <a:rPr lang="tr-TR" sz="2400" dirty="0" smtClean="0">
                <a:solidFill>
                  <a:prstClr val="black"/>
                </a:solidFill>
              </a:rPr>
              <a:t>Her grup </a:t>
            </a:r>
            <a:r>
              <a:rPr lang="tr-TR" sz="2400" dirty="0">
                <a:solidFill>
                  <a:prstClr val="black"/>
                </a:solidFill>
              </a:rPr>
              <a:t>içinde, olumsuz özelliklere sahip insanlar </a:t>
            </a:r>
            <a:r>
              <a:rPr lang="tr-TR" sz="2400" dirty="0" smtClean="0">
                <a:solidFill>
                  <a:prstClr val="black"/>
                </a:solidFill>
              </a:rPr>
              <a:t>olabilir (Çayır, 2012).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92087" y="636104"/>
            <a:ext cx="950180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Ayrımcılığın Teorik Sosyolojik Boyutu: Bazı Çıkarımlar</a:t>
            </a:r>
            <a:br>
              <a:rPr lang="tr-TR" sz="2400" b="1" dirty="0">
                <a:solidFill>
                  <a:prstClr val="black"/>
                </a:solidFill>
              </a:rPr>
            </a:br>
            <a:endParaRPr lang="tr-TR" sz="2400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Damgalanmış gruplar, kendileriyle ilgili </a:t>
            </a:r>
            <a:r>
              <a:rPr lang="tr-TR" sz="2400" dirty="0" err="1">
                <a:solidFill>
                  <a:prstClr val="black"/>
                </a:solidFill>
              </a:rPr>
              <a:t>kalıpyargılara</a:t>
            </a:r>
            <a:r>
              <a:rPr lang="tr-TR" sz="2400" dirty="0">
                <a:solidFill>
                  <a:prstClr val="black"/>
                </a:solidFill>
              </a:rPr>
              <a:t> uygun </a:t>
            </a:r>
            <a:r>
              <a:rPr lang="tr-TR" sz="2400" dirty="0" smtClean="0">
                <a:solidFill>
                  <a:prstClr val="black"/>
                </a:solidFill>
              </a:rPr>
              <a:t>davrandığında ayrımcılık </a:t>
            </a:r>
            <a:r>
              <a:rPr lang="tr-TR" sz="2400" dirty="0">
                <a:solidFill>
                  <a:prstClr val="black"/>
                </a:solidFill>
              </a:rPr>
              <a:t>gibi sorunlar toplumsal bir mesele haline </a:t>
            </a:r>
            <a:r>
              <a:rPr lang="tr-TR" sz="2400" dirty="0" smtClean="0">
                <a:solidFill>
                  <a:prstClr val="black"/>
                </a:solidFill>
              </a:rPr>
              <a:t>gelmez.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Baskın grupların kaynaklar üzerindeki hâkimiyetini ve </a:t>
            </a:r>
            <a:r>
              <a:rPr lang="tr-TR" sz="2400" dirty="0" smtClean="0">
                <a:solidFill>
                  <a:prstClr val="black"/>
                </a:solidFill>
              </a:rPr>
              <a:t>konumlarını meşrulaştıran </a:t>
            </a:r>
            <a:r>
              <a:rPr lang="tr-TR" sz="2400" dirty="0">
                <a:solidFill>
                  <a:prstClr val="black"/>
                </a:solidFill>
              </a:rPr>
              <a:t>birçok ‘meşrulaştırıcı ideoloji’ </a:t>
            </a:r>
            <a:r>
              <a:rPr lang="tr-TR" sz="2400" dirty="0" smtClean="0">
                <a:solidFill>
                  <a:prstClr val="black"/>
                </a:solidFill>
              </a:rPr>
              <a:t>mevcuttur.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İnsanların birden fazla gruba aidiyeti vardır. Bu açıdan baskın </a:t>
            </a:r>
            <a:r>
              <a:rPr lang="tr-TR" sz="2400" dirty="0" smtClean="0">
                <a:solidFill>
                  <a:prstClr val="black"/>
                </a:solidFill>
              </a:rPr>
              <a:t>ve alt </a:t>
            </a:r>
            <a:r>
              <a:rPr lang="tr-TR" sz="2400" dirty="0">
                <a:solidFill>
                  <a:prstClr val="black"/>
                </a:solidFill>
              </a:rPr>
              <a:t>konumlu </a:t>
            </a:r>
            <a:r>
              <a:rPr lang="tr-TR" sz="2400" dirty="0" err="1">
                <a:solidFill>
                  <a:prstClr val="black"/>
                </a:solidFill>
              </a:rPr>
              <a:t>gruplararası</a:t>
            </a:r>
            <a:r>
              <a:rPr lang="tr-TR" sz="2400" dirty="0">
                <a:solidFill>
                  <a:prstClr val="black"/>
                </a:solidFill>
              </a:rPr>
              <a:t> ilişkiler tek boyutlu </a:t>
            </a:r>
            <a:r>
              <a:rPr lang="tr-TR" sz="2400" dirty="0" smtClean="0">
                <a:solidFill>
                  <a:prstClr val="black"/>
                </a:solidFill>
              </a:rPr>
              <a:t>değildir.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prstClr val="black"/>
                </a:solidFill>
              </a:rPr>
              <a:t>Alt konumlu grupların da damgalanma sürecine karşı </a:t>
            </a:r>
            <a:r>
              <a:rPr lang="tr-TR" sz="2400" dirty="0" smtClean="0">
                <a:solidFill>
                  <a:prstClr val="black"/>
                </a:solidFill>
              </a:rPr>
              <a:t>yürüttüğü bazı </a:t>
            </a:r>
            <a:r>
              <a:rPr lang="tr-TR" sz="2400" dirty="0">
                <a:solidFill>
                  <a:prstClr val="black"/>
                </a:solidFill>
              </a:rPr>
              <a:t>stratejiler </a:t>
            </a:r>
            <a:r>
              <a:rPr lang="tr-TR" sz="2400" dirty="0" smtClean="0">
                <a:solidFill>
                  <a:prstClr val="black"/>
                </a:solidFill>
              </a:rPr>
              <a:t>vardır (Çayır, 2012).</a:t>
            </a:r>
          </a:p>
        </p:txBody>
      </p:sp>
    </p:spTree>
    <p:extLst>
      <p:ext uri="{BB962C8B-B14F-4D97-AF65-F5344CB8AC3E}">
        <p14:creationId xmlns:p14="http://schemas.microsoft.com/office/powerpoint/2010/main" val="29623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92087" y="636104"/>
            <a:ext cx="95018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Ayrımcılıkla Mücadelede Sosyolojinin </a:t>
            </a:r>
            <a:r>
              <a:rPr lang="tr-TR" sz="2400" b="1" dirty="0" smtClean="0">
                <a:solidFill>
                  <a:prstClr val="black"/>
                </a:solidFill>
              </a:rPr>
              <a:t>Rolü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Sosyoloji, bireylere kendi kimlikleri (bireysel hikâyeleri) ile büyük toplumsal</a:t>
            </a: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ve siyasal gelişmeler arasındaki bağı görebilmeleri yetisini </a:t>
            </a:r>
            <a:r>
              <a:rPr lang="tr-TR" sz="2400" dirty="0" smtClean="0">
                <a:solidFill>
                  <a:prstClr val="black"/>
                </a:solidFill>
              </a:rPr>
              <a:t>kazandırmaya çalışır</a:t>
            </a:r>
            <a:r>
              <a:rPr lang="tr-TR" sz="2400" dirty="0">
                <a:solidFill>
                  <a:prstClr val="black"/>
                </a:solidFill>
              </a:rPr>
              <a:t>. Sosyolojik muhayyile denilen bu yeti, insanların içinde </a:t>
            </a:r>
            <a:r>
              <a:rPr lang="tr-TR" sz="2400" dirty="0" smtClean="0">
                <a:solidFill>
                  <a:prstClr val="black"/>
                </a:solidFill>
              </a:rPr>
              <a:t>bulundukları konumu </a:t>
            </a:r>
            <a:r>
              <a:rPr lang="tr-TR" sz="2400" dirty="0">
                <a:solidFill>
                  <a:prstClr val="black"/>
                </a:solidFill>
              </a:rPr>
              <a:t>tarihselleştirebilmeleri, anlayabilmeleri ve eyleyebilen </a:t>
            </a:r>
            <a:r>
              <a:rPr lang="tr-TR" sz="2400" dirty="0" smtClean="0">
                <a:solidFill>
                  <a:prstClr val="black"/>
                </a:solidFill>
              </a:rPr>
              <a:t>bir toplumsal </a:t>
            </a:r>
            <a:r>
              <a:rPr lang="tr-TR" sz="2400" dirty="0">
                <a:solidFill>
                  <a:prstClr val="black"/>
                </a:solidFill>
              </a:rPr>
              <a:t>aktör olabilmelerini </a:t>
            </a:r>
            <a:r>
              <a:rPr lang="tr-TR" sz="2400" dirty="0" smtClean="0">
                <a:solidFill>
                  <a:prstClr val="black"/>
                </a:solidFill>
              </a:rPr>
              <a:t>sağlar (Çayır, 2012).</a:t>
            </a:r>
          </a:p>
        </p:txBody>
      </p:sp>
    </p:spTree>
    <p:extLst>
      <p:ext uri="{BB962C8B-B14F-4D97-AF65-F5344CB8AC3E}">
        <p14:creationId xmlns:p14="http://schemas.microsoft.com/office/powerpoint/2010/main" val="12515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88235" y="99392"/>
            <a:ext cx="11797748" cy="6622084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4500" b="1" dirty="0" smtClean="0"/>
              <a:t>Derste Yararlanılan Kaynakların Paylaşımı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Cankurtaran, Ö. ve Beydili, E. (2016). Ayrımcılık Karşıtı Sosyal Hizmet Uygulamasının Gerekliliği Üzerine. Toplum ve Sosyal Hizmet, 27(1), 145-158.   </a:t>
            </a:r>
            <a:br>
              <a:rPr lang="tr-TR" sz="2500" dirty="0"/>
            </a:br>
            <a:r>
              <a:rPr lang="tr-TR" sz="2500" dirty="0" smtClean="0"/>
              <a:t>Çayır, K. (2013). </a:t>
            </a:r>
            <a:r>
              <a:rPr lang="tr-TR" sz="2500" dirty="0" err="1" smtClean="0"/>
              <a:t>Gruplararası</a:t>
            </a:r>
            <a:r>
              <a:rPr lang="tr-TR" sz="2500" dirty="0" smtClean="0"/>
              <a:t> İlişkiler Bağlamında Ayrımcılık. İçinde K. </a:t>
            </a:r>
            <a:r>
              <a:rPr lang="es-ES" sz="2500" dirty="0" smtClean="0"/>
              <a:t>Çayır </a:t>
            </a:r>
            <a:r>
              <a:rPr lang="es-ES" sz="2500" dirty="0"/>
              <a:t>ve M. </a:t>
            </a:r>
            <a:r>
              <a:rPr lang="es-ES" sz="2500" dirty="0" smtClean="0"/>
              <a:t>Ayan-Ceyhan</a:t>
            </a:r>
            <a:r>
              <a:rPr lang="tr-TR" sz="2500" dirty="0" smtClean="0"/>
              <a:t> (Editörler), </a:t>
            </a:r>
            <a:r>
              <a:rPr lang="es-ES" sz="2500" i="1" dirty="0"/>
              <a:t>Ayrımcılık Çok Boyutlu </a:t>
            </a:r>
            <a:r>
              <a:rPr lang="es-ES" sz="2500" i="1" dirty="0" smtClean="0"/>
              <a:t>Yaklaşımlar</a:t>
            </a:r>
            <a:r>
              <a:rPr lang="tr-TR" sz="2500" i="1" dirty="0" smtClean="0"/>
              <a:t> </a:t>
            </a:r>
            <a:r>
              <a:rPr lang="tr-TR" sz="2500" dirty="0" smtClean="0"/>
              <a:t>(s.5-16). </a:t>
            </a:r>
            <a:r>
              <a:rPr lang="tr-TR" sz="2500" dirty="0"/>
              <a:t>İstanbul: Sena Ofset Ambalaj ve Matbaacılık San. Tic. Ltd. </a:t>
            </a:r>
            <a:r>
              <a:rPr lang="tr-TR" sz="2500" dirty="0" smtClean="0"/>
              <a:t>Şti.</a:t>
            </a:r>
            <a:endParaRPr lang="tr-TR" sz="2500" i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 smtClean="0"/>
              <a:t>Çayır</a:t>
            </a:r>
            <a:r>
              <a:rPr lang="tr-TR" sz="2500" dirty="0"/>
              <a:t>, K. ve Ayan-Ceyhan, M. </a:t>
            </a:r>
            <a:r>
              <a:rPr lang="tr-TR" sz="2500" dirty="0" smtClean="0"/>
              <a:t>(2012</a:t>
            </a:r>
            <a:r>
              <a:rPr lang="tr-TR" sz="2500" dirty="0"/>
              <a:t>). </a:t>
            </a:r>
            <a:r>
              <a:rPr lang="tr-TR" sz="2500" dirty="0" smtClean="0"/>
              <a:t>Ayrımcılık Çok Boyutlu Yaklaşımlar. İstanbul</a:t>
            </a:r>
            <a:r>
              <a:rPr lang="tr-TR" sz="2500" dirty="0"/>
              <a:t>: Sena Ofset Ambalaj ve Matbaacılık San. Tic. Ltd. Şti.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Çeçen, A. (1993). Adalet Kavramı. Ankara: Gündoğan </a:t>
            </a:r>
            <a:r>
              <a:rPr lang="tr-TR" sz="2500" dirty="0" smtClean="0"/>
              <a:t>Yayınları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Demirtaş-Madran, H. A. (2012). Temel Beklenti Etkisi: Kendini Gerçekleştiren Kehanet. İçinde Kenan Çayır ve Müge Ayan Ceyhan (Editörler), Ayrımcılık Çok Boyutlu Yaklaşımlar (s.29-40), İstanbul: Sena Ofset Ambalaj ve Matbaacılık San. Tic. Ltd</a:t>
            </a:r>
            <a:r>
              <a:rPr lang="tr-TR" sz="2500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 smtClean="0"/>
              <a:t>Göregenli</a:t>
            </a:r>
            <a:r>
              <a:rPr lang="tr-TR" sz="2500" dirty="0"/>
              <a:t>, M. (2012a). Temel Kavramlar:</a:t>
            </a:r>
            <a:br>
              <a:rPr lang="tr-TR" sz="2500" dirty="0"/>
            </a:br>
            <a:r>
              <a:rPr lang="tr-TR" sz="2500" dirty="0"/>
              <a:t>Önyargı, </a:t>
            </a:r>
            <a:r>
              <a:rPr lang="tr-TR" sz="2500" dirty="0" err="1"/>
              <a:t>Kalıpyargı</a:t>
            </a:r>
            <a:r>
              <a:rPr lang="tr-TR" sz="2500" dirty="0"/>
              <a:t> ve Ayrımcılık. İçinde Kenan Çayır ve Müge Ayan Ceyhan (Editörler), Ayrımcılık Çok Boyutlu Yaklaşımlar (s.17-28), İstanbul: Sena Ofset Ambalaj ve Matbaacılık San. Tic. Ltd. </a:t>
            </a:r>
            <a:endParaRPr lang="tr-TR" sz="25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Göregenli, M. (2012b). Ayrımcılığın Meşrulaştırılması. İçinde Kenan Çayır ve Müge Ayan Ceyhan (Editörler), Ayrımcılık Çok Boyutlu Yaklaşımlar (s.61-72), İstanbul: Sena Ofset Ambalaj ve Matbaacılık San. Tic. Ltd. Şti.</a:t>
            </a:r>
            <a:br>
              <a:rPr lang="tr-TR" sz="2500" dirty="0"/>
            </a:br>
            <a:r>
              <a:rPr lang="tr-TR" sz="2500" dirty="0"/>
              <a:t/>
            </a:r>
            <a:br>
              <a:rPr lang="tr-TR" sz="2500" dirty="0"/>
            </a:br>
            <a:r>
              <a:rPr lang="tr-TR" sz="2500" dirty="0" smtClean="0"/>
              <a:t>Özgür</a:t>
            </a:r>
            <a:r>
              <a:rPr lang="tr-TR" sz="2500" dirty="0"/>
              <a:t>, Ö. (2010). Çokkültürcü Sosyal Hizmet: Eleştirel Bir Bakış. Toplum ve Sosyal Hizmet, 21(2), 89-104.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2500" dirty="0"/>
              <a:t>SİROMA, (2016). Sosyal İçerme Kitabı. </a:t>
            </a:r>
            <a:r>
              <a:rPr lang="tr-TR" sz="2500" dirty="0">
                <a:hlinkClick r:id="rId2"/>
              </a:rPr>
              <a:t>http://</a:t>
            </a:r>
            <a:r>
              <a:rPr lang="tr-TR" sz="2500" dirty="0" smtClean="0">
                <a:hlinkClick r:id="rId2"/>
              </a:rPr>
              <a:t>siromatr.net/Portals/0/SOSYAL_ICERME_KITABI.pdf</a:t>
            </a:r>
            <a:endParaRPr lang="tr-TR" sz="25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tr-TR" sz="2500" dirty="0"/>
              <a:t>Şaşman-</a:t>
            </a:r>
            <a:r>
              <a:rPr lang="tr-TR" sz="2500" dirty="0" err="1"/>
              <a:t>Kaylı</a:t>
            </a:r>
            <a:r>
              <a:rPr lang="tr-TR" sz="2500" dirty="0"/>
              <a:t>, D. (2016). Türkiye’de Sosyal Hizmetin Toplumsal Cinsiyet Eşitliği ile İlişkisi. </a:t>
            </a:r>
            <a:r>
              <a:rPr lang="tr-TR" sz="2500" dirty="0" err="1"/>
              <a:t>The</a:t>
            </a:r>
            <a:r>
              <a:rPr lang="tr-TR" sz="2500" dirty="0"/>
              <a:t> </a:t>
            </a:r>
            <a:r>
              <a:rPr lang="tr-TR" sz="2500" dirty="0" err="1"/>
              <a:t>Journal</a:t>
            </a:r>
            <a:r>
              <a:rPr lang="tr-TR" sz="2500" dirty="0"/>
              <a:t> of </a:t>
            </a:r>
            <a:r>
              <a:rPr lang="tr-TR" sz="2500" dirty="0" err="1"/>
              <a:t>Academic</a:t>
            </a:r>
            <a:r>
              <a:rPr lang="tr-TR" sz="2500" dirty="0"/>
              <a:t> </a:t>
            </a:r>
            <a:r>
              <a:rPr lang="tr-TR" sz="2500" dirty="0" err="1"/>
              <a:t>Social</a:t>
            </a:r>
            <a:r>
              <a:rPr lang="tr-TR" sz="2500" dirty="0"/>
              <a:t> </a:t>
            </a:r>
            <a:r>
              <a:rPr lang="tr-TR" sz="2500" dirty="0" err="1"/>
              <a:t>Science</a:t>
            </a:r>
            <a:r>
              <a:rPr lang="tr-TR" sz="2500" dirty="0"/>
              <a:t> </a:t>
            </a:r>
            <a:r>
              <a:rPr lang="tr-TR" sz="2500" dirty="0" err="1"/>
              <a:t>Studies</a:t>
            </a:r>
            <a:r>
              <a:rPr lang="tr-TR" sz="2500" dirty="0"/>
              <a:t>, 45, 135-142. </a:t>
            </a:r>
            <a:endParaRPr lang="tr-TR" sz="25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tr-TR" sz="2500" dirty="0"/>
              <a:t>Şahin-</a:t>
            </a:r>
            <a:r>
              <a:rPr lang="tr-TR" sz="2500" dirty="0" err="1"/>
              <a:t>Taşğın</a:t>
            </a:r>
            <a:r>
              <a:rPr lang="tr-TR" sz="2500" dirty="0"/>
              <a:t>, N. (2017). Yoksulluk, İnsan Hakları ve Sosyal Hizmet. Ankara: </a:t>
            </a:r>
            <a:r>
              <a:rPr lang="tr-TR" sz="2500" dirty="0" err="1"/>
              <a:t>Nika</a:t>
            </a:r>
            <a:r>
              <a:rPr lang="tr-TR" sz="2500" dirty="0"/>
              <a:t> Yayınevi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 err="1" smtClean="0"/>
              <a:t>Thompson</a:t>
            </a:r>
            <a:r>
              <a:rPr lang="tr-TR" sz="2500" dirty="0"/>
              <a:t>, N. (2013a). Kuram ve Uygulamada Sosyal Hizmeti Anlamak İçinde Ö. Cankurtaran-Öntaş ve B. Hatiboğlu Eren (Editörler); Ö.S. </a:t>
            </a:r>
            <a:r>
              <a:rPr lang="tr-TR" sz="2500" dirty="0" err="1"/>
              <a:t>Özateş</a:t>
            </a:r>
            <a:r>
              <a:rPr lang="tr-TR" sz="2500" dirty="0"/>
              <a:t> Gelmez (Çev.), Değer Temeli (s.154-182). Ankara: Dipnot Yayınları.</a:t>
            </a:r>
            <a:br>
              <a:rPr lang="tr-TR" sz="2500" dirty="0"/>
            </a:br>
            <a:r>
              <a:rPr lang="tr-TR" sz="2500" dirty="0"/>
              <a:t/>
            </a:r>
            <a:br>
              <a:rPr lang="tr-TR" sz="2500" dirty="0"/>
            </a:br>
            <a:r>
              <a:rPr lang="tr-TR" sz="2500" dirty="0"/>
              <a:t>Thompson, N. (2013b). Kuram ve Uygulamada Sosyal Hizmeti Anlamak İçinde Ö. Cankurtaran-Öntaş ve B. Hatiboğlu Eren (Editörler); İ.B. Adıgüzel (Çev.), İyi Uygulamayı Başarmak (s.183-212). Ankara: Dipnot Yayınları</a:t>
            </a:r>
            <a:r>
              <a:rPr lang="tr-TR" sz="2500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Tuncay, T. (2006). Sosyal Hizmette Baskı Karşıtı Uygulama. Toplum ve Sosyal Hizmet, 17(2), 59-71. </a:t>
            </a:r>
            <a:endParaRPr lang="tr-TR" sz="25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 smtClean="0"/>
              <a:t>Uçar</a:t>
            </a:r>
            <a:r>
              <a:rPr lang="tr-TR" sz="2500" dirty="0"/>
              <a:t>, M. (2015). Sosyal Hizmet Literatüründe “Örgütsel Kültürel Yetkinliğin” Kavramsal Temelleri İle Değerlendirilmesi (Basılmamış Uzaktan Eğitim Dönem Projesi). Ankara Üniversitesi Sağlık Bilimleri Enstitüsü, Ankara.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Yıldırım, F. (2011). Üniversite Gençliği “Sosyal </a:t>
            </a:r>
            <a:r>
              <a:rPr lang="tr-TR" sz="2500" dirty="0" err="1"/>
              <a:t>Adalet”ten</a:t>
            </a:r>
            <a:r>
              <a:rPr lang="tr-TR" sz="2500" dirty="0"/>
              <a:t> Ne Anlıyor? Sosyal Adalet İlkeleri Bağlamında Bir Eğilim Belirleme Araştırması, Ankara Üniversitesi Fen Bilimleri Enstitüsü, Ankara.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Zastrow, (2013). Sosyal Hizmete Giriş. Ankara: </a:t>
            </a:r>
            <a:r>
              <a:rPr lang="tr-TR" sz="2500" dirty="0" err="1"/>
              <a:t>Nika</a:t>
            </a:r>
            <a:r>
              <a:rPr lang="tr-TR" sz="2500" dirty="0"/>
              <a:t> Yayınevi</a:t>
            </a:r>
            <a:r>
              <a:rPr lang="tr-TR" sz="2500" dirty="0" smtClean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2500" dirty="0"/>
              <a:t>Zengin, O. ve Altındağ, Ö. (2016). Bir İnsan Hakları Mesleği Olarak Sosyal Hizmet. Toplum ve Sosyal Hizmet, 27(1), 179-190.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sz="21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240</Words>
  <Application>Microsoft Office PowerPoint</Application>
  <PresentationFormat>Geniş ekran</PresentationFormat>
  <Paragraphs>69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1_Office Teması</vt:lpstr>
      <vt:lpstr>2_Office Teması</vt:lpstr>
      <vt:lpstr>SHB-114 SOSYAL HİZMETTE EŞİTLİK VE ÇEŞİTLİLİK DERS İÇERİĞİNİN TANITILMASI</vt:lpstr>
      <vt:lpstr>PowerPoint Sunusu</vt:lpstr>
      <vt:lpstr> Dersin Amacı  Adalet kavramı ve türleri, adaletin görünümleri, sosyal adalet ilkeleri, sosyal içerme, sosyal hizmet perspektifinden eşitlik ve çeşitlilik, ayrımcılıkla mücadele konusunda öğrencilere bilgi, beceri ve değer temeli kazandırmak amaçlanmaktadır.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DERS İÇERİĞİNİN TANITILMASI</dc:title>
  <dc:creator>C</dc:creator>
  <cp:lastModifiedBy>C</cp:lastModifiedBy>
  <cp:revision>35</cp:revision>
  <dcterms:created xsi:type="dcterms:W3CDTF">2017-10-22T16:12:04Z</dcterms:created>
  <dcterms:modified xsi:type="dcterms:W3CDTF">2017-11-19T13:54:59Z</dcterms:modified>
</cp:coreProperties>
</file>