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7" r:id="rId3"/>
    <p:sldId id="261" r:id="rId4"/>
    <p:sldId id="262" r:id="rId5"/>
    <p:sldId id="263" r:id="rId6"/>
    <p:sldId id="264" r:id="rId7"/>
    <p:sldId id="265" r:id="rId8"/>
    <p:sldId id="266" r:id="rId9"/>
    <p:sldId id="267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883" y="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7669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9619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64354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B060A-6166-43C0-A6DF-FCE50BEACD39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85571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B9ECD-D4DC-4D39-9841-DADE3FBCC179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76704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59957-3871-4D55-B629-2074F251C9FD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73956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B9BB7-3DFA-4121-B862-A876150D8AE7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36521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9B520-75F8-49D9-AEAC-CD6C15CB2A49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12198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7F2FC-D79A-4A06-A3E2-F30D578C6D50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69571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F626E-65CA-469A-AB92-5CDAC8DB326A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78280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55268-0AD7-48D8-8A1B-591DACFBB3A1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944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20904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D65B6-C9C7-4E4A-A82B-2FC8F679D3EB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05168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FC568-F98F-4352-8994-C7A0513B743B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375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0B2F2-039C-4DC3-99DB-64C3B6894C55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3097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5956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8378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1912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1495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8690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3774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5159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2347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1EC92B-805C-4C6B-88EF-0B543B722149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5428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siromatr.net/Portals/0/SOSYAL_ICERME_KITABI.pdf" TargetMode="Externa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SHB-114 SOSYAL HİZMETTE EŞİTLİK VE ÇEŞİTLİLİK</a:t>
            </a:r>
            <a:r>
              <a:rPr lang="tr-TR" b="1" dirty="0"/>
              <a:t/>
            </a:r>
            <a:br>
              <a:rPr lang="tr-TR" b="1" dirty="0"/>
            </a:br>
            <a:r>
              <a:rPr lang="tr-TR" b="1" dirty="0"/>
              <a:t>DERS İÇERİĞİNİN TANITILMASI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DOÇ.DR.FİLİZ YILDIRIM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97014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646044" y="546653"/>
            <a:ext cx="10873408" cy="5923722"/>
          </a:xfrm>
        </p:spPr>
        <p:txBody>
          <a:bodyPr>
            <a:normAutofit fontScale="47500" lnSpcReduction="20000"/>
          </a:bodyPr>
          <a:lstStyle/>
          <a:p>
            <a:pPr algn="just"/>
            <a:r>
              <a:rPr lang="tr-TR" sz="5100" b="1" dirty="0"/>
              <a:t>Öğrencilerin dersten beklentilerini öğrenme</a:t>
            </a:r>
          </a:p>
          <a:p>
            <a:pPr algn="just"/>
            <a:r>
              <a:rPr lang="tr-TR" sz="5100" b="1" dirty="0"/>
              <a:t>Dersi içeriği paylaşımı</a:t>
            </a:r>
          </a:p>
          <a:p>
            <a:pPr algn="just"/>
            <a:endParaRPr lang="tr-TR" sz="3200" dirty="0" smtClean="0"/>
          </a:p>
          <a:p>
            <a:pPr marL="457200" indent="-457200" algn="just">
              <a:buAutoNum type="arabicPeriod"/>
            </a:pPr>
            <a:r>
              <a:rPr lang="tr-TR" sz="3200" dirty="0" smtClean="0"/>
              <a:t>Hafta: Ders İçeriğinin Tanıtılması</a:t>
            </a:r>
          </a:p>
          <a:p>
            <a:pPr marL="457200" indent="-457200" algn="just">
              <a:buAutoNum type="arabicPeriod"/>
            </a:pPr>
            <a:r>
              <a:rPr lang="tr-TR" sz="3200" dirty="0" smtClean="0"/>
              <a:t>Hafta: </a:t>
            </a:r>
            <a:r>
              <a:rPr lang="tr-TR" sz="3200" dirty="0"/>
              <a:t>Adalet Kavramı ve </a:t>
            </a:r>
            <a:r>
              <a:rPr lang="tr-TR" sz="3200" dirty="0" smtClean="0"/>
              <a:t>Türleri</a:t>
            </a:r>
          </a:p>
          <a:p>
            <a:pPr marL="457200" indent="-457200" algn="just">
              <a:buAutoNum type="arabicPeriod"/>
            </a:pPr>
            <a:r>
              <a:rPr lang="tr-TR" sz="3200" dirty="0" smtClean="0"/>
              <a:t>Hafta: Adaletin Görünümleri </a:t>
            </a:r>
          </a:p>
          <a:p>
            <a:pPr marL="457200" indent="-457200" algn="just">
              <a:buAutoNum type="arabicPeriod"/>
            </a:pPr>
            <a:r>
              <a:rPr lang="tr-TR" sz="3200" dirty="0" smtClean="0"/>
              <a:t>Hafta: Sosyal Adalet İlkeleri</a:t>
            </a:r>
          </a:p>
          <a:p>
            <a:pPr marL="457200" indent="-457200" algn="just">
              <a:buAutoNum type="arabicPeriod"/>
            </a:pPr>
            <a:r>
              <a:rPr lang="tr-TR" sz="3200" dirty="0" smtClean="0"/>
              <a:t>Baskı, Önyargı, </a:t>
            </a:r>
            <a:r>
              <a:rPr lang="tr-TR" sz="3200" dirty="0" err="1" smtClean="0"/>
              <a:t>Kalıpyargı</a:t>
            </a:r>
            <a:r>
              <a:rPr lang="tr-TR" sz="3200" dirty="0" smtClean="0"/>
              <a:t> ve Ayrımcılık</a:t>
            </a:r>
          </a:p>
          <a:p>
            <a:pPr marL="457200" indent="-457200" algn="just">
              <a:buAutoNum type="arabicPeriod"/>
            </a:pPr>
            <a:r>
              <a:rPr lang="tr-TR" sz="3200" dirty="0" smtClean="0"/>
              <a:t>Temel Beklenti Etkisi</a:t>
            </a:r>
          </a:p>
          <a:p>
            <a:pPr marL="457200" indent="-457200" algn="just">
              <a:buAutoNum type="arabicPeriod"/>
            </a:pPr>
            <a:r>
              <a:rPr lang="tr-TR" sz="3200" dirty="0" smtClean="0"/>
              <a:t>Ayrımcılığın Meşrulaştırılması</a:t>
            </a:r>
          </a:p>
          <a:p>
            <a:pPr marL="457200" indent="-457200" algn="just">
              <a:buAutoNum type="arabicPeriod"/>
            </a:pPr>
            <a:r>
              <a:rPr lang="tr-TR" sz="3200" dirty="0" smtClean="0"/>
              <a:t>Ara Sınav </a:t>
            </a:r>
          </a:p>
          <a:p>
            <a:pPr marL="457200" indent="-457200" algn="just">
              <a:buAutoNum type="arabicPeriod"/>
            </a:pPr>
            <a:r>
              <a:rPr lang="tr-TR" sz="3200" dirty="0" smtClean="0">
                <a:solidFill>
                  <a:prstClr val="black"/>
                </a:solidFill>
              </a:rPr>
              <a:t>Eşitlik, Çeşitlilik ve Sosyal Hizmet</a:t>
            </a:r>
          </a:p>
          <a:p>
            <a:pPr marL="457200" indent="-457200" algn="just">
              <a:buAutoNum type="arabicPeriod"/>
            </a:pPr>
            <a:r>
              <a:rPr lang="tr-TR" sz="3200" dirty="0" smtClean="0">
                <a:solidFill>
                  <a:prstClr val="black"/>
                </a:solidFill>
              </a:rPr>
              <a:t>Çokkültürcü Sosyal Hizmet</a:t>
            </a:r>
            <a:endParaRPr lang="tr-TR" sz="3200" dirty="0">
              <a:solidFill>
                <a:prstClr val="black"/>
              </a:solidFill>
            </a:endParaRPr>
          </a:p>
          <a:p>
            <a:pPr marL="457200" indent="-457200" algn="just">
              <a:buAutoNum type="arabicPeriod"/>
            </a:pPr>
            <a:r>
              <a:rPr lang="tr-TR" sz="3200" dirty="0" smtClean="0">
                <a:solidFill>
                  <a:prstClr val="black"/>
                </a:solidFill>
              </a:rPr>
              <a:t>Sosyal İçerme ve Sosyal Hizmet</a:t>
            </a:r>
            <a:endParaRPr lang="tr-TR" sz="32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 algn="just">
              <a:buAutoNum type="arabicPeriod"/>
            </a:pPr>
            <a:r>
              <a:rPr lang="tr-TR" sz="3200" dirty="0" smtClean="0">
                <a:solidFill>
                  <a:prstClr val="black"/>
                </a:solidFill>
              </a:rPr>
              <a:t>Sosyal Koruma ve Sosyal Hizmet</a:t>
            </a:r>
          </a:p>
          <a:p>
            <a:pPr marL="457200" indent="-457200" algn="just">
              <a:buAutoNum type="arabicPeriod"/>
            </a:pPr>
            <a:r>
              <a:rPr lang="tr-TR" sz="3200" dirty="0" smtClean="0">
                <a:solidFill>
                  <a:prstClr val="black"/>
                </a:solidFill>
              </a:rPr>
              <a:t>Cinsiyetçilik ve Sosyal Hizmet</a:t>
            </a:r>
          </a:p>
          <a:p>
            <a:pPr marL="457200" indent="-457200" algn="just">
              <a:buAutoNum type="arabicPeriod"/>
            </a:pPr>
            <a:r>
              <a:rPr lang="tr-TR" sz="3200" dirty="0" smtClean="0">
                <a:solidFill>
                  <a:prstClr val="black"/>
                </a:solidFill>
              </a:rPr>
              <a:t>Irkçılık ve Sosyal Hizmet</a:t>
            </a:r>
          </a:p>
          <a:p>
            <a:pPr marL="457200" indent="-457200" algn="just">
              <a:buAutoNum type="arabicPeriod"/>
            </a:pPr>
            <a:r>
              <a:rPr lang="tr-TR" sz="3200" dirty="0" smtClean="0">
                <a:solidFill>
                  <a:prstClr val="black"/>
                </a:solidFill>
              </a:rPr>
              <a:t>İnsan Hakları İhlali Olarak Yoksulluk ve Sosyal Hizmet</a:t>
            </a:r>
          </a:p>
          <a:p>
            <a:pPr marL="457200" indent="-457200" algn="just">
              <a:buAutoNum type="arabicPeriod"/>
            </a:pPr>
            <a:r>
              <a:rPr lang="tr-TR" sz="3200" dirty="0" smtClean="0">
                <a:solidFill>
                  <a:prstClr val="black"/>
                </a:solidFill>
              </a:rPr>
              <a:t>FİNAL</a:t>
            </a:r>
            <a:endParaRPr lang="tr-TR" dirty="0" smtClean="0">
              <a:solidFill>
                <a:prstClr val="black"/>
              </a:solidFill>
            </a:endParaRPr>
          </a:p>
          <a:p>
            <a:pPr algn="just"/>
            <a:endParaRPr lang="tr-TR" dirty="0" smtClean="0"/>
          </a:p>
          <a:p>
            <a:pPr marL="457200" indent="-457200" algn="just">
              <a:buAutoNum type="arabicPeriod"/>
            </a:pPr>
            <a:endParaRPr lang="tr-TR" dirty="0" smtClean="0"/>
          </a:p>
          <a:p>
            <a:pPr marL="457200" indent="-457200" algn="just">
              <a:buAutoNum type="arabicPeriod"/>
            </a:pPr>
            <a:endParaRPr lang="tr-TR" dirty="0" smtClean="0"/>
          </a:p>
          <a:p>
            <a:pPr marL="457200" indent="-457200" algn="just">
              <a:buAutoNum type="arabicPeriod"/>
            </a:pPr>
            <a:endParaRPr lang="tr-TR" dirty="0" smtClean="0"/>
          </a:p>
          <a:p>
            <a:pPr marL="457200" indent="-457200" algn="just">
              <a:buAutoNum type="arabicPeriod"/>
            </a:pPr>
            <a:endParaRPr lang="tr-TR" dirty="0" smtClean="0"/>
          </a:p>
          <a:p>
            <a:pPr marL="457200" indent="-457200" algn="just">
              <a:buAutoNum type="arabicPeriod"/>
            </a:pPr>
            <a:endParaRPr lang="tr-TR" dirty="0" smtClean="0"/>
          </a:p>
          <a:p>
            <a:pPr marL="457200" indent="-457200" algn="just">
              <a:buAutoNum type="arabicPeriod"/>
            </a:pPr>
            <a:endParaRPr lang="tr-TR" dirty="0" smtClean="0"/>
          </a:p>
          <a:p>
            <a:pPr marL="457200" indent="-457200" algn="just">
              <a:buAutoNum type="arabicPeriod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05467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ctrTitle"/>
          </p:nvPr>
        </p:nvSpPr>
        <p:spPr>
          <a:xfrm>
            <a:off x="1063486" y="1620077"/>
            <a:ext cx="9862931" cy="2943433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sz="3100" b="1" dirty="0" smtClean="0"/>
              <a:t>Dersin Amacı</a:t>
            </a:r>
            <a:r>
              <a:rPr lang="tr-TR" b="1" dirty="0"/>
              <a:t/>
            </a:r>
            <a:br>
              <a:rPr lang="tr-TR" b="1" dirty="0"/>
            </a:br>
            <a:r>
              <a:rPr lang="tr-TR" b="1" dirty="0"/>
              <a:t>	</a:t>
            </a:r>
            <a:r>
              <a:rPr lang="tr-TR" sz="2700" dirty="0">
                <a:latin typeface="+mn-lt"/>
              </a:rPr>
              <a:t>Adalet kavramı ve türleri, </a:t>
            </a:r>
            <a:r>
              <a:rPr lang="tr-TR" sz="2700" dirty="0" smtClean="0">
                <a:latin typeface="+mn-lt"/>
              </a:rPr>
              <a:t>adaletin </a:t>
            </a:r>
            <a:r>
              <a:rPr lang="tr-TR" sz="2700" dirty="0">
                <a:latin typeface="+mn-lt"/>
              </a:rPr>
              <a:t>görünümleri, </a:t>
            </a:r>
            <a:r>
              <a:rPr lang="tr-TR" sz="2700" dirty="0" smtClean="0">
                <a:latin typeface="+mn-lt"/>
              </a:rPr>
              <a:t>sosyal adalet ilkeleri, sosyal </a:t>
            </a:r>
            <a:r>
              <a:rPr lang="tr-TR" sz="2700" dirty="0">
                <a:latin typeface="+mn-lt"/>
              </a:rPr>
              <a:t>içerme, sosyal </a:t>
            </a:r>
            <a:r>
              <a:rPr lang="tr-TR" sz="2700" dirty="0" smtClean="0">
                <a:latin typeface="+mn-lt"/>
              </a:rPr>
              <a:t>hizmet perspektifinden </a:t>
            </a:r>
            <a:r>
              <a:rPr lang="tr-TR" sz="2700" dirty="0">
                <a:latin typeface="+mn-lt"/>
              </a:rPr>
              <a:t>eşitlik ve çeşitlilik, ayrımcılıkla mücadele konusunda öğrencilere bilgi, beceri ve değer temeli kazandırmak amaçlanmaktadır.</a:t>
            </a:r>
          </a:p>
        </p:txBody>
      </p:sp>
    </p:spTree>
    <p:extLst>
      <p:ext uri="{BB962C8B-B14F-4D97-AF65-F5344CB8AC3E}">
        <p14:creationId xmlns:p14="http://schemas.microsoft.com/office/powerpoint/2010/main" val="1984946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/>
          <p:cNvSpPr txBox="1"/>
          <p:nvPr/>
        </p:nvSpPr>
        <p:spPr>
          <a:xfrm>
            <a:off x="1262270" y="844826"/>
            <a:ext cx="9501808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tr-TR" dirty="0" smtClean="0">
              <a:solidFill>
                <a:prstClr val="black"/>
              </a:solidFill>
            </a:endParaRPr>
          </a:p>
          <a:p>
            <a:pPr algn="just"/>
            <a:r>
              <a:rPr lang="tr-TR" sz="2400" b="1" dirty="0" smtClean="0">
                <a:solidFill>
                  <a:prstClr val="black"/>
                </a:solidFill>
              </a:rPr>
              <a:t>Gruplararası Gerilimlere ve Ayrımcılığa Yol Açan Tarihsel Sosyolojik Süreçler</a:t>
            </a:r>
            <a:endParaRPr lang="tr-TR" sz="2400" b="1" dirty="0">
              <a:solidFill>
                <a:prstClr val="black"/>
              </a:solidFill>
            </a:endParaRPr>
          </a:p>
          <a:p>
            <a:pPr algn="just"/>
            <a:endParaRPr lang="tr-TR" sz="2400" dirty="0" smtClean="0">
              <a:solidFill>
                <a:prstClr val="black"/>
              </a:solidFill>
            </a:endParaRPr>
          </a:p>
          <a:p>
            <a:pPr algn="just"/>
            <a:r>
              <a:rPr lang="tr-TR" sz="2400" dirty="0" smtClean="0">
                <a:solidFill>
                  <a:prstClr val="black"/>
                </a:solidFill>
              </a:rPr>
              <a:t>İnsanlığın </a:t>
            </a:r>
            <a:r>
              <a:rPr lang="tr-TR" sz="2400" dirty="0">
                <a:solidFill>
                  <a:prstClr val="black"/>
                </a:solidFill>
              </a:rPr>
              <a:t>uzun süreli eşitlik ve özgürlük arayışına rağmen bugün hemen bütün toplumlarda bazı gruplar diğerlerine oranla daha ayrıcalıklı, avantajlı ve baskındır. Bu hiyerarşinin sorgulanmaya başlanmasına yol açan makro süreçler ise </a:t>
            </a:r>
            <a:r>
              <a:rPr lang="tr-TR" sz="2400" dirty="0" err="1">
                <a:solidFill>
                  <a:prstClr val="black"/>
                </a:solidFill>
              </a:rPr>
              <a:t>modernitenin</a:t>
            </a:r>
            <a:r>
              <a:rPr lang="tr-TR" sz="2400" dirty="0">
                <a:solidFill>
                  <a:prstClr val="black"/>
                </a:solidFill>
              </a:rPr>
              <a:t> aldığı yeni şekil, teknolojik gelişmeler ve küreselleşme </a:t>
            </a:r>
            <a:r>
              <a:rPr lang="tr-TR" sz="2400" dirty="0" smtClean="0">
                <a:solidFill>
                  <a:prstClr val="black"/>
                </a:solidFill>
              </a:rPr>
              <a:t>olgusudur (Çayır, 2012).</a:t>
            </a:r>
            <a:endParaRPr lang="tr-TR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5690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/>
          <p:cNvSpPr txBox="1"/>
          <p:nvPr/>
        </p:nvSpPr>
        <p:spPr>
          <a:xfrm>
            <a:off x="1292087" y="636104"/>
            <a:ext cx="9501808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tr-TR" dirty="0" smtClean="0">
              <a:solidFill>
                <a:prstClr val="black"/>
              </a:solidFill>
            </a:endParaRPr>
          </a:p>
          <a:p>
            <a:pPr algn="just"/>
            <a:r>
              <a:rPr lang="tr-TR" sz="2400" b="1" dirty="0">
                <a:solidFill>
                  <a:prstClr val="black"/>
                </a:solidFill>
              </a:rPr>
              <a:t>Ayrımcılığın Teorik Sosyolojik Boyutu: Bazı Çıkarımlar</a:t>
            </a:r>
            <a:br>
              <a:rPr lang="tr-TR" sz="2400" b="1" dirty="0">
                <a:solidFill>
                  <a:prstClr val="black"/>
                </a:solidFill>
              </a:rPr>
            </a:br>
            <a:endParaRPr lang="tr-TR" sz="2400" dirty="0" smtClean="0">
              <a:solidFill>
                <a:prstClr val="black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sz="2400" dirty="0" smtClean="0">
                <a:solidFill>
                  <a:prstClr val="black"/>
                </a:solidFill>
              </a:rPr>
              <a:t>Gruplararası </a:t>
            </a:r>
            <a:r>
              <a:rPr lang="tr-TR" sz="2400" dirty="0">
                <a:solidFill>
                  <a:prstClr val="black"/>
                </a:solidFill>
              </a:rPr>
              <a:t>eşitsizliğin hüküm sürdüğü modern toplumlarda, bazı</a:t>
            </a:r>
            <a:br>
              <a:rPr lang="tr-TR" sz="2400" dirty="0">
                <a:solidFill>
                  <a:prstClr val="black"/>
                </a:solidFill>
              </a:rPr>
            </a:br>
            <a:r>
              <a:rPr lang="tr-TR" sz="2400" dirty="0">
                <a:solidFill>
                  <a:prstClr val="black"/>
                </a:solidFill>
              </a:rPr>
              <a:t>gruplar diğerlerine oranla daha baskındır, hâkimdir, </a:t>
            </a:r>
            <a:r>
              <a:rPr lang="tr-TR" sz="2400" dirty="0" smtClean="0">
                <a:solidFill>
                  <a:prstClr val="black"/>
                </a:solidFill>
              </a:rPr>
              <a:t>güçlüdür.</a:t>
            </a:r>
          </a:p>
          <a:p>
            <a:pPr algn="just"/>
            <a:endParaRPr lang="tr-TR" sz="2400" dirty="0" smtClean="0">
              <a:solidFill>
                <a:prstClr val="black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sz="2400" dirty="0">
                <a:solidFill>
                  <a:prstClr val="black"/>
                </a:solidFill>
              </a:rPr>
              <a:t>Damgalamayla birlikte baskın grup madun gruplarla ilgili </a:t>
            </a:r>
            <a:r>
              <a:rPr lang="tr-TR" sz="2400" dirty="0" err="1">
                <a:solidFill>
                  <a:prstClr val="black"/>
                </a:solidFill>
              </a:rPr>
              <a:t>kalıpyargılar</a:t>
            </a:r>
            <a:r>
              <a:rPr lang="tr-TR" sz="2400" dirty="0">
                <a:solidFill>
                  <a:prstClr val="black"/>
                </a:solidFill>
              </a:rPr>
              <a:t/>
            </a:r>
            <a:br>
              <a:rPr lang="tr-TR" sz="2400" dirty="0">
                <a:solidFill>
                  <a:prstClr val="black"/>
                </a:solidFill>
              </a:rPr>
            </a:br>
            <a:r>
              <a:rPr lang="tr-TR" sz="2400" dirty="0">
                <a:solidFill>
                  <a:prstClr val="black"/>
                </a:solidFill>
              </a:rPr>
              <a:t>üretir</a:t>
            </a:r>
            <a:r>
              <a:rPr lang="tr-TR" sz="2400" dirty="0" smtClean="0">
                <a:solidFill>
                  <a:prstClr val="black"/>
                </a:solidFill>
              </a:rPr>
              <a:t>.</a:t>
            </a:r>
          </a:p>
          <a:p>
            <a:pPr algn="just"/>
            <a:endParaRPr lang="tr-TR" sz="2400" dirty="0" smtClean="0">
              <a:solidFill>
                <a:prstClr val="black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sz="2400" dirty="0" err="1">
                <a:solidFill>
                  <a:prstClr val="black"/>
                </a:solidFill>
              </a:rPr>
              <a:t>Kalıpyargılarla</a:t>
            </a:r>
            <a:r>
              <a:rPr lang="tr-TR" sz="2400" dirty="0">
                <a:solidFill>
                  <a:prstClr val="black"/>
                </a:solidFill>
              </a:rPr>
              <a:t> uğraşmanın zor bir yanı vardır. Zira </a:t>
            </a:r>
            <a:r>
              <a:rPr lang="tr-TR" sz="2400" dirty="0" err="1" smtClean="0">
                <a:solidFill>
                  <a:prstClr val="black"/>
                </a:solidFill>
              </a:rPr>
              <a:t>kalıpyargılar</a:t>
            </a:r>
            <a:r>
              <a:rPr lang="tr-TR" sz="2400" dirty="0" smtClean="0">
                <a:solidFill>
                  <a:prstClr val="black"/>
                </a:solidFill>
              </a:rPr>
              <a:t> bir </a:t>
            </a:r>
            <a:r>
              <a:rPr lang="tr-TR" sz="2400" dirty="0">
                <a:solidFill>
                  <a:prstClr val="black"/>
                </a:solidFill>
              </a:rPr>
              <a:t>kısım ‘doğruluk payı’ </a:t>
            </a:r>
            <a:r>
              <a:rPr lang="tr-TR" sz="2400" dirty="0" smtClean="0">
                <a:solidFill>
                  <a:prstClr val="black"/>
                </a:solidFill>
              </a:rPr>
              <a:t>taşıyabilirler.</a:t>
            </a:r>
          </a:p>
          <a:p>
            <a:pPr algn="just"/>
            <a:endParaRPr lang="tr-TR" sz="2400" dirty="0" smtClean="0">
              <a:solidFill>
                <a:prstClr val="black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sz="2400" dirty="0">
                <a:solidFill>
                  <a:prstClr val="black"/>
                </a:solidFill>
              </a:rPr>
              <a:t>Aslında ne baskın grup ne de alt konumlu gruplar homojendir. </a:t>
            </a:r>
            <a:r>
              <a:rPr lang="tr-TR" sz="2400" dirty="0" smtClean="0">
                <a:solidFill>
                  <a:prstClr val="black"/>
                </a:solidFill>
              </a:rPr>
              <a:t>Her grup </a:t>
            </a:r>
            <a:r>
              <a:rPr lang="tr-TR" sz="2400" dirty="0">
                <a:solidFill>
                  <a:prstClr val="black"/>
                </a:solidFill>
              </a:rPr>
              <a:t>içinde, olumsuz özelliklere sahip insanlar </a:t>
            </a:r>
            <a:r>
              <a:rPr lang="tr-TR" sz="2400" dirty="0" smtClean="0">
                <a:solidFill>
                  <a:prstClr val="black"/>
                </a:solidFill>
              </a:rPr>
              <a:t>olabilir (Çayır, 2012).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tr-TR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5417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/>
          <p:cNvSpPr txBox="1"/>
          <p:nvPr/>
        </p:nvSpPr>
        <p:spPr>
          <a:xfrm>
            <a:off x="1292087" y="636104"/>
            <a:ext cx="9501808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tr-TR" dirty="0" smtClean="0">
              <a:solidFill>
                <a:prstClr val="black"/>
              </a:solidFill>
            </a:endParaRPr>
          </a:p>
          <a:p>
            <a:pPr algn="just"/>
            <a:r>
              <a:rPr lang="tr-TR" sz="2400" b="1" dirty="0">
                <a:solidFill>
                  <a:prstClr val="black"/>
                </a:solidFill>
              </a:rPr>
              <a:t>Ayrımcılığın Teorik Sosyolojik Boyutu: Bazı Çıkarımlar</a:t>
            </a:r>
            <a:br>
              <a:rPr lang="tr-TR" sz="2400" b="1" dirty="0">
                <a:solidFill>
                  <a:prstClr val="black"/>
                </a:solidFill>
              </a:rPr>
            </a:br>
            <a:endParaRPr lang="tr-TR" sz="2400" dirty="0" smtClean="0">
              <a:solidFill>
                <a:prstClr val="black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sz="2400" dirty="0">
                <a:solidFill>
                  <a:prstClr val="black"/>
                </a:solidFill>
              </a:rPr>
              <a:t>Damgalanmış gruplar, kendileriyle ilgili </a:t>
            </a:r>
            <a:r>
              <a:rPr lang="tr-TR" sz="2400" dirty="0" err="1">
                <a:solidFill>
                  <a:prstClr val="black"/>
                </a:solidFill>
              </a:rPr>
              <a:t>kalıpyargılara</a:t>
            </a:r>
            <a:r>
              <a:rPr lang="tr-TR" sz="2400" dirty="0">
                <a:solidFill>
                  <a:prstClr val="black"/>
                </a:solidFill>
              </a:rPr>
              <a:t> uygun </a:t>
            </a:r>
            <a:r>
              <a:rPr lang="tr-TR" sz="2400" dirty="0" smtClean="0">
                <a:solidFill>
                  <a:prstClr val="black"/>
                </a:solidFill>
              </a:rPr>
              <a:t>davrandığında ayrımcılık </a:t>
            </a:r>
            <a:r>
              <a:rPr lang="tr-TR" sz="2400" dirty="0">
                <a:solidFill>
                  <a:prstClr val="black"/>
                </a:solidFill>
              </a:rPr>
              <a:t>gibi sorunlar toplumsal bir mesele haline </a:t>
            </a:r>
            <a:r>
              <a:rPr lang="tr-TR" sz="2400" dirty="0" smtClean="0">
                <a:solidFill>
                  <a:prstClr val="black"/>
                </a:solidFill>
              </a:rPr>
              <a:t>gelmez.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sz="2400" dirty="0">
                <a:solidFill>
                  <a:prstClr val="black"/>
                </a:solidFill>
              </a:rPr>
              <a:t>Baskın grupların kaynaklar üzerindeki hâkimiyetini ve </a:t>
            </a:r>
            <a:r>
              <a:rPr lang="tr-TR" sz="2400" dirty="0" smtClean="0">
                <a:solidFill>
                  <a:prstClr val="black"/>
                </a:solidFill>
              </a:rPr>
              <a:t>konumlarını meşrulaştıran </a:t>
            </a:r>
            <a:r>
              <a:rPr lang="tr-TR" sz="2400" dirty="0">
                <a:solidFill>
                  <a:prstClr val="black"/>
                </a:solidFill>
              </a:rPr>
              <a:t>birçok ‘meşrulaştırıcı ideoloji’ </a:t>
            </a:r>
            <a:r>
              <a:rPr lang="tr-TR" sz="2400" dirty="0" smtClean="0">
                <a:solidFill>
                  <a:prstClr val="black"/>
                </a:solidFill>
              </a:rPr>
              <a:t>mevcuttur.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sz="2400" dirty="0">
                <a:solidFill>
                  <a:prstClr val="black"/>
                </a:solidFill>
              </a:rPr>
              <a:t>İnsanların birden fazla gruba aidiyeti vardır. Bu açıdan baskın </a:t>
            </a:r>
            <a:r>
              <a:rPr lang="tr-TR" sz="2400" dirty="0" smtClean="0">
                <a:solidFill>
                  <a:prstClr val="black"/>
                </a:solidFill>
              </a:rPr>
              <a:t>ve alt </a:t>
            </a:r>
            <a:r>
              <a:rPr lang="tr-TR" sz="2400" dirty="0">
                <a:solidFill>
                  <a:prstClr val="black"/>
                </a:solidFill>
              </a:rPr>
              <a:t>konumlu </a:t>
            </a:r>
            <a:r>
              <a:rPr lang="tr-TR" sz="2400" dirty="0" err="1">
                <a:solidFill>
                  <a:prstClr val="black"/>
                </a:solidFill>
              </a:rPr>
              <a:t>gruplararası</a:t>
            </a:r>
            <a:r>
              <a:rPr lang="tr-TR" sz="2400" dirty="0">
                <a:solidFill>
                  <a:prstClr val="black"/>
                </a:solidFill>
              </a:rPr>
              <a:t> ilişkiler tek boyutlu </a:t>
            </a:r>
            <a:r>
              <a:rPr lang="tr-TR" sz="2400" dirty="0" smtClean="0">
                <a:solidFill>
                  <a:prstClr val="black"/>
                </a:solidFill>
              </a:rPr>
              <a:t>değildir.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sz="2400" dirty="0">
                <a:solidFill>
                  <a:prstClr val="black"/>
                </a:solidFill>
              </a:rPr>
              <a:t>Alt konumlu grupların da damgalanma sürecine karşı </a:t>
            </a:r>
            <a:r>
              <a:rPr lang="tr-TR" sz="2400" dirty="0" smtClean="0">
                <a:solidFill>
                  <a:prstClr val="black"/>
                </a:solidFill>
              </a:rPr>
              <a:t>yürüttüğü bazı </a:t>
            </a:r>
            <a:r>
              <a:rPr lang="tr-TR" sz="2400" dirty="0">
                <a:solidFill>
                  <a:prstClr val="black"/>
                </a:solidFill>
              </a:rPr>
              <a:t>stratejiler </a:t>
            </a:r>
            <a:r>
              <a:rPr lang="tr-TR" sz="2400" dirty="0" smtClean="0">
                <a:solidFill>
                  <a:prstClr val="black"/>
                </a:solidFill>
              </a:rPr>
              <a:t>vardır (Çayır, 2012).</a:t>
            </a:r>
          </a:p>
        </p:txBody>
      </p:sp>
    </p:spTree>
    <p:extLst>
      <p:ext uri="{BB962C8B-B14F-4D97-AF65-F5344CB8AC3E}">
        <p14:creationId xmlns:p14="http://schemas.microsoft.com/office/powerpoint/2010/main" val="2962324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/>
          <p:cNvSpPr txBox="1"/>
          <p:nvPr/>
        </p:nvSpPr>
        <p:spPr>
          <a:xfrm>
            <a:off x="1292087" y="636104"/>
            <a:ext cx="9501808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tr-TR" dirty="0" smtClean="0">
              <a:solidFill>
                <a:prstClr val="black"/>
              </a:solidFill>
            </a:endParaRPr>
          </a:p>
          <a:p>
            <a:pPr algn="just"/>
            <a:r>
              <a:rPr lang="tr-TR" sz="2400" b="1" dirty="0">
                <a:solidFill>
                  <a:prstClr val="black"/>
                </a:solidFill>
              </a:rPr>
              <a:t>Ayrımcılıkla Mücadelede Sosyolojinin </a:t>
            </a:r>
            <a:r>
              <a:rPr lang="tr-TR" sz="2400" b="1" dirty="0" smtClean="0">
                <a:solidFill>
                  <a:prstClr val="black"/>
                </a:solidFill>
              </a:rPr>
              <a:t>Rolü</a:t>
            </a:r>
          </a:p>
          <a:p>
            <a:pPr algn="just"/>
            <a:endParaRPr lang="tr-TR" sz="2400" dirty="0" smtClean="0">
              <a:solidFill>
                <a:prstClr val="black"/>
              </a:solidFill>
            </a:endParaRPr>
          </a:p>
          <a:p>
            <a:pPr algn="just"/>
            <a:r>
              <a:rPr lang="tr-TR" sz="2400" dirty="0">
                <a:solidFill>
                  <a:prstClr val="black"/>
                </a:solidFill>
              </a:rPr>
              <a:t>Sosyoloji, bireylere kendi kimlikleri (bireysel hikâyeleri) ile büyük toplumsal</a:t>
            </a:r>
          </a:p>
          <a:p>
            <a:pPr algn="just"/>
            <a:r>
              <a:rPr lang="tr-TR" sz="2400" dirty="0">
                <a:solidFill>
                  <a:prstClr val="black"/>
                </a:solidFill>
              </a:rPr>
              <a:t>ve siyasal gelişmeler arasındaki bağı görebilmeleri yetisini </a:t>
            </a:r>
            <a:r>
              <a:rPr lang="tr-TR" sz="2400" dirty="0" smtClean="0">
                <a:solidFill>
                  <a:prstClr val="black"/>
                </a:solidFill>
              </a:rPr>
              <a:t>kazandırmaya çalışır</a:t>
            </a:r>
            <a:r>
              <a:rPr lang="tr-TR" sz="2400" dirty="0">
                <a:solidFill>
                  <a:prstClr val="black"/>
                </a:solidFill>
              </a:rPr>
              <a:t>. Sosyolojik muhayyile denilen bu yeti, insanların içinde </a:t>
            </a:r>
            <a:r>
              <a:rPr lang="tr-TR" sz="2400" dirty="0" smtClean="0">
                <a:solidFill>
                  <a:prstClr val="black"/>
                </a:solidFill>
              </a:rPr>
              <a:t>bulundukları konumu </a:t>
            </a:r>
            <a:r>
              <a:rPr lang="tr-TR" sz="2400" dirty="0">
                <a:solidFill>
                  <a:prstClr val="black"/>
                </a:solidFill>
              </a:rPr>
              <a:t>tarihselleştirebilmeleri, anlayabilmeleri ve eyleyebilen </a:t>
            </a:r>
            <a:r>
              <a:rPr lang="tr-TR" sz="2400" dirty="0" smtClean="0">
                <a:solidFill>
                  <a:prstClr val="black"/>
                </a:solidFill>
              </a:rPr>
              <a:t>bir toplumsal </a:t>
            </a:r>
            <a:r>
              <a:rPr lang="tr-TR" sz="2400" dirty="0">
                <a:solidFill>
                  <a:prstClr val="black"/>
                </a:solidFill>
              </a:rPr>
              <a:t>aktör olabilmelerini </a:t>
            </a:r>
            <a:r>
              <a:rPr lang="tr-TR" sz="2400" dirty="0" smtClean="0">
                <a:solidFill>
                  <a:prstClr val="black"/>
                </a:solidFill>
              </a:rPr>
              <a:t>sağlar (Çayır, 2012).</a:t>
            </a:r>
          </a:p>
        </p:txBody>
      </p:sp>
    </p:spTree>
    <p:extLst>
      <p:ext uri="{BB962C8B-B14F-4D97-AF65-F5344CB8AC3E}">
        <p14:creationId xmlns:p14="http://schemas.microsoft.com/office/powerpoint/2010/main" val="1251575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288235" y="99392"/>
            <a:ext cx="11797748" cy="6622084"/>
          </a:xfrm>
        </p:spPr>
        <p:txBody>
          <a:bodyPr>
            <a:normAutofit fontScale="40000" lnSpcReduction="2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tr-TR" sz="4500" b="1" dirty="0" smtClean="0"/>
              <a:t>Derste Yararlanılan Kaynakların Paylaşımı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tr-TR" sz="2500" dirty="0"/>
              <a:t>Cankurtaran, Ö. ve Beydili, E. (2016). Ayrımcılık Karşıtı Sosyal Hizmet Uygulamasının Gerekliliği Üzerine. Toplum ve Sosyal Hizmet, 27(1), 145-158.   </a:t>
            </a:r>
            <a:br>
              <a:rPr lang="tr-TR" sz="2500" dirty="0"/>
            </a:br>
            <a:r>
              <a:rPr lang="tr-TR" sz="2500" dirty="0" smtClean="0"/>
              <a:t>Çayır, K. (2013). </a:t>
            </a:r>
            <a:r>
              <a:rPr lang="tr-TR" sz="2500" dirty="0" err="1" smtClean="0"/>
              <a:t>Gruplararası</a:t>
            </a:r>
            <a:r>
              <a:rPr lang="tr-TR" sz="2500" dirty="0" smtClean="0"/>
              <a:t> İlişkiler Bağlamında Ayrımcılık. İçinde K. </a:t>
            </a:r>
            <a:r>
              <a:rPr lang="es-ES" sz="2500" dirty="0" smtClean="0"/>
              <a:t>Çayır </a:t>
            </a:r>
            <a:r>
              <a:rPr lang="es-ES" sz="2500" dirty="0"/>
              <a:t>ve M. </a:t>
            </a:r>
            <a:r>
              <a:rPr lang="es-ES" sz="2500" dirty="0" smtClean="0"/>
              <a:t>Ayan-Ceyhan</a:t>
            </a:r>
            <a:r>
              <a:rPr lang="tr-TR" sz="2500" dirty="0" smtClean="0"/>
              <a:t> (Editörler), </a:t>
            </a:r>
            <a:r>
              <a:rPr lang="es-ES" sz="2500" i="1" dirty="0"/>
              <a:t>Ayrımcılık Çok Boyutlu </a:t>
            </a:r>
            <a:r>
              <a:rPr lang="es-ES" sz="2500" i="1" dirty="0" smtClean="0"/>
              <a:t>Yaklaşımlar</a:t>
            </a:r>
            <a:r>
              <a:rPr lang="tr-TR" sz="2500" i="1" dirty="0" smtClean="0"/>
              <a:t> </a:t>
            </a:r>
            <a:r>
              <a:rPr lang="tr-TR" sz="2500" dirty="0" smtClean="0"/>
              <a:t>(s.5-16). </a:t>
            </a:r>
            <a:r>
              <a:rPr lang="tr-TR" sz="2500" dirty="0"/>
              <a:t>İstanbul: Sena Ofset Ambalaj ve Matbaacılık San. Tic. Ltd. </a:t>
            </a:r>
            <a:r>
              <a:rPr lang="tr-TR" sz="2500" dirty="0" smtClean="0"/>
              <a:t>Şti.</a:t>
            </a:r>
            <a:endParaRPr lang="tr-TR" sz="2500" i="1" dirty="0" smtClean="0"/>
          </a:p>
          <a:p>
            <a:pPr marL="0" indent="0" algn="just">
              <a:lnSpc>
                <a:spcPct val="120000"/>
              </a:lnSpc>
              <a:buNone/>
            </a:pPr>
            <a:r>
              <a:rPr lang="tr-TR" sz="2500" dirty="0" smtClean="0"/>
              <a:t>Çayır</a:t>
            </a:r>
            <a:r>
              <a:rPr lang="tr-TR" sz="2500" dirty="0"/>
              <a:t>, K. ve Ayan-Ceyhan, M. </a:t>
            </a:r>
            <a:r>
              <a:rPr lang="tr-TR" sz="2500" dirty="0" smtClean="0"/>
              <a:t>(2012</a:t>
            </a:r>
            <a:r>
              <a:rPr lang="tr-TR" sz="2500" dirty="0"/>
              <a:t>). </a:t>
            </a:r>
            <a:r>
              <a:rPr lang="tr-TR" sz="2500" dirty="0" smtClean="0"/>
              <a:t>Ayrımcılık Çok Boyutlu Yaklaşımlar. İstanbul</a:t>
            </a:r>
            <a:r>
              <a:rPr lang="tr-TR" sz="2500" dirty="0"/>
              <a:t>: Sena Ofset Ambalaj ve Matbaacılık San. Tic. Ltd. Şti. 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tr-TR" sz="2500" dirty="0"/>
              <a:t>Çeçen, A. (1993). Adalet Kavramı. Ankara: Gündoğan </a:t>
            </a:r>
            <a:r>
              <a:rPr lang="tr-TR" sz="2500" dirty="0" smtClean="0"/>
              <a:t>Yayınları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tr-TR" sz="2500" dirty="0"/>
              <a:t>Demirtaş-Madran, H. A. (2012). Temel Beklenti Etkisi: Kendini Gerçekleştiren Kehanet. İçinde Kenan Çayır ve Müge Ayan Ceyhan (Editörler), Ayrımcılık Çok Boyutlu Yaklaşımlar (s.29-40), İstanbul: Sena Ofset Ambalaj ve Matbaacılık San. Tic. Ltd</a:t>
            </a:r>
            <a:r>
              <a:rPr lang="tr-TR" sz="2500" dirty="0" smtClean="0"/>
              <a:t>.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tr-TR" sz="2500" dirty="0" smtClean="0"/>
              <a:t>Göregenli</a:t>
            </a:r>
            <a:r>
              <a:rPr lang="tr-TR" sz="2500" dirty="0"/>
              <a:t>, M. (2012a). Temel Kavramlar:</a:t>
            </a:r>
            <a:br>
              <a:rPr lang="tr-TR" sz="2500" dirty="0"/>
            </a:br>
            <a:r>
              <a:rPr lang="tr-TR" sz="2500" dirty="0"/>
              <a:t>Önyargı, </a:t>
            </a:r>
            <a:r>
              <a:rPr lang="tr-TR" sz="2500" dirty="0" err="1"/>
              <a:t>Kalıpyargı</a:t>
            </a:r>
            <a:r>
              <a:rPr lang="tr-TR" sz="2500" dirty="0"/>
              <a:t> ve Ayrımcılık. İçinde Kenan Çayır ve Müge Ayan Ceyhan (Editörler), Ayrımcılık Çok Boyutlu Yaklaşımlar (s.17-28), İstanbul: Sena Ofset Ambalaj ve Matbaacılık San. Tic. Ltd. </a:t>
            </a:r>
            <a:endParaRPr lang="tr-TR" sz="2500" dirty="0" smtClean="0"/>
          </a:p>
          <a:p>
            <a:pPr marL="0" indent="0" algn="just">
              <a:lnSpc>
                <a:spcPct val="120000"/>
              </a:lnSpc>
              <a:buNone/>
            </a:pPr>
            <a:r>
              <a:rPr lang="tr-TR" sz="2500" dirty="0"/>
              <a:t>Göregenli, M. (2012b). Ayrımcılığın Meşrulaştırılması. İçinde Kenan Çayır ve Müge Ayan Ceyhan (Editörler), Ayrımcılık Çok Boyutlu Yaklaşımlar (s.61-72), İstanbul: Sena Ofset Ambalaj ve Matbaacılık San. Tic. Ltd. Şti.</a:t>
            </a:r>
            <a:br>
              <a:rPr lang="tr-TR" sz="2500" dirty="0"/>
            </a:br>
            <a:r>
              <a:rPr lang="tr-TR" sz="2500" dirty="0"/>
              <a:t/>
            </a:r>
            <a:br>
              <a:rPr lang="tr-TR" sz="2500" dirty="0"/>
            </a:br>
            <a:r>
              <a:rPr lang="tr-TR" sz="2500" dirty="0" smtClean="0"/>
              <a:t>Özgür</a:t>
            </a:r>
            <a:r>
              <a:rPr lang="tr-TR" sz="2500" dirty="0"/>
              <a:t>, Ö. (2010). Çokkültürcü Sosyal Hizmet: Eleştirel Bir Bakış. Toplum ve Sosyal Hizmet, 21(2), 89-104.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tr-TR" sz="2500" dirty="0"/>
              <a:t>SİROMA, (2016). Sosyal İçerme Kitabı. </a:t>
            </a:r>
            <a:r>
              <a:rPr lang="tr-TR" sz="2500" dirty="0">
                <a:hlinkClick r:id="rId2"/>
              </a:rPr>
              <a:t>http://</a:t>
            </a:r>
            <a:r>
              <a:rPr lang="tr-TR" sz="2500" dirty="0" smtClean="0">
                <a:hlinkClick r:id="rId2"/>
              </a:rPr>
              <a:t>siromatr.net/Portals/0/SOSYAL_ICERME_KITABI.pdf</a:t>
            </a:r>
            <a:endParaRPr lang="tr-TR" sz="2500" dirty="0" smtClean="0"/>
          </a:p>
          <a:p>
            <a:pPr marL="0" indent="0">
              <a:lnSpc>
                <a:spcPct val="120000"/>
              </a:lnSpc>
              <a:buNone/>
            </a:pPr>
            <a:r>
              <a:rPr lang="tr-TR" sz="2500" dirty="0"/>
              <a:t>Şaşman-</a:t>
            </a:r>
            <a:r>
              <a:rPr lang="tr-TR" sz="2500" dirty="0" err="1"/>
              <a:t>Kaylı</a:t>
            </a:r>
            <a:r>
              <a:rPr lang="tr-TR" sz="2500" dirty="0"/>
              <a:t>, D. (2016). Türkiye’de Sosyal Hizmetin Toplumsal Cinsiyet Eşitliği ile İlişkisi. </a:t>
            </a:r>
            <a:r>
              <a:rPr lang="tr-TR" sz="2500" dirty="0" err="1"/>
              <a:t>The</a:t>
            </a:r>
            <a:r>
              <a:rPr lang="tr-TR" sz="2500" dirty="0"/>
              <a:t> </a:t>
            </a:r>
            <a:r>
              <a:rPr lang="tr-TR" sz="2500" dirty="0" err="1"/>
              <a:t>Journal</a:t>
            </a:r>
            <a:r>
              <a:rPr lang="tr-TR" sz="2500" dirty="0"/>
              <a:t> of </a:t>
            </a:r>
            <a:r>
              <a:rPr lang="tr-TR" sz="2500" dirty="0" err="1"/>
              <a:t>Academic</a:t>
            </a:r>
            <a:r>
              <a:rPr lang="tr-TR" sz="2500" dirty="0"/>
              <a:t> </a:t>
            </a:r>
            <a:r>
              <a:rPr lang="tr-TR" sz="2500" dirty="0" err="1"/>
              <a:t>Social</a:t>
            </a:r>
            <a:r>
              <a:rPr lang="tr-TR" sz="2500" dirty="0"/>
              <a:t> </a:t>
            </a:r>
            <a:r>
              <a:rPr lang="tr-TR" sz="2500" dirty="0" err="1"/>
              <a:t>Science</a:t>
            </a:r>
            <a:r>
              <a:rPr lang="tr-TR" sz="2500" dirty="0"/>
              <a:t> </a:t>
            </a:r>
            <a:r>
              <a:rPr lang="tr-TR" sz="2500" dirty="0" err="1"/>
              <a:t>Studies</a:t>
            </a:r>
            <a:r>
              <a:rPr lang="tr-TR" sz="2500" dirty="0"/>
              <a:t>, 45, 135-142. </a:t>
            </a:r>
            <a:endParaRPr lang="tr-TR" sz="2500" dirty="0" smtClean="0"/>
          </a:p>
          <a:p>
            <a:pPr marL="0" indent="0">
              <a:lnSpc>
                <a:spcPct val="120000"/>
              </a:lnSpc>
              <a:buNone/>
            </a:pPr>
            <a:r>
              <a:rPr lang="tr-TR" sz="2500" dirty="0"/>
              <a:t>Şahin-</a:t>
            </a:r>
            <a:r>
              <a:rPr lang="tr-TR" sz="2500" dirty="0" err="1"/>
              <a:t>Taşğın</a:t>
            </a:r>
            <a:r>
              <a:rPr lang="tr-TR" sz="2500" dirty="0"/>
              <a:t>, N. (2017). Yoksulluk, İnsan Hakları ve Sosyal Hizmet. Ankara: </a:t>
            </a:r>
            <a:r>
              <a:rPr lang="tr-TR" sz="2500" dirty="0" err="1"/>
              <a:t>Nika</a:t>
            </a:r>
            <a:r>
              <a:rPr lang="tr-TR" sz="2500" dirty="0"/>
              <a:t> Yayınevi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tr-TR" sz="2500" dirty="0" err="1" smtClean="0"/>
              <a:t>Thompson</a:t>
            </a:r>
            <a:r>
              <a:rPr lang="tr-TR" sz="2500" dirty="0"/>
              <a:t>, N. (2013a). Kuram ve Uygulamada Sosyal Hizmeti Anlamak İçinde Ö. Cankurtaran-Öntaş ve B. Hatiboğlu Eren (Editörler); Ö.S. </a:t>
            </a:r>
            <a:r>
              <a:rPr lang="tr-TR" sz="2500" dirty="0" err="1"/>
              <a:t>Özateş</a:t>
            </a:r>
            <a:r>
              <a:rPr lang="tr-TR" sz="2500" dirty="0"/>
              <a:t> Gelmez (Çev.), Değer Temeli (s.154-182). Ankara: Dipnot Yayınları.</a:t>
            </a:r>
            <a:br>
              <a:rPr lang="tr-TR" sz="2500" dirty="0"/>
            </a:br>
            <a:r>
              <a:rPr lang="tr-TR" sz="2500" dirty="0"/>
              <a:t/>
            </a:r>
            <a:br>
              <a:rPr lang="tr-TR" sz="2500" dirty="0"/>
            </a:br>
            <a:r>
              <a:rPr lang="tr-TR" sz="2500" dirty="0"/>
              <a:t>Thompson, N. (2013b). Kuram ve Uygulamada Sosyal Hizmeti Anlamak İçinde Ö. Cankurtaran-Öntaş ve B. Hatiboğlu Eren (Editörler); İ.B. Adıgüzel (Çev.), İyi Uygulamayı Başarmak (s.183-212). Ankara: Dipnot Yayınları</a:t>
            </a:r>
            <a:r>
              <a:rPr lang="tr-TR" sz="2500" dirty="0" smtClean="0"/>
              <a:t>.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tr-TR" sz="2500" dirty="0"/>
              <a:t>Tuncay, T. (2006). Sosyal Hizmette Baskı Karşıtı Uygulama. Toplum ve Sosyal Hizmet, 17(2), 59-71. </a:t>
            </a:r>
            <a:endParaRPr lang="tr-TR" sz="2500" dirty="0" smtClean="0"/>
          </a:p>
          <a:p>
            <a:pPr marL="0" indent="0" algn="just">
              <a:lnSpc>
                <a:spcPct val="120000"/>
              </a:lnSpc>
              <a:buNone/>
            </a:pPr>
            <a:r>
              <a:rPr lang="tr-TR" sz="2500" dirty="0" smtClean="0"/>
              <a:t>Uçar</a:t>
            </a:r>
            <a:r>
              <a:rPr lang="tr-TR" sz="2500" dirty="0"/>
              <a:t>, M. (2015). Sosyal Hizmet Literatüründe “Örgütsel Kültürel Yetkinliğin” Kavramsal Temelleri İle Değerlendirilmesi (Basılmamış Uzaktan Eğitim Dönem Projesi). Ankara Üniversitesi Sağlık Bilimleri Enstitüsü, Ankara.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tr-TR" sz="2500" dirty="0"/>
              <a:t>Yıldırım, F. (2011). Üniversite Gençliği “Sosyal </a:t>
            </a:r>
            <a:r>
              <a:rPr lang="tr-TR" sz="2500" dirty="0" err="1"/>
              <a:t>Adalet”ten</a:t>
            </a:r>
            <a:r>
              <a:rPr lang="tr-TR" sz="2500" dirty="0"/>
              <a:t> Ne Anlıyor? Sosyal Adalet İlkeleri Bağlamında Bir Eğilim Belirleme Araştırması, Ankara Üniversitesi Fen Bilimleri Enstitüsü, Ankara. 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tr-TR" sz="2500" dirty="0"/>
              <a:t>Zastrow, (2013). Sosyal Hizmete Giriş. Ankara: </a:t>
            </a:r>
            <a:r>
              <a:rPr lang="tr-TR" sz="2500" dirty="0" err="1"/>
              <a:t>Nika</a:t>
            </a:r>
            <a:r>
              <a:rPr lang="tr-TR" sz="2500" dirty="0"/>
              <a:t> Yayınevi</a:t>
            </a:r>
            <a:r>
              <a:rPr lang="tr-TR" sz="2500" dirty="0" smtClean="0"/>
              <a:t>.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tr-TR" sz="2500" dirty="0"/>
              <a:t>Zengin, O. ve Altındağ, Ö. (2016). Bir İnsan Hakları Mesleği Olarak Sosyal Hizmet. Toplum ve Sosyal Hizmet, 27(1), 179-190. </a:t>
            </a:r>
          </a:p>
          <a:p>
            <a:pPr marL="0" indent="0" algn="just">
              <a:lnSpc>
                <a:spcPct val="120000"/>
              </a:lnSpc>
              <a:buNone/>
            </a:pPr>
            <a:endParaRPr lang="tr-TR" sz="2100" dirty="0" smtClean="0"/>
          </a:p>
          <a:p>
            <a:pPr marL="0" indent="0" algn="just">
              <a:lnSpc>
                <a:spcPct val="120000"/>
              </a:lnSpc>
              <a:buNone/>
            </a:pPr>
            <a:endParaRPr lang="tr-TR" sz="2400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5983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</TotalTime>
  <Words>240</Words>
  <Application>Microsoft Office PowerPoint</Application>
  <PresentationFormat>Geniş ekran</PresentationFormat>
  <Paragraphs>69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1_Office Teması</vt:lpstr>
      <vt:lpstr>2_Office Teması</vt:lpstr>
      <vt:lpstr>SHB-114 SOSYAL HİZMETTE EŞİTLİK VE ÇEŞİTLİLİK DERS İÇERİĞİNİN TANITILMASI</vt:lpstr>
      <vt:lpstr>PowerPoint Sunusu</vt:lpstr>
      <vt:lpstr> Dersin Amacı  Adalet kavramı ve türleri, adaletin görünümleri, sosyal adalet ilkeleri, sosyal içerme, sosyal hizmet perspektifinden eşitlik ve çeşitlilik, ayrımcılıkla mücadele konusunda öğrencilere bilgi, beceri ve değer temeli kazandırmak amaçlanmaktadır.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SHB-419 DAYANIŞMA MODELLERİ DERS İÇERİĞİNİN TANITILMASI</dc:title>
  <dc:creator>C</dc:creator>
  <cp:lastModifiedBy>C</cp:lastModifiedBy>
  <cp:revision>35</cp:revision>
  <dcterms:created xsi:type="dcterms:W3CDTF">2017-10-22T16:12:04Z</dcterms:created>
  <dcterms:modified xsi:type="dcterms:W3CDTF">2017-11-19T13:54:59Z</dcterms:modified>
</cp:coreProperties>
</file>