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2"/>
  </p:notesMasterIdLst>
  <p:sldIdLst>
    <p:sldId id="305" r:id="rId2"/>
    <p:sldId id="264" r:id="rId3"/>
    <p:sldId id="265" r:id="rId4"/>
    <p:sldId id="267" r:id="rId5"/>
    <p:sldId id="272" r:id="rId6"/>
    <p:sldId id="273" r:id="rId7"/>
    <p:sldId id="306" r:id="rId8"/>
    <p:sldId id="275" r:id="rId9"/>
    <p:sldId id="307" r:id="rId10"/>
    <p:sldId id="278"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E2D04-21DB-4988-90FB-A8571AABC6D2}" type="datetimeFigureOut">
              <a:rPr lang="tr-TR" smtClean="0"/>
              <a:t>30.04.2020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D2E16-7D95-4332-8294-5E12EF687271}" type="slidenum">
              <a:rPr lang="tr-TR" smtClean="0"/>
              <a:t>‹#›</a:t>
            </a:fld>
            <a:endParaRPr lang="tr-TR"/>
          </a:p>
        </p:txBody>
      </p:sp>
    </p:spTree>
    <p:extLst>
      <p:ext uri="{BB962C8B-B14F-4D97-AF65-F5344CB8AC3E}">
        <p14:creationId xmlns:p14="http://schemas.microsoft.com/office/powerpoint/2010/main" val="3865204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6232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5900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454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1096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0880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7823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7062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6537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5065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EE3BAC0-0EBD-4D88-836B-9201C7AA2CED}"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8589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4147123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0111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4507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10905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2532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3493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0647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0406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sp>
        <p:nvSpPr>
          <p:cNvPr id="78" name="Google Shape;78;p5"/>
          <p:cNvSpPr txBox="1">
            <a:spLocks noGrp="1"/>
          </p:cNvSpPr>
          <p:nvPr>
            <p:ph type="title"/>
          </p:nvPr>
        </p:nvSpPr>
        <p:spPr>
          <a:xfrm>
            <a:off x="1085700" y="523433"/>
            <a:ext cx="7323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1085700" y="1769800"/>
            <a:ext cx="8176800" cy="4194000"/>
          </a:xfrm>
          <a:prstGeom prst="rect">
            <a:avLst/>
          </a:prstGeom>
        </p:spPr>
        <p:txBody>
          <a:bodyPr spcFirstLastPara="1" wrap="square" lIns="91425" tIns="91425" rIns="91425" bIns="91425" anchor="ctr" anchorCtr="0"/>
          <a:lstStyle>
            <a:lvl1pPr marL="609585" lvl="0" indent="-507987">
              <a:spcBef>
                <a:spcPts val="800"/>
              </a:spcBef>
              <a:spcAft>
                <a:spcPts val="0"/>
              </a:spcAft>
              <a:buSzPts val="2400"/>
              <a:buChar char="▰"/>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endParaRPr/>
          </a:p>
        </p:txBody>
      </p:sp>
      <p:sp>
        <p:nvSpPr>
          <p:cNvPr id="80" name="Google Shape;80;p5"/>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616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1807285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096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381841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2411DB7-BC74-40F1-A1BD-30E81C657DEA}" type="datetimeFigureOut">
              <a:rPr lang="tr-TR" smtClean="0"/>
              <a:t>30.04.2020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EE3BAC0-0EBD-4D88-836B-9201C7AA2CED}"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8537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72411DB7-BC74-40F1-A1BD-30E81C657DEA}" type="datetimeFigureOut">
              <a:rPr lang="tr-TR" smtClean="0"/>
              <a:t>30.04.2020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380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11DB7-BC74-40F1-A1BD-30E81C657DEA}" type="datetimeFigureOut">
              <a:rPr lang="tr-TR" smtClean="0"/>
              <a:t>30.04.2020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99344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234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1383721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411DB7-BC74-40F1-A1BD-30E81C657DEA}" type="datetimeFigureOut">
              <a:rPr lang="tr-TR" smtClean="0"/>
              <a:t>30.04.2020</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E3BAC0-0EBD-4D88-836B-9201C7AA2CED}" type="slidenum">
              <a:rPr lang="tr-TR" smtClean="0"/>
              <a:t>‹#›</a:t>
            </a:fld>
            <a:endParaRPr lang="tr-TR"/>
          </a:p>
        </p:txBody>
      </p:sp>
    </p:spTree>
    <p:extLst>
      <p:ext uri="{BB962C8B-B14F-4D97-AF65-F5344CB8AC3E}">
        <p14:creationId xmlns:p14="http://schemas.microsoft.com/office/powerpoint/2010/main" val="258940870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2"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92398" y="2129246"/>
            <a:ext cx="6815669" cy="1397725"/>
          </a:xfrm>
        </p:spPr>
        <p:txBody>
          <a:bodyPr/>
          <a:lstStyle/>
          <a:p>
            <a:r>
              <a:rPr lang="tr-TR" sz="4800" b="1" dirty="0"/>
              <a:t>ÖRGÜT KÜLTÜRÜ</a:t>
            </a:r>
          </a:p>
        </p:txBody>
      </p:sp>
    </p:spTree>
    <p:extLst>
      <p:ext uri="{BB962C8B-B14F-4D97-AF65-F5344CB8AC3E}">
        <p14:creationId xmlns:p14="http://schemas.microsoft.com/office/powerpoint/2010/main" val="936672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848140" y="1126435"/>
            <a:ext cx="10455964" cy="4664765"/>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b="1" dirty="0"/>
              <a:t>Maddi Semboller</a:t>
            </a:r>
            <a:r>
              <a:rPr lang="tr-TR" dirty="0"/>
              <a:t>, üst düzey yöneticilere verilen otomobillerin türü, şirketin uçağının olup olmaması, ofis büyüklüğü, mobilyalar, giyim kuşam gibi örneklerle açıklayabiliriz.</a:t>
            </a:r>
          </a:p>
          <a:p>
            <a:pPr algn="just">
              <a:buFont typeface="Arial" panose="020B0604020202020204" pitchFamily="34" charset="0"/>
              <a:buChar char="•"/>
            </a:pPr>
            <a:r>
              <a:rPr lang="tr-TR" b="1" dirty="0"/>
              <a:t>Dil,</a:t>
            </a:r>
            <a:r>
              <a:rPr lang="tr-TR" dirty="0"/>
              <a:t> çoğu örgüt ve örgütün alt birimleri, örgüt üyelerinin kültürle bütünleşmelerine, kültürü kabul ettiklerini onaylamak için ve kültürü korumalarına yardımcı olacak bir dil kullanırlar. Ayrıca, işle ilişkili ekipman, çalışanlar, önemli bireyler, tedarikçiler, müşteriler ya da ürünlerle ilgili terimlerin tümünü kapsamaktadır. Yeni işe alınan personel ilk başta bu duruma alışamayabilir, alıştıktan sonra ise mevcut kültür ya da alt kültürün ortak birer paydası olarak hareket etmeye başlarlar.</a:t>
            </a:r>
          </a:p>
          <a:p>
            <a:pPr lvl="0" algn="just">
              <a:buFont typeface="Arial" panose="020B0604020202020204" pitchFamily="34" charset="0"/>
              <a:buChar char="•"/>
            </a:pPr>
            <a:endParaRPr lang="tr-TR" dirty="0"/>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10</a:t>
            </a:fld>
            <a:endParaRPr/>
          </a:p>
        </p:txBody>
      </p:sp>
    </p:spTree>
    <p:extLst>
      <p:ext uri="{BB962C8B-B14F-4D97-AF65-F5344CB8AC3E}">
        <p14:creationId xmlns:p14="http://schemas.microsoft.com/office/powerpoint/2010/main" val="12903727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1085699" y="523433"/>
            <a:ext cx="9847911" cy="1021600"/>
          </a:xfrm>
          <a:prstGeom prst="rect">
            <a:avLst/>
          </a:prstGeom>
        </p:spPr>
        <p:txBody>
          <a:bodyPr spcFirstLastPara="1" vert="horz" wrap="square" lIns="121900" tIns="121900" rIns="121900" bIns="121900" rtlCol="0" anchor="ctr" anchorCtr="0">
            <a:noAutofit/>
          </a:bodyPr>
          <a:lstStyle/>
          <a:p>
            <a:pPr lvl="0"/>
            <a:r>
              <a:rPr lang="tr-TR" sz="3333" b="1" dirty="0"/>
              <a:t>Örgüt Kültürü</a:t>
            </a:r>
            <a:endParaRPr sz="3333" b="1" dirty="0"/>
          </a:p>
        </p:txBody>
      </p:sp>
      <p:sp>
        <p:nvSpPr>
          <p:cNvPr id="237" name="Google Shape;237;p16"/>
          <p:cNvSpPr txBox="1">
            <a:spLocks noGrp="1"/>
          </p:cNvSpPr>
          <p:nvPr>
            <p:ph type="body" idx="1"/>
          </p:nvPr>
        </p:nvSpPr>
        <p:spPr>
          <a:xfrm>
            <a:off x="979714" y="1545034"/>
            <a:ext cx="10071463" cy="4307126"/>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933" dirty="0">
                <a:solidFill>
                  <a:schemeClr val="tx1"/>
                </a:solidFill>
              </a:rPr>
              <a:t>Bir örgütü diğer örgütlerden ayıran, örgüt üyeleri tarafından paylaşılan bir değer sistemidir.</a:t>
            </a:r>
          </a:p>
          <a:p>
            <a:pPr lvl="0" algn="just">
              <a:buFont typeface="Arial" panose="020B0604020202020204" pitchFamily="34" charset="0"/>
              <a:buChar char="•"/>
            </a:pPr>
            <a:r>
              <a:rPr lang="tr-TR" sz="2933" dirty="0">
                <a:solidFill>
                  <a:schemeClr val="tx1"/>
                </a:solidFill>
              </a:rPr>
              <a:t>Örgütü karakterize eder. Ayrıca gelenekselleşmiş, düşünme, hissetme ve tepki verme yollarının bir kurgusudur diyebiliriz.</a:t>
            </a:r>
          </a:p>
          <a:p>
            <a:pPr lvl="0" algn="just">
              <a:buFont typeface="Arial" panose="020B0604020202020204" pitchFamily="34" charset="0"/>
              <a:buChar char="•"/>
            </a:pPr>
            <a:r>
              <a:rPr lang="tr-TR" sz="2933" dirty="0">
                <a:solidFill>
                  <a:schemeClr val="tx1"/>
                </a:solidFill>
              </a:rPr>
              <a:t>Bir takım öne çıkan değerlerden oluşan, çalışanlara sembolik anlamlarla yansıyan, örgüt içindeki, hikayeler, inançlar, sloganlar ve masallardan meydana gelmiş yapıdır.</a:t>
            </a: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a:t>
            </a:fld>
            <a:endParaRPr/>
          </a:p>
        </p:txBody>
      </p:sp>
    </p:spTree>
    <p:extLst>
      <p:ext uri="{BB962C8B-B14F-4D97-AF65-F5344CB8AC3E}">
        <p14:creationId xmlns:p14="http://schemas.microsoft.com/office/powerpoint/2010/main" val="427439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888273" y="1045029"/>
            <a:ext cx="10202093" cy="4885509"/>
          </a:xfrm>
          <a:prstGeom prst="rect">
            <a:avLst/>
          </a:prstGeom>
        </p:spPr>
        <p:txBody>
          <a:bodyPr spcFirstLastPara="1" vert="horz" wrap="square" lIns="121900" tIns="0" rIns="121900" bIns="0" rtlCol="0" anchor="t" anchorCtr="0">
            <a:noAutofit/>
          </a:bodyPr>
          <a:lstStyle/>
          <a:p>
            <a:pPr marL="101597" indent="0" algn="just">
              <a:buNone/>
            </a:pPr>
            <a:r>
              <a:rPr lang="tr-TR" sz="2933" dirty="0">
                <a:solidFill>
                  <a:schemeClr val="tx1"/>
                </a:solidFill>
              </a:rPr>
              <a:t>Örgüt kültürünün bir çok tanımı mevcuttur. Fakat bu tanımlarının göze çarpan üç ortak özelliği vardır;</a:t>
            </a:r>
          </a:p>
          <a:p>
            <a:pPr marL="101597" indent="0" algn="just">
              <a:buNone/>
            </a:pPr>
            <a:endParaRPr lang="tr-TR" sz="2933" b="1" dirty="0">
              <a:solidFill>
                <a:schemeClr val="tx1"/>
              </a:solidFill>
            </a:endParaRPr>
          </a:p>
          <a:p>
            <a:pPr marL="1320767" lvl="1" indent="-609585" algn="just">
              <a:buFont typeface="+mj-lt"/>
              <a:buAutoNum type="arabicPeriod"/>
            </a:pPr>
            <a:r>
              <a:rPr lang="tr-TR" sz="2267" b="1" dirty="0">
                <a:solidFill>
                  <a:schemeClr val="tx1"/>
                </a:solidFill>
              </a:rPr>
              <a:t>Paylaşılan değerlerdir. </a:t>
            </a:r>
          </a:p>
          <a:p>
            <a:pPr marL="1320767" lvl="1" indent="-609585" algn="just">
              <a:buFont typeface="+mj-lt"/>
              <a:buAutoNum type="arabicPeriod"/>
            </a:pPr>
            <a:r>
              <a:rPr lang="tr-TR" sz="2267" b="1" dirty="0">
                <a:solidFill>
                  <a:schemeClr val="tx1"/>
                </a:solidFill>
              </a:rPr>
              <a:t>Değerler olduğu gibi kabul edilir. </a:t>
            </a:r>
          </a:p>
          <a:p>
            <a:pPr marL="1320767" lvl="1" indent="-609585" algn="just">
              <a:buFont typeface="+mj-lt"/>
              <a:buAutoNum type="arabicPeriod"/>
            </a:pPr>
            <a:r>
              <a:rPr lang="tr-TR" sz="2267" b="1" dirty="0">
                <a:solidFill>
                  <a:schemeClr val="tx1"/>
                </a:solidFill>
              </a:rPr>
              <a:t>Değerler, sembolik bir anlam taşırlar. </a:t>
            </a: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3</a:t>
            </a:fld>
            <a:endParaRPr/>
          </a:p>
        </p:txBody>
      </p:sp>
    </p:spTree>
    <p:extLst>
      <p:ext uri="{BB962C8B-B14F-4D97-AF65-F5344CB8AC3E}">
        <p14:creationId xmlns:p14="http://schemas.microsoft.com/office/powerpoint/2010/main" val="33181399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822960" y="966650"/>
            <a:ext cx="10633166" cy="5488857"/>
          </a:xfrm>
          <a:prstGeom prst="rect">
            <a:avLst/>
          </a:prstGeom>
        </p:spPr>
        <p:txBody>
          <a:bodyPr spcFirstLastPara="1" vert="horz" wrap="square" lIns="121900" tIns="0" rIns="121900" bIns="0" rtlCol="0" anchor="t" anchorCtr="0">
            <a:noAutofit/>
          </a:bodyPr>
          <a:lstStyle/>
          <a:p>
            <a:pPr marL="101597" indent="0" algn="just">
              <a:buNone/>
            </a:pPr>
            <a:r>
              <a:rPr lang="tr-TR" sz="2800" b="1" dirty="0">
                <a:solidFill>
                  <a:schemeClr val="tx1"/>
                </a:solidFill>
              </a:rPr>
              <a:t>Bir örgüt kültürünün özünü oluşturan 7 nitelik bulunmaktadır;</a:t>
            </a:r>
          </a:p>
          <a:p>
            <a:pPr marL="1320767" lvl="1" indent="-609585" algn="just">
              <a:buFont typeface="+mj-lt"/>
              <a:buAutoNum type="arabicPeriod"/>
            </a:pPr>
            <a:r>
              <a:rPr lang="tr-TR" sz="2533" dirty="0">
                <a:solidFill>
                  <a:schemeClr val="tx1"/>
                </a:solidFill>
              </a:rPr>
              <a:t>Yenilik ve risk alma,</a:t>
            </a:r>
          </a:p>
          <a:p>
            <a:pPr marL="1320767" lvl="1" indent="-609585" algn="just">
              <a:buFont typeface="+mj-lt"/>
              <a:buAutoNum type="arabicPeriod"/>
            </a:pPr>
            <a:r>
              <a:rPr lang="tr-TR" sz="2533" dirty="0">
                <a:solidFill>
                  <a:schemeClr val="tx1"/>
                </a:solidFill>
              </a:rPr>
              <a:t>Ayrıntıya dikkat etme,</a:t>
            </a:r>
          </a:p>
          <a:p>
            <a:pPr marL="1320767" lvl="1" indent="-609585" algn="just">
              <a:buFont typeface="+mj-lt"/>
              <a:buAutoNum type="arabicPeriod"/>
            </a:pPr>
            <a:r>
              <a:rPr lang="tr-TR" sz="2533" dirty="0">
                <a:solidFill>
                  <a:schemeClr val="tx1"/>
                </a:solidFill>
              </a:rPr>
              <a:t>Sonuca odaklılık, </a:t>
            </a:r>
          </a:p>
          <a:p>
            <a:pPr marL="1320767" lvl="1" indent="-609585" algn="just">
              <a:buFont typeface="+mj-lt"/>
              <a:buAutoNum type="arabicPeriod"/>
            </a:pPr>
            <a:r>
              <a:rPr lang="tr-TR" sz="2533" dirty="0">
                <a:solidFill>
                  <a:schemeClr val="tx1"/>
                </a:solidFill>
              </a:rPr>
              <a:t>İnsana odaklılık, </a:t>
            </a:r>
          </a:p>
          <a:p>
            <a:pPr marL="1320767" lvl="1" indent="-609585" algn="just">
              <a:buFont typeface="+mj-lt"/>
              <a:buAutoNum type="arabicPeriod"/>
            </a:pPr>
            <a:r>
              <a:rPr lang="tr-TR" sz="2533" dirty="0">
                <a:solidFill>
                  <a:schemeClr val="tx1"/>
                </a:solidFill>
              </a:rPr>
              <a:t>Takım odaklılık, </a:t>
            </a:r>
          </a:p>
          <a:p>
            <a:pPr marL="1320767" lvl="1" indent="-609585" algn="just">
              <a:buFont typeface="+mj-lt"/>
              <a:buAutoNum type="arabicPeriod"/>
            </a:pPr>
            <a:r>
              <a:rPr lang="tr-TR" sz="2533" dirty="0">
                <a:solidFill>
                  <a:schemeClr val="tx1"/>
                </a:solidFill>
              </a:rPr>
              <a:t>Saldırganlık,</a:t>
            </a:r>
          </a:p>
          <a:p>
            <a:pPr marL="1320767" lvl="1" indent="-609585" algn="just">
              <a:buFont typeface="+mj-lt"/>
              <a:buAutoNum type="arabicPeriod"/>
            </a:pPr>
            <a:r>
              <a:rPr lang="tr-TR" sz="2533" dirty="0">
                <a:solidFill>
                  <a:schemeClr val="tx1"/>
                </a:solidFill>
              </a:rPr>
              <a:t>İstikrar.</a:t>
            </a:r>
          </a:p>
          <a:p>
            <a:pPr marL="711182" indent="-609585" algn="just">
              <a:buFont typeface="+mj-lt"/>
              <a:buAutoNum type="arabicPeriod"/>
            </a:pPr>
            <a:endParaRPr lang="tr-TR" sz="2933" dirty="0"/>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4</a:t>
            </a:fld>
            <a:endParaRPr/>
          </a:p>
        </p:txBody>
      </p:sp>
    </p:spTree>
    <p:extLst>
      <p:ext uri="{BB962C8B-B14F-4D97-AF65-F5344CB8AC3E}">
        <p14:creationId xmlns:p14="http://schemas.microsoft.com/office/powerpoint/2010/main" val="18423502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1085699" y="666205"/>
            <a:ext cx="9808723" cy="878827"/>
          </a:xfrm>
          <a:prstGeom prst="rect">
            <a:avLst/>
          </a:prstGeom>
        </p:spPr>
        <p:txBody>
          <a:bodyPr spcFirstLastPara="1" vert="horz" wrap="square" lIns="121900" tIns="121900" rIns="121900" bIns="121900" rtlCol="0" anchor="ctr" anchorCtr="0">
            <a:noAutofit/>
          </a:bodyPr>
          <a:lstStyle/>
          <a:p>
            <a:pPr lvl="0"/>
            <a:r>
              <a:rPr lang="tr-TR" sz="2800" b="1" dirty="0">
                <a:solidFill>
                  <a:schemeClr val="tx1"/>
                </a:solidFill>
              </a:rPr>
              <a:t>ÇALIŞANLAR ÖRGÜT KÜLTÜRÜNÜ NASIL ÖĞRENİR?</a:t>
            </a:r>
          </a:p>
        </p:txBody>
      </p:sp>
      <p:sp>
        <p:nvSpPr>
          <p:cNvPr id="237" name="Google Shape;237;p16"/>
          <p:cNvSpPr txBox="1">
            <a:spLocks noGrp="1"/>
          </p:cNvSpPr>
          <p:nvPr>
            <p:ph type="body" idx="1"/>
          </p:nvPr>
        </p:nvSpPr>
        <p:spPr>
          <a:xfrm>
            <a:off x="914401" y="1545032"/>
            <a:ext cx="10358846" cy="4646763"/>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dirty="0">
                <a:solidFill>
                  <a:schemeClr val="tx1"/>
                </a:solidFill>
              </a:rPr>
              <a:t>Örgütsel kültürün temelinde çalışanların örgütün içinde veya çevresinde neler olup bittiğini anlamasına yardımcı olan bir takım ögeler vardır.</a:t>
            </a:r>
          </a:p>
          <a:p>
            <a:pPr lvl="0" algn="just">
              <a:buFont typeface="Arial" panose="020B0604020202020204" pitchFamily="34" charset="0"/>
              <a:buChar char="•"/>
            </a:pPr>
            <a:r>
              <a:rPr lang="tr-TR" dirty="0">
                <a:solidFill>
                  <a:schemeClr val="tx1"/>
                </a:solidFill>
              </a:rPr>
              <a:t>Örgüt kültürü, çalışanlara çeşitli şekillerde yayılabilir. Bunlardan bazıları ve en etkili olanları;</a:t>
            </a:r>
          </a:p>
          <a:p>
            <a:pPr lvl="1" algn="just">
              <a:buFont typeface="Arial" panose="020B0604020202020204" pitchFamily="34" charset="0"/>
              <a:buChar char="•"/>
            </a:pPr>
            <a:r>
              <a:rPr lang="tr-TR" dirty="0">
                <a:solidFill>
                  <a:schemeClr val="tx1"/>
                </a:solidFill>
              </a:rPr>
              <a:t>Hikayeler,</a:t>
            </a:r>
          </a:p>
          <a:p>
            <a:pPr lvl="1" algn="just">
              <a:buFont typeface="Arial" panose="020B0604020202020204" pitchFamily="34" charset="0"/>
              <a:buChar char="•"/>
            </a:pPr>
            <a:r>
              <a:rPr lang="tr-TR" dirty="0">
                <a:solidFill>
                  <a:schemeClr val="tx1"/>
                </a:solidFill>
              </a:rPr>
              <a:t>Seremoniler ve Törenler,</a:t>
            </a:r>
          </a:p>
          <a:p>
            <a:pPr lvl="1" algn="just">
              <a:buFont typeface="Arial" panose="020B0604020202020204" pitchFamily="34" charset="0"/>
              <a:buChar char="•"/>
            </a:pPr>
            <a:r>
              <a:rPr lang="tr-TR" dirty="0">
                <a:solidFill>
                  <a:schemeClr val="tx1"/>
                </a:solidFill>
              </a:rPr>
              <a:t>Ritüeller,</a:t>
            </a:r>
          </a:p>
          <a:p>
            <a:pPr lvl="1" algn="just">
              <a:buFont typeface="Arial" panose="020B0604020202020204" pitchFamily="34" charset="0"/>
              <a:buChar char="•"/>
            </a:pPr>
            <a:r>
              <a:rPr lang="tr-TR" dirty="0">
                <a:solidFill>
                  <a:schemeClr val="tx1"/>
                </a:solidFill>
              </a:rPr>
              <a:t>Dil,</a:t>
            </a:r>
          </a:p>
          <a:p>
            <a:pPr lvl="1" algn="just">
              <a:buFont typeface="Arial" panose="020B0604020202020204" pitchFamily="34" charset="0"/>
              <a:buChar char="•"/>
            </a:pPr>
            <a:r>
              <a:rPr lang="tr-TR" dirty="0">
                <a:solidFill>
                  <a:schemeClr val="tx1"/>
                </a:solidFill>
              </a:rPr>
              <a:t>Kahramanlar,</a:t>
            </a:r>
          </a:p>
          <a:p>
            <a:pPr lvl="1" algn="just">
              <a:buFont typeface="Arial" panose="020B0604020202020204" pitchFamily="34" charset="0"/>
              <a:buChar char="•"/>
            </a:pPr>
            <a:r>
              <a:rPr lang="tr-TR" dirty="0">
                <a:solidFill>
                  <a:schemeClr val="tx1"/>
                </a:solidFill>
              </a:rPr>
              <a:t>Maddi semboller. </a:t>
            </a: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5</a:t>
            </a:fld>
            <a:endParaRPr/>
          </a:p>
        </p:txBody>
      </p:sp>
    </p:spTree>
    <p:extLst>
      <p:ext uri="{BB962C8B-B14F-4D97-AF65-F5344CB8AC3E}">
        <p14:creationId xmlns:p14="http://schemas.microsoft.com/office/powerpoint/2010/main" val="192492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1033670" y="1285460"/>
            <a:ext cx="10098156" cy="4253949"/>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800" b="1" dirty="0"/>
              <a:t>Hikayeler; </a:t>
            </a:r>
            <a:r>
              <a:rPr lang="tr-TR" sz="2800" dirty="0"/>
              <a:t>köklü bir geçmişe sahip örgütlerde çok daha fazla etkilidir. Bir nesilden diğerine aktarılabilir ve değerler pekişir. Yazılı kurallar yerine kulaktan kulağa anlatması kültürün oluşması açısından daha etkili olabilmektedir. Ayrıca kurucular olsun başarılı yöneticiler hakkında anlatılanlar çalışanların motivesine katkı sağlar.</a:t>
            </a:r>
          </a:p>
          <a:p>
            <a:pPr lvl="0" algn="just">
              <a:buFont typeface="Arial" panose="020B0604020202020204" pitchFamily="34" charset="0"/>
              <a:buChar char="•"/>
            </a:pPr>
            <a:endParaRPr lang="tr-TR" sz="2933" dirty="0"/>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6</a:t>
            </a:fld>
            <a:endParaRPr/>
          </a:p>
        </p:txBody>
      </p:sp>
    </p:spTree>
    <p:extLst>
      <p:ext uri="{BB962C8B-B14F-4D97-AF65-F5344CB8AC3E}">
        <p14:creationId xmlns:p14="http://schemas.microsoft.com/office/powerpoint/2010/main" val="3896977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768626" y="1018904"/>
            <a:ext cx="10508974" cy="3963914"/>
          </a:xfrm>
          <a:prstGeom prst="rect">
            <a:avLst/>
          </a:prstGeom>
        </p:spPr>
        <p:txBody>
          <a:bodyPr spcFirstLastPara="1" vert="horz" wrap="square" lIns="121900" tIns="0" rIns="121900" bIns="0" rtlCol="0" anchor="t" anchorCtr="0">
            <a:noAutofit/>
          </a:bodyPr>
          <a:lstStyle/>
          <a:p>
            <a:pPr marL="101598" lvl="0" indent="0" algn="just">
              <a:buNone/>
            </a:pPr>
            <a:endParaRPr lang="tr-TR" sz="2800" dirty="0"/>
          </a:p>
          <a:p>
            <a:pPr lvl="0" algn="just">
              <a:buFont typeface="Arial" panose="020B0604020202020204" pitchFamily="34" charset="0"/>
              <a:buChar char="•"/>
            </a:pPr>
            <a:r>
              <a:rPr lang="tr-TR" sz="2800" b="1" dirty="0"/>
              <a:t>Seremoniler,</a:t>
            </a:r>
            <a:r>
              <a:rPr lang="tr-TR" sz="2800" dirty="0"/>
              <a:t> her örgütün kutladığı özel anları vardır. İşte bunların yaşanması ya da kutlanması olarak ifade edilir. Bu seremoniler sırasında örgüt çalışanları örgüt kültürünün önemli bir parçasını oluşturan kahramanlara ilişkin mitler ve sembollerle kutlamalar yaparlar. Ayrıca bu seremoniler örgütün değerlerinin çalışanlar tarafından benimsenmesi açısından önemlidir.</a:t>
            </a:r>
          </a:p>
          <a:p>
            <a:pPr lvl="0" algn="just">
              <a:buFont typeface="Arial" panose="020B0604020202020204" pitchFamily="34" charset="0"/>
              <a:buChar char="•"/>
            </a:pPr>
            <a:endParaRPr lang="tr-TR" sz="2933" dirty="0"/>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7</a:t>
            </a:fld>
            <a:endParaRPr/>
          </a:p>
        </p:txBody>
      </p:sp>
    </p:spTree>
    <p:extLst>
      <p:ext uri="{BB962C8B-B14F-4D97-AF65-F5344CB8AC3E}">
        <p14:creationId xmlns:p14="http://schemas.microsoft.com/office/powerpoint/2010/main" val="3892423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718458" y="1258956"/>
            <a:ext cx="10439872" cy="4923043"/>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200" b="1" dirty="0"/>
              <a:t>Törenler,</a:t>
            </a:r>
            <a:r>
              <a:rPr lang="tr-TR" sz="2200" dirty="0"/>
              <a:t> seremonilerin içinde birçok tören de yer almaktadır. Her örgütün vazgeçilmez faaliyetlerinden biri törenlerdir. Bu sayede çalışmalar bir amaç için bir araya gelerek hem dayanışmayı hem de bütünleşmeyi sağlar. Böylece bir örgütte dayanışmanın ve bütünleşmenin olduğuna dair dışarıya bir takım mesajlar iletirler. Tatil, piknik, parti gibi.</a:t>
            </a:r>
          </a:p>
          <a:p>
            <a:pPr lvl="0" algn="just">
              <a:buFont typeface="Arial" panose="020B0604020202020204" pitchFamily="34" charset="0"/>
              <a:buChar char="•"/>
            </a:pPr>
            <a:r>
              <a:rPr lang="tr-TR" sz="2200" b="1" dirty="0"/>
              <a:t>Ritüeller,</a:t>
            </a:r>
            <a:r>
              <a:rPr lang="tr-TR" sz="2200" dirty="0"/>
              <a:t> törenden farklı olarak tiyatroya benzer bir hal almış kültürel aktiviteler olarak ifade edebiliriz. Amaç, örgüt üyelerinin yararlanarak kurumsal kültürü benimseterek süreklilik yaratmaktır. Örneğin, örgüte yeni katılan bir yönetici var ise tanıtmak için organize edilen resmi yemekler veya toplantılar gibi.</a:t>
            </a:r>
          </a:p>
          <a:p>
            <a:pPr lvl="0" algn="just">
              <a:buFont typeface="Arial" panose="020B0604020202020204" pitchFamily="34" charset="0"/>
              <a:buChar char="•"/>
            </a:pPr>
            <a:endParaRPr lang="tr-TR" dirty="0"/>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8</a:t>
            </a:fld>
            <a:endParaRPr/>
          </a:p>
        </p:txBody>
      </p:sp>
    </p:spTree>
    <p:extLst>
      <p:ext uri="{BB962C8B-B14F-4D97-AF65-F5344CB8AC3E}">
        <p14:creationId xmlns:p14="http://schemas.microsoft.com/office/powerpoint/2010/main" val="3016013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887896" y="1643270"/>
            <a:ext cx="10257182" cy="4538730"/>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200" b="1" dirty="0"/>
              <a:t>Kahramanlar,</a:t>
            </a:r>
            <a:r>
              <a:rPr lang="tr-TR" sz="2200" dirty="0"/>
              <a:t> örgütsel değer, inanç ve kültürün unsurlarını kişiliklerine taşıyan kimseler olarak tanımlanabilir.. Kahramanlar çalışanlar için birer rol model olmaktadır. Yani, örgüt kültürünün benimsemesinde önemli bir yeri ve önemi vardır. Ayrıca kahramanların her zaman örnek davranış göstererek örgütsel değerin yardımcı olurlar. Bu kişiler ulaşılamaz değillerdir. Bu yüzden çalışanların hepsi o pozisyona gelmek için çabalarlar. Böylece örgüt ilerleme sağlayarak gelişir.</a:t>
            </a:r>
          </a:p>
          <a:p>
            <a:pPr lvl="0" algn="just">
              <a:buFont typeface="Arial" panose="020B0604020202020204" pitchFamily="34" charset="0"/>
              <a:buChar char="•"/>
            </a:pPr>
            <a:endParaRPr lang="tr-TR" dirty="0"/>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9</a:t>
            </a:fld>
            <a:endParaRPr/>
          </a:p>
        </p:txBody>
      </p:sp>
    </p:spTree>
    <p:extLst>
      <p:ext uri="{BB962C8B-B14F-4D97-AF65-F5344CB8AC3E}">
        <p14:creationId xmlns:p14="http://schemas.microsoft.com/office/powerpoint/2010/main" val="271636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91</TotalTime>
  <Words>555</Words>
  <Application>Microsoft Office PowerPoint</Application>
  <PresentationFormat>Geniş ekran</PresentationFormat>
  <Paragraphs>44</Paragraphs>
  <Slides>10</Slides>
  <Notes>9</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vt:i4>
      </vt:variant>
    </vt:vector>
  </HeadingPairs>
  <TitlesOfParts>
    <vt:vector size="14" baseType="lpstr">
      <vt:lpstr>Arial</vt:lpstr>
      <vt:lpstr>Calibri</vt:lpstr>
      <vt:lpstr>Garamond</vt:lpstr>
      <vt:lpstr>Organik</vt:lpstr>
      <vt:lpstr>ÖRGÜT KÜLTÜRÜ</vt:lpstr>
      <vt:lpstr>Örgüt Kültürü</vt:lpstr>
      <vt:lpstr>PowerPoint Sunusu</vt:lpstr>
      <vt:lpstr>PowerPoint Sunusu</vt:lpstr>
      <vt:lpstr>ÇALIŞANLAR ÖRGÜT KÜLTÜRÜNÜ NASIL ÖĞRENİR?</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15</cp:revision>
  <dcterms:created xsi:type="dcterms:W3CDTF">2020-02-22T14:31:07Z</dcterms:created>
  <dcterms:modified xsi:type="dcterms:W3CDTF">2020-04-30T12:25:57Z</dcterms:modified>
</cp:coreProperties>
</file>