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8935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694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0616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470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5809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481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521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1898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323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8533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21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5016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51807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8567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788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7308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3153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022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3364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0633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092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999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A8635-0AB7-40E1-B307-A37A171274F1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757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281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HASTALIK BELİRLEYİCİLERİ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800">
                <a:solidFill>
                  <a:srgbClr val="FFFF00"/>
                </a:solidFill>
              </a:rPr>
              <a:t>Bir hastalığın oluşumunu ve popülasyondaki sıklığını etkileyen her faktöre veya değişkene </a:t>
            </a:r>
            <a:r>
              <a:rPr lang="tr-TR" altLang="tr-TR" sz="2800" b="1">
                <a:solidFill>
                  <a:srgbClr val="FF0000"/>
                </a:solidFill>
              </a:rPr>
              <a:t>belirleyici</a:t>
            </a:r>
            <a:r>
              <a:rPr lang="tr-TR" altLang="tr-TR" sz="2800">
                <a:solidFill>
                  <a:srgbClr val="FFFF00"/>
                </a:solidFill>
              </a:rPr>
              <a:t> (</a:t>
            </a:r>
            <a:r>
              <a:rPr lang="tr-TR" altLang="tr-TR" sz="2800" b="1">
                <a:solidFill>
                  <a:srgbClr val="FF0000"/>
                </a:solidFill>
              </a:rPr>
              <a:t>determinant</a:t>
            </a:r>
            <a:r>
              <a:rPr lang="tr-TR" altLang="tr-TR" sz="2800">
                <a:solidFill>
                  <a:srgbClr val="FFFF00"/>
                </a:solidFill>
              </a:rPr>
              <a:t>) adı verilir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Primer belirleyici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Sekonder belirleyici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İç kaynaklı (intrinsik, endojen) belirleyici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Dış kaynaklı (ekstrinsik, eksojen) belirleyici</a:t>
            </a:r>
          </a:p>
          <a:p>
            <a:pPr lvl="1" eaLnBrk="1" hangingPunct="1"/>
            <a:endParaRPr lang="tr-TR" altLang="tr-TR" smtClean="0">
              <a:solidFill>
                <a:srgbClr val="FFFF00"/>
              </a:solidFill>
            </a:endParaRPr>
          </a:p>
          <a:p>
            <a:pPr lvl="1" eaLnBrk="1" hangingPunct="1"/>
            <a:r>
              <a:rPr lang="tr-TR" altLang="tr-TR" smtClean="0">
                <a:solidFill>
                  <a:srgbClr val="FF0000"/>
                </a:solidFill>
              </a:rPr>
              <a:t>Konakçı-etken-çevre belirleyicileri</a:t>
            </a:r>
          </a:p>
        </p:txBody>
      </p:sp>
    </p:spTree>
    <p:extLst>
      <p:ext uri="{BB962C8B-B14F-4D97-AF65-F5344CB8AC3E}">
        <p14:creationId xmlns:p14="http://schemas.microsoft.com/office/powerpoint/2010/main" val="45995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KONAKÇI BELİRLEYİCİLERİ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Bir hastalığın oluşabilmesi için mutlaka </a:t>
            </a:r>
            <a:r>
              <a:rPr lang="tr-TR" altLang="tr-TR" sz="2400">
                <a:solidFill>
                  <a:srgbClr val="FF0000"/>
                </a:solidFill>
              </a:rPr>
              <a:t>duyarlı bir konakçının bulunması</a:t>
            </a:r>
            <a:r>
              <a:rPr lang="tr-TR" altLang="tr-TR" sz="2400">
                <a:solidFill>
                  <a:srgbClr val="FFFF00"/>
                </a:solidFill>
              </a:rPr>
              <a:t> gerekir</a:t>
            </a:r>
          </a:p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Tür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At vebası, sığır vebası, distemper (köpek gençlik hastalığı), </a:t>
            </a:r>
            <a:r>
              <a:rPr lang="tr-TR" altLang="tr-TR" sz="2000" b="1" i="1">
                <a:solidFill>
                  <a:srgbClr val="FFFF00"/>
                </a:solidFill>
              </a:rPr>
              <a:t>Campylobacter fetus subsp venerealis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Anthrax (şarbon) – kanatlı hayvan</a:t>
            </a:r>
          </a:p>
          <a:p>
            <a:pPr lvl="2" eaLnBrk="1" hangingPunct="1"/>
            <a:r>
              <a:rPr lang="tr-TR" altLang="tr-TR" sz="2000" b="1" i="1">
                <a:solidFill>
                  <a:srgbClr val="FFFF00"/>
                </a:solidFill>
              </a:rPr>
              <a:t>C. fetus subsp fetus</a:t>
            </a:r>
            <a:r>
              <a:rPr lang="tr-TR" altLang="tr-TR" sz="2000" b="1">
                <a:solidFill>
                  <a:srgbClr val="FFFF00"/>
                </a:solidFill>
              </a:rPr>
              <a:t> koyunda enzootik, sığırda sporadik abort</a:t>
            </a:r>
          </a:p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Irk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İri cüsseli köpek ırkları – eklem displazisi, osteosarkom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Bos taurus ırkı sığır – kene ve kene kökenli hastalıklar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Cezayir koyunları - Brucella melitensis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Hereford sığırlarda göz kanseri (koruyucu pigment olmaması)</a:t>
            </a:r>
          </a:p>
          <a:p>
            <a:pPr lvl="2" eaLnBrk="1" hangingPunct="1"/>
            <a:endParaRPr lang="tr-TR" altLang="tr-TR" sz="2000" b="1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2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0"/>
            <a:ext cx="7772400" cy="102870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KONAKÇI BELİRLEYİCİLERİ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765176"/>
            <a:ext cx="8229600" cy="5400675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tr-TR" altLang="tr-TR" sz="1800" b="1">
              <a:solidFill>
                <a:srgbClr val="FFFF00"/>
              </a:solidFill>
            </a:endParaRPr>
          </a:p>
          <a:p>
            <a:pPr lvl="1" eaLnBrk="1" hangingPunct="1">
              <a:lnSpc>
                <a:spcPct val="80000"/>
              </a:lnSpc>
            </a:pPr>
            <a:endParaRPr lang="tr-TR" altLang="tr-TR" sz="1800" b="1">
              <a:solidFill>
                <a:srgbClr val="FFFF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altLang="tr-TR" sz="1800" b="1">
                <a:solidFill>
                  <a:srgbClr val="FF0000"/>
                </a:solidFill>
              </a:rPr>
              <a:t>Yaş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1800" b="1">
                <a:solidFill>
                  <a:srgbClr val="FFFF00"/>
                </a:solidFill>
              </a:rPr>
              <a:t>Köpeklerde distemper hastalığı, tavuklarda infeksiyöz bronşitis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1800" b="1">
                <a:solidFill>
                  <a:srgbClr val="FFFF00"/>
                </a:solidFill>
              </a:rPr>
              <a:t>Kanser</a:t>
            </a:r>
            <a:endParaRPr lang="tr-TR" altLang="tr-TR" sz="1800" b="1" i="1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</a:pPr>
            <a:r>
              <a:rPr lang="tr-TR" altLang="tr-TR" sz="1800" b="1" i="1">
                <a:solidFill>
                  <a:srgbClr val="FFFF00"/>
                </a:solidFill>
              </a:rPr>
              <a:t>Histophilus ovis</a:t>
            </a:r>
            <a:r>
              <a:rPr lang="tr-TR" altLang="tr-TR" sz="1800" b="1">
                <a:solidFill>
                  <a:srgbClr val="FFFF00"/>
                </a:solidFill>
              </a:rPr>
              <a:t> – genç koyunlarda septisemik infeksiyon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tr-TR" altLang="tr-TR" sz="1800" b="1">
                <a:solidFill>
                  <a:srgbClr val="FFFF00"/>
                </a:solidFill>
              </a:rPr>
              <a:t>                                  erişkin koçlarda epididimitis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1800" b="1">
                <a:solidFill>
                  <a:srgbClr val="FFFF00"/>
                </a:solidFill>
              </a:rPr>
              <a:t>Pasteurella haemolytica – kuzularda pneumonik infeksiyon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tr-TR" altLang="tr-TR" sz="1800" b="1">
                <a:solidFill>
                  <a:srgbClr val="FFFF00"/>
                </a:solidFill>
              </a:rPr>
              <a:t>                                              koyunlarda septisemik infeksiyon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800" b="1">
                <a:solidFill>
                  <a:srgbClr val="FF0000"/>
                </a:solidFill>
              </a:rPr>
              <a:t>Cinsiyet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1800" b="1">
                <a:solidFill>
                  <a:srgbClr val="FFFF00"/>
                </a:solidFill>
              </a:rPr>
              <a:t>Anatomik – metritis, mastitis, epididimitis, orşitis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1800" b="1">
                <a:solidFill>
                  <a:srgbClr val="FFFF00"/>
                </a:solidFill>
              </a:rPr>
              <a:t>Hormonal – dişilerde diabetes mellitus (östrustan sonra)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1800" b="1">
                <a:solidFill>
                  <a:srgbClr val="FFFF00"/>
                </a:solidFill>
              </a:rPr>
              <a:t>Genetik – Cinsiyetle ilişkili (erkek köpeklerde hemofili A ve B)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tr-TR" altLang="tr-TR" sz="1800" b="1">
                <a:solidFill>
                  <a:srgbClr val="FFFF00"/>
                </a:solidFill>
              </a:rPr>
              <a:t>                    Cinsiyetle sınırlı (erkek köpeklerde kriptorşidizm)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tr-TR" altLang="tr-TR" sz="1800" b="1">
                <a:solidFill>
                  <a:srgbClr val="FFFF00"/>
                </a:solidFill>
              </a:rPr>
              <a:t>                    Cinsiyetle artan (dişi köpeklerde açık ductus arteriosis)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1800" b="1">
                <a:solidFill>
                  <a:srgbClr val="FFFF00"/>
                </a:solidFill>
              </a:rPr>
              <a:t>Hayvanın kullanımı – erkek köpek – av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tr-TR" altLang="tr-TR" sz="1800" b="1">
                <a:solidFill>
                  <a:srgbClr val="FFFF00"/>
                </a:solidFill>
              </a:rPr>
              <a:t>                                       dişi buzağı – soyun devamlılığı</a:t>
            </a:r>
          </a:p>
          <a:p>
            <a:pPr lvl="2" eaLnBrk="1" hangingPunct="1">
              <a:lnSpc>
                <a:spcPct val="80000"/>
              </a:lnSpc>
            </a:pPr>
            <a:endParaRPr lang="tr-TR" altLang="tr-TR" sz="1800" b="1">
              <a:solidFill>
                <a:srgbClr val="FFFF00"/>
              </a:solidFill>
            </a:endParaRPr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2135189" y="981075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99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216</Words>
  <Application>Microsoft Office PowerPoint</Application>
  <PresentationFormat>Widescreen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Kimono</vt:lpstr>
      <vt:lpstr>HASTALIK BELİRLEYİCİLERİ</vt:lpstr>
      <vt:lpstr>KONAKÇI BELİRLEYİCİLERİ</vt:lpstr>
      <vt:lpstr>KONAKÇI BELİRLEYİCİLERİ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HASTALIK BELİRLEYİCİLERİ</dc:title>
  <dc:creator>Windows Kullanıcısı</dc:creator>
  <cp:lastModifiedBy>Windows Kullanıcısı</cp:lastModifiedBy>
  <cp:revision>1</cp:revision>
  <dcterms:created xsi:type="dcterms:W3CDTF">2018-02-14T09:58:09Z</dcterms:created>
  <dcterms:modified xsi:type="dcterms:W3CDTF">2018-02-14T09:59:30Z</dcterms:modified>
</cp:coreProperties>
</file>