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3" r:id="rId19"/>
    <p:sldId id="277" r:id="rId20"/>
    <p:sldId id="275" r:id="rId21"/>
  </p:sldIdLst>
  <p:sldSz cx="18288000" cy="10287000"/>
  <p:notesSz cx="6858000" cy="9144000"/>
  <p:embeddedFontLst>
    <p:embeddedFont>
      <p:font typeface="Kaushan Script" panose="020B0604020202020204" charset="0"/>
      <p:regular r:id="rId22"/>
    </p:embeddedFont>
    <p:embeddedFont>
      <p:font typeface="Linux Biolinum" panose="020B0604020202020204" charset="0"/>
      <p:regular r:id="rId23"/>
    </p:embeddedFont>
    <p:embeddedFont>
      <p:font typeface="Old Standard Bold" panose="020B0604020202020204" charset="0"/>
      <p:regular r:id="rId24"/>
    </p:embeddedFont>
    <p:embeddedFont>
      <p:font typeface="Oswald" panose="020B0604020202020204" charset="-94"/>
      <p:regular r:id="rId25"/>
    </p:embeddedFont>
    <p:embeddedFont>
      <p:font typeface="Dancing Script" panose="020B0604020202020204" charset="-94"/>
      <p:regular r:id="rId26"/>
    </p:embeddedFont>
    <p:embeddedFont>
      <p:font typeface="Old Standard" panose="020B0604020202020204" charset="0"/>
      <p:regular r:id="rId27"/>
    </p:embeddedFont>
    <p:embeddedFont>
      <p:font typeface="Calibri" panose="020F0502020204030204" pitchFamily="34" charset="0"/>
      <p:regular r:id="rId28"/>
      <p:bold r:id="rId29"/>
      <p:italic r:id="rId30"/>
      <p:boldItalic r:id="rId31"/>
    </p:embeddedFont>
    <p:embeddedFont>
      <p:font typeface="Linux Biolinum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8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4.svg"/><Relationship Id="rId12" Type="http://schemas.openxmlformats.org/officeDocument/2006/relationships/image" Target="../media/image10.png"/><Relationship Id="rId17" Type="http://schemas.openxmlformats.org/officeDocument/2006/relationships/image" Target="../media/image39.svg"/><Relationship Id="rId2" Type="http://schemas.openxmlformats.org/officeDocument/2006/relationships/image" Target="../media/image6.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8.svg"/><Relationship Id="rId15" Type="http://schemas.openxmlformats.org/officeDocument/2006/relationships/image" Target="../media/image28.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4.svg"/><Relationship Id="rId12" Type="http://schemas.openxmlformats.org/officeDocument/2006/relationships/image" Target="../media/image10.png"/><Relationship Id="rId17" Type="http://schemas.openxmlformats.org/officeDocument/2006/relationships/image" Target="../media/image39.svg"/><Relationship Id="rId2" Type="http://schemas.openxmlformats.org/officeDocument/2006/relationships/image" Target="../media/image6.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8.svg"/><Relationship Id="rId15" Type="http://schemas.openxmlformats.org/officeDocument/2006/relationships/image" Target="../media/image28.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4.sv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4.sv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8.svg"/><Relationship Id="rId15" Type="http://schemas.openxmlformats.org/officeDocument/2006/relationships/image" Target="../media/image32.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1.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1.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1.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1.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1.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6.sv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1.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4.sv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6.svg"/><Relationship Id="rId5" Type="http://schemas.openxmlformats.org/officeDocument/2006/relationships/image" Target="../media/image22.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45.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6.svg"/><Relationship Id="rId5" Type="http://schemas.openxmlformats.org/officeDocument/2006/relationships/image" Target="../media/image22.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2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2.svg"/><Relationship Id="rId7"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svg"/><Relationship Id="rId4" Type="http://schemas.openxmlformats.org/officeDocument/2006/relationships/image" Target="../media/image11.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4.svg"/><Relationship Id="rId12" Type="http://schemas.openxmlformats.org/officeDocument/2006/relationships/image" Target="../media/image10.png"/><Relationship Id="rId17" Type="http://schemas.openxmlformats.org/officeDocument/2006/relationships/image" Target="../media/image39.svg"/><Relationship Id="rId2" Type="http://schemas.openxmlformats.org/officeDocument/2006/relationships/image" Target="../media/image6.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8.svg"/><Relationship Id="rId15" Type="http://schemas.openxmlformats.org/officeDocument/2006/relationships/image" Target="../media/image28.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3628336" y="-2739838"/>
            <a:ext cx="7537076" cy="7256937"/>
          </a:xfrm>
          <a:custGeom>
            <a:avLst/>
            <a:gdLst/>
            <a:ahLst/>
            <a:cxnLst/>
            <a:rect l="l" t="t" r="r" b="b"/>
            <a:pathLst>
              <a:path w="7537076" h="7256937">
                <a:moveTo>
                  <a:pt x="0" y="0"/>
                </a:moveTo>
                <a:lnTo>
                  <a:pt x="7537076" y="0"/>
                </a:lnTo>
                <a:lnTo>
                  <a:pt x="7537076" y="7256937"/>
                </a:lnTo>
                <a:lnTo>
                  <a:pt x="0" y="72569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a:off x="14659532" y="5764695"/>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028700" y="2997256"/>
            <a:ext cx="16451292" cy="4349749"/>
          </a:xfrm>
          <a:prstGeom prst="rect">
            <a:avLst/>
          </a:prstGeom>
        </p:spPr>
        <p:txBody>
          <a:bodyPr lIns="0" tIns="0" rIns="0" bIns="0" rtlCol="0" anchor="t">
            <a:spAutoFit/>
          </a:bodyPr>
          <a:lstStyle/>
          <a:p>
            <a:pPr algn="ctr">
              <a:lnSpc>
                <a:spcPts val="8499"/>
              </a:lnSpc>
            </a:pPr>
            <a:r>
              <a:rPr lang="en-US" sz="8499">
                <a:solidFill>
                  <a:srgbClr val="91612F"/>
                </a:solidFill>
                <a:latin typeface="Oswald"/>
              </a:rPr>
              <a:t>Kendine zarar verme veya intihar riski taşıyan hastalarla etkileşim </a:t>
            </a:r>
          </a:p>
          <a:p>
            <a:pPr algn="ctr">
              <a:lnSpc>
                <a:spcPts val="8499"/>
              </a:lnSpc>
            </a:pPr>
            <a:r>
              <a:rPr lang="en-US" sz="8499">
                <a:solidFill>
                  <a:srgbClr val="91612F"/>
                </a:solidFill>
                <a:latin typeface="Oswald"/>
              </a:rPr>
              <a:t> Serbest eczacılar ve eczane personeli üzerinde niteliksel bir çalışma</a:t>
            </a:r>
          </a:p>
        </p:txBody>
      </p:sp>
      <p:sp>
        <p:nvSpPr>
          <p:cNvPr id="5" name="Freeform 5"/>
          <p:cNvSpPr/>
          <p:nvPr/>
        </p:nvSpPr>
        <p:spPr>
          <a:xfrm rot="-10800000" flipH="1">
            <a:off x="-662519" y="4657168"/>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253844" y="7492036"/>
            <a:ext cx="4565087" cy="4498686"/>
          </a:xfrm>
          <a:custGeom>
            <a:avLst/>
            <a:gdLst/>
            <a:ahLst/>
            <a:cxnLst/>
            <a:rect l="l" t="t" r="r" b="b"/>
            <a:pathLst>
              <a:path w="4565087" h="4498686">
                <a:moveTo>
                  <a:pt x="0" y="0"/>
                </a:moveTo>
                <a:lnTo>
                  <a:pt x="4565088" y="0"/>
                </a:lnTo>
                <a:lnTo>
                  <a:pt x="4565088" y="4498686"/>
                </a:lnTo>
                <a:lnTo>
                  <a:pt x="0" y="44986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flipH="1">
            <a:off x="17259300" y="100211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5197449" y="-1360712"/>
            <a:ext cx="4565087" cy="4498686"/>
          </a:xfrm>
          <a:custGeom>
            <a:avLst/>
            <a:gdLst/>
            <a:ahLst/>
            <a:cxnLst/>
            <a:rect l="l" t="t" r="r" b="b"/>
            <a:pathLst>
              <a:path w="4565087" h="4498686">
                <a:moveTo>
                  <a:pt x="0" y="0"/>
                </a:moveTo>
                <a:lnTo>
                  <a:pt x="4565087" y="0"/>
                </a:lnTo>
                <a:lnTo>
                  <a:pt x="4565087" y="4498685"/>
                </a:lnTo>
                <a:lnTo>
                  <a:pt x="0" y="44986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5400000">
            <a:off x="5528188" y="-2771741"/>
            <a:ext cx="7631743" cy="15830481"/>
          </a:xfrm>
          <a:custGeom>
            <a:avLst/>
            <a:gdLst/>
            <a:ahLst/>
            <a:cxnLst/>
            <a:rect l="l" t="t" r="r" b="b"/>
            <a:pathLst>
              <a:path w="7631743" h="15830481">
                <a:moveTo>
                  <a:pt x="0" y="0"/>
                </a:moveTo>
                <a:lnTo>
                  <a:pt x="7631743" y="0"/>
                </a:lnTo>
                <a:lnTo>
                  <a:pt x="7631743" y="15830482"/>
                </a:lnTo>
                <a:lnTo>
                  <a:pt x="0" y="158304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15587780" y="9296400"/>
            <a:ext cx="2277963" cy="654050"/>
          </a:xfrm>
          <a:prstGeom prst="rect">
            <a:avLst/>
          </a:prstGeom>
        </p:spPr>
        <p:txBody>
          <a:bodyPr lIns="0" tIns="0" rIns="0" bIns="0" rtlCol="0" anchor="t">
            <a:spAutoFit/>
          </a:bodyPr>
          <a:lstStyle/>
          <a:p>
            <a:pPr algn="ctr">
              <a:lnSpc>
                <a:spcPts val="2499"/>
              </a:lnSpc>
            </a:pPr>
            <a:r>
              <a:rPr lang="en-US" sz="2499">
                <a:solidFill>
                  <a:srgbClr val="91612F"/>
                </a:solidFill>
                <a:latin typeface="Dancing Script"/>
              </a:rPr>
              <a:t>AYŞE NUR KAYA</a:t>
            </a:r>
          </a:p>
          <a:p>
            <a:pPr algn="r">
              <a:lnSpc>
                <a:spcPts val="2499"/>
              </a:lnSpc>
              <a:spcBef>
                <a:spcPct val="0"/>
              </a:spcBef>
            </a:pPr>
            <a:r>
              <a:rPr lang="en-US" sz="2499">
                <a:solidFill>
                  <a:srgbClr val="91612F"/>
                </a:solidFill>
                <a:latin typeface="Dancing Script"/>
              </a:rPr>
              <a:t>19030111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3630832" y="592499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16592095" y="3981336"/>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flipH="1">
            <a:off x="15715172" y="-213076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225853" y="8272960"/>
            <a:ext cx="2062147" cy="2291275"/>
          </a:xfrm>
          <a:custGeom>
            <a:avLst/>
            <a:gdLst/>
            <a:ahLst/>
            <a:cxnLst/>
            <a:rect l="l" t="t" r="r" b="b"/>
            <a:pathLst>
              <a:path w="2062147" h="2291275">
                <a:moveTo>
                  <a:pt x="0" y="0"/>
                </a:moveTo>
                <a:lnTo>
                  <a:pt x="2062147" y="0"/>
                </a:lnTo>
                <a:lnTo>
                  <a:pt x="2062147" y="2291275"/>
                </a:lnTo>
                <a:lnTo>
                  <a:pt x="0" y="22912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225853" y="8469735"/>
            <a:ext cx="1221660" cy="1897725"/>
          </a:xfrm>
          <a:custGeom>
            <a:avLst/>
            <a:gdLst/>
            <a:ahLst/>
            <a:cxnLst/>
            <a:rect l="l" t="t" r="r" b="b"/>
            <a:pathLst>
              <a:path w="1221660" h="1897725">
                <a:moveTo>
                  <a:pt x="0" y="0"/>
                </a:moveTo>
                <a:lnTo>
                  <a:pt x="1221660" y="0"/>
                </a:lnTo>
                <a:lnTo>
                  <a:pt x="1221660" y="1897725"/>
                </a:lnTo>
                <a:lnTo>
                  <a:pt x="0" y="18977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320494">
            <a:off x="-565850" y="6581442"/>
            <a:ext cx="3496794" cy="5674311"/>
          </a:xfrm>
          <a:custGeom>
            <a:avLst/>
            <a:gdLst/>
            <a:ahLst/>
            <a:cxnLst/>
            <a:rect l="l" t="t" r="r" b="b"/>
            <a:pathLst>
              <a:path w="3496794" h="5674311">
                <a:moveTo>
                  <a:pt x="0" y="0"/>
                </a:moveTo>
                <a:lnTo>
                  <a:pt x="3496794" y="0"/>
                </a:lnTo>
                <a:lnTo>
                  <a:pt x="3496794" y="5674311"/>
                </a:lnTo>
                <a:lnTo>
                  <a:pt x="0" y="56743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4666239">
            <a:off x="-1039574" y="-2515314"/>
            <a:ext cx="4594034" cy="5396809"/>
          </a:xfrm>
          <a:custGeom>
            <a:avLst/>
            <a:gdLst/>
            <a:ahLst/>
            <a:cxnLst/>
            <a:rect l="l" t="t" r="r" b="b"/>
            <a:pathLst>
              <a:path w="4594034" h="5396809">
                <a:moveTo>
                  <a:pt x="0" y="0"/>
                </a:moveTo>
                <a:lnTo>
                  <a:pt x="4594034" y="0"/>
                </a:lnTo>
                <a:lnTo>
                  <a:pt x="4594034" y="5396809"/>
                </a:lnTo>
                <a:lnTo>
                  <a:pt x="0" y="539680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89640" y="-323314"/>
            <a:ext cx="2335605" cy="2704029"/>
          </a:xfrm>
          <a:custGeom>
            <a:avLst/>
            <a:gdLst/>
            <a:ahLst/>
            <a:cxnLst/>
            <a:rect l="l" t="t" r="r" b="b"/>
            <a:pathLst>
              <a:path w="2335605" h="2704029">
                <a:moveTo>
                  <a:pt x="0" y="0"/>
                </a:moveTo>
                <a:lnTo>
                  <a:pt x="2335605" y="0"/>
                </a:lnTo>
                <a:lnTo>
                  <a:pt x="2335605" y="2704028"/>
                </a:lnTo>
                <a:lnTo>
                  <a:pt x="0" y="270402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TextBox 10"/>
          <p:cNvSpPr txBox="1"/>
          <p:nvPr/>
        </p:nvSpPr>
        <p:spPr>
          <a:xfrm>
            <a:off x="1028700" y="549275"/>
            <a:ext cx="16225853" cy="530225"/>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Kaushan Script"/>
              </a:rPr>
              <a:t>II) YÖNLENDIRMELER VE TABELALAR</a:t>
            </a:r>
          </a:p>
        </p:txBody>
      </p:sp>
      <p:sp>
        <p:nvSpPr>
          <p:cNvPr id="11" name="TextBox 11"/>
          <p:cNvSpPr txBox="1"/>
          <p:nvPr/>
        </p:nvSpPr>
        <p:spPr>
          <a:xfrm>
            <a:off x="1257443" y="2447389"/>
            <a:ext cx="14246924" cy="4578350"/>
          </a:xfrm>
          <a:prstGeom prst="rect">
            <a:avLst/>
          </a:prstGeom>
        </p:spPr>
        <p:txBody>
          <a:bodyPr lIns="0" tIns="0" rIns="0" bIns="0" rtlCol="0" anchor="t">
            <a:spAutoFit/>
          </a:bodyPr>
          <a:lstStyle/>
          <a:p>
            <a:pPr>
              <a:lnSpc>
                <a:spcPts val="3999"/>
              </a:lnSpc>
            </a:pPr>
            <a:r>
              <a:rPr lang="en-US" sz="3999">
                <a:solidFill>
                  <a:srgbClr val="91612F"/>
                </a:solidFill>
                <a:latin typeface="Linux Biolinum"/>
              </a:rPr>
              <a:t>    Açık kılavuzların/eğitimlerin yokluğunda, birçok katılımcı eczacının asıl rolünün risk altındaki kişiyi başka bir kişiye veya kuruluşa yönlendirmek olduğunu hissetti. </a:t>
            </a:r>
          </a:p>
          <a:p>
            <a:pPr>
              <a:lnSpc>
                <a:spcPts val="3999"/>
              </a:lnSpc>
            </a:pPr>
            <a:r>
              <a:rPr lang="en-US" sz="3999">
                <a:solidFill>
                  <a:srgbClr val="91612F"/>
                </a:solidFill>
                <a:latin typeface="Linux Biolinum"/>
              </a:rPr>
              <a:t>    Hastanın pratisyen hekime yönlendirildiği katılımcılar tarafından sıklıkla dile getirildi. Bazı durumlarda katılımcılar kendi adına hastanın pratisyen hekimini aradılar. </a:t>
            </a:r>
          </a:p>
          <a:p>
            <a:pPr>
              <a:lnSpc>
                <a:spcPts val="3999"/>
              </a:lnSpc>
              <a:spcBef>
                <a:spcPct val="0"/>
              </a:spcBef>
            </a:pPr>
            <a:r>
              <a:rPr lang="en-US" sz="3999">
                <a:solidFill>
                  <a:srgbClr val="91612F"/>
                </a:solidFill>
                <a:latin typeface="Linux Biolinum"/>
              </a:rPr>
              <a:t>    Ancak, sevk sonrasında serbest eczane ile pratisyen hekim arasında bir kopukluk olduğu vurgulandı ve katılımcılar, pratisyen hekimin takip eksikliğini dile getirdi.</a:t>
            </a: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3630832" y="592499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16592095" y="3981336"/>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flipH="1">
            <a:off x="15715172" y="-213076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225853" y="8272960"/>
            <a:ext cx="2062147" cy="2291275"/>
          </a:xfrm>
          <a:custGeom>
            <a:avLst/>
            <a:gdLst/>
            <a:ahLst/>
            <a:cxnLst/>
            <a:rect l="l" t="t" r="r" b="b"/>
            <a:pathLst>
              <a:path w="2062147" h="2291275">
                <a:moveTo>
                  <a:pt x="0" y="0"/>
                </a:moveTo>
                <a:lnTo>
                  <a:pt x="2062147" y="0"/>
                </a:lnTo>
                <a:lnTo>
                  <a:pt x="2062147" y="2291275"/>
                </a:lnTo>
                <a:lnTo>
                  <a:pt x="0" y="22912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225853" y="8469735"/>
            <a:ext cx="1221660" cy="1897725"/>
          </a:xfrm>
          <a:custGeom>
            <a:avLst/>
            <a:gdLst/>
            <a:ahLst/>
            <a:cxnLst/>
            <a:rect l="l" t="t" r="r" b="b"/>
            <a:pathLst>
              <a:path w="1221660" h="1897725">
                <a:moveTo>
                  <a:pt x="0" y="0"/>
                </a:moveTo>
                <a:lnTo>
                  <a:pt x="1221660" y="0"/>
                </a:lnTo>
                <a:lnTo>
                  <a:pt x="1221660" y="1897725"/>
                </a:lnTo>
                <a:lnTo>
                  <a:pt x="0" y="18977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320494">
            <a:off x="-565850" y="6581442"/>
            <a:ext cx="3496794" cy="5674311"/>
          </a:xfrm>
          <a:custGeom>
            <a:avLst/>
            <a:gdLst/>
            <a:ahLst/>
            <a:cxnLst/>
            <a:rect l="l" t="t" r="r" b="b"/>
            <a:pathLst>
              <a:path w="3496794" h="5674311">
                <a:moveTo>
                  <a:pt x="0" y="0"/>
                </a:moveTo>
                <a:lnTo>
                  <a:pt x="3496794" y="0"/>
                </a:lnTo>
                <a:lnTo>
                  <a:pt x="3496794" y="5674311"/>
                </a:lnTo>
                <a:lnTo>
                  <a:pt x="0" y="56743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4666239">
            <a:off x="-1039574" y="-2515314"/>
            <a:ext cx="4594034" cy="5396809"/>
          </a:xfrm>
          <a:custGeom>
            <a:avLst/>
            <a:gdLst/>
            <a:ahLst/>
            <a:cxnLst/>
            <a:rect l="l" t="t" r="r" b="b"/>
            <a:pathLst>
              <a:path w="4594034" h="5396809">
                <a:moveTo>
                  <a:pt x="0" y="0"/>
                </a:moveTo>
                <a:lnTo>
                  <a:pt x="4594034" y="0"/>
                </a:lnTo>
                <a:lnTo>
                  <a:pt x="4594034" y="5396809"/>
                </a:lnTo>
                <a:lnTo>
                  <a:pt x="0" y="539680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89640" y="-323314"/>
            <a:ext cx="2335605" cy="2704029"/>
          </a:xfrm>
          <a:custGeom>
            <a:avLst/>
            <a:gdLst/>
            <a:ahLst/>
            <a:cxnLst/>
            <a:rect l="l" t="t" r="r" b="b"/>
            <a:pathLst>
              <a:path w="2335605" h="2704029">
                <a:moveTo>
                  <a:pt x="0" y="0"/>
                </a:moveTo>
                <a:lnTo>
                  <a:pt x="2335605" y="0"/>
                </a:lnTo>
                <a:lnTo>
                  <a:pt x="2335605" y="2704028"/>
                </a:lnTo>
                <a:lnTo>
                  <a:pt x="0" y="270402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TextBox 10"/>
          <p:cNvSpPr txBox="1"/>
          <p:nvPr/>
        </p:nvSpPr>
        <p:spPr>
          <a:xfrm>
            <a:off x="1028700" y="549275"/>
            <a:ext cx="16225853" cy="530225"/>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Kaushan Script"/>
              </a:rPr>
              <a:t>III) BELIRSIZLIĞIN ELE ALINMASI</a:t>
            </a:r>
          </a:p>
        </p:txBody>
      </p:sp>
      <p:sp>
        <p:nvSpPr>
          <p:cNvPr id="11" name="TextBox 11"/>
          <p:cNvSpPr txBox="1"/>
          <p:nvPr/>
        </p:nvSpPr>
        <p:spPr>
          <a:xfrm>
            <a:off x="1257443" y="2447389"/>
            <a:ext cx="14246924" cy="4578350"/>
          </a:xfrm>
          <a:prstGeom prst="rect">
            <a:avLst/>
          </a:prstGeom>
        </p:spPr>
        <p:txBody>
          <a:bodyPr lIns="0" tIns="0" rIns="0" bIns="0" rtlCol="0" anchor="t">
            <a:spAutoFit/>
          </a:bodyPr>
          <a:lstStyle/>
          <a:p>
            <a:pPr>
              <a:lnSpc>
                <a:spcPts val="3999"/>
              </a:lnSpc>
            </a:pPr>
            <a:r>
              <a:rPr lang="en-US" sz="3999">
                <a:solidFill>
                  <a:srgbClr val="91612F"/>
                </a:solidFill>
                <a:latin typeface="Linux Biolinum"/>
              </a:rPr>
              <a:t>    Yönlendirme iletişim yardımının tasarımına ek olarak katılımcılar, eğitimin veya bir destek aracının uygulanmasının, intihar/kendine zarar verme riski taşıyan kişilerle ilgilenirken personel arasındaki belirsizliğin giderilmesine yardımcı olacağını hissettiler. </a:t>
            </a:r>
          </a:p>
          <a:p>
            <a:pPr>
              <a:lnSpc>
                <a:spcPts val="3999"/>
              </a:lnSpc>
              <a:spcBef>
                <a:spcPct val="0"/>
              </a:spcBef>
            </a:pPr>
            <a:r>
              <a:rPr lang="en-US" sz="3999">
                <a:solidFill>
                  <a:srgbClr val="91612F"/>
                </a:solidFill>
                <a:latin typeface="Linux Biolinum"/>
              </a:rPr>
              <a:t>    Bu destek aracının istenilen formatı katılımcılar arasında farklılık göstermektedir. Bazı katılımcılar bir rehberlik belgesi yerine uygulamalı eğitimi tercih ederken, diğerleri rehberlik belgesinin birçok faydasını özetledi. </a:t>
            </a: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3630832" y="592499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16592095" y="3981336"/>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flipH="1">
            <a:off x="15715172" y="-213076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225853" y="8272960"/>
            <a:ext cx="2062147" cy="2291275"/>
          </a:xfrm>
          <a:custGeom>
            <a:avLst/>
            <a:gdLst/>
            <a:ahLst/>
            <a:cxnLst/>
            <a:rect l="l" t="t" r="r" b="b"/>
            <a:pathLst>
              <a:path w="2062147" h="2291275">
                <a:moveTo>
                  <a:pt x="0" y="0"/>
                </a:moveTo>
                <a:lnTo>
                  <a:pt x="2062147" y="0"/>
                </a:lnTo>
                <a:lnTo>
                  <a:pt x="2062147" y="2291275"/>
                </a:lnTo>
                <a:lnTo>
                  <a:pt x="0" y="22912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225853" y="8469735"/>
            <a:ext cx="1221660" cy="1897725"/>
          </a:xfrm>
          <a:custGeom>
            <a:avLst/>
            <a:gdLst/>
            <a:ahLst/>
            <a:cxnLst/>
            <a:rect l="l" t="t" r="r" b="b"/>
            <a:pathLst>
              <a:path w="1221660" h="1897725">
                <a:moveTo>
                  <a:pt x="0" y="0"/>
                </a:moveTo>
                <a:lnTo>
                  <a:pt x="1221660" y="0"/>
                </a:lnTo>
                <a:lnTo>
                  <a:pt x="1221660" y="1897725"/>
                </a:lnTo>
                <a:lnTo>
                  <a:pt x="0" y="18977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320494">
            <a:off x="-565850" y="6581442"/>
            <a:ext cx="3496794" cy="5674311"/>
          </a:xfrm>
          <a:custGeom>
            <a:avLst/>
            <a:gdLst/>
            <a:ahLst/>
            <a:cxnLst/>
            <a:rect l="l" t="t" r="r" b="b"/>
            <a:pathLst>
              <a:path w="3496794" h="5674311">
                <a:moveTo>
                  <a:pt x="0" y="0"/>
                </a:moveTo>
                <a:lnTo>
                  <a:pt x="3496794" y="0"/>
                </a:lnTo>
                <a:lnTo>
                  <a:pt x="3496794" y="5674311"/>
                </a:lnTo>
                <a:lnTo>
                  <a:pt x="0" y="56743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1033447" y="2464099"/>
            <a:ext cx="16225853" cy="3568700"/>
          </a:xfrm>
          <a:prstGeom prst="rect">
            <a:avLst/>
          </a:prstGeom>
        </p:spPr>
        <p:txBody>
          <a:bodyPr lIns="0" tIns="0" rIns="0" bIns="0" rtlCol="0" anchor="t">
            <a:spAutoFit/>
          </a:bodyPr>
          <a:lstStyle/>
          <a:p>
            <a:pPr>
              <a:lnSpc>
                <a:spcPts val="3999"/>
              </a:lnSpc>
            </a:pPr>
            <a:r>
              <a:rPr lang="en-US" sz="3999">
                <a:solidFill>
                  <a:srgbClr val="91612F"/>
                </a:solidFill>
                <a:latin typeface="Linux Biolinum"/>
              </a:rPr>
              <a:t>    Bu çalışma, şu anda serbest eczane personelinin, eğitim ve destek eksikliği nedeniyle intihar/kendine zarar verme riski taşıyan kişilerle etkileşimleri nasıl ele alacakları konusunda belirsizlik hissettiğini vurgulamaktadır. </a:t>
            </a:r>
          </a:p>
          <a:p>
            <a:pPr>
              <a:lnSpc>
                <a:spcPts val="3999"/>
              </a:lnSpc>
            </a:pPr>
            <a:r>
              <a:rPr lang="en-US" sz="3999">
                <a:solidFill>
                  <a:srgbClr val="91612F"/>
                </a:solidFill>
                <a:latin typeface="Linux Biolinum"/>
              </a:rPr>
              <a:t>    </a:t>
            </a:r>
          </a:p>
          <a:p>
            <a:pPr>
              <a:lnSpc>
                <a:spcPts val="3999"/>
              </a:lnSpc>
              <a:spcBef>
                <a:spcPct val="0"/>
              </a:spcBef>
            </a:pPr>
            <a:r>
              <a:rPr lang="en-US" sz="3999">
                <a:solidFill>
                  <a:srgbClr val="91612F"/>
                </a:solidFill>
                <a:latin typeface="Linux Biolinum"/>
              </a:rPr>
              <a:t>    Gelecekteki araştırmalar, eczane ortamına göre uyarlanmış en etkili destek araçlarını üretmek için mevcut kaynakları geliştirmeye ve uzman ve paydaş girdisi elde etmeye odaklanmalıdır.</a:t>
            </a: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3630832" y="592499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16592095" y="3981336"/>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flipH="1">
            <a:off x="15715172" y="-213076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225853" y="8272960"/>
            <a:ext cx="2062147" cy="2291275"/>
          </a:xfrm>
          <a:custGeom>
            <a:avLst/>
            <a:gdLst/>
            <a:ahLst/>
            <a:cxnLst/>
            <a:rect l="l" t="t" r="r" b="b"/>
            <a:pathLst>
              <a:path w="2062147" h="2291275">
                <a:moveTo>
                  <a:pt x="0" y="0"/>
                </a:moveTo>
                <a:lnTo>
                  <a:pt x="2062147" y="0"/>
                </a:lnTo>
                <a:lnTo>
                  <a:pt x="2062147" y="2291275"/>
                </a:lnTo>
                <a:lnTo>
                  <a:pt x="0" y="22912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225853" y="8469735"/>
            <a:ext cx="1221660" cy="1897725"/>
          </a:xfrm>
          <a:custGeom>
            <a:avLst/>
            <a:gdLst/>
            <a:ahLst/>
            <a:cxnLst/>
            <a:rect l="l" t="t" r="r" b="b"/>
            <a:pathLst>
              <a:path w="1221660" h="1897725">
                <a:moveTo>
                  <a:pt x="0" y="0"/>
                </a:moveTo>
                <a:lnTo>
                  <a:pt x="1221660" y="0"/>
                </a:lnTo>
                <a:lnTo>
                  <a:pt x="1221660" y="1897725"/>
                </a:lnTo>
                <a:lnTo>
                  <a:pt x="0" y="18977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320494">
            <a:off x="-565850" y="6581442"/>
            <a:ext cx="3496794" cy="5674311"/>
          </a:xfrm>
          <a:custGeom>
            <a:avLst/>
            <a:gdLst/>
            <a:ahLst/>
            <a:cxnLst/>
            <a:rect l="l" t="t" r="r" b="b"/>
            <a:pathLst>
              <a:path w="3496794" h="5674311">
                <a:moveTo>
                  <a:pt x="0" y="0"/>
                </a:moveTo>
                <a:lnTo>
                  <a:pt x="3496794" y="0"/>
                </a:lnTo>
                <a:lnTo>
                  <a:pt x="3496794" y="5674311"/>
                </a:lnTo>
                <a:lnTo>
                  <a:pt x="0" y="56743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5400000">
            <a:off x="2968877" y="-384943"/>
            <a:ext cx="2434947" cy="4821676"/>
          </a:xfrm>
          <a:custGeom>
            <a:avLst/>
            <a:gdLst/>
            <a:ahLst/>
            <a:cxnLst/>
            <a:rect l="l" t="t" r="r" b="b"/>
            <a:pathLst>
              <a:path w="2434947" h="4821676">
                <a:moveTo>
                  <a:pt x="0" y="0"/>
                </a:moveTo>
                <a:lnTo>
                  <a:pt x="2434947" y="0"/>
                </a:lnTo>
                <a:lnTo>
                  <a:pt x="2434947" y="4821676"/>
                </a:lnTo>
                <a:lnTo>
                  <a:pt x="0" y="482167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TextBox 9"/>
          <p:cNvSpPr txBox="1"/>
          <p:nvPr/>
        </p:nvSpPr>
        <p:spPr>
          <a:xfrm>
            <a:off x="2365093" y="1495187"/>
            <a:ext cx="15922907" cy="800100"/>
          </a:xfrm>
          <a:prstGeom prst="rect">
            <a:avLst/>
          </a:prstGeom>
        </p:spPr>
        <p:txBody>
          <a:bodyPr lIns="0" tIns="0" rIns="0" bIns="0" rtlCol="0" anchor="t">
            <a:spAutoFit/>
          </a:bodyPr>
          <a:lstStyle/>
          <a:p>
            <a:pPr>
              <a:lnSpc>
                <a:spcPts val="6000"/>
              </a:lnSpc>
              <a:spcBef>
                <a:spcPct val="0"/>
              </a:spcBef>
            </a:pPr>
            <a:r>
              <a:rPr lang="en-US" sz="6000">
                <a:solidFill>
                  <a:srgbClr val="FFE3DB"/>
                </a:solidFill>
                <a:latin typeface="Kaushan Script"/>
              </a:rPr>
              <a:t>ÖNERİLER</a:t>
            </a:r>
          </a:p>
        </p:txBody>
      </p:sp>
      <p:sp>
        <p:nvSpPr>
          <p:cNvPr id="10" name="TextBox 10"/>
          <p:cNvSpPr txBox="1"/>
          <p:nvPr/>
        </p:nvSpPr>
        <p:spPr>
          <a:xfrm>
            <a:off x="839131" y="3614019"/>
            <a:ext cx="16225853" cy="3063875"/>
          </a:xfrm>
          <a:prstGeom prst="rect">
            <a:avLst/>
          </a:prstGeom>
        </p:spPr>
        <p:txBody>
          <a:bodyPr lIns="0" tIns="0" rIns="0" bIns="0" rtlCol="0" anchor="t">
            <a:spAutoFit/>
          </a:bodyPr>
          <a:lstStyle/>
          <a:p>
            <a:pPr>
              <a:lnSpc>
                <a:spcPts val="3999"/>
              </a:lnSpc>
              <a:spcBef>
                <a:spcPct val="0"/>
              </a:spcBef>
            </a:pPr>
            <a:r>
              <a:rPr lang="en-US" sz="3999">
                <a:solidFill>
                  <a:srgbClr val="91612F"/>
                </a:solidFill>
                <a:latin typeface="Linux Biolinum"/>
              </a:rPr>
              <a:t>    Kişi ile eczane personeli arasındaki olumlu ilişkiler etkileşimi kolaylaştırırken personel arasındaki mahremiyet, zaman kısıtlamaları ve belirsizlik engel olarak görülüyordu. Katılımcılar, risk altındaki kişileri başka desteklere yönlendirmenin gerekli olduğunu hissettiler ve eczane ortamında destek araçlarının uygulanması yoluyla personelin güveninin artırılmasına yönelik önerilerde bulundular.</a:t>
            </a: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182914" y="1760835"/>
            <a:ext cx="1804115" cy="2859548"/>
          </a:xfrm>
          <a:custGeom>
            <a:avLst/>
            <a:gdLst/>
            <a:ahLst/>
            <a:cxnLst/>
            <a:rect l="l" t="t" r="r" b="b"/>
            <a:pathLst>
              <a:path w="1804115" h="2859548">
                <a:moveTo>
                  <a:pt x="0" y="0"/>
                </a:moveTo>
                <a:lnTo>
                  <a:pt x="1804115" y="0"/>
                </a:lnTo>
                <a:lnTo>
                  <a:pt x="1804115" y="2859548"/>
                </a:lnTo>
                <a:lnTo>
                  <a:pt x="0" y="28595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550717" y="1649858"/>
            <a:ext cx="4027755" cy="816711"/>
          </a:xfrm>
          <a:prstGeom prst="rect">
            <a:avLst/>
          </a:prstGeom>
        </p:spPr>
        <p:txBody>
          <a:bodyPr lIns="0" tIns="0" rIns="0" bIns="0" rtlCol="0" anchor="t">
            <a:spAutoFit/>
          </a:bodyPr>
          <a:lstStyle/>
          <a:p>
            <a:pPr>
              <a:lnSpc>
                <a:spcPts val="6278"/>
              </a:lnSpc>
            </a:pPr>
            <a:r>
              <a:rPr lang="en-US" sz="6278">
                <a:solidFill>
                  <a:srgbClr val="91612F"/>
                </a:solidFill>
                <a:latin typeface="Kaushan Script"/>
              </a:rPr>
              <a:t>SORU1</a:t>
            </a:r>
          </a:p>
        </p:txBody>
      </p:sp>
      <p:sp>
        <p:nvSpPr>
          <p:cNvPr id="4" name="Freeform 4"/>
          <p:cNvSpPr/>
          <p:nvPr/>
        </p:nvSpPr>
        <p:spPr>
          <a:xfrm>
            <a:off x="7540027" y="2942801"/>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a:off x="7566573" y="2956345"/>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flipH="1" flipV="1">
            <a:off x="1141420" y="-1828842"/>
            <a:ext cx="1691219" cy="4627715"/>
          </a:xfrm>
          <a:custGeom>
            <a:avLst/>
            <a:gdLst/>
            <a:ahLst/>
            <a:cxnLst/>
            <a:rect l="l" t="t" r="r" b="b"/>
            <a:pathLst>
              <a:path w="1691219" h="4627715">
                <a:moveTo>
                  <a:pt x="1691219" y="4627714"/>
                </a:moveTo>
                <a:lnTo>
                  <a:pt x="0" y="4627714"/>
                </a:lnTo>
                <a:lnTo>
                  <a:pt x="0" y="0"/>
                </a:lnTo>
                <a:lnTo>
                  <a:pt x="1691219" y="0"/>
                </a:lnTo>
                <a:lnTo>
                  <a:pt x="1691219" y="462771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48605" y="-699918"/>
            <a:ext cx="3508266" cy="3457236"/>
          </a:xfrm>
          <a:custGeom>
            <a:avLst/>
            <a:gdLst/>
            <a:ahLst/>
            <a:cxnLst/>
            <a:rect l="l" t="t" r="r" b="b"/>
            <a:pathLst>
              <a:path w="3508266" h="3457236">
                <a:moveTo>
                  <a:pt x="0" y="0"/>
                </a:moveTo>
                <a:lnTo>
                  <a:pt x="3508266" y="0"/>
                </a:lnTo>
                <a:lnTo>
                  <a:pt x="3508266" y="3457236"/>
                </a:lnTo>
                <a:lnTo>
                  <a:pt x="0" y="34572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4984011" y="-2190721"/>
            <a:ext cx="4550578" cy="4381441"/>
          </a:xfrm>
          <a:custGeom>
            <a:avLst/>
            <a:gdLst/>
            <a:ahLst/>
            <a:cxnLst/>
            <a:rect l="l" t="t" r="r" b="b"/>
            <a:pathLst>
              <a:path w="4550578" h="4381441">
                <a:moveTo>
                  <a:pt x="0" y="0"/>
                </a:moveTo>
                <a:lnTo>
                  <a:pt x="4550578" y="0"/>
                </a:lnTo>
                <a:lnTo>
                  <a:pt x="4550578" y="4381442"/>
                </a:lnTo>
                <a:lnTo>
                  <a:pt x="0" y="43814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7540027" y="4341352"/>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10800000">
            <a:off x="7566573" y="4354896"/>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7495879" y="5739070"/>
            <a:ext cx="1115322" cy="1073868"/>
          </a:xfrm>
          <a:custGeom>
            <a:avLst/>
            <a:gdLst/>
            <a:ahLst/>
            <a:cxnLst/>
            <a:rect l="l" t="t" r="r" b="b"/>
            <a:pathLst>
              <a:path w="1115322" h="1073868">
                <a:moveTo>
                  <a:pt x="0" y="0"/>
                </a:moveTo>
                <a:lnTo>
                  <a:pt x="1115323" y="0"/>
                </a:lnTo>
                <a:lnTo>
                  <a:pt x="1115323"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10800000">
            <a:off x="7522426" y="5752614"/>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7540027" y="1516508"/>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rot="-10800000">
            <a:off x="7566573" y="1530053"/>
            <a:ext cx="1062230" cy="1046779"/>
          </a:xfrm>
          <a:custGeom>
            <a:avLst/>
            <a:gdLst/>
            <a:ahLst/>
            <a:cxnLst/>
            <a:rect l="l" t="t" r="r" b="b"/>
            <a:pathLst>
              <a:path w="1062230" h="1046779">
                <a:moveTo>
                  <a:pt x="0" y="0"/>
                </a:moveTo>
                <a:lnTo>
                  <a:pt x="1062229" y="0"/>
                </a:lnTo>
                <a:lnTo>
                  <a:pt x="1062229" y="1046778"/>
                </a:lnTo>
                <a:lnTo>
                  <a:pt x="0" y="10467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7566573" y="7193937"/>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10800000">
            <a:off x="7593119" y="7207482"/>
            <a:ext cx="1062230" cy="1046779"/>
          </a:xfrm>
          <a:custGeom>
            <a:avLst/>
            <a:gdLst/>
            <a:ahLst/>
            <a:cxnLst/>
            <a:rect l="l" t="t" r="r" b="b"/>
            <a:pathLst>
              <a:path w="1062230" h="1046779">
                <a:moveTo>
                  <a:pt x="0" y="0"/>
                </a:moveTo>
                <a:lnTo>
                  <a:pt x="1062230" y="0"/>
                </a:lnTo>
                <a:lnTo>
                  <a:pt x="1062230"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TextBox 17"/>
          <p:cNvSpPr txBox="1"/>
          <p:nvPr/>
        </p:nvSpPr>
        <p:spPr>
          <a:xfrm>
            <a:off x="1028700" y="2854937"/>
            <a:ext cx="5742496" cy="4149725"/>
          </a:xfrm>
          <a:prstGeom prst="rect">
            <a:avLst/>
          </a:prstGeom>
        </p:spPr>
        <p:txBody>
          <a:bodyPr lIns="0" tIns="0" rIns="0" bIns="0" rtlCol="0" anchor="t">
            <a:spAutoFit/>
          </a:bodyPr>
          <a:lstStyle/>
          <a:p>
            <a:pPr>
              <a:lnSpc>
                <a:spcPts val="3999"/>
              </a:lnSpc>
            </a:pPr>
            <a:r>
              <a:rPr lang="en-US" sz="3999">
                <a:solidFill>
                  <a:srgbClr val="91612F"/>
                </a:solidFill>
                <a:latin typeface="Old Standard Bold"/>
              </a:rPr>
              <a:t>Kendine zarar verme veya intihar riski taşıyan hastalarla etkileşim araştırması sonrasında hangisi sunulan kolaylaştırıcılardan biri değildir?</a:t>
            </a:r>
          </a:p>
          <a:p>
            <a:pPr>
              <a:lnSpc>
                <a:spcPts val="3999"/>
              </a:lnSpc>
              <a:spcBef>
                <a:spcPct val="0"/>
              </a:spcBef>
            </a:pPr>
            <a:endParaRPr lang="en-US" sz="3999">
              <a:solidFill>
                <a:srgbClr val="91612F"/>
              </a:solidFill>
              <a:latin typeface="Old Standard Bold"/>
            </a:endParaRPr>
          </a:p>
        </p:txBody>
      </p:sp>
      <p:sp>
        <p:nvSpPr>
          <p:cNvPr id="18" name="TextBox 18"/>
          <p:cNvSpPr txBox="1"/>
          <p:nvPr/>
        </p:nvSpPr>
        <p:spPr>
          <a:xfrm>
            <a:off x="7635331" y="175500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A</a:t>
            </a:r>
          </a:p>
        </p:txBody>
      </p:sp>
      <p:sp>
        <p:nvSpPr>
          <p:cNvPr id="19" name="TextBox 19"/>
          <p:cNvSpPr txBox="1"/>
          <p:nvPr/>
        </p:nvSpPr>
        <p:spPr>
          <a:xfrm>
            <a:off x="7593119" y="606804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D</a:t>
            </a:r>
          </a:p>
        </p:txBody>
      </p:sp>
      <p:sp>
        <p:nvSpPr>
          <p:cNvPr id="20" name="TextBox 20"/>
          <p:cNvSpPr txBox="1"/>
          <p:nvPr/>
        </p:nvSpPr>
        <p:spPr>
          <a:xfrm>
            <a:off x="7630174" y="4641332"/>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C</a:t>
            </a:r>
          </a:p>
        </p:txBody>
      </p:sp>
      <p:sp>
        <p:nvSpPr>
          <p:cNvPr id="21" name="TextBox 21"/>
          <p:cNvSpPr txBox="1"/>
          <p:nvPr/>
        </p:nvSpPr>
        <p:spPr>
          <a:xfrm>
            <a:off x="7630174" y="3257284"/>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B</a:t>
            </a:r>
          </a:p>
        </p:txBody>
      </p:sp>
      <p:sp>
        <p:nvSpPr>
          <p:cNvPr id="22" name="TextBox 22"/>
          <p:cNvSpPr txBox="1"/>
          <p:nvPr/>
        </p:nvSpPr>
        <p:spPr>
          <a:xfrm>
            <a:off x="7630174" y="7527312"/>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E</a:t>
            </a:r>
          </a:p>
        </p:txBody>
      </p:sp>
      <p:sp>
        <p:nvSpPr>
          <p:cNvPr id="23" name="TextBox 23"/>
          <p:cNvSpPr txBox="1"/>
          <p:nvPr/>
        </p:nvSpPr>
        <p:spPr>
          <a:xfrm>
            <a:off x="9143999" y="1816904"/>
            <a:ext cx="5840011" cy="517578"/>
          </a:xfrm>
          <a:prstGeom prst="rect">
            <a:avLst/>
          </a:prstGeom>
        </p:spPr>
        <p:txBody>
          <a:bodyPr wrap="square" lIns="0" tIns="0" rIns="0" bIns="0" rtlCol="0" anchor="t">
            <a:spAutoFit/>
          </a:bodyPr>
          <a:lstStyle/>
          <a:p>
            <a:pPr>
              <a:lnSpc>
                <a:spcPts val="3999"/>
              </a:lnSpc>
              <a:spcBef>
                <a:spcPct val="0"/>
              </a:spcBef>
            </a:pPr>
            <a:r>
              <a:rPr lang="en-US" sz="3999" dirty="0" err="1">
                <a:solidFill>
                  <a:srgbClr val="91612F"/>
                </a:solidFill>
                <a:latin typeface="Linux Biolinum"/>
              </a:rPr>
              <a:t>Danışan</a:t>
            </a:r>
            <a:r>
              <a:rPr lang="en-US" sz="3999" dirty="0">
                <a:solidFill>
                  <a:srgbClr val="91612F"/>
                </a:solidFill>
                <a:latin typeface="Linux Biolinum"/>
              </a:rPr>
              <a:t> </a:t>
            </a:r>
            <a:r>
              <a:rPr lang="en-US" sz="3999" dirty="0" err="1">
                <a:solidFill>
                  <a:srgbClr val="91612F"/>
                </a:solidFill>
                <a:latin typeface="Linux Biolinum"/>
              </a:rPr>
              <a:t>odası</a:t>
            </a:r>
            <a:r>
              <a:rPr lang="en-US" sz="3999" dirty="0">
                <a:solidFill>
                  <a:srgbClr val="91612F"/>
                </a:solidFill>
                <a:latin typeface="Linux Biolinum"/>
              </a:rPr>
              <a:t> </a:t>
            </a:r>
            <a:r>
              <a:rPr lang="en-US" sz="3999" dirty="0" err="1">
                <a:solidFill>
                  <a:srgbClr val="91612F"/>
                </a:solidFill>
                <a:latin typeface="Linux Biolinum"/>
              </a:rPr>
              <a:t>kullanılması</a:t>
            </a:r>
            <a:r>
              <a:rPr lang="en-US" sz="3999" dirty="0">
                <a:solidFill>
                  <a:srgbClr val="91612F"/>
                </a:solidFill>
                <a:latin typeface="Linux Biolinum"/>
              </a:rPr>
              <a:t>.</a:t>
            </a:r>
          </a:p>
        </p:txBody>
      </p:sp>
      <p:sp>
        <p:nvSpPr>
          <p:cNvPr id="24" name="TextBox 24"/>
          <p:cNvSpPr txBox="1"/>
          <p:nvPr/>
        </p:nvSpPr>
        <p:spPr>
          <a:xfrm>
            <a:off x="9144000" y="3257284"/>
            <a:ext cx="6791623"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Sevk yollarının kolaylaştırılması.</a:t>
            </a:r>
          </a:p>
        </p:txBody>
      </p:sp>
      <p:sp>
        <p:nvSpPr>
          <p:cNvPr id="25" name="TextBox 25"/>
          <p:cNvSpPr txBox="1"/>
          <p:nvPr/>
        </p:nvSpPr>
        <p:spPr>
          <a:xfrm>
            <a:off x="9144000" y="4641332"/>
            <a:ext cx="6920061"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Zaman kısıtlamasının önlenmesi.</a:t>
            </a:r>
          </a:p>
        </p:txBody>
      </p:sp>
      <p:sp>
        <p:nvSpPr>
          <p:cNvPr id="26" name="TextBox 26"/>
          <p:cNvSpPr txBox="1"/>
          <p:nvPr/>
        </p:nvSpPr>
        <p:spPr>
          <a:xfrm>
            <a:off x="9144000" y="6068041"/>
            <a:ext cx="6791622" cy="517578"/>
          </a:xfrm>
          <a:prstGeom prst="rect">
            <a:avLst/>
          </a:prstGeom>
        </p:spPr>
        <p:txBody>
          <a:bodyPr wrap="square" lIns="0" tIns="0" rIns="0" bIns="0" rtlCol="0" anchor="t">
            <a:spAutoFit/>
          </a:bodyPr>
          <a:lstStyle/>
          <a:p>
            <a:pPr>
              <a:lnSpc>
                <a:spcPts val="3999"/>
              </a:lnSpc>
              <a:spcBef>
                <a:spcPct val="0"/>
              </a:spcBef>
            </a:pPr>
            <a:r>
              <a:rPr lang="en-US" sz="3999" dirty="0" err="1">
                <a:solidFill>
                  <a:srgbClr val="91612F"/>
                </a:solidFill>
                <a:latin typeface="Linux Biolinum"/>
              </a:rPr>
              <a:t>İlaca</a:t>
            </a:r>
            <a:r>
              <a:rPr lang="en-US" sz="3999" dirty="0">
                <a:solidFill>
                  <a:srgbClr val="91612F"/>
                </a:solidFill>
                <a:latin typeface="Linux Biolinum"/>
              </a:rPr>
              <a:t> </a:t>
            </a:r>
            <a:r>
              <a:rPr lang="en-US" sz="3999" dirty="0" err="1">
                <a:solidFill>
                  <a:srgbClr val="91612F"/>
                </a:solidFill>
                <a:latin typeface="Linux Biolinum"/>
              </a:rPr>
              <a:t>erişimin</a:t>
            </a:r>
            <a:r>
              <a:rPr lang="en-US" sz="3999" dirty="0">
                <a:solidFill>
                  <a:srgbClr val="91612F"/>
                </a:solidFill>
                <a:latin typeface="Linux Biolinum"/>
              </a:rPr>
              <a:t> </a:t>
            </a:r>
            <a:r>
              <a:rPr lang="en-US" sz="3999" dirty="0" err="1">
                <a:solidFill>
                  <a:srgbClr val="91612F"/>
                </a:solidFill>
                <a:latin typeface="Linux Biolinum"/>
              </a:rPr>
              <a:t>kolaylaştırılması</a:t>
            </a:r>
            <a:r>
              <a:rPr lang="en-US" sz="3999" dirty="0">
                <a:solidFill>
                  <a:srgbClr val="91612F"/>
                </a:solidFill>
                <a:latin typeface="Linux Biolinum"/>
              </a:rPr>
              <a:t>.</a:t>
            </a:r>
          </a:p>
        </p:txBody>
      </p:sp>
      <p:sp>
        <p:nvSpPr>
          <p:cNvPr id="27" name="TextBox 27"/>
          <p:cNvSpPr txBox="1"/>
          <p:nvPr/>
        </p:nvSpPr>
        <p:spPr>
          <a:xfrm>
            <a:off x="9144000" y="7527312"/>
            <a:ext cx="6437561"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Eğitim eksikliğinin giderilmesi.</a:t>
            </a: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182914" y="1760835"/>
            <a:ext cx="1804115" cy="2859548"/>
          </a:xfrm>
          <a:custGeom>
            <a:avLst/>
            <a:gdLst/>
            <a:ahLst/>
            <a:cxnLst/>
            <a:rect l="l" t="t" r="r" b="b"/>
            <a:pathLst>
              <a:path w="1804115" h="2859548">
                <a:moveTo>
                  <a:pt x="0" y="0"/>
                </a:moveTo>
                <a:lnTo>
                  <a:pt x="1804115" y="0"/>
                </a:lnTo>
                <a:lnTo>
                  <a:pt x="1804115" y="2859548"/>
                </a:lnTo>
                <a:lnTo>
                  <a:pt x="0" y="28595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550717" y="1649858"/>
            <a:ext cx="4027755" cy="816711"/>
          </a:xfrm>
          <a:prstGeom prst="rect">
            <a:avLst/>
          </a:prstGeom>
        </p:spPr>
        <p:txBody>
          <a:bodyPr lIns="0" tIns="0" rIns="0" bIns="0" rtlCol="0" anchor="t">
            <a:spAutoFit/>
          </a:bodyPr>
          <a:lstStyle/>
          <a:p>
            <a:pPr>
              <a:lnSpc>
                <a:spcPts val="6278"/>
              </a:lnSpc>
            </a:pPr>
            <a:r>
              <a:rPr lang="en-US" sz="6278">
                <a:solidFill>
                  <a:srgbClr val="91612F"/>
                </a:solidFill>
                <a:latin typeface="Kaushan Script"/>
              </a:rPr>
              <a:t>SORU1</a:t>
            </a:r>
          </a:p>
        </p:txBody>
      </p:sp>
      <p:sp>
        <p:nvSpPr>
          <p:cNvPr id="4" name="Freeform 4"/>
          <p:cNvSpPr/>
          <p:nvPr/>
        </p:nvSpPr>
        <p:spPr>
          <a:xfrm>
            <a:off x="7540027" y="2942801"/>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a:off x="7566573" y="2956345"/>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flipH="1" flipV="1">
            <a:off x="1141420" y="-1828842"/>
            <a:ext cx="1691219" cy="4627715"/>
          </a:xfrm>
          <a:custGeom>
            <a:avLst/>
            <a:gdLst/>
            <a:ahLst/>
            <a:cxnLst/>
            <a:rect l="l" t="t" r="r" b="b"/>
            <a:pathLst>
              <a:path w="1691219" h="4627715">
                <a:moveTo>
                  <a:pt x="1691219" y="4627714"/>
                </a:moveTo>
                <a:lnTo>
                  <a:pt x="0" y="4627714"/>
                </a:lnTo>
                <a:lnTo>
                  <a:pt x="0" y="0"/>
                </a:lnTo>
                <a:lnTo>
                  <a:pt x="1691219" y="0"/>
                </a:lnTo>
                <a:lnTo>
                  <a:pt x="1691219" y="462771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48605" y="-699918"/>
            <a:ext cx="3508266" cy="3457236"/>
          </a:xfrm>
          <a:custGeom>
            <a:avLst/>
            <a:gdLst/>
            <a:ahLst/>
            <a:cxnLst/>
            <a:rect l="l" t="t" r="r" b="b"/>
            <a:pathLst>
              <a:path w="3508266" h="3457236">
                <a:moveTo>
                  <a:pt x="0" y="0"/>
                </a:moveTo>
                <a:lnTo>
                  <a:pt x="3508266" y="0"/>
                </a:lnTo>
                <a:lnTo>
                  <a:pt x="3508266" y="3457236"/>
                </a:lnTo>
                <a:lnTo>
                  <a:pt x="0" y="34572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4984011" y="-2190721"/>
            <a:ext cx="4550578" cy="4381441"/>
          </a:xfrm>
          <a:custGeom>
            <a:avLst/>
            <a:gdLst/>
            <a:ahLst/>
            <a:cxnLst/>
            <a:rect l="l" t="t" r="r" b="b"/>
            <a:pathLst>
              <a:path w="4550578" h="4381441">
                <a:moveTo>
                  <a:pt x="0" y="0"/>
                </a:moveTo>
                <a:lnTo>
                  <a:pt x="4550578" y="0"/>
                </a:lnTo>
                <a:lnTo>
                  <a:pt x="4550578" y="4381442"/>
                </a:lnTo>
                <a:lnTo>
                  <a:pt x="0" y="43814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7540027" y="4341352"/>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10800000">
            <a:off x="7566573" y="4354896"/>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7495879" y="5739070"/>
            <a:ext cx="1115322" cy="1073868"/>
          </a:xfrm>
          <a:custGeom>
            <a:avLst/>
            <a:gdLst/>
            <a:ahLst/>
            <a:cxnLst/>
            <a:rect l="l" t="t" r="r" b="b"/>
            <a:pathLst>
              <a:path w="1115322" h="1073868">
                <a:moveTo>
                  <a:pt x="0" y="0"/>
                </a:moveTo>
                <a:lnTo>
                  <a:pt x="1115323" y="0"/>
                </a:lnTo>
                <a:lnTo>
                  <a:pt x="1115323"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10800000">
            <a:off x="7522426" y="5752614"/>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7540027" y="1516508"/>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rot="-10800000">
            <a:off x="7566573" y="1530053"/>
            <a:ext cx="1062230" cy="1046779"/>
          </a:xfrm>
          <a:custGeom>
            <a:avLst/>
            <a:gdLst/>
            <a:ahLst/>
            <a:cxnLst/>
            <a:rect l="l" t="t" r="r" b="b"/>
            <a:pathLst>
              <a:path w="1062230" h="1046779">
                <a:moveTo>
                  <a:pt x="0" y="0"/>
                </a:moveTo>
                <a:lnTo>
                  <a:pt x="1062229" y="0"/>
                </a:lnTo>
                <a:lnTo>
                  <a:pt x="1062229" y="1046778"/>
                </a:lnTo>
                <a:lnTo>
                  <a:pt x="0" y="10467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7566573" y="7193937"/>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10800000">
            <a:off x="7593119" y="7207482"/>
            <a:ext cx="1062230" cy="1046779"/>
          </a:xfrm>
          <a:custGeom>
            <a:avLst/>
            <a:gdLst/>
            <a:ahLst/>
            <a:cxnLst/>
            <a:rect l="l" t="t" r="r" b="b"/>
            <a:pathLst>
              <a:path w="1062230" h="1046779">
                <a:moveTo>
                  <a:pt x="0" y="0"/>
                </a:moveTo>
                <a:lnTo>
                  <a:pt x="1062230" y="0"/>
                </a:lnTo>
                <a:lnTo>
                  <a:pt x="1062230"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TextBox 17"/>
          <p:cNvSpPr txBox="1"/>
          <p:nvPr/>
        </p:nvSpPr>
        <p:spPr>
          <a:xfrm>
            <a:off x="1028700" y="2854937"/>
            <a:ext cx="5742496" cy="4149725"/>
          </a:xfrm>
          <a:prstGeom prst="rect">
            <a:avLst/>
          </a:prstGeom>
        </p:spPr>
        <p:txBody>
          <a:bodyPr lIns="0" tIns="0" rIns="0" bIns="0" rtlCol="0" anchor="t">
            <a:spAutoFit/>
          </a:bodyPr>
          <a:lstStyle/>
          <a:p>
            <a:pPr>
              <a:lnSpc>
                <a:spcPts val="3999"/>
              </a:lnSpc>
            </a:pPr>
            <a:r>
              <a:rPr lang="en-US" sz="3999">
                <a:solidFill>
                  <a:srgbClr val="91612F"/>
                </a:solidFill>
                <a:latin typeface="Old Standard Bold"/>
              </a:rPr>
              <a:t>Kendine zarar verme veya intihar riski taşıyan hastalarla etkileşim araştırması sonrasında hangisi sunulan kolaylaştırıcılardan biri değildir?</a:t>
            </a:r>
          </a:p>
          <a:p>
            <a:pPr>
              <a:lnSpc>
                <a:spcPts val="3999"/>
              </a:lnSpc>
              <a:spcBef>
                <a:spcPct val="0"/>
              </a:spcBef>
            </a:pPr>
            <a:endParaRPr lang="en-US" sz="3999">
              <a:solidFill>
                <a:srgbClr val="91612F"/>
              </a:solidFill>
              <a:latin typeface="Old Standard Bold"/>
            </a:endParaRPr>
          </a:p>
        </p:txBody>
      </p:sp>
      <p:sp>
        <p:nvSpPr>
          <p:cNvPr id="18" name="TextBox 18"/>
          <p:cNvSpPr txBox="1"/>
          <p:nvPr/>
        </p:nvSpPr>
        <p:spPr>
          <a:xfrm>
            <a:off x="7635331" y="175500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A</a:t>
            </a:r>
          </a:p>
        </p:txBody>
      </p:sp>
      <p:sp>
        <p:nvSpPr>
          <p:cNvPr id="19" name="TextBox 19"/>
          <p:cNvSpPr txBox="1"/>
          <p:nvPr/>
        </p:nvSpPr>
        <p:spPr>
          <a:xfrm>
            <a:off x="7593119" y="606804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D</a:t>
            </a:r>
          </a:p>
        </p:txBody>
      </p:sp>
      <p:sp>
        <p:nvSpPr>
          <p:cNvPr id="20" name="TextBox 20"/>
          <p:cNvSpPr txBox="1"/>
          <p:nvPr/>
        </p:nvSpPr>
        <p:spPr>
          <a:xfrm>
            <a:off x="7630174" y="4641332"/>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C</a:t>
            </a:r>
          </a:p>
        </p:txBody>
      </p:sp>
      <p:sp>
        <p:nvSpPr>
          <p:cNvPr id="21" name="TextBox 21"/>
          <p:cNvSpPr txBox="1"/>
          <p:nvPr/>
        </p:nvSpPr>
        <p:spPr>
          <a:xfrm>
            <a:off x="7630174" y="3257284"/>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B</a:t>
            </a:r>
          </a:p>
        </p:txBody>
      </p:sp>
      <p:sp>
        <p:nvSpPr>
          <p:cNvPr id="22" name="TextBox 22"/>
          <p:cNvSpPr txBox="1"/>
          <p:nvPr/>
        </p:nvSpPr>
        <p:spPr>
          <a:xfrm>
            <a:off x="7630174" y="7527312"/>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E</a:t>
            </a:r>
          </a:p>
        </p:txBody>
      </p:sp>
      <p:sp>
        <p:nvSpPr>
          <p:cNvPr id="23" name="TextBox 23"/>
          <p:cNvSpPr txBox="1"/>
          <p:nvPr/>
        </p:nvSpPr>
        <p:spPr>
          <a:xfrm>
            <a:off x="9144000" y="1816904"/>
            <a:ext cx="6172200" cy="517578"/>
          </a:xfrm>
          <a:prstGeom prst="rect">
            <a:avLst/>
          </a:prstGeom>
        </p:spPr>
        <p:txBody>
          <a:bodyPr wrap="square" lIns="0" tIns="0" rIns="0" bIns="0" rtlCol="0" anchor="t">
            <a:spAutoFit/>
          </a:bodyPr>
          <a:lstStyle/>
          <a:p>
            <a:pPr>
              <a:lnSpc>
                <a:spcPts val="3999"/>
              </a:lnSpc>
              <a:spcBef>
                <a:spcPct val="0"/>
              </a:spcBef>
            </a:pPr>
            <a:r>
              <a:rPr lang="en-US" sz="3999" dirty="0" err="1">
                <a:solidFill>
                  <a:srgbClr val="91612F"/>
                </a:solidFill>
                <a:latin typeface="Linux Biolinum"/>
              </a:rPr>
              <a:t>Danışan</a:t>
            </a:r>
            <a:r>
              <a:rPr lang="en-US" sz="3999" dirty="0">
                <a:solidFill>
                  <a:srgbClr val="91612F"/>
                </a:solidFill>
                <a:latin typeface="Linux Biolinum"/>
              </a:rPr>
              <a:t> </a:t>
            </a:r>
            <a:r>
              <a:rPr lang="en-US" sz="3999" dirty="0" err="1">
                <a:solidFill>
                  <a:srgbClr val="91612F"/>
                </a:solidFill>
                <a:latin typeface="Linux Biolinum"/>
              </a:rPr>
              <a:t>odası</a:t>
            </a:r>
            <a:r>
              <a:rPr lang="en-US" sz="3999" dirty="0">
                <a:solidFill>
                  <a:srgbClr val="91612F"/>
                </a:solidFill>
                <a:latin typeface="Linux Biolinum"/>
              </a:rPr>
              <a:t> </a:t>
            </a:r>
            <a:r>
              <a:rPr lang="en-US" sz="3999" dirty="0" err="1">
                <a:solidFill>
                  <a:srgbClr val="91612F"/>
                </a:solidFill>
                <a:latin typeface="Linux Biolinum"/>
              </a:rPr>
              <a:t>kullanılması</a:t>
            </a:r>
            <a:r>
              <a:rPr lang="en-US" sz="3999" dirty="0">
                <a:solidFill>
                  <a:srgbClr val="91612F"/>
                </a:solidFill>
                <a:latin typeface="Linux Biolinum"/>
              </a:rPr>
              <a:t>.</a:t>
            </a:r>
          </a:p>
        </p:txBody>
      </p:sp>
      <p:sp>
        <p:nvSpPr>
          <p:cNvPr id="24" name="TextBox 24"/>
          <p:cNvSpPr txBox="1"/>
          <p:nvPr/>
        </p:nvSpPr>
        <p:spPr>
          <a:xfrm>
            <a:off x="9144000" y="3257284"/>
            <a:ext cx="6791623"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Sevk yollarının kolaylaştırılması.</a:t>
            </a:r>
          </a:p>
        </p:txBody>
      </p:sp>
      <p:sp>
        <p:nvSpPr>
          <p:cNvPr id="25" name="TextBox 25"/>
          <p:cNvSpPr txBox="1"/>
          <p:nvPr/>
        </p:nvSpPr>
        <p:spPr>
          <a:xfrm>
            <a:off x="9144000" y="4641332"/>
            <a:ext cx="6920061"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Zaman kısıtlamasının önlenmesi.</a:t>
            </a:r>
          </a:p>
        </p:txBody>
      </p:sp>
      <p:sp>
        <p:nvSpPr>
          <p:cNvPr id="26" name="TextBox 26"/>
          <p:cNvSpPr txBox="1"/>
          <p:nvPr/>
        </p:nvSpPr>
        <p:spPr>
          <a:xfrm>
            <a:off x="9143999" y="6068041"/>
            <a:ext cx="6791623" cy="517578"/>
          </a:xfrm>
          <a:prstGeom prst="rect">
            <a:avLst/>
          </a:prstGeom>
        </p:spPr>
        <p:txBody>
          <a:bodyPr wrap="square" lIns="0" tIns="0" rIns="0" bIns="0" rtlCol="0" anchor="t">
            <a:spAutoFit/>
          </a:bodyPr>
          <a:lstStyle/>
          <a:p>
            <a:pPr>
              <a:lnSpc>
                <a:spcPts val="3999"/>
              </a:lnSpc>
              <a:spcBef>
                <a:spcPct val="0"/>
              </a:spcBef>
            </a:pPr>
            <a:r>
              <a:rPr lang="en-US" sz="3999" dirty="0" err="1">
                <a:solidFill>
                  <a:srgbClr val="91612F"/>
                </a:solidFill>
                <a:latin typeface="Linux Biolinum"/>
              </a:rPr>
              <a:t>İlaca</a:t>
            </a:r>
            <a:r>
              <a:rPr lang="en-US" sz="3999" dirty="0">
                <a:solidFill>
                  <a:srgbClr val="91612F"/>
                </a:solidFill>
                <a:latin typeface="Linux Biolinum"/>
              </a:rPr>
              <a:t> </a:t>
            </a:r>
            <a:r>
              <a:rPr lang="en-US" sz="3999" dirty="0" err="1">
                <a:solidFill>
                  <a:srgbClr val="91612F"/>
                </a:solidFill>
                <a:latin typeface="Linux Biolinum"/>
              </a:rPr>
              <a:t>erişimin</a:t>
            </a:r>
            <a:r>
              <a:rPr lang="en-US" sz="3999" dirty="0">
                <a:solidFill>
                  <a:srgbClr val="91612F"/>
                </a:solidFill>
                <a:latin typeface="Linux Biolinum"/>
              </a:rPr>
              <a:t> </a:t>
            </a:r>
            <a:r>
              <a:rPr lang="en-US" sz="3999" dirty="0" err="1">
                <a:solidFill>
                  <a:srgbClr val="91612F"/>
                </a:solidFill>
                <a:latin typeface="Linux Biolinum"/>
              </a:rPr>
              <a:t>kolaylaştırılması</a:t>
            </a:r>
            <a:r>
              <a:rPr lang="en-US" sz="3999" dirty="0">
                <a:solidFill>
                  <a:srgbClr val="91612F"/>
                </a:solidFill>
                <a:latin typeface="Linux Biolinum"/>
              </a:rPr>
              <a:t>.</a:t>
            </a:r>
          </a:p>
        </p:txBody>
      </p:sp>
      <p:sp>
        <p:nvSpPr>
          <p:cNvPr id="27" name="TextBox 27"/>
          <p:cNvSpPr txBox="1"/>
          <p:nvPr/>
        </p:nvSpPr>
        <p:spPr>
          <a:xfrm>
            <a:off x="9144000" y="7527312"/>
            <a:ext cx="6437561"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Eğitim eksikliğinin giderilmesi.</a:t>
            </a:r>
          </a:p>
        </p:txBody>
      </p:sp>
      <p:sp>
        <p:nvSpPr>
          <p:cNvPr id="28" name="TextBox 28"/>
          <p:cNvSpPr txBox="1"/>
          <p:nvPr/>
        </p:nvSpPr>
        <p:spPr>
          <a:xfrm>
            <a:off x="13263786" y="8552722"/>
            <a:ext cx="2831902" cy="696053"/>
          </a:xfrm>
          <a:prstGeom prst="rect">
            <a:avLst/>
          </a:prstGeom>
        </p:spPr>
        <p:txBody>
          <a:bodyPr lIns="0" tIns="0" rIns="0" bIns="0" rtlCol="0" anchor="t">
            <a:spAutoFit/>
          </a:bodyPr>
          <a:lstStyle/>
          <a:p>
            <a:pPr algn="ctr">
              <a:lnSpc>
                <a:spcPts val="4528"/>
              </a:lnSpc>
              <a:spcBef>
                <a:spcPct val="0"/>
              </a:spcBef>
            </a:pPr>
            <a:r>
              <a:rPr lang="en-US" sz="4528">
                <a:solidFill>
                  <a:srgbClr val="687A61"/>
                </a:solidFill>
                <a:latin typeface="Old Standard Bold"/>
              </a:rPr>
              <a:t>CEVAP: D</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182914" y="1760835"/>
            <a:ext cx="1804115" cy="2859548"/>
          </a:xfrm>
          <a:custGeom>
            <a:avLst/>
            <a:gdLst/>
            <a:ahLst/>
            <a:cxnLst/>
            <a:rect l="l" t="t" r="r" b="b"/>
            <a:pathLst>
              <a:path w="1804115" h="2859548">
                <a:moveTo>
                  <a:pt x="0" y="0"/>
                </a:moveTo>
                <a:lnTo>
                  <a:pt x="1804115" y="0"/>
                </a:lnTo>
                <a:lnTo>
                  <a:pt x="1804115" y="2859548"/>
                </a:lnTo>
                <a:lnTo>
                  <a:pt x="0" y="28595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550717" y="1649858"/>
            <a:ext cx="4027755" cy="816711"/>
          </a:xfrm>
          <a:prstGeom prst="rect">
            <a:avLst/>
          </a:prstGeom>
        </p:spPr>
        <p:txBody>
          <a:bodyPr lIns="0" tIns="0" rIns="0" bIns="0" rtlCol="0" anchor="t">
            <a:spAutoFit/>
          </a:bodyPr>
          <a:lstStyle/>
          <a:p>
            <a:pPr>
              <a:lnSpc>
                <a:spcPts val="6278"/>
              </a:lnSpc>
            </a:pPr>
            <a:r>
              <a:rPr lang="en-US" sz="6278">
                <a:solidFill>
                  <a:srgbClr val="91612F"/>
                </a:solidFill>
                <a:latin typeface="Kaushan Script"/>
              </a:rPr>
              <a:t>SORU2</a:t>
            </a:r>
          </a:p>
        </p:txBody>
      </p:sp>
      <p:sp>
        <p:nvSpPr>
          <p:cNvPr id="4" name="Freeform 4"/>
          <p:cNvSpPr/>
          <p:nvPr/>
        </p:nvSpPr>
        <p:spPr>
          <a:xfrm>
            <a:off x="7540027" y="2942801"/>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a:off x="7566573" y="2956345"/>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flipH="1" flipV="1">
            <a:off x="1141420" y="-1828842"/>
            <a:ext cx="1691219" cy="4627715"/>
          </a:xfrm>
          <a:custGeom>
            <a:avLst/>
            <a:gdLst/>
            <a:ahLst/>
            <a:cxnLst/>
            <a:rect l="l" t="t" r="r" b="b"/>
            <a:pathLst>
              <a:path w="1691219" h="4627715">
                <a:moveTo>
                  <a:pt x="1691219" y="4627714"/>
                </a:moveTo>
                <a:lnTo>
                  <a:pt x="0" y="4627714"/>
                </a:lnTo>
                <a:lnTo>
                  <a:pt x="0" y="0"/>
                </a:lnTo>
                <a:lnTo>
                  <a:pt x="1691219" y="0"/>
                </a:lnTo>
                <a:lnTo>
                  <a:pt x="1691219" y="462771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48605" y="-699918"/>
            <a:ext cx="3508266" cy="3457236"/>
          </a:xfrm>
          <a:custGeom>
            <a:avLst/>
            <a:gdLst/>
            <a:ahLst/>
            <a:cxnLst/>
            <a:rect l="l" t="t" r="r" b="b"/>
            <a:pathLst>
              <a:path w="3508266" h="3457236">
                <a:moveTo>
                  <a:pt x="0" y="0"/>
                </a:moveTo>
                <a:lnTo>
                  <a:pt x="3508266" y="0"/>
                </a:lnTo>
                <a:lnTo>
                  <a:pt x="3508266" y="3457236"/>
                </a:lnTo>
                <a:lnTo>
                  <a:pt x="0" y="34572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4984011" y="-2190721"/>
            <a:ext cx="4550578" cy="4381441"/>
          </a:xfrm>
          <a:custGeom>
            <a:avLst/>
            <a:gdLst/>
            <a:ahLst/>
            <a:cxnLst/>
            <a:rect l="l" t="t" r="r" b="b"/>
            <a:pathLst>
              <a:path w="4550578" h="4381441">
                <a:moveTo>
                  <a:pt x="0" y="0"/>
                </a:moveTo>
                <a:lnTo>
                  <a:pt x="4550578" y="0"/>
                </a:lnTo>
                <a:lnTo>
                  <a:pt x="4550578" y="4381442"/>
                </a:lnTo>
                <a:lnTo>
                  <a:pt x="0" y="43814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7540027" y="4341352"/>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10800000">
            <a:off x="7566573" y="4354896"/>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7495879" y="5739070"/>
            <a:ext cx="1115322" cy="1073868"/>
          </a:xfrm>
          <a:custGeom>
            <a:avLst/>
            <a:gdLst/>
            <a:ahLst/>
            <a:cxnLst/>
            <a:rect l="l" t="t" r="r" b="b"/>
            <a:pathLst>
              <a:path w="1115322" h="1073868">
                <a:moveTo>
                  <a:pt x="0" y="0"/>
                </a:moveTo>
                <a:lnTo>
                  <a:pt x="1115323" y="0"/>
                </a:lnTo>
                <a:lnTo>
                  <a:pt x="1115323"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10800000">
            <a:off x="7522426" y="5752614"/>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7540027" y="1516508"/>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rot="-10800000">
            <a:off x="7566573" y="1530053"/>
            <a:ext cx="1062230" cy="1046779"/>
          </a:xfrm>
          <a:custGeom>
            <a:avLst/>
            <a:gdLst/>
            <a:ahLst/>
            <a:cxnLst/>
            <a:rect l="l" t="t" r="r" b="b"/>
            <a:pathLst>
              <a:path w="1062230" h="1046779">
                <a:moveTo>
                  <a:pt x="0" y="0"/>
                </a:moveTo>
                <a:lnTo>
                  <a:pt x="1062229" y="0"/>
                </a:lnTo>
                <a:lnTo>
                  <a:pt x="1062229" y="1046778"/>
                </a:lnTo>
                <a:lnTo>
                  <a:pt x="0" y="10467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7566573" y="7193937"/>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10800000">
            <a:off x="7593119" y="7207482"/>
            <a:ext cx="1062230" cy="1046779"/>
          </a:xfrm>
          <a:custGeom>
            <a:avLst/>
            <a:gdLst/>
            <a:ahLst/>
            <a:cxnLst/>
            <a:rect l="l" t="t" r="r" b="b"/>
            <a:pathLst>
              <a:path w="1062230" h="1046779">
                <a:moveTo>
                  <a:pt x="0" y="0"/>
                </a:moveTo>
                <a:lnTo>
                  <a:pt x="1062230" y="0"/>
                </a:lnTo>
                <a:lnTo>
                  <a:pt x="1062230"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TextBox 17"/>
          <p:cNvSpPr txBox="1"/>
          <p:nvPr/>
        </p:nvSpPr>
        <p:spPr>
          <a:xfrm>
            <a:off x="1028700" y="2854937"/>
            <a:ext cx="5742496" cy="2068771"/>
          </a:xfrm>
          <a:prstGeom prst="rect">
            <a:avLst/>
          </a:prstGeom>
        </p:spPr>
        <p:txBody>
          <a:bodyPr lIns="0" tIns="0" rIns="0" bIns="0" rtlCol="0" anchor="t">
            <a:spAutoFit/>
          </a:bodyPr>
          <a:lstStyle/>
          <a:p>
            <a:pPr>
              <a:lnSpc>
                <a:spcPts val="3999"/>
              </a:lnSpc>
            </a:pPr>
            <a:r>
              <a:rPr lang="tr-TR" sz="3999" dirty="0">
                <a:solidFill>
                  <a:srgbClr val="91612F"/>
                </a:solidFill>
                <a:latin typeface="Old Standard Bold"/>
              </a:rPr>
              <a:t>İntihar veya kendine zarar verme riski taşıyan bir kişiye hangisinin yapılması yanlıştır?</a:t>
            </a:r>
            <a:endParaRPr lang="en-US" sz="3999" dirty="0">
              <a:solidFill>
                <a:srgbClr val="91612F"/>
              </a:solidFill>
              <a:latin typeface="Old Standard Bold"/>
            </a:endParaRPr>
          </a:p>
        </p:txBody>
      </p:sp>
      <p:sp>
        <p:nvSpPr>
          <p:cNvPr id="18" name="TextBox 18"/>
          <p:cNvSpPr txBox="1"/>
          <p:nvPr/>
        </p:nvSpPr>
        <p:spPr>
          <a:xfrm>
            <a:off x="7635331" y="175500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A</a:t>
            </a:r>
          </a:p>
        </p:txBody>
      </p:sp>
      <p:sp>
        <p:nvSpPr>
          <p:cNvPr id="19" name="TextBox 19"/>
          <p:cNvSpPr txBox="1"/>
          <p:nvPr/>
        </p:nvSpPr>
        <p:spPr>
          <a:xfrm>
            <a:off x="7593119" y="606804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D</a:t>
            </a:r>
          </a:p>
        </p:txBody>
      </p:sp>
      <p:sp>
        <p:nvSpPr>
          <p:cNvPr id="20" name="TextBox 20"/>
          <p:cNvSpPr txBox="1"/>
          <p:nvPr/>
        </p:nvSpPr>
        <p:spPr>
          <a:xfrm>
            <a:off x="7630174" y="4641332"/>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C</a:t>
            </a:r>
          </a:p>
        </p:txBody>
      </p:sp>
      <p:sp>
        <p:nvSpPr>
          <p:cNvPr id="21" name="TextBox 21"/>
          <p:cNvSpPr txBox="1"/>
          <p:nvPr/>
        </p:nvSpPr>
        <p:spPr>
          <a:xfrm>
            <a:off x="7630174" y="3257284"/>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B</a:t>
            </a:r>
          </a:p>
        </p:txBody>
      </p:sp>
      <p:sp>
        <p:nvSpPr>
          <p:cNvPr id="22" name="TextBox 22"/>
          <p:cNvSpPr txBox="1"/>
          <p:nvPr/>
        </p:nvSpPr>
        <p:spPr>
          <a:xfrm>
            <a:off x="7630174" y="7527312"/>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E</a:t>
            </a:r>
          </a:p>
        </p:txBody>
      </p:sp>
      <p:sp>
        <p:nvSpPr>
          <p:cNvPr id="23" name="TextBox 23"/>
          <p:cNvSpPr txBox="1"/>
          <p:nvPr/>
        </p:nvSpPr>
        <p:spPr>
          <a:xfrm>
            <a:off x="9144000" y="1671482"/>
            <a:ext cx="5567379" cy="1030539"/>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Sağlıklı iletişim kurmaya çalışmak</a:t>
            </a:r>
            <a:endParaRPr lang="en-US" sz="3999" dirty="0">
              <a:solidFill>
                <a:srgbClr val="91612F"/>
              </a:solidFill>
              <a:latin typeface="Linux Biolinum"/>
            </a:endParaRPr>
          </a:p>
        </p:txBody>
      </p:sp>
      <p:sp>
        <p:nvSpPr>
          <p:cNvPr id="24" name="TextBox 24"/>
          <p:cNvSpPr txBox="1"/>
          <p:nvPr/>
        </p:nvSpPr>
        <p:spPr>
          <a:xfrm>
            <a:off x="9144000" y="3015391"/>
            <a:ext cx="5742496" cy="1030539"/>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Güvende hissetmesini sağlamak</a:t>
            </a:r>
            <a:endParaRPr lang="en-US" sz="3999" dirty="0">
              <a:solidFill>
                <a:srgbClr val="91612F"/>
              </a:solidFill>
              <a:latin typeface="Linux Biolinum"/>
            </a:endParaRPr>
          </a:p>
        </p:txBody>
      </p:sp>
      <p:sp>
        <p:nvSpPr>
          <p:cNvPr id="25" name="TextBox 25"/>
          <p:cNvSpPr txBox="1"/>
          <p:nvPr/>
        </p:nvSpPr>
        <p:spPr>
          <a:xfrm>
            <a:off x="9144000" y="4410762"/>
            <a:ext cx="5840011" cy="1030539"/>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Sıkıntısını öğrenmek ve çözüm bulmaya çalışmak</a:t>
            </a:r>
            <a:endParaRPr lang="en-US" sz="3999" dirty="0">
              <a:solidFill>
                <a:srgbClr val="91612F"/>
              </a:solidFill>
              <a:latin typeface="Linux Biolinum"/>
            </a:endParaRPr>
          </a:p>
        </p:txBody>
      </p:sp>
      <p:sp>
        <p:nvSpPr>
          <p:cNvPr id="26" name="TextBox 26"/>
          <p:cNvSpPr txBox="1"/>
          <p:nvPr/>
        </p:nvSpPr>
        <p:spPr>
          <a:xfrm>
            <a:off x="9061600" y="6068041"/>
            <a:ext cx="5105400" cy="517578"/>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Kendi haline bırakmak</a:t>
            </a:r>
            <a:endParaRPr lang="en-US" sz="3999" dirty="0">
              <a:solidFill>
                <a:srgbClr val="91612F"/>
              </a:solidFill>
              <a:latin typeface="Linux Biolinum"/>
            </a:endParaRPr>
          </a:p>
        </p:txBody>
      </p:sp>
      <p:sp>
        <p:nvSpPr>
          <p:cNvPr id="27" name="TextBox 27"/>
          <p:cNvSpPr txBox="1"/>
          <p:nvPr/>
        </p:nvSpPr>
        <p:spPr>
          <a:xfrm>
            <a:off x="9057883" y="7281917"/>
            <a:ext cx="5567379" cy="1030539"/>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Sağlık çalışanlarına yönlendirmek</a:t>
            </a:r>
            <a:endParaRPr lang="en-US" sz="3999" dirty="0">
              <a:solidFill>
                <a:srgbClr val="91612F"/>
              </a:solidFill>
              <a:latin typeface="Linux Biolinum"/>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2914" y="1760835"/>
            <a:ext cx="1804115" cy="2859548"/>
          </a:xfrm>
          <a:custGeom>
            <a:avLst/>
            <a:gdLst/>
            <a:ahLst/>
            <a:cxnLst/>
            <a:rect l="l" t="t" r="r" b="b"/>
            <a:pathLst>
              <a:path w="1804115" h="2859548">
                <a:moveTo>
                  <a:pt x="0" y="0"/>
                </a:moveTo>
                <a:lnTo>
                  <a:pt x="1804115" y="0"/>
                </a:lnTo>
                <a:lnTo>
                  <a:pt x="1804115" y="2859548"/>
                </a:lnTo>
                <a:lnTo>
                  <a:pt x="0" y="28595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550717" y="1649858"/>
            <a:ext cx="4027755" cy="816711"/>
          </a:xfrm>
          <a:prstGeom prst="rect">
            <a:avLst/>
          </a:prstGeom>
        </p:spPr>
        <p:txBody>
          <a:bodyPr lIns="0" tIns="0" rIns="0" bIns="0" rtlCol="0" anchor="t">
            <a:spAutoFit/>
          </a:bodyPr>
          <a:lstStyle/>
          <a:p>
            <a:pPr>
              <a:lnSpc>
                <a:spcPts val="6278"/>
              </a:lnSpc>
            </a:pPr>
            <a:r>
              <a:rPr lang="en-US" sz="6278">
                <a:solidFill>
                  <a:srgbClr val="91612F"/>
                </a:solidFill>
                <a:latin typeface="Kaushan Script"/>
              </a:rPr>
              <a:t>SORU2</a:t>
            </a:r>
          </a:p>
        </p:txBody>
      </p:sp>
      <p:sp>
        <p:nvSpPr>
          <p:cNvPr id="4" name="Freeform 4"/>
          <p:cNvSpPr/>
          <p:nvPr/>
        </p:nvSpPr>
        <p:spPr>
          <a:xfrm>
            <a:off x="7540027" y="2942801"/>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a:off x="7566573" y="2956345"/>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flipH="1" flipV="1">
            <a:off x="1141420" y="-1828842"/>
            <a:ext cx="1691219" cy="4627715"/>
          </a:xfrm>
          <a:custGeom>
            <a:avLst/>
            <a:gdLst/>
            <a:ahLst/>
            <a:cxnLst/>
            <a:rect l="l" t="t" r="r" b="b"/>
            <a:pathLst>
              <a:path w="1691219" h="4627715">
                <a:moveTo>
                  <a:pt x="1691219" y="4627714"/>
                </a:moveTo>
                <a:lnTo>
                  <a:pt x="0" y="4627714"/>
                </a:lnTo>
                <a:lnTo>
                  <a:pt x="0" y="0"/>
                </a:lnTo>
                <a:lnTo>
                  <a:pt x="1691219" y="0"/>
                </a:lnTo>
                <a:lnTo>
                  <a:pt x="1691219" y="462771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48605" y="-699918"/>
            <a:ext cx="3508266" cy="3457236"/>
          </a:xfrm>
          <a:custGeom>
            <a:avLst/>
            <a:gdLst/>
            <a:ahLst/>
            <a:cxnLst/>
            <a:rect l="l" t="t" r="r" b="b"/>
            <a:pathLst>
              <a:path w="3508266" h="3457236">
                <a:moveTo>
                  <a:pt x="0" y="0"/>
                </a:moveTo>
                <a:lnTo>
                  <a:pt x="3508266" y="0"/>
                </a:lnTo>
                <a:lnTo>
                  <a:pt x="3508266" y="3457236"/>
                </a:lnTo>
                <a:lnTo>
                  <a:pt x="0" y="34572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4984011" y="-2190721"/>
            <a:ext cx="4550578" cy="4381441"/>
          </a:xfrm>
          <a:custGeom>
            <a:avLst/>
            <a:gdLst/>
            <a:ahLst/>
            <a:cxnLst/>
            <a:rect l="l" t="t" r="r" b="b"/>
            <a:pathLst>
              <a:path w="4550578" h="4381441">
                <a:moveTo>
                  <a:pt x="0" y="0"/>
                </a:moveTo>
                <a:lnTo>
                  <a:pt x="4550578" y="0"/>
                </a:lnTo>
                <a:lnTo>
                  <a:pt x="4550578" y="4381442"/>
                </a:lnTo>
                <a:lnTo>
                  <a:pt x="0" y="43814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7540027" y="4341352"/>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10800000">
            <a:off x="7566573" y="4354896"/>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7495879" y="5739070"/>
            <a:ext cx="1115322" cy="1073868"/>
          </a:xfrm>
          <a:custGeom>
            <a:avLst/>
            <a:gdLst/>
            <a:ahLst/>
            <a:cxnLst/>
            <a:rect l="l" t="t" r="r" b="b"/>
            <a:pathLst>
              <a:path w="1115322" h="1073868">
                <a:moveTo>
                  <a:pt x="0" y="0"/>
                </a:moveTo>
                <a:lnTo>
                  <a:pt x="1115323" y="0"/>
                </a:lnTo>
                <a:lnTo>
                  <a:pt x="1115323"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10800000">
            <a:off x="7522426" y="5752614"/>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7540027" y="1516508"/>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rot="-10800000">
            <a:off x="7566573" y="1530053"/>
            <a:ext cx="1062230" cy="1046779"/>
          </a:xfrm>
          <a:custGeom>
            <a:avLst/>
            <a:gdLst/>
            <a:ahLst/>
            <a:cxnLst/>
            <a:rect l="l" t="t" r="r" b="b"/>
            <a:pathLst>
              <a:path w="1062230" h="1046779">
                <a:moveTo>
                  <a:pt x="0" y="0"/>
                </a:moveTo>
                <a:lnTo>
                  <a:pt x="1062229" y="0"/>
                </a:lnTo>
                <a:lnTo>
                  <a:pt x="1062229" y="1046778"/>
                </a:lnTo>
                <a:lnTo>
                  <a:pt x="0" y="10467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7566573" y="7193937"/>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10800000">
            <a:off x="7593119" y="7207482"/>
            <a:ext cx="1062230" cy="1046779"/>
          </a:xfrm>
          <a:custGeom>
            <a:avLst/>
            <a:gdLst/>
            <a:ahLst/>
            <a:cxnLst/>
            <a:rect l="l" t="t" r="r" b="b"/>
            <a:pathLst>
              <a:path w="1062230" h="1046779">
                <a:moveTo>
                  <a:pt x="0" y="0"/>
                </a:moveTo>
                <a:lnTo>
                  <a:pt x="1062230" y="0"/>
                </a:lnTo>
                <a:lnTo>
                  <a:pt x="1062230"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TextBox 17"/>
          <p:cNvSpPr txBox="1"/>
          <p:nvPr/>
        </p:nvSpPr>
        <p:spPr>
          <a:xfrm>
            <a:off x="1028700" y="2854937"/>
            <a:ext cx="5742496" cy="2068771"/>
          </a:xfrm>
          <a:prstGeom prst="rect">
            <a:avLst/>
          </a:prstGeom>
        </p:spPr>
        <p:txBody>
          <a:bodyPr lIns="0" tIns="0" rIns="0" bIns="0" rtlCol="0" anchor="t">
            <a:spAutoFit/>
          </a:bodyPr>
          <a:lstStyle/>
          <a:p>
            <a:pPr>
              <a:lnSpc>
                <a:spcPts val="3999"/>
              </a:lnSpc>
            </a:pPr>
            <a:r>
              <a:rPr lang="tr-TR" sz="3999" dirty="0">
                <a:solidFill>
                  <a:srgbClr val="91612F"/>
                </a:solidFill>
                <a:latin typeface="Old Standard Bold"/>
              </a:rPr>
              <a:t>İntihar veya kendine zarar verme riski taşıyan bir kişiye hangisinin yapılması yanlıştır?</a:t>
            </a:r>
            <a:endParaRPr lang="en-US" sz="3999" dirty="0">
              <a:solidFill>
                <a:srgbClr val="91612F"/>
              </a:solidFill>
              <a:latin typeface="Old Standard Bold"/>
            </a:endParaRPr>
          </a:p>
        </p:txBody>
      </p:sp>
      <p:sp>
        <p:nvSpPr>
          <p:cNvPr id="18" name="TextBox 18"/>
          <p:cNvSpPr txBox="1"/>
          <p:nvPr/>
        </p:nvSpPr>
        <p:spPr>
          <a:xfrm>
            <a:off x="7635331" y="175500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A</a:t>
            </a:r>
          </a:p>
        </p:txBody>
      </p:sp>
      <p:sp>
        <p:nvSpPr>
          <p:cNvPr id="19" name="TextBox 19"/>
          <p:cNvSpPr txBox="1"/>
          <p:nvPr/>
        </p:nvSpPr>
        <p:spPr>
          <a:xfrm>
            <a:off x="7593119" y="606804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D</a:t>
            </a:r>
          </a:p>
        </p:txBody>
      </p:sp>
      <p:sp>
        <p:nvSpPr>
          <p:cNvPr id="20" name="TextBox 20"/>
          <p:cNvSpPr txBox="1"/>
          <p:nvPr/>
        </p:nvSpPr>
        <p:spPr>
          <a:xfrm>
            <a:off x="7630174" y="4641332"/>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C</a:t>
            </a:r>
          </a:p>
        </p:txBody>
      </p:sp>
      <p:sp>
        <p:nvSpPr>
          <p:cNvPr id="21" name="TextBox 21"/>
          <p:cNvSpPr txBox="1"/>
          <p:nvPr/>
        </p:nvSpPr>
        <p:spPr>
          <a:xfrm>
            <a:off x="7630174" y="3257284"/>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B</a:t>
            </a:r>
          </a:p>
        </p:txBody>
      </p:sp>
      <p:sp>
        <p:nvSpPr>
          <p:cNvPr id="22" name="TextBox 22"/>
          <p:cNvSpPr txBox="1"/>
          <p:nvPr/>
        </p:nvSpPr>
        <p:spPr>
          <a:xfrm>
            <a:off x="7630174" y="7527312"/>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E</a:t>
            </a:r>
          </a:p>
        </p:txBody>
      </p:sp>
      <p:sp>
        <p:nvSpPr>
          <p:cNvPr id="23" name="TextBox 23"/>
          <p:cNvSpPr txBox="1"/>
          <p:nvPr/>
        </p:nvSpPr>
        <p:spPr>
          <a:xfrm>
            <a:off x="9144000" y="1671482"/>
            <a:ext cx="5567379" cy="1030539"/>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Sağlıklı iletişim kurmaya çalışmak</a:t>
            </a:r>
            <a:endParaRPr lang="en-US" sz="3999" dirty="0">
              <a:solidFill>
                <a:srgbClr val="91612F"/>
              </a:solidFill>
              <a:latin typeface="Linux Biolinum"/>
            </a:endParaRPr>
          </a:p>
        </p:txBody>
      </p:sp>
      <p:sp>
        <p:nvSpPr>
          <p:cNvPr id="24" name="TextBox 24"/>
          <p:cNvSpPr txBox="1"/>
          <p:nvPr/>
        </p:nvSpPr>
        <p:spPr>
          <a:xfrm>
            <a:off x="9144000" y="3015391"/>
            <a:ext cx="5742496" cy="1030539"/>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Güvende hissetmesini sağlamak</a:t>
            </a:r>
            <a:endParaRPr lang="en-US" sz="3999" dirty="0">
              <a:solidFill>
                <a:srgbClr val="91612F"/>
              </a:solidFill>
              <a:latin typeface="Linux Biolinum"/>
            </a:endParaRPr>
          </a:p>
        </p:txBody>
      </p:sp>
      <p:sp>
        <p:nvSpPr>
          <p:cNvPr id="25" name="TextBox 25"/>
          <p:cNvSpPr txBox="1"/>
          <p:nvPr/>
        </p:nvSpPr>
        <p:spPr>
          <a:xfrm>
            <a:off x="9144000" y="4410762"/>
            <a:ext cx="5840011" cy="1030539"/>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Sıkıntısını öğrenmek ve çözüm bulmaya çalışmak</a:t>
            </a:r>
            <a:endParaRPr lang="en-US" sz="3999" dirty="0">
              <a:solidFill>
                <a:srgbClr val="91612F"/>
              </a:solidFill>
              <a:latin typeface="Linux Biolinum"/>
            </a:endParaRPr>
          </a:p>
        </p:txBody>
      </p:sp>
      <p:sp>
        <p:nvSpPr>
          <p:cNvPr id="26" name="TextBox 26"/>
          <p:cNvSpPr txBox="1"/>
          <p:nvPr/>
        </p:nvSpPr>
        <p:spPr>
          <a:xfrm>
            <a:off x="9061600" y="6068041"/>
            <a:ext cx="5105400" cy="517578"/>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Kendi haline bırakmak</a:t>
            </a:r>
            <a:endParaRPr lang="en-US" sz="3999" dirty="0">
              <a:solidFill>
                <a:srgbClr val="91612F"/>
              </a:solidFill>
              <a:latin typeface="Linux Biolinum"/>
            </a:endParaRPr>
          </a:p>
        </p:txBody>
      </p:sp>
      <p:sp>
        <p:nvSpPr>
          <p:cNvPr id="27" name="TextBox 27"/>
          <p:cNvSpPr txBox="1"/>
          <p:nvPr/>
        </p:nvSpPr>
        <p:spPr>
          <a:xfrm>
            <a:off x="9057883" y="7281917"/>
            <a:ext cx="5567379" cy="1030539"/>
          </a:xfrm>
          <a:prstGeom prst="rect">
            <a:avLst/>
          </a:prstGeom>
        </p:spPr>
        <p:txBody>
          <a:bodyPr wrap="square" lIns="0" tIns="0" rIns="0" bIns="0" rtlCol="0" anchor="t">
            <a:spAutoFit/>
          </a:bodyPr>
          <a:lstStyle/>
          <a:p>
            <a:pPr>
              <a:lnSpc>
                <a:spcPts val="3999"/>
              </a:lnSpc>
              <a:spcBef>
                <a:spcPct val="0"/>
              </a:spcBef>
            </a:pPr>
            <a:r>
              <a:rPr lang="tr-TR" sz="3999" dirty="0">
                <a:solidFill>
                  <a:srgbClr val="91612F"/>
                </a:solidFill>
                <a:latin typeface="Linux Biolinum"/>
              </a:rPr>
              <a:t>Sağlık çalışanlarına yönlendirmek</a:t>
            </a:r>
            <a:endParaRPr lang="en-US" sz="3999" dirty="0">
              <a:solidFill>
                <a:srgbClr val="91612F"/>
              </a:solidFill>
              <a:latin typeface="Linux Biolinum"/>
            </a:endParaRPr>
          </a:p>
        </p:txBody>
      </p:sp>
      <p:sp>
        <p:nvSpPr>
          <p:cNvPr id="28" name="TextBox 28">
            <a:extLst>
              <a:ext uri="{FF2B5EF4-FFF2-40B4-BE49-F238E27FC236}">
                <a16:creationId xmlns:a16="http://schemas.microsoft.com/office/drawing/2014/main" id="{39E5BFE5-2636-29AE-818B-F08EC988844D}"/>
              </a:ext>
            </a:extLst>
          </p:cNvPr>
          <p:cNvSpPr txBox="1"/>
          <p:nvPr/>
        </p:nvSpPr>
        <p:spPr>
          <a:xfrm>
            <a:off x="12954000" y="8877300"/>
            <a:ext cx="2514600" cy="529889"/>
          </a:xfrm>
          <a:prstGeom prst="rect">
            <a:avLst/>
          </a:prstGeom>
        </p:spPr>
        <p:txBody>
          <a:bodyPr wrap="square" lIns="0" tIns="0" rIns="0" bIns="0" rtlCol="0" anchor="t">
            <a:spAutoFit/>
          </a:bodyPr>
          <a:lstStyle/>
          <a:p>
            <a:pPr algn="ctr">
              <a:lnSpc>
                <a:spcPts val="3999"/>
              </a:lnSpc>
              <a:spcBef>
                <a:spcPct val="0"/>
              </a:spcBef>
            </a:pPr>
            <a:r>
              <a:rPr lang="en-US" sz="3999" dirty="0">
                <a:solidFill>
                  <a:srgbClr val="687A61"/>
                </a:solidFill>
                <a:latin typeface="Old Standard Bold"/>
              </a:rPr>
              <a:t>CEVAP:</a:t>
            </a:r>
            <a:r>
              <a:rPr lang="tr-TR" sz="3999" dirty="0">
                <a:solidFill>
                  <a:srgbClr val="687A61"/>
                </a:solidFill>
                <a:latin typeface="Old Standard Bold"/>
              </a:rPr>
              <a:t> D</a:t>
            </a:r>
            <a:endParaRPr lang="en-US" sz="3999" dirty="0">
              <a:solidFill>
                <a:srgbClr val="687A61"/>
              </a:solidFill>
              <a:latin typeface="Old Standard Bold"/>
            </a:endParaRPr>
          </a:p>
        </p:txBody>
      </p:sp>
    </p:spTree>
    <p:extLst>
      <p:ext uri="{BB962C8B-B14F-4D97-AF65-F5344CB8AC3E}">
        <p14:creationId xmlns:p14="http://schemas.microsoft.com/office/powerpoint/2010/main" val="178214251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182914" y="1760835"/>
            <a:ext cx="1804115" cy="2859548"/>
          </a:xfrm>
          <a:custGeom>
            <a:avLst/>
            <a:gdLst/>
            <a:ahLst/>
            <a:cxnLst/>
            <a:rect l="l" t="t" r="r" b="b"/>
            <a:pathLst>
              <a:path w="1804115" h="2859548">
                <a:moveTo>
                  <a:pt x="0" y="0"/>
                </a:moveTo>
                <a:lnTo>
                  <a:pt x="1804115" y="0"/>
                </a:lnTo>
                <a:lnTo>
                  <a:pt x="1804115" y="2859548"/>
                </a:lnTo>
                <a:lnTo>
                  <a:pt x="0" y="28595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550717" y="1649858"/>
            <a:ext cx="4027755" cy="816711"/>
          </a:xfrm>
          <a:prstGeom prst="rect">
            <a:avLst/>
          </a:prstGeom>
        </p:spPr>
        <p:txBody>
          <a:bodyPr lIns="0" tIns="0" rIns="0" bIns="0" rtlCol="0" anchor="t">
            <a:spAutoFit/>
          </a:bodyPr>
          <a:lstStyle/>
          <a:p>
            <a:pPr>
              <a:lnSpc>
                <a:spcPts val="6278"/>
              </a:lnSpc>
            </a:pPr>
            <a:r>
              <a:rPr lang="en-US" sz="6278">
                <a:solidFill>
                  <a:srgbClr val="91612F"/>
                </a:solidFill>
                <a:latin typeface="Kaushan Script"/>
              </a:rPr>
              <a:t>SORU3</a:t>
            </a:r>
          </a:p>
        </p:txBody>
      </p:sp>
      <p:sp>
        <p:nvSpPr>
          <p:cNvPr id="4" name="Freeform 4"/>
          <p:cNvSpPr/>
          <p:nvPr/>
        </p:nvSpPr>
        <p:spPr>
          <a:xfrm>
            <a:off x="7540027" y="3009476"/>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a:off x="7566573" y="3023020"/>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flipH="1" flipV="1">
            <a:off x="1141420" y="-1828842"/>
            <a:ext cx="1691219" cy="4627715"/>
          </a:xfrm>
          <a:custGeom>
            <a:avLst/>
            <a:gdLst/>
            <a:ahLst/>
            <a:cxnLst/>
            <a:rect l="l" t="t" r="r" b="b"/>
            <a:pathLst>
              <a:path w="1691219" h="4627715">
                <a:moveTo>
                  <a:pt x="1691219" y="4627714"/>
                </a:moveTo>
                <a:lnTo>
                  <a:pt x="0" y="4627714"/>
                </a:lnTo>
                <a:lnTo>
                  <a:pt x="0" y="0"/>
                </a:lnTo>
                <a:lnTo>
                  <a:pt x="1691219" y="0"/>
                </a:lnTo>
                <a:lnTo>
                  <a:pt x="1691219" y="462771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48605" y="-699918"/>
            <a:ext cx="3508266" cy="3457236"/>
          </a:xfrm>
          <a:custGeom>
            <a:avLst/>
            <a:gdLst/>
            <a:ahLst/>
            <a:cxnLst/>
            <a:rect l="l" t="t" r="r" b="b"/>
            <a:pathLst>
              <a:path w="3508266" h="3457236">
                <a:moveTo>
                  <a:pt x="0" y="0"/>
                </a:moveTo>
                <a:lnTo>
                  <a:pt x="3508266" y="0"/>
                </a:lnTo>
                <a:lnTo>
                  <a:pt x="3508266" y="3457236"/>
                </a:lnTo>
                <a:lnTo>
                  <a:pt x="0" y="34572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4984011" y="-2190721"/>
            <a:ext cx="4550578" cy="4381441"/>
          </a:xfrm>
          <a:custGeom>
            <a:avLst/>
            <a:gdLst/>
            <a:ahLst/>
            <a:cxnLst/>
            <a:rect l="l" t="t" r="r" b="b"/>
            <a:pathLst>
              <a:path w="4550578" h="4381441">
                <a:moveTo>
                  <a:pt x="0" y="0"/>
                </a:moveTo>
                <a:lnTo>
                  <a:pt x="4550578" y="0"/>
                </a:lnTo>
                <a:lnTo>
                  <a:pt x="4550578" y="4381442"/>
                </a:lnTo>
                <a:lnTo>
                  <a:pt x="0" y="43814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7566573" y="4683418"/>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10800000">
            <a:off x="7593119" y="4696963"/>
            <a:ext cx="1062230" cy="1046779"/>
          </a:xfrm>
          <a:custGeom>
            <a:avLst/>
            <a:gdLst/>
            <a:ahLst/>
            <a:cxnLst/>
            <a:rect l="l" t="t" r="r" b="b"/>
            <a:pathLst>
              <a:path w="1062230" h="1046779">
                <a:moveTo>
                  <a:pt x="0" y="0"/>
                </a:moveTo>
                <a:lnTo>
                  <a:pt x="1062230" y="0"/>
                </a:lnTo>
                <a:lnTo>
                  <a:pt x="1062230"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7635331" y="6329620"/>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10800000">
            <a:off x="7661877" y="6343164"/>
            <a:ext cx="1062230" cy="1046779"/>
          </a:xfrm>
          <a:custGeom>
            <a:avLst/>
            <a:gdLst/>
            <a:ahLst/>
            <a:cxnLst/>
            <a:rect l="l" t="t" r="r" b="b"/>
            <a:pathLst>
              <a:path w="1062230" h="1046779">
                <a:moveTo>
                  <a:pt x="0" y="0"/>
                </a:moveTo>
                <a:lnTo>
                  <a:pt x="1062230" y="0"/>
                </a:lnTo>
                <a:lnTo>
                  <a:pt x="1062230"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7540027" y="1330625"/>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rot="-10800000">
            <a:off x="7566573" y="1344169"/>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7661877" y="8067062"/>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10800000">
            <a:off x="7688424" y="8080607"/>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TextBox 17"/>
          <p:cNvSpPr txBox="1"/>
          <p:nvPr/>
        </p:nvSpPr>
        <p:spPr>
          <a:xfrm>
            <a:off x="1028700" y="2854937"/>
            <a:ext cx="5742496" cy="4633576"/>
          </a:xfrm>
          <a:prstGeom prst="rect">
            <a:avLst/>
          </a:prstGeom>
        </p:spPr>
        <p:txBody>
          <a:bodyPr lIns="0" tIns="0" rIns="0" bIns="0" rtlCol="0" anchor="t">
            <a:spAutoFit/>
          </a:bodyPr>
          <a:lstStyle/>
          <a:p>
            <a:pPr>
              <a:lnSpc>
                <a:spcPts val="3999"/>
              </a:lnSpc>
              <a:spcBef>
                <a:spcPct val="0"/>
              </a:spcBef>
            </a:pPr>
            <a:r>
              <a:rPr lang="en-US" sz="3999" dirty="0" err="1">
                <a:solidFill>
                  <a:srgbClr val="91612F"/>
                </a:solidFill>
                <a:latin typeface="Old Standard Bold"/>
              </a:rPr>
              <a:t>Tüm</a:t>
            </a:r>
            <a:r>
              <a:rPr lang="en-US" sz="3999" dirty="0">
                <a:solidFill>
                  <a:srgbClr val="91612F"/>
                </a:solidFill>
                <a:latin typeface="Old Standard Bold"/>
              </a:rPr>
              <a:t> </a:t>
            </a:r>
            <a:r>
              <a:rPr lang="en-US" sz="3999" dirty="0" err="1">
                <a:solidFill>
                  <a:srgbClr val="91612F"/>
                </a:solidFill>
                <a:latin typeface="Old Standard Bold"/>
              </a:rPr>
              <a:t>sağlık</a:t>
            </a:r>
            <a:r>
              <a:rPr lang="en-US" sz="3999" dirty="0">
                <a:solidFill>
                  <a:srgbClr val="91612F"/>
                </a:solidFill>
                <a:latin typeface="Old Standard Bold"/>
              </a:rPr>
              <a:t> </a:t>
            </a:r>
            <a:r>
              <a:rPr lang="en-US" sz="3999" dirty="0" err="1">
                <a:solidFill>
                  <a:srgbClr val="91612F"/>
                </a:solidFill>
                <a:latin typeface="Old Standard Bold"/>
              </a:rPr>
              <a:t>hizmeti</a:t>
            </a:r>
            <a:r>
              <a:rPr lang="en-US" sz="3999" dirty="0">
                <a:solidFill>
                  <a:srgbClr val="91612F"/>
                </a:solidFill>
                <a:latin typeface="Old Standard Bold"/>
              </a:rPr>
              <a:t> </a:t>
            </a:r>
            <a:r>
              <a:rPr lang="en-US" sz="3999" dirty="0" err="1">
                <a:solidFill>
                  <a:srgbClr val="91612F"/>
                </a:solidFill>
                <a:latin typeface="Old Standard Bold"/>
              </a:rPr>
              <a:t>ortamları</a:t>
            </a:r>
            <a:r>
              <a:rPr lang="en-US" sz="3999" dirty="0">
                <a:solidFill>
                  <a:srgbClr val="91612F"/>
                </a:solidFill>
                <a:latin typeface="Old Standard Bold"/>
              </a:rPr>
              <a:t> </a:t>
            </a:r>
            <a:r>
              <a:rPr lang="en-US" sz="3999" dirty="0" err="1">
                <a:solidFill>
                  <a:srgbClr val="91612F"/>
                </a:solidFill>
                <a:latin typeface="Old Standard Bold"/>
              </a:rPr>
              <a:t>arasında</a:t>
            </a:r>
            <a:r>
              <a:rPr lang="en-US" sz="3999" dirty="0">
                <a:solidFill>
                  <a:srgbClr val="91612F"/>
                </a:solidFill>
                <a:latin typeface="Old Standard Bold"/>
              </a:rPr>
              <a:t> </a:t>
            </a:r>
            <a:r>
              <a:rPr lang="en-US" sz="3999" dirty="0" err="1">
                <a:solidFill>
                  <a:srgbClr val="91612F"/>
                </a:solidFill>
                <a:latin typeface="Old Standard Bold"/>
              </a:rPr>
              <a:t>en</a:t>
            </a:r>
            <a:r>
              <a:rPr lang="en-US" sz="3999" dirty="0">
                <a:solidFill>
                  <a:srgbClr val="91612F"/>
                </a:solidFill>
                <a:latin typeface="Old Standard Bold"/>
              </a:rPr>
              <a:t> </a:t>
            </a:r>
            <a:r>
              <a:rPr lang="en-US" sz="3999" dirty="0" err="1">
                <a:solidFill>
                  <a:srgbClr val="91612F"/>
                </a:solidFill>
                <a:latin typeface="Old Standard Bold"/>
              </a:rPr>
              <a:t>erişilebilir</a:t>
            </a:r>
            <a:r>
              <a:rPr lang="en-US" sz="3999" dirty="0">
                <a:solidFill>
                  <a:srgbClr val="91612F"/>
                </a:solidFill>
                <a:latin typeface="Old Standard Bold"/>
              </a:rPr>
              <a:t> </a:t>
            </a:r>
            <a:r>
              <a:rPr lang="en-US" sz="3999" dirty="0" err="1">
                <a:solidFill>
                  <a:srgbClr val="91612F"/>
                </a:solidFill>
                <a:latin typeface="Old Standard Bold"/>
              </a:rPr>
              <a:t>ve</a:t>
            </a:r>
            <a:r>
              <a:rPr lang="en-US" sz="3999" dirty="0">
                <a:solidFill>
                  <a:srgbClr val="91612F"/>
                </a:solidFill>
                <a:latin typeface="Old Standard Bold"/>
              </a:rPr>
              <a:t> </a:t>
            </a:r>
            <a:r>
              <a:rPr lang="en-US" sz="3999" dirty="0" err="1">
                <a:solidFill>
                  <a:srgbClr val="91612F"/>
                </a:solidFill>
                <a:latin typeface="Old Standard Bold"/>
              </a:rPr>
              <a:t>düzenli</a:t>
            </a:r>
            <a:r>
              <a:rPr lang="en-US" sz="3999" dirty="0">
                <a:solidFill>
                  <a:srgbClr val="91612F"/>
                </a:solidFill>
                <a:latin typeface="Old Standard Bold"/>
              </a:rPr>
              <a:t> </a:t>
            </a:r>
            <a:r>
              <a:rPr lang="en-US" sz="3999" dirty="0" err="1">
                <a:solidFill>
                  <a:srgbClr val="91612F"/>
                </a:solidFill>
                <a:latin typeface="Old Standard Bold"/>
              </a:rPr>
              <a:t>olarak</a:t>
            </a:r>
            <a:r>
              <a:rPr lang="en-US" sz="3999" dirty="0">
                <a:solidFill>
                  <a:srgbClr val="91612F"/>
                </a:solidFill>
                <a:latin typeface="Old Standard Bold"/>
              </a:rPr>
              <a:t> </a:t>
            </a:r>
            <a:r>
              <a:rPr lang="en-US" sz="3999" dirty="0" err="1">
                <a:solidFill>
                  <a:srgbClr val="91612F"/>
                </a:solidFill>
                <a:latin typeface="Old Standard Bold"/>
              </a:rPr>
              <a:t>ziyaret</a:t>
            </a:r>
            <a:r>
              <a:rPr lang="en-US" sz="3999" dirty="0">
                <a:solidFill>
                  <a:srgbClr val="91612F"/>
                </a:solidFill>
                <a:latin typeface="Old Standard Bold"/>
              </a:rPr>
              <a:t> </a:t>
            </a:r>
            <a:r>
              <a:rPr lang="en-US" sz="3999" dirty="0" err="1">
                <a:solidFill>
                  <a:srgbClr val="91612F"/>
                </a:solidFill>
                <a:latin typeface="Old Standard Bold"/>
              </a:rPr>
              <a:t>edilen</a:t>
            </a:r>
            <a:r>
              <a:rPr lang="en-US" sz="3999" dirty="0">
                <a:solidFill>
                  <a:srgbClr val="91612F"/>
                </a:solidFill>
                <a:latin typeface="Old Standard Bold"/>
              </a:rPr>
              <a:t>, risk </a:t>
            </a:r>
            <a:r>
              <a:rPr lang="en-US" sz="3999" dirty="0" err="1">
                <a:solidFill>
                  <a:srgbClr val="91612F"/>
                </a:solidFill>
                <a:latin typeface="Old Standard Bold"/>
              </a:rPr>
              <a:t>altındaki</a:t>
            </a:r>
            <a:r>
              <a:rPr lang="en-US" sz="3999" dirty="0">
                <a:solidFill>
                  <a:srgbClr val="91612F"/>
                </a:solidFill>
                <a:latin typeface="Old Standard Bold"/>
              </a:rPr>
              <a:t> </a:t>
            </a:r>
            <a:r>
              <a:rPr lang="en-US" sz="3999" dirty="0" err="1">
                <a:solidFill>
                  <a:srgbClr val="91612F"/>
                </a:solidFill>
                <a:latin typeface="Old Standard Bold"/>
              </a:rPr>
              <a:t>kişileri</a:t>
            </a:r>
            <a:r>
              <a:rPr lang="en-US" sz="3999" dirty="0">
                <a:solidFill>
                  <a:srgbClr val="91612F"/>
                </a:solidFill>
                <a:latin typeface="Old Standard Bold"/>
              </a:rPr>
              <a:t> </a:t>
            </a:r>
            <a:r>
              <a:rPr lang="en-US" sz="3999" dirty="0" err="1">
                <a:solidFill>
                  <a:srgbClr val="91612F"/>
                </a:solidFill>
                <a:latin typeface="Old Standard Bold"/>
              </a:rPr>
              <a:t>tespit</a:t>
            </a:r>
            <a:r>
              <a:rPr lang="en-US" sz="3999" dirty="0">
                <a:solidFill>
                  <a:srgbClr val="91612F"/>
                </a:solidFill>
                <a:latin typeface="Old Standard Bold"/>
              </a:rPr>
              <a:t> </a:t>
            </a:r>
            <a:r>
              <a:rPr lang="en-US" sz="3999" dirty="0" err="1">
                <a:solidFill>
                  <a:srgbClr val="91612F"/>
                </a:solidFill>
                <a:latin typeface="Old Standard Bold"/>
              </a:rPr>
              <a:t>etmek</a:t>
            </a:r>
            <a:r>
              <a:rPr lang="en-US" sz="3999" dirty="0">
                <a:solidFill>
                  <a:srgbClr val="91612F"/>
                </a:solidFill>
                <a:latin typeface="Old Standard Bold"/>
              </a:rPr>
              <a:t> </a:t>
            </a:r>
            <a:r>
              <a:rPr lang="en-US" sz="3999" dirty="0" err="1">
                <a:solidFill>
                  <a:srgbClr val="91612F"/>
                </a:solidFill>
                <a:latin typeface="Old Standard Bold"/>
              </a:rPr>
              <a:t>ve</a:t>
            </a:r>
            <a:r>
              <a:rPr lang="en-US" sz="3999" dirty="0">
                <a:solidFill>
                  <a:srgbClr val="91612F"/>
                </a:solidFill>
                <a:latin typeface="Old Standard Bold"/>
              </a:rPr>
              <a:t> </a:t>
            </a:r>
            <a:r>
              <a:rPr lang="en-US" sz="3999" dirty="0" err="1">
                <a:solidFill>
                  <a:srgbClr val="91612F"/>
                </a:solidFill>
                <a:latin typeface="Old Standard Bold"/>
              </a:rPr>
              <a:t>onlara</a:t>
            </a:r>
            <a:r>
              <a:rPr lang="en-US" sz="3999" dirty="0">
                <a:solidFill>
                  <a:srgbClr val="91612F"/>
                </a:solidFill>
                <a:latin typeface="Old Standard Bold"/>
              </a:rPr>
              <a:t> </a:t>
            </a:r>
            <a:r>
              <a:rPr lang="en-US" sz="3999" dirty="0" err="1">
                <a:solidFill>
                  <a:srgbClr val="91612F"/>
                </a:solidFill>
                <a:latin typeface="Old Standard Bold"/>
              </a:rPr>
              <a:t>müdahale</a:t>
            </a:r>
            <a:r>
              <a:rPr lang="en-US" sz="3999" dirty="0">
                <a:solidFill>
                  <a:srgbClr val="91612F"/>
                </a:solidFill>
                <a:latin typeface="Old Standard Bold"/>
              </a:rPr>
              <a:t> </a:t>
            </a:r>
            <a:r>
              <a:rPr lang="en-US" sz="3999" dirty="0" err="1">
                <a:solidFill>
                  <a:srgbClr val="91612F"/>
                </a:solidFill>
                <a:latin typeface="Old Standard Bold"/>
              </a:rPr>
              <a:t>etmek</a:t>
            </a:r>
            <a:r>
              <a:rPr lang="en-US" sz="3999" dirty="0">
                <a:solidFill>
                  <a:srgbClr val="91612F"/>
                </a:solidFill>
                <a:latin typeface="Old Standard Bold"/>
              </a:rPr>
              <a:t> </a:t>
            </a:r>
            <a:r>
              <a:rPr lang="en-US" sz="3999" dirty="0" err="1">
                <a:solidFill>
                  <a:srgbClr val="91612F"/>
                </a:solidFill>
                <a:latin typeface="Old Standard Bold"/>
              </a:rPr>
              <a:t>için</a:t>
            </a:r>
            <a:r>
              <a:rPr lang="en-US" sz="3999" dirty="0">
                <a:solidFill>
                  <a:srgbClr val="91612F"/>
                </a:solidFill>
                <a:latin typeface="Old Standard Bold"/>
              </a:rPr>
              <a:t> </a:t>
            </a:r>
            <a:r>
              <a:rPr lang="en-US" sz="3999" dirty="0" err="1">
                <a:solidFill>
                  <a:srgbClr val="91612F"/>
                </a:solidFill>
                <a:latin typeface="Old Standard Bold"/>
              </a:rPr>
              <a:t>en</a:t>
            </a:r>
            <a:r>
              <a:rPr lang="en-US" sz="3999" dirty="0">
                <a:solidFill>
                  <a:srgbClr val="91612F"/>
                </a:solidFill>
                <a:latin typeface="Old Standard Bold"/>
              </a:rPr>
              <a:t> iyi </a:t>
            </a:r>
            <a:r>
              <a:rPr lang="en-US" sz="3999" dirty="0" err="1">
                <a:solidFill>
                  <a:srgbClr val="91612F"/>
                </a:solidFill>
                <a:latin typeface="Old Standard Bold"/>
              </a:rPr>
              <a:t>konumdaki</a:t>
            </a:r>
            <a:r>
              <a:rPr lang="en-US" sz="3999" dirty="0">
                <a:solidFill>
                  <a:srgbClr val="91612F"/>
                </a:solidFill>
                <a:latin typeface="Old Standard Bold"/>
              </a:rPr>
              <a:t> </a:t>
            </a:r>
            <a:r>
              <a:rPr lang="en-US" sz="3999" dirty="0" err="1">
                <a:solidFill>
                  <a:srgbClr val="91612F"/>
                </a:solidFill>
                <a:latin typeface="Old Standard Bold"/>
              </a:rPr>
              <a:t>sağlık</a:t>
            </a:r>
            <a:r>
              <a:rPr lang="en-US" sz="3999" dirty="0">
                <a:solidFill>
                  <a:srgbClr val="91612F"/>
                </a:solidFill>
                <a:latin typeface="Old Standard Bold"/>
              </a:rPr>
              <a:t> </a:t>
            </a:r>
            <a:r>
              <a:rPr lang="en-US" sz="3999" dirty="0" err="1">
                <a:solidFill>
                  <a:srgbClr val="91612F"/>
                </a:solidFill>
                <a:latin typeface="Old Standard Bold"/>
              </a:rPr>
              <a:t>kuruluşu</a:t>
            </a:r>
            <a:r>
              <a:rPr lang="en-US" sz="3999" dirty="0">
                <a:solidFill>
                  <a:srgbClr val="91612F"/>
                </a:solidFill>
                <a:latin typeface="Old Standard Bold"/>
              </a:rPr>
              <a:t> </a:t>
            </a:r>
            <a:r>
              <a:rPr lang="en-US" sz="3999" dirty="0" err="1">
                <a:solidFill>
                  <a:srgbClr val="91612F"/>
                </a:solidFill>
                <a:latin typeface="Old Standard Bold"/>
              </a:rPr>
              <a:t>hangisidir</a:t>
            </a:r>
            <a:r>
              <a:rPr lang="en-US" sz="3999" dirty="0">
                <a:solidFill>
                  <a:srgbClr val="91612F"/>
                </a:solidFill>
                <a:latin typeface="Old Standard Bold"/>
              </a:rPr>
              <a:t>?</a:t>
            </a:r>
          </a:p>
        </p:txBody>
      </p:sp>
      <p:sp>
        <p:nvSpPr>
          <p:cNvPr id="18" name="TextBox 18"/>
          <p:cNvSpPr txBox="1"/>
          <p:nvPr/>
        </p:nvSpPr>
        <p:spPr>
          <a:xfrm>
            <a:off x="7635331" y="1569118"/>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A</a:t>
            </a:r>
          </a:p>
        </p:txBody>
      </p:sp>
      <p:sp>
        <p:nvSpPr>
          <p:cNvPr id="19" name="TextBox 19"/>
          <p:cNvSpPr txBox="1"/>
          <p:nvPr/>
        </p:nvSpPr>
        <p:spPr>
          <a:xfrm>
            <a:off x="7732571" y="665859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D</a:t>
            </a:r>
          </a:p>
        </p:txBody>
      </p:sp>
      <p:sp>
        <p:nvSpPr>
          <p:cNvPr id="20" name="TextBox 20"/>
          <p:cNvSpPr txBox="1"/>
          <p:nvPr/>
        </p:nvSpPr>
        <p:spPr>
          <a:xfrm>
            <a:off x="7656721" y="4983398"/>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C</a:t>
            </a:r>
          </a:p>
        </p:txBody>
      </p:sp>
      <p:sp>
        <p:nvSpPr>
          <p:cNvPr id="21" name="TextBox 21"/>
          <p:cNvSpPr txBox="1"/>
          <p:nvPr/>
        </p:nvSpPr>
        <p:spPr>
          <a:xfrm>
            <a:off x="7630174" y="3323959"/>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B</a:t>
            </a:r>
          </a:p>
        </p:txBody>
      </p:sp>
      <p:sp>
        <p:nvSpPr>
          <p:cNvPr id="22" name="TextBox 22"/>
          <p:cNvSpPr txBox="1"/>
          <p:nvPr/>
        </p:nvSpPr>
        <p:spPr>
          <a:xfrm>
            <a:off x="7725478" y="8400437"/>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E</a:t>
            </a:r>
          </a:p>
        </p:txBody>
      </p:sp>
      <p:sp>
        <p:nvSpPr>
          <p:cNvPr id="23" name="TextBox 23"/>
          <p:cNvSpPr txBox="1"/>
          <p:nvPr/>
        </p:nvSpPr>
        <p:spPr>
          <a:xfrm>
            <a:off x="9209724" y="1684997"/>
            <a:ext cx="8865625"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Hastane</a:t>
            </a:r>
            <a:endParaRPr lang="en-US" sz="3000" dirty="0">
              <a:solidFill>
                <a:srgbClr val="91612F"/>
              </a:solidFill>
              <a:latin typeface="Linux Biolinum"/>
            </a:endParaRPr>
          </a:p>
        </p:txBody>
      </p:sp>
      <p:sp>
        <p:nvSpPr>
          <p:cNvPr id="24" name="TextBox 24"/>
          <p:cNvSpPr txBox="1"/>
          <p:nvPr/>
        </p:nvSpPr>
        <p:spPr>
          <a:xfrm>
            <a:off x="9144000" y="3352317"/>
            <a:ext cx="9144000"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Sağlık ocağı</a:t>
            </a:r>
            <a:endParaRPr lang="en-US" sz="3000" dirty="0">
              <a:solidFill>
                <a:srgbClr val="91612F"/>
              </a:solidFill>
              <a:latin typeface="Linux Biolinum"/>
            </a:endParaRPr>
          </a:p>
        </p:txBody>
      </p:sp>
      <p:sp>
        <p:nvSpPr>
          <p:cNvPr id="25" name="TextBox 25"/>
          <p:cNvSpPr txBox="1"/>
          <p:nvPr/>
        </p:nvSpPr>
        <p:spPr>
          <a:xfrm>
            <a:off x="9066671" y="4949408"/>
            <a:ext cx="8948871"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Eczane</a:t>
            </a:r>
            <a:endParaRPr lang="en-US" sz="3000" dirty="0">
              <a:solidFill>
                <a:srgbClr val="91612F"/>
              </a:solidFill>
              <a:latin typeface="Linux Biolinum"/>
            </a:endParaRPr>
          </a:p>
        </p:txBody>
      </p:sp>
      <p:sp>
        <p:nvSpPr>
          <p:cNvPr id="26" name="TextBox 26"/>
          <p:cNvSpPr txBox="1"/>
          <p:nvPr/>
        </p:nvSpPr>
        <p:spPr>
          <a:xfrm>
            <a:off x="9121698" y="6627986"/>
            <a:ext cx="8576349"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Sağlık bakanlığı</a:t>
            </a:r>
            <a:endParaRPr lang="en-US" sz="3000" dirty="0">
              <a:solidFill>
                <a:srgbClr val="91612F"/>
              </a:solidFill>
              <a:latin typeface="Linux Biolinum"/>
            </a:endParaRPr>
          </a:p>
        </p:txBody>
      </p:sp>
      <p:sp>
        <p:nvSpPr>
          <p:cNvPr id="27" name="TextBox 27"/>
          <p:cNvSpPr txBox="1"/>
          <p:nvPr/>
        </p:nvSpPr>
        <p:spPr>
          <a:xfrm>
            <a:off x="9121698" y="8417403"/>
            <a:ext cx="8794214"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Aşı birimi</a:t>
            </a:r>
            <a:endParaRPr lang="en-US" sz="3000" dirty="0">
              <a:solidFill>
                <a:srgbClr val="91612F"/>
              </a:solidFill>
              <a:latin typeface="Linux Biolinum"/>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2914" y="1760835"/>
            <a:ext cx="1804115" cy="2859548"/>
          </a:xfrm>
          <a:custGeom>
            <a:avLst/>
            <a:gdLst/>
            <a:ahLst/>
            <a:cxnLst/>
            <a:rect l="l" t="t" r="r" b="b"/>
            <a:pathLst>
              <a:path w="1804115" h="2859548">
                <a:moveTo>
                  <a:pt x="0" y="0"/>
                </a:moveTo>
                <a:lnTo>
                  <a:pt x="1804115" y="0"/>
                </a:lnTo>
                <a:lnTo>
                  <a:pt x="1804115" y="2859548"/>
                </a:lnTo>
                <a:lnTo>
                  <a:pt x="0" y="28595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550717" y="1649858"/>
            <a:ext cx="4027755" cy="816711"/>
          </a:xfrm>
          <a:prstGeom prst="rect">
            <a:avLst/>
          </a:prstGeom>
        </p:spPr>
        <p:txBody>
          <a:bodyPr lIns="0" tIns="0" rIns="0" bIns="0" rtlCol="0" anchor="t">
            <a:spAutoFit/>
          </a:bodyPr>
          <a:lstStyle/>
          <a:p>
            <a:pPr>
              <a:lnSpc>
                <a:spcPts val="6278"/>
              </a:lnSpc>
            </a:pPr>
            <a:r>
              <a:rPr lang="en-US" sz="6278">
                <a:solidFill>
                  <a:srgbClr val="91612F"/>
                </a:solidFill>
                <a:latin typeface="Kaushan Script"/>
              </a:rPr>
              <a:t>SORU3</a:t>
            </a:r>
          </a:p>
        </p:txBody>
      </p:sp>
      <p:sp>
        <p:nvSpPr>
          <p:cNvPr id="4" name="Freeform 4"/>
          <p:cNvSpPr/>
          <p:nvPr/>
        </p:nvSpPr>
        <p:spPr>
          <a:xfrm>
            <a:off x="7540027" y="3009476"/>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a:off x="7566573" y="3023020"/>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flipH="1" flipV="1">
            <a:off x="1141420" y="-1828842"/>
            <a:ext cx="1691219" cy="4627715"/>
          </a:xfrm>
          <a:custGeom>
            <a:avLst/>
            <a:gdLst/>
            <a:ahLst/>
            <a:cxnLst/>
            <a:rect l="l" t="t" r="r" b="b"/>
            <a:pathLst>
              <a:path w="1691219" h="4627715">
                <a:moveTo>
                  <a:pt x="1691219" y="4627714"/>
                </a:moveTo>
                <a:lnTo>
                  <a:pt x="0" y="4627714"/>
                </a:lnTo>
                <a:lnTo>
                  <a:pt x="0" y="0"/>
                </a:lnTo>
                <a:lnTo>
                  <a:pt x="1691219" y="0"/>
                </a:lnTo>
                <a:lnTo>
                  <a:pt x="1691219" y="462771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48605" y="-699918"/>
            <a:ext cx="3508266" cy="3457236"/>
          </a:xfrm>
          <a:custGeom>
            <a:avLst/>
            <a:gdLst/>
            <a:ahLst/>
            <a:cxnLst/>
            <a:rect l="l" t="t" r="r" b="b"/>
            <a:pathLst>
              <a:path w="3508266" h="3457236">
                <a:moveTo>
                  <a:pt x="0" y="0"/>
                </a:moveTo>
                <a:lnTo>
                  <a:pt x="3508266" y="0"/>
                </a:lnTo>
                <a:lnTo>
                  <a:pt x="3508266" y="3457236"/>
                </a:lnTo>
                <a:lnTo>
                  <a:pt x="0" y="34572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4984011" y="-2190721"/>
            <a:ext cx="4550578" cy="4381441"/>
          </a:xfrm>
          <a:custGeom>
            <a:avLst/>
            <a:gdLst/>
            <a:ahLst/>
            <a:cxnLst/>
            <a:rect l="l" t="t" r="r" b="b"/>
            <a:pathLst>
              <a:path w="4550578" h="4381441">
                <a:moveTo>
                  <a:pt x="0" y="0"/>
                </a:moveTo>
                <a:lnTo>
                  <a:pt x="4550578" y="0"/>
                </a:lnTo>
                <a:lnTo>
                  <a:pt x="4550578" y="4381442"/>
                </a:lnTo>
                <a:lnTo>
                  <a:pt x="0" y="43814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7566573" y="4683418"/>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10800000">
            <a:off x="7593119" y="4696963"/>
            <a:ext cx="1062230" cy="1046779"/>
          </a:xfrm>
          <a:custGeom>
            <a:avLst/>
            <a:gdLst/>
            <a:ahLst/>
            <a:cxnLst/>
            <a:rect l="l" t="t" r="r" b="b"/>
            <a:pathLst>
              <a:path w="1062230" h="1046779">
                <a:moveTo>
                  <a:pt x="0" y="0"/>
                </a:moveTo>
                <a:lnTo>
                  <a:pt x="1062230" y="0"/>
                </a:lnTo>
                <a:lnTo>
                  <a:pt x="1062230"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7635331" y="6329620"/>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10800000">
            <a:off x="7661877" y="6343164"/>
            <a:ext cx="1062230" cy="1046779"/>
          </a:xfrm>
          <a:custGeom>
            <a:avLst/>
            <a:gdLst/>
            <a:ahLst/>
            <a:cxnLst/>
            <a:rect l="l" t="t" r="r" b="b"/>
            <a:pathLst>
              <a:path w="1062230" h="1046779">
                <a:moveTo>
                  <a:pt x="0" y="0"/>
                </a:moveTo>
                <a:lnTo>
                  <a:pt x="1062230" y="0"/>
                </a:lnTo>
                <a:lnTo>
                  <a:pt x="1062230"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7540027" y="1330625"/>
            <a:ext cx="1115322" cy="1073868"/>
          </a:xfrm>
          <a:custGeom>
            <a:avLst/>
            <a:gdLst/>
            <a:ahLst/>
            <a:cxnLst/>
            <a:rect l="l" t="t" r="r" b="b"/>
            <a:pathLst>
              <a:path w="1115322" h="1073868">
                <a:moveTo>
                  <a:pt x="0" y="0"/>
                </a:moveTo>
                <a:lnTo>
                  <a:pt x="1115322" y="0"/>
                </a:lnTo>
                <a:lnTo>
                  <a:pt x="1115322" y="1073867"/>
                </a:lnTo>
                <a:lnTo>
                  <a:pt x="0" y="10738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rot="-10800000">
            <a:off x="7566573" y="1344169"/>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7661877" y="8067062"/>
            <a:ext cx="1115322" cy="1073868"/>
          </a:xfrm>
          <a:custGeom>
            <a:avLst/>
            <a:gdLst/>
            <a:ahLst/>
            <a:cxnLst/>
            <a:rect l="l" t="t" r="r" b="b"/>
            <a:pathLst>
              <a:path w="1115322" h="1073868">
                <a:moveTo>
                  <a:pt x="0" y="0"/>
                </a:moveTo>
                <a:lnTo>
                  <a:pt x="1115322" y="0"/>
                </a:lnTo>
                <a:lnTo>
                  <a:pt x="1115322" y="1073868"/>
                </a:lnTo>
                <a:lnTo>
                  <a:pt x="0" y="10738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10800000">
            <a:off x="7688424" y="8080607"/>
            <a:ext cx="1062230" cy="1046779"/>
          </a:xfrm>
          <a:custGeom>
            <a:avLst/>
            <a:gdLst/>
            <a:ahLst/>
            <a:cxnLst/>
            <a:rect l="l" t="t" r="r" b="b"/>
            <a:pathLst>
              <a:path w="1062230" h="1046779">
                <a:moveTo>
                  <a:pt x="0" y="0"/>
                </a:moveTo>
                <a:lnTo>
                  <a:pt x="1062229" y="0"/>
                </a:lnTo>
                <a:lnTo>
                  <a:pt x="1062229" y="1046779"/>
                </a:lnTo>
                <a:lnTo>
                  <a:pt x="0" y="10467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TextBox 17"/>
          <p:cNvSpPr txBox="1"/>
          <p:nvPr/>
        </p:nvSpPr>
        <p:spPr>
          <a:xfrm>
            <a:off x="1028700" y="2854937"/>
            <a:ext cx="5742496" cy="4633576"/>
          </a:xfrm>
          <a:prstGeom prst="rect">
            <a:avLst/>
          </a:prstGeom>
        </p:spPr>
        <p:txBody>
          <a:bodyPr lIns="0" tIns="0" rIns="0" bIns="0" rtlCol="0" anchor="t">
            <a:spAutoFit/>
          </a:bodyPr>
          <a:lstStyle/>
          <a:p>
            <a:pPr>
              <a:lnSpc>
                <a:spcPts val="3999"/>
              </a:lnSpc>
              <a:spcBef>
                <a:spcPct val="0"/>
              </a:spcBef>
            </a:pPr>
            <a:r>
              <a:rPr lang="en-US" sz="3999" dirty="0" err="1">
                <a:solidFill>
                  <a:srgbClr val="91612F"/>
                </a:solidFill>
                <a:latin typeface="Old Standard Bold"/>
              </a:rPr>
              <a:t>Tüm</a:t>
            </a:r>
            <a:r>
              <a:rPr lang="en-US" sz="3999" dirty="0">
                <a:solidFill>
                  <a:srgbClr val="91612F"/>
                </a:solidFill>
                <a:latin typeface="Old Standard Bold"/>
              </a:rPr>
              <a:t> </a:t>
            </a:r>
            <a:r>
              <a:rPr lang="en-US" sz="3999" dirty="0" err="1">
                <a:solidFill>
                  <a:srgbClr val="91612F"/>
                </a:solidFill>
                <a:latin typeface="Old Standard Bold"/>
              </a:rPr>
              <a:t>sağlık</a:t>
            </a:r>
            <a:r>
              <a:rPr lang="en-US" sz="3999" dirty="0">
                <a:solidFill>
                  <a:srgbClr val="91612F"/>
                </a:solidFill>
                <a:latin typeface="Old Standard Bold"/>
              </a:rPr>
              <a:t> </a:t>
            </a:r>
            <a:r>
              <a:rPr lang="en-US" sz="3999" dirty="0" err="1">
                <a:solidFill>
                  <a:srgbClr val="91612F"/>
                </a:solidFill>
                <a:latin typeface="Old Standard Bold"/>
              </a:rPr>
              <a:t>hizmeti</a:t>
            </a:r>
            <a:r>
              <a:rPr lang="en-US" sz="3999" dirty="0">
                <a:solidFill>
                  <a:srgbClr val="91612F"/>
                </a:solidFill>
                <a:latin typeface="Old Standard Bold"/>
              </a:rPr>
              <a:t> </a:t>
            </a:r>
            <a:r>
              <a:rPr lang="en-US" sz="3999" dirty="0" err="1">
                <a:solidFill>
                  <a:srgbClr val="91612F"/>
                </a:solidFill>
                <a:latin typeface="Old Standard Bold"/>
              </a:rPr>
              <a:t>ortamları</a:t>
            </a:r>
            <a:r>
              <a:rPr lang="en-US" sz="3999" dirty="0">
                <a:solidFill>
                  <a:srgbClr val="91612F"/>
                </a:solidFill>
                <a:latin typeface="Old Standard Bold"/>
              </a:rPr>
              <a:t> </a:t>
            </a:r>
            <a:r>
              <a:rPr lang="en-US" sz="3999" dirty="0" err="1">
                <a:solidFill>
                  <a:srgbClr val="91612F"/>
                </a:solidFill>
                <a:latin typeface="Old Standard Bold"/>
              </a:rPr>
              <a:t>arasında</a:t>
            </a:r>
            <a:r>
              <a:rPr lang="en-US" sz="3999" dirty="0">
                <a:solidFill>
                  <a:srgbClr val="91612F"/>
                </a:solidFill>
                <a:latin typeface="Old Standard Bold"/>
              </a:rPr>
              <a:t> </a:t>
            </a:r>
            <a:r>
              <a:rPr lang="en-US" sz="3999" dirty="0" err="1">
                <a:solidFill>
                  <a:srgbClr val="91612F"/>
                </a:solidFill>
                <a:latin typeface="Old Standard Bold"/>
              </a:rPr>
              <a:t>en</a:t>
            </a:r>
            <a:r>
              <a:rPr lang="en-US" sz="3999" dirty="0">
                <a:solidFill>
                  <a:srgbClr val="91612F"/>
                </a:solidFill>
                <a:latin typeface="Old Standard Bold"/>
              </a:rPr>
              <a:t> </a:t>
            </a:r>
            <a:r>
              <a:rPr lang="en-US" sz="3999" dirty="0" err="1">
                <a:solidFill>
                  <a:srgbClr val="91612F"/>
                </a:solidFill>
                <a:latin typeface="Old Standard Bold"/>
              </a:rPr>
              <a:t>erişilebilir</a:t>
            </a:r>
            <a:r>
              <a:rPr lang="en-US" sz="3999" dirty="0">
                <a:solidFill>
                  <a:srgbClr val="91612F"/>
                </a:solidFill>
                <a:latin typeface="Old Standard Bold"/>
              </a:rPr>
              <a:t> </a:t>
            </a:r>
            <a:r>
              <a:rPr lang="en-US" sz="3999" dirty="0" err="1">
                <a:solidFill>
                  <a:srgbClr val="91612F"/>
                </a:solidFill>
                <a:latin typeface="Old Standard Bold"/>
              </a:rPr>
              <a:t>ve</a:t>
            </a:r>
            <a:r>
              <a:rPr lang="en-US" sz="3999" dirty="0">
                <a:solidFill>
                  <a:srgbClr val="91612F"/>
                </a:solidFill>
                <a:latin typeface="Old Standard Bold"/>
              </a:rPr>
              <a:t> </a:t>
            </a:r>
            <a:r>
              <a:rPr lang="en-US" sz="3999" dirty="0" err="1">
                <a:solidFill>
                  <a:srgbClr val="91612F"/>
                </a:solidFill>
                <a:latin typeface="Old Standard Bold"/>
              </a:rPr>
              <a:t>düzenli</a:t>
            </a:r>
            <a:r>
              <a:rPr lang="en-US" sz="3999" dirty="0">
                <a:solidFill>
                  <a:srgbClr val="91612F"/>
                </a:solidFill>
                <a:latin typeface="Old Standard Bold"/>
              </a:rPr>
              <a:t> </a:t>
            </a:r>
            <a:r>
              <a:rPr lang="en-US" sz="3999" dirty="0" err="1">
                <a:solidFill>
                  <a:srgbClr val="91612F"/>
                </a:solidFill>
                <a:latin typeface="Old Standard Bold"/>
              </a:rPr>
              <a:t>olarak</a:t>
            </a:r>
            <a:r>
              <a:rPr lang="en-US" sz="3999" dirty="0">
                <a:solidFill>
                  <a:srgbClr val="91612F"/>
                </a:solidFill>
                <a:latin typeface="Old Standard Bold"/>
              </a:rPr>
              <a:t> </a:t>
            </a:r>
            <a:r>
              <a:rPr lang="en-US" sz="3999" dirty="0" err="1">
                <a:solidFill>
                  <a:srgbClr val="91612F"/>
                </a:solidFill>
                <a:latin typeface="Old Standard Bold"/>
              </a:rPr>
              <a:t>ziyaret</a:t>
            </a:r>
            <a:r>
              <a:rPr lang="en-US" sz="3999" dirty="0">
                <a:solidFill>
                  <a:srgbClr val="91612F"/>
                </a:solidFill>
                <a:latin typeface="Old Standard Bold"/>
              </a:rPr>
              <a:t> </a:t>
            </a:r>
            <a:r>
              <a:rPr lang="en-US" sz="3999" dirty="0" err="1">
                <a:solidFill>
                  <a:srgbClr val="91612F"/>
                </a:solidFill>
                <a:latin typeface="Old Standard Bold"/>
              </a:rPr>
              <a:t>edilen</a:t>
            </a:r>
            <a:r>
              <a:rPr lang="en-US" sz="3999" dirty="0">
                <a:solidFill>
                  <a:srgbClr val="91612F"/>
                </a:solidFill>
                <a:latin typeface="Old Standard Bold"/>
              </a:rPr>
              <a:t>, risk </a:t>
            </a:r>
            <a:r>
              <a:rPr lang="en-US" sz="3999" dirty="0" err="1">
                <a:solidFill>
                  <a:srgbClr val="91612F"/>
                </a:solidFill>
                <a:latin typeface="Old Standard Bold"/>
              </a:rPr>
              <a:t>altındaki</a:t>
            </a:r>
            <a:r>
              <a:rPr lang="en-US" sz="3999" dirty="0">
                <a:solidFill>
                  <a:srgbClr val="91612F"/>
                </a:solidFill>
                <a:latin typeface="Old Standard Bold"/>
              </a:rPr>
              <a:t> </a:t>
            </a:r>
            <a:r>
              <a:rPr lang="en-US" sz="3999" dirty="0" err="1">
                <a:solidFill>
                  <a:srgbClr val="91612F"/>
                </a:solidFill>
                <a:latin typeface="Old Standard Bold"/>
              </a:rPr>
              <a:t>kişileri</a:t>
            </a:r>
            <a:r>
              <a:rPr lang="en-US" sz="3999" dirty="0">
                <a:solidFill>
                  <a:srgbClr val="91612F"/>
                </a:solidFill>
                <a:latin typeface="Old Standard Bold"/>
              </a:rPr>
              <a:t> </a:t>
            </a:r>
            <a:r>
              <a:rPr lang="en-US" sz="3999" dirty="0" err="1">
                <a:solidFill>
                  <a:srgbClr val="91612F"/>
                </a:solidFill>
                <a:latin typeface="Old Standard Bold"/>
              </a:rPr>
              <a:t>tespit</a:t>
            </a:r>
            <a:r>
              <a:rPr lang="en-US" sz="3999" dirty="0">
                <a:solidFill>
                  <a:srgbClr val="91612F"/>
                </a:solidFill>
                <a:latin typeface="Old Standard Bold"/>
              </a:rPr>
              <a:t> </a:t>
            </a:r>
            <a:r>
              <a:rPr lang="en-US" sz="3999" dirty="0" err="1">
                <a:solidFill>
                  <a:srgbClr val="91612F"/>
                </a:solidFill>
                <a:latin typeface="Old Standard Bold"/>
              </a:rPr>
              <a:t>etmek</a:t>
            </a:r>
            <a:r>
              <a:rPr lang="en-US" sz="3999" dirty="0">
                <a:solidFill>
                  <a:srgbClr val="91612F"/>
                </a:solidFill>
                <a:latin typeface="Old Standard Bold"/>
              </a:rPr>
              <a:t> </a:t>
            </a:r>
            <a:r>
              <a:rPr lang="en-US" sz="3999" dirty="0" err="1">
                <a:solidFill>
                  <a:srgbClr val="91612F"/>
                </a:solidFill>
                <a:latin typeface="Old Standard Bold"/>
              </a:rPr>
              <a:t>ve</a:t>
            </a:r>
            <a:r>
              <a:rPr lang="en-US" sz="3999" dirty="0">
                <a:solidFill>
                  <a:srgbClr val="91612F"/>
                </a:solidFill>
                <a:latin typeface="Old Standard Bold"/>
              </a:rPr>
              <a:t> </a:t>
            </a:r>
            <a:r>
              <a:rPr lang="en-US" sz="3999" dirty="0" err="1">
                <a:solidFill>
                  <a:srgbClr val="91612F"/>
                </a:solidFill>
                <a:latin typeface="Old Standard Bold"/>
              </a:rPr>
              <a:t>onlara</a:t>
            </a:r>
            <a:r>
              <a:rPr lang="en-US" sz="3999" dirty="0">
                <a:solidFill>
                  <a:srgbClr val="91612F"/>
                </a:solidFill>
                <a:latin typeface="Old Standard Bold"/>
              </a:rPr>
              <a:t> </a:t>
            </a:r>
            <a:r>
              <a:rPr lang="en-US" sz="3999" dirty="0" err="1">
                <a:solidFill>
                  <a:srgbClr val="91612F"/>
                </a:solidFill>
                <a:latin typeface="Old Standard Bold"/>
              </a:rPr>
              <a:t>müdahale</a:t>
            </a:r>
            <a:r>
              <a:rPr lang="en-US" sz="3999" dirty="0">
                <a:solidFill>
                  <a:srgbClr val="91612F"/>
                </a:solidFill>
                <a:latin typeface="Old Standard Bold"/>
              </a:rPr>
              <a:t> </a:t>
            </a:r>
            <a:r>
              <a:rPr lang="en-US" sz="3999" dirty="0" err="1">
                <a:solidFill>
                  <a:srgbClr val="91612F"/>
                </a:solidFill>
                <a:latin typeface="Old Standard Bold"/>
              </a:rPr>
              <a:t>etmek</a:t>
            </a:r>
            <a:r>
              <a:rPr lang="en-US" sz="3999" dirty="0">
                <a:solidFill>
                  <a:srgbClr val="91612F"/>
                </a:solidFill>
                <a:latin typeface="Old Standard Bold"/>
              </a:rPr>
              <a:t> </a:t>
            </a:r>
            <a:r>
              <a:rPr lang="en-US" sz="3999" dirty="0" err="1">
                <a:solidFill>
                  <a:srgbClr val="91612F"/>
                </a:solidFill>
                <a:latin typeface="Old Standard Bold"/>
              </a:rPr>
              <a:t>için</a:t>
            </a:r>
            <a:r>
              <a:rPr lang="en-US" sz="3999" dirty="0">
                <a:solidFill>
                  <a:srgbClr val="91612F"/>
                </a:solidFill>
                <a:latin typeface="Old Standard Bold"/>
              </a:rPr>
              <a:t> </a:t>
            </a:r>
            <a:r>
              <a:rPr lang="en-US" sz="3999" dirty="0" err="1">
                <a:solidFill>
                  <a:srgbClr val="91612F"/>
                </a:solidFill>
                <a:latin typeface="Old Standard Bold"/>
              </a:rPr>
              <a:t>en</a:t>
            </a:r>
            <a:r>
              <a:rPr lang="en-US" sz="3999" dirty="0">
                <a:solidFill>
                  <a:srgbClr val="91612F"/>
                </a:solidFill>
                <a:latin typeface="Old Standard Bold"/>
              </a:rPr>
              <a:t> iyi </a:t>
            </a:r>
            <a:r>
              <a:rPr lang="en-US" sz="3999" dirty="0" err="1">
                <a:solidFill>
                  <a:srgbClr val="91612F"/>
                </a:solidFill>
                <a:latin typeface="Old Standard Bold"/>
              </a:rPr>
              <a:t>konumdaki</a:t>
            </a:r>
            <a:r>
              <a:rPr lang="en-US" sz="3999" dirty="0">
                <a:solidFill>
                  <a:srgbClr val="91612F"/>
                </a:solidFill>
                <a:latin typeface="Old Standard Bold"/>
              </a:rPr>
              <a:t> </a:t>
            </a:r>
            <a:r>
              <a:rPr lang="en-US" sz="3999" dirty="0" err="1">
                <a:solidFill>
                  <a:srgbClr val="91612F"/>
                </a:solidFill>
                <a:latin typeface="Old Standard Bold"/>
              </a:rPr>
              <a:t>sağlık</a:t>
            </a:r>
            <a:r>
              <a:rPr lang="en-US" sz="3999" dirty="0">
                <a:solidFill>
                  <a:srgbClr val="91612F"/>
                </a:solidFill>
                <a:latin typeface="Old Standard Bold"/>
              </a:rPr>
              <a:t> </a:t>
            </a:r>
            <a:r>
              <a:rPr lang="en-US" sz="3999" dirty="0" err="1">
                <a:solidFill>
                  <a:srgbClr val="91612F"/>
                </a:solidFill>
                <a:latin typeface="Old Standard Bold"/>
              </a:rPr>
              <a:t>kuruluşu</a:t>
            </a:r>
            <a:r>
              <a:rPr lang="en-US" sz="3999" dirty="0">
                <a:solidFill>
                  <a:srgbClr val="91612F"/>
                </a:solidFill>
                <a:latin typeface="Old Standard Bold"/>
              </a:rPr>
              <a:t> </a:t>
            </a:r>
            <a:r>
              <a:rPr lang="en-US" sz="3999" dirty="0" err="1">
                <a:solidFill>
                  <a:srgbClr val="91612F"/>
                </a:solidFill>
                <a:latin typeface="Old Standard Bold"/>
              </a:rPr>
              <a:t>hangisidir</a:t>
            </a:r>
            <a:r>
              <a:rPr lang="en-US" sz="3999" dirty="0">
                <a:solidFill>
                  <a:srgbClr val="91612F"/>
                </a:solidFill>
                <a:latin typeface="Old Standard Bold"/>
              </a:rPr>
              <a:t>?</a:t>
            </a:r>
          </a:p>
        </p:txBody>
      </p:sp>
      <p:sp>
        <p:nvSpPr>
          <p:cNvPr id="18" name="TextBox 18"/>
          <p:cNvSpPr txBox="1"/>
          <p:nvPr/>
        </p:nvSpPr>
        <p:spPr>
          <a:xfrm>
            <a:off x="7635331" y="1569118"/>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A</a:t>
            </a:r>
          </a:p>
        </p:txBody>
      </p:sp>
      <p:sp>
        <p:nvSpPr>
          <p:cNvPr id="19" name="TextBox 19"/>
          <p:cNvSpPr txBox="1"/>
          <p:nvPr/>
        </p:nvSpPr>
        <p:spPr>
          <a:xfrm>
            <a:off x="7732571" y="6658591"/>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D</a:t>
            </a:r>
          </a:p>
        </p:txBody>
      </p:sp>
      <p:sp>
        <p:nvSpPr>
          <p:cNvPr id="20" name="TextBox 20"/>
          <p:cNvSpPr txBox="1"/>
          <p:nvPr/>
        </p:nvSpPr>
        <p:spPr>
          <a:xfrm>
            <a:off x="7656721" y="4983398"/>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C</a:t>
            </a:r>
          </a:p>
        </p:txBody>
      </p:sp>
      <p:sp>
        <p:nvSpPr>
          <p:cNvPr id="21" name="TextBox 21"/>
          <p:cNvSpPr txBox="1"/>
          <p:nvPr/>
        </p:nvSpPr>
        <p:spPr>
          <a:xfrm>
            <a:off x="7630174" y="3323959"/>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B</a:t>
            </a:r>
          </a:p>
        </p:txBody>
      </p:sp>
      <p:sp>
        <p:nvSpPr>
          <p:cNvPr id="22" name="TextBox 22"/>
          <p:cNvSpPr txBox="1"/>
          <p:nvPr/>
        </p:nvSpPr>
        <p:spPr>
          <a:xfrm>
            <a:off x="7725478" y="8400437"/>
            <a:ext cx="924714" cy="539750"/>
          </a:xfrm>
          <a:prstGeom prst="rect">
            <a:avLst/>
          </a:prstGeom>
        </p:spPr>
        <p:txBody>
          <a:bodyPr lIns="0" tIns="0" rIns="0" bIns="0" rtlCol="0" anchor="t">
            <a:spAutoFit/>
          </a:bodyPr>
          <a:lstStyle/>
          <a:p>
            <a:pPr algn="ctr">
              <a:lnSpc>
                <a:spcPts val="3999"/>
              </a:lnSpc>
              <a:spcBef>
                <a:spcPct val="0"/>
              </a:spcBef>
            </a:pPr>
            <a:r>
              <a:rPr lang="en-US" sz="3999">
                <a:solidFill>
                  <a:srgbClr val="A5593C"/>
                </a:solidFill>
                <a:latin typeface="Linux Biolinum Bold"/>
              </a:rPr>
              <a:t>E</a:t>
            </a:r>
          </a:p>
        </p:txBody>
      </p:sp>
      <p:sp>
        <p:nvSpPr>
          <p:cNvPr id="23" name="TextBox 23"/>
          <p:cNvSpPr txBox="1"/>
          <p:nvPr/>
        </p:nvSpPr>
        <p:spPr>
          <a:xfrm>
            <a:off x="9209724" y="1684997"/>
            <a:ext cx="8865625"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Hastane</a:t>
            </a:r>
            <a:endParaRPr lang="en-US" sz="3000" dirty="0">
              <a:solidFill>
                <a:srgbClr val="91612F"/>
              </a:solidFill>
              <a:latin typeface="Linux Biolinum"/>
            </a:endParaRPr>
          </a:p>
        </p:txBody>
      </p:sp>
      <p:sp>
        <p:nvSpPr>
          <p:cNvPr id="24" name="TextBox 24"/>
          <p:cNvSpPr txBox="1"/>
          <p:nvPr/>
        </p:nvSpPr>
        <p:spPr>
          <a:xfrm>
            <a:off x="9144000" y="3352317"/>
            <a:ext cx="9144000"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Sağlık ocağı</a:t>
            </a:r>
            <a:endParaRPr lang="en-US" sz="3000" dirty="0">
              <a:solidFill>
                <a:srgbClr val="91612F"/>
              </a:solidFill>
              <a:latin typeface="Linux Biolinum"/>
            </a:endParaRPr>
          </a:p>
        </p:txBody>
      </p:sp>
      <p:sp>
        <p:nvSpPr>
          <p:cNvPr id="25" name="TextBox 25"/>
          <p:cNvSpPr txBox="1"/>
          <p:nvPr/>
        </p:nvSpPr>
        <p:spPr>
          <a:xfrm>
            <a:off x="9066671" y="4949408"/>
            <a:ext cx="8948871"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Eczane</a:t>
            </a:r>
            <a:endParaRPr lang="en-US" sz="3000" dirty="0">
              <a:solidFill>
                <a:srgbClr val="91612F"/>
              </a:solidFill>
              <a:latin typeface="Linux Biolinum"/>
            </a:endParaRPr>
          </a:p>
        </p:txBody>
      </p:sp>
      <p:sp>
        <p:nvSpPr>
          <p:cNvPr id="26" name="TextBox 26"/>
          <p:cNvSpPr txBox="1"/>
          <p:nvPr/>
        </p:nvSpPr>
        <p:spPr>
          <a:xfrm>
            <a:off x="9121698" y="6627986"/>
            <a:ext cx="8576349"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Sağlık bakanlığı</a:t>
            </a:r>
            <a:endParaRPr lang="en-US" sz="3000" dirty="0">
              <a:solidFill>
                <a:srgbClr val="91612F"/>
              </a:solidFill>
              <a:latin typeface="Linux Biolinum"/>
            </a:endParaRPr>
          </a:p>
        </p:txBody>
      </p:sp>
      <p:sp>
        <p:nvSpPr>
          <p:cNvPr id="27" name="TextBox 27"/>
          <p:cNvSpPr txBox="1"/>
          <p:nvPr/>
        </p:nvSpPr>
        <p:spPr>
          <a:xfrm>
            <a:off x="9121698" y="8407911"/>
            <a:ext cx="8794214" cy="388183"/>
          </a:xfrm>
          <a:prstGeom prst="rect">
            <a:avLst/>
          </a:prstGeom>
        </p:spPr>
        <p:txBody>
          <a:bodyPr lIns="0" tIns="0" rIns="0" bIns="0" rtlCol="0" anchor="t">
            <a:spAutoFit/>
          </a:bodyPr>
          <a:lstStyle/>
          <a:p>
            <a:pPr>
              <a:lnSpc>
                <a:spcPts val="3000"/>
              </a:lnSpc>
              <a:spcBef>
                <a:spcPct val="0"/>
              </a:spcBef>
            </a:pPr>
            <a:r>
              <a:rPr lang="tr-TR" sz="3000" dirty="0">
                <a:solidFill>
                  <a:srgbClr val="91612F"/>
                </a:solidFill>
                <a:latin typeface="Linux Biolinum"/>
              </a:rPr>
              <a:t>Aşı birimi</a:t>
            </a:r>
            <a:endParaRPr lang="en-US" sz="3000" dirty="0">
              <a:solidFill>
                <a:srgbClr val="91612F"/>
              </a:solidFill>
              <a:latin typeface="Linux Biolinum"/>
            </a:endParaRPr>
          </a:p>
        </p:txBody>
      </p:sp>
      <p:sp>
        <p:nvSpPr>
          <p:cNvPr id="28" name="TextBox 28">
            <a:extLst>
              <a:ext uri="{FF2B5EF4-FFF2-40B4-BE49-F238E27FC236}">
                <a16:creationId xmlns:a16="http://schemas.microsoft.com/office/drawing/2014/main" id="{0D417056-E24A-6D68-7F20-BB577E0492F2}"/>
              </a:ext>
            </a:extLst>
          </p:cNvPr>
          <p:cNvSpPr txBox="1"/>
          <p:nvPr/>
        </p:nvSpPr>
        <p:spPr>
          <a:xfrm>
            <a:off x="14630400" y="9124316"/>
            <a:ext cx="2359075" cy="529889"/>
          </a:xfrm>
          <a:prstGeom prst="rect">
            <a:avLst/>
          </a:prstGeom>
        </p:spPr>
        <p:txBody>
          <a:bodyPr lIns="0" tIns="0" rIns="0" bIns="0" rtlCol="0" anchor="t">
            <a:spAutoFit/>
          </a:bodyPr>
          <a:lstStyle/>
          <a:p>
            <a:pPr algn="ctr">
              <a:lnSpc>
                <a:spcPts val="3999"/>
              </a:lnSpc>
              <a:spcBef>
                <a:spcPct val="0"/>
              </a:spcBef>
            </a:pPr>
            <a:r>
              <a:rPr lang="en-US" sz="3999" dirty="0">
                <a:solidFill>
                  <a:srgbClr val="687A61"/>
                </a:solidFill>
                <a:latin typeface="Old Standard Bold"/>
              </a:rPr>
              <a:t>CEVAP:</a:t>
            </a:r>
            <a:r>
              <a:rPr lang="tr-TR" sz="3999" dirty="0">
                <a:solidFill>
                  <a:srgbClr val="687A61"/>
                </a:solidFill>
                <a:latin typeface="Old Standard Bold"/>
              </a:rPr>
              <a:t>C</a:t>
            </a:r>
            <a:endParaRPr lang="en-US" sz="3999" dirty="0">
              <a:solidFill>
                <a:srgbClr val="687A61"/>
              </a:solidFill>
              <a:latin typeface="Old Standard Bold"/>
            </a:endParaRPr>
          </a:p>
        </p:txBody>
      </p:sp>
    </p:spTree>
    <p:extLst>
      <p:ext uri="{BB962C8B-B14F-4D97-AF65-F5344CB8AC3E}">
        <p14:creationId xmlns:p14="http://schemas.microsoft.com/office/powerpoint/2010/main" val="22712704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3630832" y="592499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16592095" y="3981336"/>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flipH="1">
            <a:off x="15715172" y="-213076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225853" y="8272960"/>
            <a:ext cx="2062147" cy="2291275"/>
          </a:xfrm>
          <a:custGeom>
            <a:avLst/>
            <a:gdLst/>
            <a:ahLst/>
            <a:cxnLst/>
            <a:rect l="l" t="t" r="r" b="b"/>
            <a:pathLst>
              <a:path w="2062147" h="2291275">
                <a:moveTo>
                  <a:pt x="0" y="0"/>
                </a:moveTo>
                <a:lnTo>
                  <a:pt x="2062147" y="0"/>
                </a:lnTo>
                <a:lnTo>
                  <a:pt x="2062147" y="2291275"/>
                </a:lnTo>
                <a:lnTo>
                  <a:pt x="0" y="22912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225853" y="8469735"/>
            <a:ext cx="1221660" cy="1897725"/>
          </a:xfrm>
          <a:custGeom>
            <a:avLst/>
            <a:gdLst/>
            <a:ahLst/>
            <a:cxnLst/>
            <a:rect l="l" t="t" r="r" b="b"/>
            <a:pathLst>
              <a:path w="1221660" h="1897725">
                <a:moveTo>
                  <a:pt x="0" y="0"/>
                </a:moveTo>
                <a:lnTo>
                  <a:pt x="1221660" y="0"/>
                </a:lnTo>
                <a:lnTo>
                  <a:pt x="1221660" y="1897725"/>
                </a:lnTo>
                <a:lnTo>
                  <a:pt x="0" y="18977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320494">
            <a:off x="-565850" y="6581442"/>
            <a:ext cx="3496794" cy="5674311"/>
          </a:xfrm>
          <a:custGeom>
            <a:avLst/>
            <a:gdLst/>
            <a:ahLst/>
            <a:cxnLst/>
            <a:rect l="l" t="t" r="r" b="b"/>
            <a:pathLst>
              <a:path w="3496794" h="5674311">
                <a:moveTo>
                  <a:pt x="0" y="0"/>
                </a:moveTo>
                <a:lnTo>
                  <a:pt x="3496794" y="0"/>
                </a:lnTo>
                <a:lnTo>
                  <a:pt x="3496794" y="5674311"/>
                </a:lnTo>
                <a:lnTo>
                  <a:pt x="0" y="56743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1182547" y="1009650"/>
            <a:ext cx="15922907" cy="9372600"/>
          </a:xfrm>
          <a:prstGeom prst="rect">
            <a:avLst/>
          </a:prstGeom>
        </p:spPr>
        <p:txBody>
          <a:bodyPr lIns="0" tIns="0" rIns="0" bIns="0" rtlCol="0" anchor="t">
            <a:spAutoFit/>
          </a:bodyPr>
          <a:lstStyle/>
          <a:p>
            <a:pPr>
              <a:lnSpc>
                <a:spcPts val="4500"/>
              </a:lnSpc>
            </a:pPr>
            <a:r>
              <a:rPr lang="en-US" sz="4500">
                <a:solidFill>
                  <a:srgbClr val="000000"/>
                </a:solidFill>
                <a:latin typeface="Old Standard"/>
              </a:rPr>
              <a:t>    </a:t>
            </a:r>
            <a:r>
              <a:rPr lang="en-US" sz="4500">
                <a:solidFill>
                  <a:srgbClr val="91612F"/>
                </a:solidFill>
                <a:latin typeface="Old Standard"/>
              </a:rPr>
              <a:t>İntihar ve kendine zarar verme önemli halk sağlığı sorunlarındandır. İntihar dünya çapında önde gelen ölüm nedenlerinden biridir. Dünya Sağlık Örgütü'ne göre her yıl yaklaşık 700.000 kişi intihar sebebiyle ölmektedir. </a:t>
            </a:r>
          </a:p>
          <a:p>
            <a:pPr>
              <a:lnSpc>
                <a:spcPts val="4900"/>
              </a:lnSpc>
            </a:pPr>
            <a:endParaRPr lang="en-US" sz="4500">
              <a:solidFill>
                <a:srgbClr val="91612F"/>
              </a:solidFill>
              <a:latin typeface="Old Standard"/>
            </a:endParaRPr>
          </a:p>
          <a:p>
            <a:pPr>
              <a:lnSpc>
                <a:spcPts val="4500"/>
              </a:lnSpc>
            </a:pPr>
            <a:r>
              <a:rPr lang="en-US" sz="4500">
                <a:solidFill>
                  <a:srgbClr val="91612F"/>
                </a:solidFill>
                <a:latin typeface="Old Standard"/>
              </a:rPr>
              <a:t>    Serbest eczaneler, tüm sağlık hizmeti ortamları arasında en erişilebilir ve düzenli olarak ziyaret edilen sağlık kuruluşlarıdır. Bu da onları risk altındaki kişileri tespit etmek ve onlara müdahale etmek için iyi bir konuma getiriyor. </a:t>
            </a:r>
          </a:p>
          <a:p>
            <a:pPr>
              <a:lnSpc>
                <a:spcPts val="4500"/>
              </a:lnSpc>
            </a:pPr>
            <a:endParaRPr lang="en-US" sz="4500">
              <a:solidFill>
                <a:srgbClr val="91612F"/>
              </a:solidFill>
              <a:latin typeface="Old Standard"/>
            </a:endParaRPr>
          </a:p>
          <a:p>
            <a:pPr>
              <a:lnSpc>
                <a:spcPts val="4500"/>
              </a:lnSpc>
            </a:pPr>
            <a:r>
              <a:rPr lang="en-US" sz="4500">
                <a:solidFill>
                  <a:srgbClr val="91612F"/>
                </a:solidFill>
                <a:latin typeface="Old Standard"/>
              </a:rPr>
              <a:t>    Nüfusta intihar/kendine zarar verme vakaları göz önüne alındığında, sağlık çalışanlarının bunları nasıl tanımlayacakları ve bunlarla nasıl ilgilenecekleri konusunda eğitilmesi büyük bir önem taşımaktadır.</a:t>
            </a:r>
          </a:p>
          <a:p>
            <a:pPr>
              <a:lnSpc>
                <a:spcPts val="4900"/>
              </a:lnSpc>
            </a:pPr>
            <a:endParaRPr lang="en-US" sz="4500">
              <a:solidFill>
                <a:srgbClr val="91612F"/>
              </a:solidFill>
              <a:latin typeface="Old Standard"/>
            </a:endParaRPr>
          </a:p>
          <a:p>
            <a:pPr>
              <a:lnSpc>
                <a:spcPts val="4500"/>
              </a:lnSpc>
              <a:spcBef>
                <a:spcPct val="0"/>
              </a:spcBef>
            </a:pPr>
            <a:r>
              <a:rPr lang="en-US" sz="4500">
                <a:solidFill>
                  <a:srgbClr val="91612F"/>
                </a:solidFill>
                <a:latin typeface="Old Standard"/>
              </a:rPr>
              <a:t>    </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2043424" y="-4540127"/>
            <a:ext cx="7256937" cy="6987210"/>
          </a:xfrm>
          <a:custGeom>
            <a:avLst/>
            <a:gdLst/>
            <a:ahLst/>
            <a:cxnLst/>
            <a:rect l="l" t="t" r="r" b="b"/>
            <a:pathLst>
              <a:path w="7256937" h="6987210">
                <a:moveTo>
                  <a:pt x="0" y="0"/>
                </a:moveTo>
                <a:lnTo>
                  <a:pt x="7256937" y="0"/>
                </a:lnTo>
                <a:lnTo>
                  <a:pt x="7256937" y="6987209"/>
                </a:lnTo>
                <a:lnTo>
                  <a:pt x="0" y="69872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flipH="1">
            <a:off x="15572615" y="-1736148"/>
            <a:ext cx="1691219" cy="4627715"/>
          </a:xfrm>
          <a:custGeom>
            <a:avLst/>
            <a:gdLst/>
            <a:ahLst/>
            <a:cxnLst/>
            <a:rect l="l" t="t" r="r" b="b"/>
            <a:pathLst>
              <a:path w="1691219" h="4627715">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18225" y="-267901"/>
            <a:ext cx="3583276" cy="3531156"/>
          </a:xfrm>
          <a:custGeom>
            <a:avLst/>
            <a:gdLst/>
            <a:ahLst/>
            <a:cxnLst/>
            <a:rect l="l" t="t" r="r" b="b"/>
            <a:pathLst>
              <a:path w="3583276" h="353115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5" name="Group 5"/>
          <p:cNvGrpSpPr/>
          <p:nvPr/>
        </p:nvGrpSpPr>
        <p:grpSpPr>
          <a:xfrm>
            <a:off x="5998593" y="2668341"/>
            <a:ext cx="7009441" cy="1189829"/>
            <a:chOff x="0" y="0"/>
            <a:chExt cx="9345921" cy="1586438"/>
          </a:xfrm>
        </p:grpSpPr>
        <p:sp>
          <p:nvSpPr>
            <p:cNvPr id="6" name="Freeform 6"/>
            <p:cNvSpPr/>
            <p:nvPr/>
          </p:nvSpPr>
          <p:spPr>
            <a:xfrm>
              <a:off x="0" y="0"/>
              <a:ext cx="9345921" cy="1586438"/>
            </a:xfrm>
            <a:custGeom>
              <a:avLst/>
              <a:gdLst/>
              <a:ahLst/>
              <a:cxnLst/>
              <a:rect l="l" t="t" r="r" b="b"/>
              <a:pathLst>
                <a:path w="9345921" h="1586438">
                  <a:moveTo>
                    <a:pt x="0" y="0"/>
                  </a:moveTo>
                  <a:lnTo>
                    <a:pt x="9345921" y="0"/>
                  </a:lnTo>
                  <a:lnTo>
                    <a:pt x="9345921" y="1586438"/>
                  </a:lnTo>
                  <a:lnTo>
                    <a:pt x="0" y="1586438"/>
                  </a:lnTo>
                  <a:lnTo>
                    <a:pt x="0" y="0"/>
                  </a:lnTo>
                  <a:close/>
                </a:path>
              </a:pathLst>
            </a:custGeom>
            <a:blipFill>
              <a:blip r:embed="rId8">
                <a:extLst>
                  <a:ext uri="{96DAC541-7B7A-43D3-8B79-37D633B846F1}">
                    <asvg:svgBlip xmlns:asvg="http://schemas.microsoft.com/office/drawing/2016/SVG/main" xmlns="" r:embed="rId9"/>
                  </a:ext>
                </a:extLst>
              </a:blip>
              <a:stretch>
                <a:fillRect t="-233608" b="-233608"/>
              </a:stretch>
            </a:blipFill>
          </p:spPr>
        </p:sp>
        <p:sp>
          <p:nvSpPr>
            <p:cNvPr id="7" name="TextBox 7"/>
            <p:cNvSpPr txBox="1"/>
            <p:nvPr/>
          </p:nvSpPr>
          <p:spPr>
            <a:xfrm>
              <a:off x="2359418" y="412165"/>
              <a:ext cx="3764828" cy="777983"/>
            </a:xfrm>
            <a:prstGeom prst="rect">
              <a:avLst/>
            </a:prstGeom>
          </p:spPr>
          <p:txBody>
            <a:bodyPr lIns="0" tIns="0" rIns="0" bIns="0" rtlCol="0" anchor="t">
              <a:spAutoFit/>
            </a:bodyPr>
            <a:lstStyle/>
            <a:p>
              <a:pPr algn="ctr">
                <a:lnSpc>
                  <a:spcPts val="4200"/>
                </a:lnSpc>
                <a:spcBef>
                  <a:spcPct val="0"/>
                </a:spcBef>
              </a:pPr>
              <a:r>
                <a:rPr lang="en-US" sz="4200">
                  <a:solidFill>
                    <a:srgbClr val="FFFCF7"/>
                  </a:solidFill>
                  <a:latin typeface="Linux Biolinum"/>
                </a:rPr>
                <a:t>KAYNAKÇA</a:t>
              </a:r>
            </a:p>
          </p:txBody>
        </p:sp>
      </p:grpSp>
      <p:sp>
        <p:nvSpPr>
          <p:cNvPr id="8" name="Freeform 8"/>
          <p:cNvSpPr/>
          <p:nvPr/>
        </p:nvSpPr>
        <p:spPr>
          <a:xfrm rot="1925445">
            <a:off x="-369802" y="8950855"/>
            <a:ext cx="3583276" cy="3531156"/>
          </a:xfrm>
          <a:custGeom>
            <a:avLst/>
            <a:gdLst/>
            <a:ahLst/>
            <a:cxnLst/>
            <a:rect l="l" t="t" r="r" b="b"/>
            <a:pathLst>
              <a:path w="3583276" h="3531156">
                <a:moveTo>
                  <a:pt x="0" y="0"/>
                </a:moveTo>
                <a:lnTo>
                  <a:pt x="3583276" y="0"/>
                </a:lnTo>
                <a:lnTo>
                  <a:pt x="3583276" y="3531155"/>
                </a:lnTo>
                <a:lnTo>
                  <a:pt x="0" y="35311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5427605" y="2117618"/>
            <a:ext cx="2062147" cy="2291275"/>
          </a:xfrm>
          <a:custGeom>
            <a:avLst/>
            <a:gdLst/>
            <a:ahLst/>
            <a:cxnLst/>
            <a:rect l="l" t="t" r="r" b="b"/>
            <a:pathLst>
              <a:path w="2062147" h="2291275">
                <a:moveTo>
                  <a:pt x="0" y="0"/>
                </a:moveTo>
                <a:lnTo>
                  <a:pt x="2062147" y="0"/>
                </a:lnTo>
                <a:lnTo>
                  <a:pt x="2062147" y="2291275"/>
                </a:lnTo>
                <a:lnTo>
                  <a:pt x="0" y="229127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5847848" y="2314393"/>
            <a:ext cx="1221660" cy="1897725"/>
          </a:xfrm>
          <a:custGeom>
            <a:avLst/>
            <a:gdLst/>
            <a:ahLst/>
            <a:cxnLst/>
            <a:rect l="l" t="t" r="r" b="b"/>
            <a:pathLst>
              <a:path w="1221660" h="1897725">
                <a:moveTo>
                  <a:pt x="0" y="0"/>
                </a:moveTo>
                <a:lnTo>
                  <a:pt x="1221661" y="0"/>
                </a:lnTo>
                <a:lnTo>
                  <a:pt x="1221661" y="1897725"/>
                </a:lnTo>
                <a:lnTo>
                  <a:pt x="0" y="189772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TextBox 11"/>
          <p:cNvSpPr txBox="1"/>
          <p:nvPr/>
        </p:nvSpPr>
        <p:spPr>
          <a:xfrm>
            <a:off x="1990957" y="5170893"/>
            <a:ext cx="15024714" cy="2054225"/>
          </a:xfrm>
          <a:prstGeom prst="rect">
            <a:avLst/>
          </a:prstGeom>
        </p:spPr>
        <p:txBody>
          <a:bodyPr lIns="0" tIns="0" rIns="0" bIns="0" rtlCol="0" anchor="t">
            <a:spAutoFit/>
          </a:bodyPr>
          <a:lstStyle/>
          <a:p>
            <a:pPr>
              <a:lnSpc>
                <a:spcPts val="3999"/>
              </a:lnSpc>
            </a:pPr>
            <a:r>
              <a:rPr lang="en-US" sz="3999">
                <a:solidFill>
                  <a:srgbClr val="C46E28"/>
                </a:solidFill>
                <a:latin typeface="Linux Biolinum"/>
              </a:rPr>
              <a:t>https://www.sciencedirect.com/science/article/pii/S2667276623000744 https://pubmed.ncbi.nlm.nih.gov/37408841/ </a:t>
            </a:r>
          </a:p>
          <a:p>
            <a:pPr>
              <a:lnSpc>
                <a:spcPts val="3999"/>
              </a:lnSpc>
              <a:spcBef>
                <a:spcPct val="0"/>
              </a:spcBef>
            </a:pPr>
            <a:r>
              <a:rPr lang="en-US" sz="3999">
                <a:solidFill>
                  <a:srgbClr val="C46E28"/>
                </a:solidFill>
                <a:latin typeface="Linux Biolinum"/>
              </a:rPr>
              <a:t>https://research.manchester.ac.uk/en/publications/current-and-potential-contributions-of-community-pharmacy-teams-t</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a:off x="-629531" y="7925392"/>
            <a:ext cx="4197240" cy="4041236"/>
          </a:xfrm>
          <a:custGeom>
            <a:avLst/>
            <a:gdLst/>
            <a:ahLst/>
            <a:cxnLst/>
            <a:rect l="l" t="t" r="r" b="b"/>
            <a:pathLst>
              <a:path w="4197240" h="4041236">
                <a:moveTo>
                  <a:pt x="0" y="0"/>
                </a:moveTo>
                <a:lnTo>
                  <a:pt x="4197240" y="0"/>
                </a:lnTo>
                <a:lnTo>
                  <a:pt x="4197240" y="4041236"/>
                </a:lnTo>
                <a:lnTo>
                  <a:pt x="0" y="40412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flipH="1">
            <a:off x="-222130" y="-248092"/>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23479" y="-1169548"/>
            <a:ext cx="3583276" cy="3531156"/>
          </a:xfrm>
          <a:custGeom>
            <a:avLst/>
            <a:gdLst/>
            <a:ahLst/>
            <a:cxnLst/>
            <a:rect l="l" t="t" r="r" b="b"/>
            <a:pathLst>
              <a:path w="3583276" h="3531156">
                <a:moveTo>
                  <a:pt x="0" y="0"/>
                </a:moveTo>
                <a:lnTo>
                  <a:pt x="3583277" y="0"/>
                </a:lnTo>
                <a:lnTo>
                  <a:pt x="3583277" y="3531156"/>
                </a:lnTo>
                <a:lnTo>
                  <a:pt x="0" y="35311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647333" y="-248092"/>
            <a:ext cx="4269572" cy="4114800"/>
          </a:xfrm>
          <a:custGeom>
            <a:avLst/>
            <a:gdLst/>
            <a:ahLst/>
            <a:cxnLst/>
            <a:rect l="l" t="t" r="r" b="b"/>
            <a:pathLst>
              <a:path w="4269572" h="4114800">
                <a:moveTo>
                  <a:pt x="0" y="0"/>
                </a:moveTo>
                <a:lnTo>
                  <a:pt x="4269571" y="0"/>
                </a:lnTo>
                <a:lnTo>
                  <a:pt x="4269571"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882650" y="-1461370"/>
            <a:ext cx="4068508" cy="4114800"/>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TextBox 7"/>
          <p:cNvSpPr txBox="1"/>
          <p:nvPr/>
        </p:nvSpPr>
        <p:spPr>
          <a:xfrm>
            <a:off x="1819365" y="4153532"/>
            <a:ext cx="5696994" cy="2132335"/>
          </a:xfrm>
          <a:prstGeom prst="rect">
            <a:avLst/>
          </a:prstGeom>
        </p:spPr>
        <p:txBody>
          <a:bodyPr lIns="0" tIns="0" rIns="0" bIns="0" rtlCol="0" anchor="t">
            <a:spAutoFit/>
          </a:bodyPr>
          <a:lstStyle/>
          <a:p>
            <a:pPr>
              <a:lnSpc>
                <a:spcPts val="8200"/>
              </a:lnSpc>
            </a:pPr>
            <a:r>
              <a:rPr lang="en-US" sz="8200">
                <a:solidFill>
                  <a:srgbClr val="91612F"/>
                </a:solidFill>
                <a:latin typeface="Kaushan Script"/>
              </a:rPr>
              <a:t>Çalışmanın Amacı</a:t>
            </a:r>
          </a:p>
        </p:txBody>
      </p:sp>
      <p:sp>
        <p:nvSpPr>
          <p:cNvPr id="8" name="TextBox 8"/>
          <p:cNvSpPr txBox="1"/>
          <p:nvPr/>
        </p:nvSpPr>
        <p:spPr>
          <a:xfrm>
            <a:off x="7739597" y="1009650"/>
            <a:ext cx="8448055" cy="8248650"/>
          </a:xfrm>
          <a:prstGeom prst="rect">
            <a:avLst/>
          </a:prstGeom>
        </p:spPr>
        <p:txBody>
          <a:bodyPr lIns="0" tIns="0" rIns="0" bIns="0" rtlCol="0" anchor="t">
            <a:spAutoFit/>
          </a:bodyPr>
          <a:lstStyle/>
          <a:p>
            <a:pPr algn="r">
              <a:lnSpc>
                <a:spcPts val="5831"/>
              </a:lnSpc>
            </a:pPr>
            <a:r>
              <a:rPr lang="en-US" sz="5831">
                <a:solidFill>
                  <a:srgbClr val="91612F"/>
                </a:solidFill>
                <a:latin typeface="Old Standard"/>
              </a:rPr>
              <a:t>  Bu araştırma projesinin amacı eczane personelinin intihar/kendine zarar verme riski taşıyan kişilerle ilgilenme deneyimlerini değerlendirmek ve bu etkileşimler sırasında personelin en iyi şekilde nasıl desteklenebileceğini araştırmaktır.</a:t>
            </a:r>
          </a:p>
          <a:p>
            <a:pPr algn="r">
              <a:lnSpc>
                <a:spcPts val="105"/>
              </a:lnSpc>
              <a:spcBef>
                <a:spcPct val="0"/>
              </a:spcBef>
            </a:pPr>
            <a:endParaRPr lang="en-US" sz="5831">
              <a:solidFill>
                <a:srgbClr val="91612F"/>
              </a:solidFill>
              <a:latin typeface="Old Standard"/>
            </a:endParaRP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731665" y="-2130767"/>
            <a:ext cx="1691219" cy="4627715"/>
          </a:xfrm>
          <a:custGeom>
            <a:avLst/>
            <a:gdLst/>
            <a:ahLst/>
            <a:cxnLst/>
            <a:rect l="l" t="t" r="r" b="b"/>
            <a:pathLst>
              <a:path w="1691219" h="4627715">
                <a:moveTo>
                  <a:pt x="1691219" y="4627715"/>
                </a:moveTo>
                <a:lnTo>
                  <a:pt x="0" y="4627715"/>
                </a:lnTo>
                <a:lnTo>
                  <a:pt x="0" y="0"/>
                </a:lnTo>
                <a:lnTo>
                  <a:pt x="1691219" y="0"/>
                </a:lnTo>
                <a:lnTo>
                  <a:pt x="1691219" y="4627715"/>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0171" y="-491529"/>
            <a:ext cx="3508266" cy="3457236"/>
          </a:xfrm>
          <a:custGeom>
            <a:avLst/>
            <a:gdLst/>
            <a:ahLst/>
            <a:cxnLst/>
            <a:rect l="l" t="t" r="r" b="b"/>
            <a:pathLst>
              <a:path w="3508266" h="3457236">
                <a:moveTo>
                  <a:pt x="0" y="0"/>
                </a:moveTo>
                <a:lnTo>
                  <a:pt x="3508266" y="0"/>
                </a:lnTo>
                <a:lnTo>
                  <a:pt x="3508266" y="3457236"/>
                </a:lnTo>
                <a:lnTo>
                  <a:pt x="0" y="34572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a:off x="16413690" y="7790052"/>
            <a:ext cx="1691219" cy="4627715"/>
          </a:xfrm>
          <a:custGeom>
            <a:avLst/>
            <a:gdLst/>
            <a:ahLst/>
            <a:cxnLst/>
            <a:rect l="l" t="t" r="r" b="b"/>
            <a:pathLst>
              <a:path w="1691219" h="4627715">
                <a:moveTo>
                  <a:pt x="0" y="0"/>
                </a:moveTo>
                <a:lnTo>
                  <a:pt x="1691220" y="0"/>
                </a:lnTo>
                <a:lnTo>
                  <a:pt x="1691220" y="4627715"/>
                </a:lnTo>
                <a:lnTo>
                  <a:pt x="0" y="46277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6064891" y="7925998"/>
            <a:ext cx="3508266" cy="3457236"/>
          </a:xfrm>
          <a:custGeom>
            <a:avLst/>
            <a:gdLst/>
            <a:ahLst/>
            <a:cxnLst/>
            <a:rect l="l" t="t" r="r" b="b"/>
            <a:pathLst>
              <a:path w="3508266" h="3457236">
                <a:moveTo>
                  <a:pt x="0" y="0"/>
                </a:moveTo>
                <a:lnTo>
                  <a:pt x="3508266" y="0"/>
                </a:lnTo>
                <a:lnTo>
                  <a:pt x="3508266" y="3457237"/>
                </a:lnTo>
                <a:lnTo>
                  <a:pt x="0" y="34572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6927867">
            <a:off x="6846983" y="1993545"/>
            <a:ext cx="4594034" cy="5396809"/>
          </a:xfrm>
          <a:custGeom>
            <a:avLst/>
            <a:gdLst/>
            <a:ahLst/>
            <a:cxnLst/>
            <a:rect l="l" t="t" r="r" b="b"/>
            <a:pathLst>
              <a:path w="4594034" h="5396809">
                <a:moveTo>
                  <a:pt x="0" y="0"/>
                </a:moveTo>
                <a:lnTo>
                  <a:pt x="4594034" y="0"/>
                </a:lnTo>
                <a:lnTo>
                  <a:pt x="4594034" y="5396809"/>
                </a:lnTo>
                <a:lnTo>
                  <a:pt x="0" y="5396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6657122" y="4325890"/>
            <a:ext cx="4973757" cy="865469"/>
          </a:xfrm>
          <a:prstGeom prst="rect">
            <a:avLst/>
          </a:prstGeom>
        </p:spPr>
        <p:txBody>
          <a:bodyPr lIns="0" tIns="0" rIns="0" bIns="0" rtlCol="0" anchor="t">
            <a:spAutoFit/>
          </a:bodyPr>
          <a:lstStyle/>
          <a:p>
            <a:pPr algn="ctr">
              <a:lnSpc>
                <a:spcPts val="6573"/>
              </a:lnSpc>
              <a:spcBef>
                <a:spcPct val="0"/>
              </a:spcBef>
            </a:pPr>
            <a:r>
              <a:rPr lang="en-US" sz="6573">
                <a:solidFill>
                  <a:srgbClr val="FFE3DB"/>
                </a:solidFill>
                <a:latin typeface="Kaushan Script"/>
              </a:rPr>
              <a:t>YÖNTEMLER</a:t>
            </a:r>
          </a:p>
        </p:txBody>
      </p:sp>
      <p:sp>
        <p:nvSpPr>
          <p:cNvPr id="8" name="Freeform 8"/>
          <p:cNvSpPr/>
          <p:nvPr/>
        </p:nvSpPr>
        <p:spPr>
          <a:xfrm rot="1600470" flipH="1">
            <a:off x="11057583" y="3935591"/>
            <a:ext cx="3452947" cy="1800737"/>
          </a:xfrm>
          <a:custGeom>
            <a:avLst/>
            <a:gdLst/>
            <a:ahLst/>
            <a:cxnLst/>
            <a:rect l="l" t="t" r="r" b="b"/>
            <a:pathLst>
              <a:path w="3452947" h="1800737">
                <a:moveTo>
                  <a:pt x="3452947" y="0"/>
                </a:moveTo>
                <a:lnTo>
                  <a:pt x="0" y="0"/>
                </a:lnTo>
                <a:lnTo>
                  <a:pt x="0" y="1800737"/>
                </a:lnTo>
                <a:lnTo>
                  <a:pt x="3452947" y="1800737"/>
                </a:lnTo>
                <a:lnTo>
                  <a:pt x="345294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TextBox 9"/>
          <p:cNvSpPr txBox="1"/>
          <p:nvPr/>
        </p:nvSpPr>
        <p:spPr>
          <a:xfrm>
            <a:off x="3074005" y="7689461"/>
            <a:ext cx="3409652"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3-Çalışma alımı </a:t>
            </a:r>
          </a:p>
        </p:txBody>
      </p:sp>
      <p:sp>
        <p:nvSpPr>
          <p:cNvPr id="10" name="TextBox 10"/>
          <p:cNvSpPr txBox="1"/>
          <p:nvPr/>
        </p:nvSpPr>
        <p:spPr>
          <a:xfrm>
            <a:off x="2035391" y="3917756"/>
            <a:ext cx="2973884"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2-Katılımcılar </a:t>
            </a:r>
          </a:p>
        </p:txBody>
      </p:sp>
      <p:sp>
        <p:nvSpPr>
          <p:cNvPr id="11" name="TextBox 11"/>
          <p:cNvSpPr txBox="1"/>
          <p:nvPr/>
        </p:nvSpPr>
        <p:spPr>
          <a:xfrm>
            <a:off x="3522333" y="2119953"/>
            <a:ext cx="3399681"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 1-Etik hususlar </a:t>
            </a:r>
          </a:p>
        </p:txBody>
      </p:sp>
      <p:sp>
        <p:nvSpPr>
          <p:cNvPr id="12" name="TextBox 12"/>
          <p:cNvSpPr txBox="1"/>
          <p:nvPr/>
        </p:nvSpPr>
        <p:spPr>
          <a:xfrm>
            <a:off x="11630878" y="7834779"/>
            <a:ext cx="2915543"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 6-Yönergeler </a:t>
            </a:r>
          </a:p>
        </p:txBody>
      </p:sp>
      <p:sp>
        <p:nvSpPr>
          <p:cNvPr id="13" name="TextBox 13"/>
          <p:cNvSpPr txBox="1"/>
          <p:nvPr/>
        </p:nvSpPr>
        <p:spPr>
          <a:xfrm>
            <a:off x="13860031" y="5875804"/>
            <a:ext cx="3015407"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5- Veri analizi </a:t>
            </a:r>
          </a:p>
        </p:txBody>
      </p:sp>
      <p:sp>
        <p:nvSpPr>
          <p:cNvPr id="14" name="TextBox 14"/>
          <p:cNvSpPr txBox="1"/>
          <p:nvPr/>
        </p:nvSpPr>
        <p:spPr>
          <a:xfrm>
            <a:off x="12072391" y="2119953"/>
            <a:ext cx="4553545" cy="5397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Linux Biolinum"/>
              </a:rPr>
              <a:t> 4-Mülakat prosedürü</a:t>
            </a:r>
          </a:p>
        </p:txBody>
      </p:sp>
      <p:sp>
        <p:nvSpPr>
          <p:cNvPr id="15" name="Freeform 15"/>
          <p:cNvSpPr/>
          <p:nvPr/>
        </p:nvSpPr>
        <p:spPr>
          <a:xfrm rot="1056643" flipV="1">
            <a:off x="4087330" y="4104398"/>
            <a:ext cx="3265610" cy="1703040"/>
          </a:xfrm>
          <a:custGeom>
            <a:avLst/>
            <a:gdLst/>
            <a:ahLst/>
            <a:cxnLst/>
            <a:rect l="l" t="t" r="r" b="b"/>
            <a:pathLst>
              <a:path w="3265610" h="1703040">
                <a:moveTo>
                  <a:pt x="0" y="1703040"/>
                </a:moveTo>
                <a:lnTo>
                  <a:pt x="3265610" y="1703040"/>
                </a:lnTo>
                <a:lnTo>
                  <a:pt x="3265610" y="0"/>
                </a:lnTo>
                <a:lnTo>
                  <a:pt x="0" y="0"/>
                </a:lnTo>
                <a:lnTo>
                  <a:pt x="0" y="170304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rot="-1704639" flipH="1">
            <a:off x="9335712" y="2271445"/>
            <a:ext cx="3002846" cy="1566006"/>
          </a:xfrm>
          <a:custGeom>
            <a:avLst/>
            <a:gdLst/>
            <a:ahLst/>
            <a:cxnLst/>
            <a:rect l="l" t="t" r="r" b="b"/>
            <a:pathLst>
              <a:path w="3002846" h="1566006">
                <a:moveTo>
                  <a:pt x="3002846" y="0"/>
                </a:moveTo>
                <a:lnTo>
                  <a:pt x="0" y="0"/>
                </a:lnTo>
                <a:lnTo>
                  <a:pt x="0" y="1566007"/>
                </a:lnTo>
                <a:lnTo>
                  <a:pt x="3002846" y="1566007"/>
                </a:lnTo>
                <a:lnTo>
                  <a:pt x="3002846"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rot="1819161">
            <a:off x="6732372" y="2312864"/>
            <a:ext cx="3051845" cy="1591560"/>
          </a:xfrm>
          <a:custGeom>
            <a:avLst/>
            <a:gdLst/>
            <a:ahLst/>
            <a:cxnLst/>
            <a:rect l="l" t="t" r="r" b="b"/>
            <a:pathLst>
              <a:path w="3051845" h="1591560">
                <a:moveTo>
                  <a:pt x="0" y="0"/>
                </a:moveTo>
                <a:lnTo>
                  <a:pt x="3051845" y="0"/>
                </a:lnTo>
                <a:lnTo>
                  <a:pt x="3051845" y="1591560"/>
                </a:lnTo>
                <a:lnTo>
                  <a:pt x="0" y="15915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Freeform 18"/>
          <p:cNvSpPr/>
          <p:nvPr/>
        </p:nvSpPr>
        <p:spPr>
          <a:xfrm rot="2521210" flipH="1" flipV="1">
            <a:off x="8642413" y="6038896"/>
            <a:ext cx="3345291" cy="1744594"/>
          </a:xfrm>
          <a:custGeom>
            <a:avLst/>
            <a:gdLst/>
            <a:ahLst/>
            <a:cxnLst/>
            <a:rect l="l" t="t" r="r" b="b"/>
            <a:pathLst>
              <a:path w="3345291" h="1744594">
                <a:moveTo>
                  <a:pt x="3345291" y="1744595"/>
                </a:moveTo>
                <a:lnTo>
                  <a:pt x="0" y="1744595"/>
                </a:lnTo>
                <a:lnTo>
                  <a:pt x="0" y="0"/>
                </a:lnTo>
                <a:lnTo>
                  <a:pt x="3345291" y="0"/>
                </a:lnTo>
                <a:lnTo>
                  <a:pt x="3345291" y="1744595"/>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2700000" flipV="1">
            <a:off x="5832093" y="5763822"/>
            <a:ext cx="3347506" cy="1745749"/>
          </a:xfrm>
          <a:custGeom>
            <a:avLst/>
            <a:gdLst/>
            <a:ahLst/>
            <a:cxnLst/>
            <a:rect l="l" t="t" r="r" b="b"/>
            <a:pathLst>
              <a:path w="3347506" h="1745749">
                <a:moveTo>
                  <a:pt x="0" y="1745749"/>
                </a:moveTo>
                <a:lnTo>
                  <a:pt x="3347506" y="1745749"/>
                </a:lnTo>
                <a:lnTo>
                  <a:pt x="3347506" y="0"/>
                </a:lnTo>
                <a:lnTo>
                  <a:pt x="0" y="0"/>
                </a:lnTo>
                <a:lnTo>
                  <a:pt x="0" y="1745749"/>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4510044" y="-66584"/>
            <a:ext cx="2703004" cy="5352484"/>
          </a:xfrm>
          <a:custGeom>
            <a:avLst/>
            <a:gdLst/>
            <a:ahLst/>
            <a:cxnLst/>
            <a:rect l="l" t="t" r="r" b="b"/>
            <a:pathLst>
              <a:path w="2703004" h="5352484">
                <a:moveTo>
                  <a:pt x="0" y="0"/>
                </a:moveTo>
                <a:lnTo>
                  <a:pt x="2703004" y="0"/>
                </a:lnTo>
                <a:lnTo>
                  <a:pt x="2703004" y="5352484"/>
                </a:lnTo>
                <a:lnTo>
                  <a:pt x="0" y="53524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185304" y="1847258"/>
            <a:ext cx="5958696" cy="1200150"/>
          </a:xfrm>
          <a:prstGeom prst="rect">
            <a:avLst/>
          </a:prstGeom>
        </p:spPr>
        <p:txBody>
          <a:bodyPr lIns="0" tIns="0" rIns="0" bIns="0" rtlCol="0" anchor="t">
            <a:spAutoFit/>
          </a:bodyPr>
          <a:lstStyle/>
          <a:p>
            <a:pPr>
              <a:lnSpc>
                <a:spcPts val="9000"/>
              </a:lnSpc>
            </a:pPr>
            <a:r>
              <a:rPr lang="en-US" sz="9000">
                <a:solidFill>
                  <a:srgbClr val="D1B2A0"/>
                </a:solidFill>
                <a:latin typeface="Kaushan Script"/>
              </a:rPr>
              <a:t>YÖNTEM</a:t>
            </a:r>
          </a:p>
        </p:txBody>
      </p:sp>
      <p:sp>
        <p:nvSpPr>
          <p:cNvPr id="4" name="Freeform 4"/>
          <p:cNvSpPr/>
          <p:nvPr/>
        </p:nvSpPr>
        <p:spPr>
          <a:xfrm rot="-3518030">
            <a:off x="7704445" y="-4449083"/>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flipH="1">
            <a:off x="-222130" y="-248092"/>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23479" y="-1169548"/>
            <a:ext cx="3583276" cy="3531156"/>
          </a:xfrm>
          <a:custGeom>
            <a:avLst/>
            <a:gdLst/>
            <a:ahLst/>
            <a:cxnLst/>
            <a:rect l="l" t="t" r="r" b="b"/>
            <a:pathLst>
              <a:path w="3583276" h="3531156">
                <a:moveTo>
                  <a:pt x="0" y="0"/>
                </a:moveTo>
                <a:lnTo>
                  <a:pt x="3583277" y="0"/>
                </a:lnTo>
                <a:lnTo>
                  <a:pt x="3583277" y="3531156"/>
                </a:lnTo>
                <a:lnTo>
                  <a:pt x="0" y="35311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277993">
            <a:off x="16516066" y="7200900"/>
            <a:ext cx="2535745" cy="4114800"/>
          </a:xfrm>
          <a:custGeom>
            <a:avLst/>
            <a:gdLst/>
            <a:ahLst/>
            <a:cxnLst/>
            <a:rect l="l" t="t" r="r" b="b"/>
            <a:pathLst>
              <a:path w="2535745" h="4114800">
                <a:moveTo>
                  <a:pt x="0" y="0"/>
                </a:moveTo>
                <a:lnTo>
                  <a:pt x="2535746" y="0"/>
                </a:lnTo>
                <a:lnTo>
                  <a:pt x="2535746"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1028700" y="4360573"/>
            <a:ext cx="15798591" cy="2990850"/>
          </a:xfrm>
          <a:prstGeom prst="rect">
            <a:avLst/>
          </a:prstGeom>
        </p:spPr>
        <p:txBody>
          <a:bodyPr lIns="0" tIns="0" rIns="0" bIns="0" rtlCol="0" anchor="t">
            <a:spAutoFit/>
          </a:bodyPr>
          <a:lstStyle/>
          <a:p>
            <a:pPr>
              <a:lnSpc>
                <a:spcPts val="4500"/>
              </a:lnSpc>
              <a:spcBef>
                <a:spcPct val="0"/>
              </a:spcBef>
            </a:pPr>
            <a:r>
              <a:rPr lang="en-US" sz="4500">
                <a:solidFill>
                  <a:srgbClr val="91612F"/>
                </a:solidFill>
                <a:latin typeface="Old Standard"/>
              </a:rPr>
              <a:t>    İrlanda'nın güney batısındaki serbest eczacılardan ve serbest eczane çalışanlarından  oluşan bir grupla; çevrimiçi ve telefon görüşmeleri yapıldı. Görüşmeler ses kaydına alındı ve birebir yazıya aktarıldı. Verilerin analizinde tümevarımsal tematik analiz yaklaşımı kullanıldı.</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2043424" y="-3858818"/>
            <a:ext cx="7256937" cy="6987210"/>
          </a:xfrm>
          <a:custGeom>
            <a:avLst/>
            <a:gdLst/>
            <a:ahLst/>
            <a:cxnLst/>
            <a:rect l="l" t="t" r="r" b="b"/>
            <a:pathLst>
              <a:path w="7256937" h="6987210">
                <a:moveTo>
                  <a:pt x="0" y="0"/>
                </a:moveTo>
                <a:lnTo>
                  <a:pt x="7256937" y="0"/>
                </a:lnTo>
                <a:lnTo>
                  <a:pt x="7256937"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414547" y="2834550"/>
            <a:ext cx="10031226" cy="4617899"/>
          </a:xfrm>
          <a:custGeom>
            <a:avLst/>
            <a:gdLst/>
            <a:ahLst/>
            <a:cxnLst/>
            <a:rect l="l" t="t" r="r" b="b"/>
            <a:pathLst>
              <a:path w="10031226" h="4617899">
                <a:moveTo>
                  <a:pt x="0" y="0"/>
                </a:moveTo>
                <a:lnTo>
                  <a:pt x="10031226" y="0"/>
                </a:lnTo>
                <a:lnTo>
                  <a:pt x="10031226" y="4617900"/>
                </a:lnTo>
                <a:lnTo>
                  <a:pt x="0" y="4617900"/>
                </a:lnTo>
                <a:lnTo>
                  <a:pt x="0" y="0"/>
                </a:lnTo>
                <a:close/>
              </a:path>
            </a:pathLst>
          </a:custGeom>
          <a:blipFill>
            <a:blip r:embed="rId4"/>
            <a:stretch>
              <a:fillRect/>
            </a:stretch>
          </a:blipFill>
        </p:spPr>
      </p:sp>
      <p:sp>
        <p:nvSpPr>
          <p:cNvPr id="4" name="Freeform 4"/>
          <p:cNvSpPr/>
          <p:nvPr/>
        </p:nvSpPr>
        <p:spPr>
          <a:xfrm rot="-5400000" flipH="1">
            <a:off x="15572615" y="-1736148"/>
            <a:ext cx="1691219" cy="4627715"/>
          </a:xfrm>
          <a:custGeom>
            <a:avLst/>
            <a:gdLst/>
            <a:ahLst/>
            <a:cxnLst/>
            <a:rect l="l" t="t" r="r" b="b"/>
            <a:pathLst>
              <a:path w="1691219" h="4627715">
                <a:moveTo>
                  <a:pt x="1691219" y="0"/>
                </a:moveTo>
                <a:lnTo>
                  <a:pt x="0" y="0"/>
                </a:lnTo>
                <a:lnTo>
                  <a:pt x="0" y="4627714"/>
                </a:lnTo>
                <a:lnTo>
                  <a:pt x="1691219" y="4627714"/>
                </a:lnTo>
                <a:lnTo>
                  <a:pt x="1691219"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6418225" y="-267901"/>
            <a:ext cx="3583276" cy="3531156"/>
          </a:xfrm>
          <a:custGeom>
            <a:avLst/>
            <a:gdLst/>
            <a:ahLst/>
            <a:cxnLst/>
            <a:rect l="l" t="t" r="r" b="b"/>
            <a:pathLst>
              <a:path w="3583276" h="3531156">
                <a:moveTo>
                  <a:pt x="0" y="0"/>
                </a:moveTo>
                <a:lnTo>
                  <a:pt x="3583276" y="0"/>
                </a:lnTo>
                <a:lnTo>
                  <a:pt x="3583276" y="3531156"/>
                </a:lnTo>
                <a:lnTo>
                  <a:pt x="0" y="35311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TextBox 6"/>
          <p:cNvSpPr txBox="1"/>
          <p:nvPr/>
        </p:nvSpPr>
        <p:spPr>
          <a:xfrm>
            <a:off x="635613" y="3937584"/>
            <a:ext cx="7345126" cy="2635250"/>
          </a:xfrm>
          <a:prstGeom prst="rect">
            <a:avLst/>
          </a:prstGeom>
        </p:spPr>
        <p:txBody>
          <a:bodyPr lIns="0" tIns="0" rIns="0" bIns="0" rtlCol="0" anchor="t">
            <a:spAutoFit/>
          </a:bodyPr>
          <a:lstStyle/>
          <a:p>
            <a:pPr>
              <a:lnSpc>
                <a:spcPts val="3999"/>
              </a:lnSpc>
              <a:spcBef>
                <a:spcPct val="0"/>
              </a:spcBef>
            </a:pPr>
            <a:r>
              <a:rPr lang="en-US" sz="3999">
                <a:solidFill>
                  <a:srgbClr val="91612F"/>
                </a:solidFill>
                <a:latin typeface="Old Standard"/>
              </a:rPr>
              <a:t>    Serbest eczacılar ve halihazırda serbest eczane ortamında çalışan personel, yarı yapılandırılmış görüşmelere katılmaya davet edildi.</a:t>
            </a:r>
          </a:p>
        </p:txBody>
      </p:sp>
    </p:spTree>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2043424" y="-3858818"/>
            <a:ext cx="7256937" cy="6987210"/>
          </a:xfrm>
          <a:custGeom>
            <a:avLst/>
            <a:gdLst/>
            <a:ahLst/>
            <a:cxnLst/>
            <a:rect l="l" t="t" r="r" b="b"/>
            <a:pathLst>
              <a:path w="7256937" h="6987210">
                <a:moveTo>
                  <a:pt x="0" y="0"/>
                </a:moveTo>
                <a:lnTo>
                  <a:pt x="7256937" y="0"/>
                </a:lnTo>
                <a:lnTo>
                  <a:pt x="7256937"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798309" y="537930"/>
            <a:ext cx="5919314" cy="5085608"/>
          </a:xfrm>
          <a:custGeom>
            <a:avLst/>
            <a:gdLst/>
            <a:ahLst/>
            <a:cxnLst/>
            <a:rect l="l" t="t" r="r" b="b"/>
            <a:pathLst>
              <a:path w="5919314" h="5085608">
                <a:moveTo>
                  <a:pt x="0" y="0"/>
                </a:moveTo>
                <a:lnTo>
                  <a:pt x="5919315" y="0"/>
                </a:lnTo>
                <a:lnTo>
                  <a:pt x="5919315" y="5085608"/>
                </a:lnTo>
                <a:lnTo>
                  <a:pt x="0" y="5085608"/>
                </a:lnTo>
                <a:lnTo>
                  <a:pt x="0" y="0"/>
                </a:lnTo>
                <a:close/>
              </a:path>
            </a:pathLst>
          </a:custGeom>
          <a:blipFill>
            <a:blip r:embed="rId4"/>
            <a:stretch>
              <a:fillRect/>
            </a:stretch>
          </a:blipFill>
        </p:spPr>
      </p:sp>
      <p:sp>
        <p:nvSpPr>
          <p:cNvPr id="4" name="Freeform 4"/>
          <p:cNvSpPr/>
          <p:nvPr/>
        </p:nvSpPr>
        <p:spPr>
          <a:xfrm>
            <a:off x="8798309" y="1498005"/>
            <a:ext cx="7311071" cy="8251065"/>
          </a:xfrm>
          <a:custGeom>
            <a:avLst/>
            <a:gdLst/>
            <a:ahLst/>
            <a:cxnLst/>
            <a:rect l="l" t="t" r="r" b="b"/>
            <a:pathLst>
              <a:path w="7311071" h="8251065">
                <a:moveTo>
                  <a:pt x="0" y="0"/>
                </a:moveTo>
                <a:lnTo>
                  <a:pt x="7311071" y="0"/>
                </a:lnTo>
                <a:lnTo>
                  <a:pt x="7311071" y="8251065"/>
                </a:lnTo>
                <a:lnTo>
                  <a:pt x="0" y="8251065"/>
                </a:lnTo>
                <a:lnTo>
                  <a:pt x="0" y="0"/>
                </a:lnTo>
                <a:close/>
              </a:path>
            </a:pathLst>
          </a:custGeom>
          <a:blipFill>
            <a:blip r:embed="rId5"/>
            <a:stretch>
              <a:fillRect/>
            </a:stretch>
          </a:blipFill>
        </p:spPr>
      </p:sp>
      <p:sp>
        <p:nvSpPr>
          <p:cNvPr id="5" name="Freeform 5"/>
          <p:cNvSpPr/>
          <p:nvPr/>
        </p:nvSpPr>
        <p:spPr>
          <a:xfrm rot="-5400000" flipH="1">
            <a:off x="15572615" y="-1736148"/>
            <a:ext cx="1691219" cy="4627715"/>
          </a:xfrm>
          <a:custGeom>
            <a:avLst/>
            <a:gdLst/>
            <a:ahLst/>
            <a:cxnLst/>
            <a:rect l="l" t="t" r="r" b="b"/>
            <a:pathLst>
              <a:path w="1691219" h="4627715">
                <a:moveTo>
                  <a:pt x="1691219" y="0"/>
                </a:moveTo>
                <a:lnTo>
                  <a:pt x="0" y="0"/>
                </a:lnTo>
                <a:lnTo>
                  <a:pt x="0" y="4627714"/>
                </a:lnTo>
                <a:lnTo>
                  <a:pt x="1691219" y="4627714"/>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6418225" y="-267901"/>
            <a:ext cx="3583276" cy="3531156"/>
          </a:xfrm>
          <a:custGeom>
            <a:avLst/>
            <a:gdLst/>
            <a:ahLst/>
            <a:cxnLst/>
            <a:rect l="l" t="t" r="r" b="b"/>
            <a:pathLst>
              <a:path w="3583276" h="3531156">
                <a:moveTo>
                  <a:pt x="0" y="0"/>
                </a:moveTo>
                <a:lnTo>
                  <a:pt x="3583276" y="0"/>
                </a:lnTo>
                <a:lnTo>
                  <a:pt x="3583276" y="3531156"/>
                </a:lnTo>
                <a:lnTo>
                  <a:pt x="0" y="35311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635613" y="3937584"/>
            <a:ext cx="7345126" cy="3644900"/>
          </a:xfrm>
          <a:prstGeom prst="rect">
            <a:avLst/>
          </a:prstGeom>
        </p:spPr>
        <p:txBody>
          <a:bodyPr lIns="0" tIns="0" rIns="0" bIns="0" rtlCol="0" anchor="t">
            <a:spAutoFit/>
          </a:bodyPr>
          <a:lstStyle/>
          <a:p>
            <a:pPr>
              <a:lnSpc>
                <a:spcPts val="3999"/>
              </a:lnSpc>
              <a:spcBef>
                <a:spcPct val="0"/>
              </a:spcBef>
            </a:pPr>
            <a:r>
              <a:rPr lang="en-US" sz="3999">
                <a:solidFill>
                  <a:srgbClr val="91612F"/>
                </a:solidFill>
                <a:latin typeface="Old Standard"/>
              </a:rPr>
              <a:t> Toplam on üç görüşme gerçekleştirilmiştir.Ortalama görüşme süresi 20 dakika olup 11 ila 30 dakika arasında değişmektedir. Sosyo-demografik bilgilerin tamamı Tablo 2'de sunulmaktadır. </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2043424" y="-3858818"/>
            <a:ext cx="7256937" cy="6987210"/>
          </a:xfrm>
          <a:custGeom>
            <a:avLst/>
            <a:gdLst/>
            <a:ahLst/>
            <a:cxnLst/>
            <a:rect l="l" t="t" r="r" b="b"/>
            <a:pathLst>
              <a:path w="7256937" h="6987210">
                <a:moveTo>
                  <a:pt x="0" y="0"/>
                </a:moveTo>
                <a:lnTo>
                  <a:pt x="7256937" y="0"/>
                </a:lnTo>
                <a:lnTo>
                  <a:pt x="7256937"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flipH="1">
            <a:off x="15572615" y="-1736148"/>
            <a:ext cx="1691219" cy="4627715"/>
          </a:xfrm>
          <a:custGeom>
            <a:avLst/>
            <a:gdLst/>
            <a:ahLst/>
            <a:cxnLst/>
            <a:rect l="l" t="t" r="r" b="b"/>
            <a:pathLst>
              <a:path w="1691219" h="4627715">
                <a:moveTo>
                  <a:pt x="1691219" y="0"/>
                </a:moveTo>
                <a:lnTo>
                  <a:pt x="0" y="0"/>
                </a:lnTo>
                <a:lnTo>
                  <a:pt x="0" y="4627714"/>
                </a:lnTo>
                <a:lnTo>
                  <a:pt x="1691219" y="4627714"/>
                </a:lnTo>
                <a:lnTo>
                  <a:pt x="169121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418225" y="-267901"/>
            <a:ext cx="3583276" cy="3531156"/>
          </a:xfrm>
          <a:custGeom>
            <a:avLst/>
            <a:gdLst/>
            <a:ahLst/>
            <a:cxnLst/>
            <a:rect l="l" t="t" r="r" b="b"/>
            <a:pathLst>
              <a:path w="3583276" h="3531156">
                <a:moveTo>
                  <a:pt x="0" y="0"/>
                </a:moveTo>
                <a:lnTo>
                  <a:pt x="3583276" y="0"/>
                </a:lnTo>
                <a:lnTo>
                  <a:pt x="3583276" y="3531156"/>
                </a:lnTo>
                <a:lnTo>
                  <a:pt x="0" y="35311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5400000">
            <a:off x="4260271" y="-20937"/>
            <a:ext cx="3178729" cy="4376022"/>
          </a:xfrm>
          <a:custGeom>
            <a:avLst/>
            <a:gdLst/>
            <a:ahLst/>
            <a:cxnLst/>
            <a:rect l="l" t="t" r="r" b="b"/>
            <a:pathLst>
              <a:path w="3178729" h="4376022">
                <a:moveTo>
                  <a:pt x="0" y="0"/>
                </a:moveTo>
                <a:lnTo>
                  <a:pt x="3178728" y="0"/>
                </a:lnTo>
                <a:lnTo>
                  <a:pt x="3178728" y="4376021"/>
                </a:lnTo>
                <a:lnTo>
                  <a:pt x="0" y="437602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4117424" y="1703523"/>
            <a:ext cx="3464421" cy="1069976"/>
          </a:xfrm>
          <a:prstGeom prst="rect">
            <a:avLst/>
          </a:prstGeom>
        </p:spPr>
        <p:txBody>
          <a:bodyPr lIns="0" tIns="0" rIns="0" bIns="0" rtlCol="0" anchor="t">
            <a:spAutoFit/>
          </a:bodyPr>
          <a:lstStyle/>
          <a:p>
            <a:pPr algn="ctr">
              <a:lnSpc>
                <a:spcPts val="8000"/>
              </a:lnSpc>
              <a:spcBef>
                <a:spcPct val="0"/>
              </a:spcBef>
            </a:pPr>
            <a:r>
              <a:rPr lang="en-US" sz="8000">
                <a:solidFill>
                  <a:srgbClr val="91612F"/>
                </a:solidFill>
                <a:latin typeface="Kaushan Script"/>
              </a:rPr>
              <a:t>SONUÇ</a:t>
            </a:r>
          </a:p>
        </p:txBody>
      </p:sp>
      <p:sp>
        <p:nvSpPr>
          <p:cNvPr id="7" name="TextBox 7"/>
          <p:cNvSpPr txBox="1"/>
          <p:nvPr/>
        </p:nvSpPr>
        <p:spPr>
          <a:xfrm>
            <a:off x="1028700" y="3880263"/>
            <a:ext cx="16575564" cy="3644900"/>
          </a:xfrm>
          <a:prstGeom prst="rect">
            <a:avLst/>
          </a:prstGeom>
        </p:spPr>
        <p:txBody>
          <a:bodyPr lIns="0" tIns="0" rIns="0" bIns="0" rtlCol="0" anchor="t">
            <a:spAutoFit/>
          </a:bodyPr>
          <a:lstStyle/>
          <a:p>
            <a:pPr>
              <a:lnSpc>
                <a:spcPts val="3999"/>
              </a:lnSpc>
            </a:pPr>
            <a:r>
              <a:rPr lang="en-US" sz="3999">
                <a:solidFill>
                  <a:srgbClr val="91612F"/>
                </a:solidFill>
                <a:latin typeface="Old Standard"/>
              </a:rPr>
              <a:t>    Üç ana tema ortaya çıktı: </a:t>
            </a:r>
          </a:p>
          <a:p>
            <a:pPr>
              <a:lnSpc>
                <a:spcPts val="3999"/>
              </a:lnSpc>
            </a:pPr>
            <a:r>
              <a:rPr lang="en-US" sz="3999">
                <a:solidFill>
                  <a:srgbClr val="91612F"/>
                </a:solidFill>
                <a:latin typeface="Old Standard"/>
              </a:rPr>
              <a:t>i) İntihar/kendine zarar verme riski taşıyan hastalarla etkileşimi kolaylaştırıcılar ve engeller</a:t>
            </a:r>
          </a:p>
          <a:p>
            <a:pPr>
              <a:lnSpc>
                <a:spcPts val="3999"/>
              </a:lnSpc>
            </a:pPr>
            <a:r>
              <a:rPr lang="en-US" sz="3999">
                <a:solidFill>
                  <a:srgbClr val="91612F"/>
                </a:solidFill>
                <a:latin typeface="Old Standard"/>
              </a:rPr>
              <a:t>ii) Yönlendirmeler ve tabelalar</a:t>
            </a:r>
          </a:p>
          <a:p>
            <a:pPr>
              <a:lnSpc>
                <a:spcPts val="3999"/>
              </a:lnSpc>
            </a:pPr>
            <a:r>
              <a:rPr lang="en-US" sz="3999">
                <a:solidFill>
                  <a:srgbClr val="91612F"/>
                </a:solidFill>
                <a:latin typeface="Old Standard"/>
              </a:rPr>
              <a:t>iii) Belirsizliğin ele alınması. </a:t>
            </a:r>
          </a:p>
          <a:p>
            <a:pPr>
              <a:lnSpc>
                <a:spcPts val="3999"/>
              </a:lnSpc>
            </a:pPr>
            <a:r>
              <a:rPr lang="en-US" sz="3999">
                <a:solidFill>
                  <a:srgbClr val="91612F"/>
                </a:solidFill>
                <a:latin typeface="Old Standard"/>
              </a:rPr>
              <a:t>    </a:t>
            </a:r>
          </a:p>
          <a:p>
            <a:pPr>
              <a:lnSpc>
                <a:spcPts val="3999"/>
              </a:lnSpc>
              <a:spcBef>
                <a:spcPct val="0"/>
              </a:spcBef>
            </a:pPr>
            <a:endParaRPr lang="en-US" sz="3999">
              <a:solidFill>
                <a:srgbClr val="91612F"/>
              </a:solidFill>
              <a:latin typeface="Old Standard"/>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Freeform 2"/>
          <p:cNvSpPr/>
          <p:nvPr/>
        </p:nvSpPr>
        <p:spPr>
          <a:xfrm rot="-5400000">
            <a:off x="13630832" y="592499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16592095" y="3981336"/>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5400000" flipH="1">
            <a:off x="15715172" y="-2130767"/>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6225853" y="8272960"/>
            <a:ext cx="2062147" cy="2291275"/>
          </a:xfrm>
          <a:custGeom>
            <a:avLst/>
            <a:gdLst/>
            <a:ahLst/>
            <a:cxnLst/>
            <a:rect l="l" t="t" r="r" b="b"/>
            <a:pathLst>
              <a:path w="2062147" h="2291275">
                <a:moveTo>
                  <a:pt x="0" y="0"/>
                </a:moveTo>
                <a:lnTo>
                  <a:pt x="2062147" y="0"/>
                </a:lnTo>
                <a:lnTo>
                  <a:pt x="2062147" y="2291275"/>
                </a:lnTo>
                <a:lnTo>
                  <a:pt x="0" y="22912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6225853" y="8469735"/>
            <a:ext cx="1221660" cy="1897725"/>
          </a:xfrm>
          <a:custGeom>
            <a:avLst/>
            <a:gdLst/>
            <a:ahLst/>
            <a:cxnLst/>
            <a:rect l="l" t="t" r="r" b="b"/>
            <a:pathLst>
              <a:path w="1221660" h="1897725">
                <a:moveTo>
                  <a:pt x="0" y="0"/>
                </a:moveTo>
                <a:lnTo>
                  <a:pt x="1221660" y="0"/>
                </a:lnTo>
                <a:lnTo>
                  <a:pt x="1221660" y="1897725"/>
                </a:lnTo>
                <a:lnTo>
                  <a:pt x="0" y="189772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320494">
            <a:off x="-565850" y="6581442"/>
            <a:ext cx="3496794" cy="5674311"/>
          </a:xfrm>
          <a:custGeom>
            <a:avLst/>
            <a:gdLst/>
            <a:ahLst/>
            <a:cxnLst/>
            <a:rect l="l" t="t" r="r" b="b"/>
            <a:pathLst>
              <a:path w="3496794" h="5674311">
                <a:moveTo>
                  <a:pt x="0" y="0"/>
                </a:moveTo>
                <a:lnTo>
                  <a:pt x="3496794" y="0"/>
                </a:lnTo>
                <a:lnTo>
                  <a:pt x="3496794" y="5674311"/>
                </a:lnTo>
                <a:lnTo>
                  <a:pt x="0" y="56743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4666239">
            <a:off x="-1039574" y="-2515314"/>
            <a:ext cx="4594034" cy="5396809"/>
          </a:xfrm>
          <a:custGeom>
            <a:avLst/>
            <a:gdLst/>
            <a:ahLst/>
            <a:cxnLst/>
            <a:rect l="l" t="t" r="r" b="b"/>
            <a:pathLst>
              <a:path w="4594034" h="5396809">
                <a:moveTo>
                  <a:pt x="0" y="0"/>
                </a:moveTo>
                <a:lnTo>
                  <a:pt x="4594034" y="0"/>
                </a:lnTo>
                <a:lnTo>
                  <a:pt x="4594034" y="5396809"/>
                </a:lnTo>
                <a:lnTo>
                  <a:pt x="0" y="539680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89640" y="-323314"/>
            <a:ext cx="2335605" cy="2704029"/>
          </a:xfrm>
          <a:custGeom>
            <a:avLst/>
            <a:gdLst/>
            <a:ahLst/>
            <a:cxnLst/>
            <a:rect l="l" t="t" r="r" b="b"/>
            <a:pathLst>
              <a:path w="2335605" h="2704029">
                <a:moveTo>
                  <a:pt x="0" y="0"/>
                </a:moveTo>
                <a:lnTo>
                  <a:pt x="2335605" y="0"/>
                </a:lnTo>
                <a:lnTo>
                  <a:pt x="2335605" y="2704028"/>
                </a:lnTo>
                <a:lnTo>
                  <a:pt x="0" y="270402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TextBox 10"/>
          <p:cNvSpPr txBox="1"/>
          <p:nvPr/>
        </p:nvSpPr>
        <p:spPr>
          <a:xfrm>
            <a:off x="1028700" y="549275"/>
            <a:ext cx="16225853" cy="1035050"/>
          </a:xfrm>
          <a:prstGeom prst="rect">
            <a:avLst/>
          </a:prstGeom>
        </p:spPr>
        <p:txBody>
          <a:bodyPr lIns="0" tIns="0" rIns="0" bIns="0" rtlCol="0" anchor="t">
            <a:spAutoFit/>
          </a:bodyPr>
          <a:lstStyle/>
          <a:p>
            <a:pPr algn="ctr">
              <a:lnSpc>
                <a:spcPts val="3999"/>
              </a:lnSpc>
              <a:spcBef>
                <a:spcPct val="0"/>
              </a:spcBef>
            </a:pPr>
            <a:r>
              <a:rPr lang="en-US" sz="3999">
                <a:solidFill>
                  <a:srgbClr val="91612F"/>
                </a:solidFill>
                <a:latin typeface="Kaushan Script"/>
              </a:rPr>
              <a:t>I) İNTIHAR/KENDINE ZARAR VERME RISKI TAŞIYAN HASTALARLA ETKILEŞIMI KOLAYLAŞTIRICILAR VE ENGELLER</a:t>
            </a:r>
          </a:p>
        </p:txBody>
      </p:sp>
      <p:sp>
        <p:nvSpPr>
          <p:cNvPr id="11" name="TextBox 11"/>
          <p:cNvSpPr txBox="1"/>
          <p:nvPr/>
        </p:nvSpPr>
        <p:spPr>
          <a:xfrm>
            <a:off x="1257443" y="2447389"/>
            <a:ext cx="14246924" cy="5083175"/>
          </a:xfrm>
          <a:prstGeom prst="rect">
            <a:avLst/>
          </a:prstGeom>
        </p:spPr>
        <p:txBody>
          <a:bodyPr lIns="0" tIns="0" rIns="0" bIns="0" rtlCol="0" anchor="t">
            <a:spAutoFit/>
          </a:bodyPr>
          <a:lstStyle/>
          <a:p>
            <a:pPr>
              <a:lnSpc>
                <a:spcPts val="3999"/>
              </a:lnSpc>
            </a:pPr>
            <a:r>
              <a:rPr lang="en-US" sz="3999">
                <a:solidFill>
                  <a:srgbClr val="91612F"/>
                </a:solidFill>
                <a:latin typeface="Linux Biolinum"/>
              </a:rPr>
              <a:t>    Hastalarla iletişim ve eczane ortamı kolaylaştırıcılar olarak görüldü.</a:t>
            </a:r>
          </a:p>
          <a:p>
            <a:pPr>
              <a:lnSpc>
                <a:spcPts val="3999"/>
              </a:lnSpc>
            </a:pPr>
            <a:r>
              <a:rPr lang="en-US" sz="3999">
                <a:solidFill>
                  <a:srgbClr val="91612F"/>
                </a:solidFill>
                <a:latin typeface="Linux Biolinum"/>
              </a:rPr>
              <a:t>    Belirgin eğitim eksikliği kanıta dayalı eğitimle giderilmelidir. Sevk yolları açık olmalı ve serbest eczane ekipleri tarafından doğrudan ve erişilebilir sevki mümkün kılmalıdır. Eczane çalışanları ilaca erişimi kısıtlama konusunda kendilerini net bir role sahip olamadıklarını aktardı.</a:t>
            </a:r>
          </a:p>
          <a:p>
            <a:pPr>
              <a:lnSpc>
                <a:spcPts val="3999"/>
              </a:lnSpc>
            </a:pPr>
            <a:r>
              <a:rPr lang="en-US" sz="3999">
                <a:solidFill>
                  <a:srgbClr val="91612F"/>
                </a:solidFill>
                <a:latin typeface="Linux Biolinum"/>
              </a:rPr>
              <a:t>    Zaman kısıtlamaları, mahremiyet eksikliği ve personel arasındaki hazırlıksız olma duyguları temel engeller olarak belirlendi. </a:t>
            </a:r>
          </a:p>
          <a:p>
            <a:pPr>
              <a:lnSpc>
                <a:spcPts val="3999"/>
              </a:lnSpc>
              <a:spcBef>
                <a:spcPct val="0"/>
              </a:spcBef>
            </a:pPr>
            <a:endParaRPr lang="en-US" sz="3999">
              <a:solidFill>
                <a:srgbClr val="91612F"/>
              </a:solidFill>
              <a:latin typeface="Linux Biolinum"/>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868</Words>
  <Application>Microsoft Office PowerPoint</Application>
  <PresentationFormat>Özel</PresentationFormat>
  <Paragraphs>124</Paragraphs>
  <Slides>20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20</vt:i4>
      </vt:variant>
    </vt:vector>
  </HeadingPairs>
  <TitlesOfParts>
    <vt:vector size="30" baseType="lpstr">
      <vt:lpstr>Kaushan Script</vt:lpstr>
      <vt:lpstr>Linux Biolinum</vt:lpstr>
      <vt:lpstr>Arial</vt:lpstr>
      <vt:lpstr>Old Standard Bold</vt:lpstr>
      <vt:lpstr>Oswald</vt:lpstr>
      <vt:lpstr>Dancing Script</vt:lpstr>
      <vt:lpstr>Old Standard</vt:lpstr>
      <vt:lpstr>Calibri</vt:lpstr>
      <vt:lpstr>Linux Biolinum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kendine zarar verme veya intihar riski taşıyan hastalarla etkileşim - serbest eczacılar ve eczane personeli üzerinde niteliksel bir çalışma</dc:title>
  <dc:creator>exper</dc:creator>
  <cp:lastModifiedBy>gülbin özçelikay</cp:lastModifiedBy>
  <cp:revision>3</cp:revision>
  <dcterms:created xsi:type="dcterms:W3CDTF">2006-08-16T00:00:00Z</dcterms:created>
  <dcterms:modified xsi:type="dcterms:W3CDTF">2023-12-07T05:23:19Z</dcterms:modified>
  <dc:identifier>DAFxnjkwRWc</dc:identifier>
</cp:coreProperties>
</file>