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73" r:id="rId3"/>
    <p:sldId id="278" r:id="rId4"/>
    <p:sldId id="274" r:id="rId5"/>
    <p:sldId id="258" r:id="rId6"/>
    <p:sldId id="259" r:id="rId7"/>
    <p:sldId id="275" r:id="rId8"/>
    <p:sldId id="261" r:id="rId9"/>
    <p:sldId id="276" r:id="rId10"/>
    <p:sldId id="262" r:id="rId11"/>
    <p:sldId id="263" r:id="rId12"/>
    <p:sldId id="265" r:id="rId13"/>
    <p:sldId id="277"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45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D9F75050-0E15-4C5B-92B0-66D068882F1F}" type="datetimeFigureOut">
              <a:rPr lang="tr-TR" smtClean="0"/>
              <a:pPr/>
              <a:t>3.02.2020</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Başlık"/>
          <p:cNvSpPr>
            <a:spLocks noGrp="1"/>
          </p:cNvSpPr>
          <p:nvPr>
            <p:ph type="title"/>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3.02.2020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p>
            <a:fld id="{D9F75050-0E15-4C5B-92B0-66D068882F1F}" type="datetimeFigureOut">
              <a:rPr lang="tr-TR" smtClean="0"/>
              <a:pPr/>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D9F75050-0E15-4C5B-92B0-66D068882F1F}" type="datetimeFigureOut">
              <a:rPr lang="tr-TR" smtClean="0"/>
              <a:pPr/>
              <a:t>3.02.2020</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B1DEFA8C-F947-479F-BE07-76B6B3F80BF1}"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9F75050-0E15-4C5B-92B0-66D068882F1F}" type="datetimeFigureOut">
              <a:rPr lang="tr-TR" smtClean="0"/>
              <a:pPr/>
              <a:t>3.02.2020</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İletişimin Temel Kavramları</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Yananlam</a:t>
            </a:r>
            <a:endParaRPr lang="tr-TR" dirty="0"/>
          </a:p>
        </p:txBody>
      </p:sp>
      <p:sp>
        <p:nvSpPr>
          <p:cNvPr id="3" name="2 İçerik Yer Tutucusu"/>
          <p:cNvSpPr>
            <a:spLocks noGrp="1"/>
          </p:cNvSpPr>
          <p:nvPr>
            <p:ph idx="1"/>
          </p:nvPr>
        </p:nvSpPr>
        <p:spPr/>
        <p:txBody>
          <a:bodyPr>
            <a:normAutofit/>
          </a:bodyPr>
          <a:lstStyle/>
          <a:p>
            <a:r>
              <a:rPr lang="tr-TR" sz="3000" dirty="0" err="1" smtClean="0"/>
              <a:t>Yananlam</a:t>
            </a:r>
            <a:r>
              <a:rPr lang="tr-TR" sz="3000" dirty="0" smtClean="0"/>
              <a:t>, göstergenin kullanıcılarının duygularıyla ya da heyecanlarıyla ve kültürel değerleriyle buluştuğunda ortaya çıkan etkileşimi betimler. Bu, anlamların öznelliğe ya da en azından öznelerarasılığa doğru kaydığı andır. </a:t>
            </a:r>
            <a:endParaRPr lang="tr-TR" dirty="0"/>
          </a:p>
        </p:txBody>
      </p:sp>
    </p:spTree>
    <p:extLst>
      <p:ext uri="{BB962C8B-B14F-4D97-AF65-F5344CB8AC3E}">
        <p14:creationId xmlns:p14="http://schemas.microsoft.com/office/powerpoint/2010/main" val="3136130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Mitler</a:t>
            </a:r>
            <a:endParaRPr lang="tr-TR" dirty="0"/>
          </a:p>
        </p:txBody>
      </p:sp>
      <p:sp>
        <p:nvSpPr>
          <p:cNvPr id="3" name="2 İçerik Yer Tutucusu"/>
          <p:cNvSpPr>
            <a:spLocks noGrp="1"/>
          </p:cNvSpPr>
          <p:nvPr>
            <p:ph idx="1"/>
          </p:nvPr>
        </p:nvSpPr>
        <p:spPr/>
        <p:txBody>
          <a:bodyPr>
            <a:normAutofit fontScale="92500"/>
          </a:bodyPr>
          <a:lstStyle/>
          <a:p>
            <a:r>
              <a:rPr lang="tr-TR" dirty="0" smtClean="0"/>
              <a:t>Barthes’a göre mit, bir kültürün, gerçekliğin ya da doğanın bazı görünümlerini açıklamasını ya da anlamasını sağlayan bir öyküdür. </a:t>
            </a:r>
          </a:p>
          <a:p>
            <a:r>
              <a:rPr lang="tr-TR" dirty="0" smtClean="0"/>
              <a:t>Barthes’a göre bir mit, bir şey üzerinde düşünme, onu kavramlaştırma ya da anlamanın kültürel yoludur. Barthes miti, birbirleriyle ilişkili kavramlar zinciri olarak düşünür.</a:t>
            </a:r>
          </a:p>
          <a:p>
            <a:r>
              <a:rPr lang="tr-TR" dirty="0" smtClean="0"/>
              <a:t>Barthes, mitlerin temel işlevinin tarihi doğallaştırmak olduğunu söyler. </a:t>
            </a:r>
          </a:p>
          <a:p>
            <a:r>
              <a:rPr lang="tr-TR" dirty="0" smtClean="0"/>
              <a:t>Bir kültürdeki hiçbir mit evrensel değildir. </a:t>
            </a:r>
            <a:endParaRPr lang="tr-TR" dirty="0"/>
          </a:p>
        </p:txBody>
      </p:sp>
    </p:spTree>
    <p:extLst>
      <p:ext uri="{BB962C8B-B14F-4D97-AF65-F5344CB8AC3E}">
        <p14:creationId xmlns:p14="http://schemas.microsoft.com/office/powerpoint/2010/main" val="12782594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Simge</a:t>
            </a:r>
            <a:endParaRPr lang="tr-TR" dirty="0"/>
          </a:p>
        </p:txBody>
      </p:sp>
      <p:sp>
        <p:nvSpPr>
          <p:cNvPr id="3" name="2 İçerik Yer Tutucusu"/>
          <p:cNvSpPr>
            <a:spLocks noGrp="1"/>
          </p:cNvSpPr>
          <p:nvPr>
            <p:ph idx="1"/>
          </p:nvPr>
        </p:nvSpPr>
        <p:spPr/>
        <p:txBody>
          <a:bodyPr>
            <a:normAutofit/>
          </a:bodyPr>
          <a:lstStyle/>
          <a:p>
            <a:r>
              <a:rPr lang="tr-TR" sz="2800" dirty="0" smtClean="0"/>
              <a:t>Bir nesne, uzlaşım ve kullanım aracılığıyla başka bir şeyin yerine geçmesini mümkün kılan bir anlam kazandığında simge haline gelir. Ferrari, zenginlik simgesidir. Bir filmde bir adam Ferrari’sini satmak zorunda kaldığında, bu, o kişinin işindeki başarısızlığının ya da servetini yitirmesinin bir simgesi olabilir. </a:t>
            </a:r>
            <a:endParaRPr lang="tr-TR" sz="2800" dirty="0"/>
          </a:p>
        </p:txBody>
      </p:sp>
    </p:spTree>
    <p:extLst>
      <p:ext uri="{BB962C8B-B14F-4D97-AF65-F5344CB8AC3E}">
        <p14:creationId xmlns:p14="http://schemas.microsoft.com/office/powerpoint/2010/main" val="30812444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John Fiske (2014). </a:t>
            </a:r>
            <a:r>
              <a:rPr lang="tr-TR" i="1" dirty="0"/>
              <a:t>İletişim Çalışmalarına Giriş. </a:t>
            </a:r>
            <a:r>
              <a:rPr lang="tr-TR" dirty="0"/>
              <a:t>Çev. S. </a:t>
            </a:r>
            <a:r>
              <a:rPr lang="tr-TR" dirty="0" err="1"/>
              <a:t>İrvan</a:t>
            </a:r>
            <a:r>
              <a:rPr lang="tr-TR" dirty="0"/>
              <a:t>. Ankara: </a:t>
            </a:r>
            <a:r>
              <a:rPr lang="tr-TR" dirty="0" err="1"/>
              <a:t>Pharmakon</a:t>
            </a:r>
            <a:r>
              <a:rPr lang="tr-TR" dirty="0"/>
              <a:t> Yayınları. </a:t>
            </a:r>
          </a:p>
          <a:p>
            <a:endParaRPr lang="tr-TR" dirty="0"/>
          </a:p>
        </p:txBody>
      </p:sp>
      <p:sp>
        <p:nvSpPr>
          <p:cNvPr id="3" name="Unvan 2"/>
          <p:cNvSpPr>
            <a:spLocks noGrp="1"/>
          </p:cNvSpPr>
          <p:nvPr>
            <p:ph type="title"/>
          </p:nvPr>
        </p:nvSpPr>
        <p:spPr/>
        <p:txBody>
          <a:bodyPr/>
          <a:lstStyle/>
          <a:p>
            <a:r>
              <a:rPr lang="tr-TR" dirty="0" smtClean="0"/>
              <a:t>Yararlanılan kaynaklar</a:t>
            </a:r>
            <a:endParaRPr lang="tr-TR" dirty="0"/>
          </a:p>
        </p:txBody>
      </p:sp>
    </p:spTree>
    <p:extLst>
      <p:ext uri="{BB962C8B-B14F-4D97-AF65-F5344CB8AC3E}">
        <p14:creationId xmlns:p14="http://schemas.microsoft.com/office/powerpoint/2010/main" val="124125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Başlık"/>
          <p:cNvSpPr>
            <a:spLocks noGrp="1"/>
          </p:cNvSpPr>
          <p:nvPr>
            <p:ph type="title"/>
          </p:nvPr>
        </p:nvSpPr>
        <p:spPr/>
        <p:txBody>
          <a:bodyPr>
            <a:normAutofit/>
          </a:bodyPr>
          <a:lstStyle/>
          <a:p>
            <a:r>
              <a:rPr lang="tr-TR" dirty="0" smtClean="0"/>
              <a:t>Gösterge</a:t>
            </a:r>
            <a:endParaRPr lang="tr-TR" dirty="0"/>
          </a:p>
        </p:txBody>
      </p:sp>
      <p:sp>
        <p:nvSpPr>
          <p:cNvPr id="7" name="6 İçerik Yer Tutucusu"/>
          <p:cNvSpPr>
            <a:spLocks noGrp="1"/>
          </p:cNvSpPr>
          <p:nvPr>
            <p:ph idx="1"/>
          </p:nvPr>
        </p:nvSpPr>
        <p:spPr/>
        <p:txBody>
          <a:bodyPr>
            <a:noAutofit/>
          </a:bodyPr>
          <a:lstStyle/>
          <a:p>
            <a:r>
              <a:rPr lang="tr-TR" sz="3000" dirty="0" err="1" smtClean="0"/>
              <a:t>Saussure</a:t>
            </a:r>
            <a:r>
              <a:rPr lang="tr-TR" sz="3000" dirty="0" smtClean="0"/>
              <a:t>, göstergenin aynı sistem içindeki diğer göstergelerle ilişkisini öne çıkarır. Örneğin çocuk göstergesinin anlamı diğer göstergelerden nasıl ayırt edildiğine bağlı olarak belirlenir. </a:t>
            </a:r>
            <a:endParaRPr lang="tr-TR" sz="3000" dirty="0" smtClean="0"/>
          </a:p>
          <a:p>
            <a:endParaRPr lang="tr-TR" sz="3000" dirty="0" smtClean="0"/>
          </a:p>
        </p:txBody>
      </p:sp>
    </p:spTree>
    <p:extLst>
      <p:ext uri="{BB962C8B-B14F-4D97-AF65-F5344CB8AC3E}">
        <p14:creationId xmlns:p14="http://schemas.microsoft.com/office/powerpoint/2010/main" val="7168713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sz="2800" dirty="0"/>
              <a:t>Gösterilenler, gerçekliği anlayabileceğimiz biçimde sınıflandırmak için kullandığımız zihinsel kavramlardır. Bir kategori ile diğerleri arasındaki fark doğal değil, yapaydır.</a:t>
            </a:r>
          </a:p>
          <a:p>
            <a:endParaRPr lang="tr-TR" dirty="0"/>
          </a:p>
        </p:txBody>
      </p:sp>
      <p:sp>
        <p:nvSpPr>
          <p:cNvPr id="3" name="Unvan 2"/>
          <p:cNvSpPr>
            <a:spLocks noGrp="1"/>
          </p:cNvSpPr>
          <p:nvPr>
            <p:ph type="title"/>
          </p:nvPr>
        </p:nvSpPr>
        <p:spPr/>
        <p:txBody>
          <a:bodyPr/>
          <a:lstStyle/>
          <a:p>
            <a:r>
              <a:rPr lang="tr-TR" dirty="0" smtClean="0"/>
              <a:t>Gösterge</a:t>
            </a:r>
            <a:endParaRPr lang="tr-TR" dirty="0"/>
          </a:p>
        </p:txBody>
      </p:sp>
    </p:spTree>
    <p:extLst>
      <p:ext uri="{BB962C8B-B14F-4D97-AF65-F5344CB8AC3E}">
        <p14:creationId xmlns:p14="http://schemas.microsoft.com/office/powerpoint/2010/main" val="3141290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Başlık"/>
          <p:cNvSpPr>
            <a:spLocks noGrp="1"/>
          </p:cNvSpPr>
          <p:nvPr>
            <p:ph type="title"/>
          </p:nvPr>
        </p:nvSpPr>
        <p:spPr/>
        <p:txBody>
          <a:bodyPr>
            <a:normAutofit/>
          </a:bodyPr>
          <a:lstStyle/>
          <a:p>
            <a:r>
              <a:rPr lang="tr-TR" dirty="0" smtClean="0"/>
              <a:t>Gösterge</a:t>
            </a:r>
            <a:endParaRPr lang="tr-TR" dirty="0"/>
          </a:p>
        </p:txBody>
      </p:sp>
      <p:sp>
        <p:nvSpPr>
          <p:cNvPr id="7" name="6 İçerik Yer Tutucusu"/>
          <p:cNvSpPr>
            <a:spLocks noGrp="1"/>
          </p:cNvSpPr>
          <p:nvPr>
            <p:ph idx="1"/>
          </p:nvPr>
        </p:nvSpPr>
        <p:spPr/>
        <p:txBody>
          <a:bodyPr>
            <a:normAutofit lnSpcReduction="10000"/>
          </a:bodyPr>
          <a:lstStyle/>
          <a:p>
            <a:r>
              <a:rPr lang="tr-TR" sz="2800" dirty="0" err="1" smtClean="0"/>
              <a:t>Saussure’a</a:t>
            </a:r>
            <a:r>
              <a:rPr lang="tr-TR" sz="2800" dirty="0" smtClean="0"/>
              <a:t> göre anlamı en iyi belirleyen şey, bir göstergenin dışsal gerçeklikle olan ilişkisinden çok, o göstergenin diğer göstergelerle ilişkisidir. </a:t>
            </a:r>
          </a:p>
          <a:p>
            <a:pPr marL="109728" indent="0">
              <a:buNone/>
            </a:pPr>
            <a:endParaRPr lang="tr-TR" sz="2800" dirty="0" smtClean="0"/>
          </a:p>
          <a:p>
            <a:r>
              <a:rPr lang="tr-TR" sz="2800" dirty="0" err="1" smtClean="0"/>
              <a:t>Saussure</a:t>
            </a:r>
            <a:r>
              <a:rPr lang="tr-TR" sz="2800" dirty="0" smtClean="0"/>
              <a:t>, göstergelerin nedensiz doğası üzerinde durur. Bir başka deyişle, gösteren ile gösterilen arasında zorunlu bir ilişki olmadığını ifade etmiştir. İlişkiyi belirleyen uzlaşımdır. Uzlaşım, göstergelerin toplumsal boyutudur.</a:t>
            </a:r>
            <a:endParaRPr lang="tr-TR" sz="2800" dirty="0"/>
          </a:p>
        </p:txBody>
      </p:sp>
    </p:spTree>
    <p:extLst>
      <p:ext uri="{BB962C8B-B14F-4D97-AF65-F5344CB8AC3E}">
        <p14:creationId xmlns:p14="http://schemas.microsoft.com/office/powerpoint/2010/main" val="20841732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Başlık"/>
          <p:cNvSpPr>
            <a:spLocks noGrp="1"/>
          </p:cNvSpPr>
          <p:nvPr>
            <p:ph type="title"/>
          </p:nvPr>
        </p:nvSpPr>
        <p:spPr/>
        <p:txBody>
          <a:bodyPr>
            <a:normAutofit/>
          </a:bodyPr>
          <a:lstStyle/>
          <a:p>
            <a:r>
              <a:rPr lang="tr-TR" dirty="0" smtClean="0"/>
              <a:t>Gösterge</a:t>
            </a:r>
            <a:endParaRPr lang="tr-TR" dirty="0"/>
          </a:p>
        </p:txBody>
      </p:sp>
      <p:sp>
        <p:nvSpPr>
          <p:cNvPr id="7" name="6 İçerik Yer Tutucusu"/>
          <p:cNvSpPr>
            <a:spLocks noGrp="1"/>
          </p:cNvSpPr>
          <p:nvPr>
            <p:ph idx="1"/>
          </p:nvPr>
        </p:nvSpPr>
        <p:spPr/>
        <p:txBody>
          <a:bodyPr>
            <a:normAutofit/>
          </a:bodyPr>
          <a:lstStyle/>
          <a:p>
            <a:r>
              <a:rPr lang="tr-TR" sz="3200" dirty="0" err="1" smtClean="0"/>
              <a:t>Saussure</a:t>
            </a:r>
            <a:r>
              <a:rPr lang="tr-TR" sz="3200" dirty="0" smtClean="0"/>
              <a:t>, göstergelerin içinde düzenlendiği iki yol belirlemiştir. </a:t>
            </a:r>
          </a:p>
          <a:p>
            <a:r>
              <a:rPr lang="tr-TR" sz="3200" dirty="0" smtClean="0"/>
              <a:t>Bunların ilki, paradigmadır. Bir paradigma, içlerinden bir tanesinin kullanılmak üzere seçildiği bir göstergeler dizgesidir. </a:t>
            </a:r>
          </a:p>
          <a:p>
            <a:r>
              <a:rPr lang="tr-TR" sz="3200" dirty="0" smtClean="0"/>
              <a:t>İkincisi ise dizimdir. Bir dizim, seçilen göstergelerin birleştirildiği iletidir. </a:t>
            </a:r>
            <a:endParaRPr lang="tr-TR" sz="3200" dirty="0"/>
          </a:p>
        </p:txBody>
      </p:sp>
    </p:spTree>
    <p:extLst>
      <p:ext uri="{BB962C8B-B14F-4D97-AF65-F5344CB8AC3E}">
        <p14:creationId xmlns:p14="http://schemas.microsoft.com/office/powerpoint/2010/main" val="46563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Başlık"/>
          <p:cNvSpPr>
            <a:spLocks noGrp="1"/>
          </p:cNvSpPr>
          <p:nvPr>
            <p:ph type="title"/>
          </p:nvPr>
        </p:nvSpPr>
        <p:spPr/>
        <p:txBody>
          <a:bodyPr>
            <a:normAutofit/>
          </a:bodyPr>
          <a:lstStyle/>
          <a:p>
            <a:r>
              <a:rPr lang="tr-TR" dirty="0" smtClean="0"/>
              <a:t>Gösterge/Paradigma</a:t>
            </a:r>
            <a:endParaRPr lang="tr-TR" dirty="0"/>
          </a:p>
        </p:txBody>
      </p:sp>
      <p:sp>
        <p:nvSpPr>
          <p:cNvPr id="7" name="6 İçerik Yer Tutucusu"/>
          <p:cNvSpPr>
            <a:spLocks noGrp="1"/>
          </p:cNvSpPr>
          <p:nvPr>
            <p:ph idx="1"/>
          </p:nvPr>
        </p:nvSpPr>
        <p:spPr/>
        <p:txBody>
          <a:bodyPr>
            <a:normAutofit/>
          </a:bodyPr>
          <a:lstStyle/>
          <a:p>
            <a:r>
              <a:rPr lang="tr-TR" sz="3000" dirty="0" smtClean="0"/>
              <a:t>Paradigma, bir dizgedir. Seçim bu dizge içerisinden gerçekleştirilir. Örneğin harfler yazılı dilin paradigmasını meydana getirir.</a:t>
            </a:r>
          </a:p>
          <a:p>
            <a:r>
              <a:rPr lang="tr-TR" sz="3000" dirty="0" smtClean="0"/>
              <a:t>Paradigmanın iki özelliği:</a:t>
            </a:r>
          </a:p>
          <a:p>
            <a:pPr marL="514350" indent="-514350">
              <a:buAutoNum type="arabicParenR"/>
            </a:pPr>
            <a:r>
              <a:rPr lang="tr-TR" sz="3000" dirty="0" smtClean="0"/>
              <a:t>Bir paradigmadaki tüm birimler ortak özelliklere sahip olmalı.</a:t>
            </a:r>
          </a:p>
          <a:p>
            <a:pPr marL="514350" indent="-514350">
              <a:buAutoNum type="arabicParenR"/>
            </a:pPr>
            <a:r>
              <a:rPr lang="tr-TR" sz="3000" dirty="0" smtClean="0"/>
              <a:t>Paradigmadaki her birim, diğerinden kolayca ayırt edilebilmeli.</a:t>
            </a:r>
            <a:endParaRPr lang="tr-TR" sz="3000" dirty="0"/>
          </a:p>
        </p:txBody>
      </p:sp>
    </p:spTree>
    <p:extLst>
      <p:ext uri="{BB962C8B-B14F-4D97-AF65-F5344CB8AC3E}">
        <p14:creationId xmlns:p14="http://schemas.microsoft.com/office/powerpoint/2010/main" val="5652464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a:bodyPr>
          <a:lstStyle/>
          <a:p>
            <a:r>
              <a:rPr lang="tr-TR" dirty="0" err="1" smtClean="0"/>
              <a:t>Saussure’un</a:t>
            </a:r>
            <a:r>
              <a:rPr lang="tr-TR" dirty="0" smtClean="0"/>
              <a:t> </a:t>
            </a:r>
            <a:r>
              <a:rPr lang="tr-TR" dirty="0" err="1" smtClean="0"/>
              <a:t>paradigmatik</a:t>
            </a:r>
            <a:r>
              <a:rPr lang="tr-TR" dirty="0" smtClean="0"/>
              <a:t> ve dizimsel ilişkilerine dair kuramları, göstergelerin işleyiş biçimlerini anlamaya yöneliktir. </a:t>
            </a:r>
            <a:r>
              <a:rPr lang="tr-TR" dirty="0" err="1" smtClean="0"/>
              <a:t>Saussure</a:t>
            </a:r>
            <a:r>
              <a:rPr lang="tr-TR" dirty="0" smtClean="0"/>
              <a:t> temel olarak dilsel sistemle ve bu sistemin göndermede bulunduğu gerçeklikle ilişkilenme biçimi üzerinde durmuştur. Ancak okurla nasıl ilişkilendiği meselesini ihmal etmiştir. </a:t>
            </a:r>
          </a:p>
          <a:p>
            <a:r>
              <a:rPr lang="tr-TR" dirty="0" err="1" smtClean="0"/>
              <a:t>Saussure’un</a:t>
            </a:r>
            <a:r>
              <a:rPr lang="tr-TR" dirty="0" smtClean="0"/>
              <a:t> takipçisi </a:t>
            </a:r>
            <a:r>
              <a:rPr lang="tr-TR" dirty="0" err="1" smtClean="0"/>
              <a:t>Roland</a:t>
            </a:r>
            <a:r>
              <a:rPr lang="tr-TR" dirty="0" smtClean="0"/>
              <a:t> </a:t>
            </a:r>
            <a:r>
              <a:rPr lang="tr-TR" dirty="0" err="1" smtClean="0"/>
              <a:t>Barthes</a:t>
            </a:r>
            <a:r>
              <a:rPr lang="tr-TR" dirty="0" smtClean="0"/>
              <a:t> onun ihmal ettiği bu konuya odaklandı. </a:t>
            </a:r>
          </a:p>
          <a:p>
            <a:r>
              <a:rPr lang="tr-TR" dirty="0" err="1" smtClean="0"/>
              <a:t>Barthes’ın</a:t>
            </a:r>
            <a:r>
              <a:rPr lang="tr-TR" dirty="0" smtClean="0"/>
              <a:t> kuramının merkezinde anlamlandırmanın iki düzeyi düşüncesi vardır. </a:t>
            </a:r>
            <a:endParaRPr lang="tr-TR" dirty="0"/>
          </a:p>
        </p:txBody>
      </p:sp>
      <p:sp>
        <p:nvSpPr>
          <p:cNvPr id="3" name="Unvan 2"/>
          <p:cNvSpPr>
            <a:spLocks noGrp="1"/>
          </p:cNvSpPr>
          <p:nvPr>
            <p:ph type="title"/>
          </p:nvPr>
        </p:nvSpPr>
        <p:spPr/>
        <p:txBody>
          <a:bodyPr/>
          <a:lstStyle/>
          <a:p>
            <a:r>
              <a:rPr lang="tr-TR" dirty="0" err="1" smtClean="0"/>
              <a:t>Roland</a:t>
            </a:r>
            <a:r>
              <a:rPr lang="tr-TR" dirty="0" smtClean="0"/>
              <a:t> </a:t>
            </a:r>
            <a:r>
              <a:rPr lang="tr-TR" dirty="0" err="1" smtClean="0"/>
              <a:t>Barthes</a:t>
            </a:r>
            <a:endParaRPr lang="tr-TR" dirty="0"/>
          </a:p>
        </p:txBody>
      </p:sp>
    </p:spTree>
    <p:extLst>
      <p:ext uri="{BB962C8B-B14F-4D97-AF65-F5344CB8AC3E}">
        <p14:creationId xmlns:p14="http://schemas.microsoft.com/office/powerpoint/2010/main" val="3950676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Başlık"/>
          <p:cNvSpPr>
            <a:spLocks noGrp="1"/>
          </p:cNvSpPr>
          <p:nvPr>
            <p:ph type="title"/>
          </p:nvPr>
        </p:nvSpPr>
        <p:spPr/>
        <p:txBody>
          <a:bodyPr>
            <a:normAutofit fontScale="90000"/>
          </a:bodyPr>
          <a:lstStyle/>
          <a:p>
            <a:r>
              <a:rPr lang="tr-TR" b="1" dirty="0" smtClean="0"/>
              <a:t/>
            </a:r>
            <a:br>
              <a:rPr lang="tr-TR" b="1" dirty="0" smtClean="0"/>
            </a:br>
            <a:r>
              <a:rPr lang="tr-TR" dirty="0" smtClean="0"/>
              <a:t>Düzanlam</a:t>
            </a:r>
            <a:br>
              <a:rPr lang="tr-TR" dirty="0" smtClean="0"/>
            </a:br>
            <a:endParaRPr lang="tr-TR" dirty="0"/>
          </a:p>
        </p:txBody>
      </p:sp>
      <p:sp>
        <p:nvSpPr>
          <p:cNvPr id="7" name="6 İçerik Yer Tutucusu"/>
          <p:cNvSpPr>
            <a:spLocks noGrp="1"/>
          </p:cNvSpPr>
          <p:nvPr>
            <p:ph idx="1"/>
          </p:nvPr>
        </p:nvSpPr>
        <p:spPr/>
        <p:txBody>
          <a:bodyPr>
            <a:normAutofit/>
          </a:bodyPr>
          <a:lstStyle/>
          <a:p>
            <a:r>
              <a:rPr lang="tr-TR" sz="2400" dirty="0" smtClean="0"/>
              <a:t>Anlamlandırmanın birinci düzeyidir. </a:t>
            </a:r>
          </a:p>
          <a:p>
            <a:r>
              <a:rPr lang="tr-TR" sz="2400" dirty="0" smtClean="0"/>
              <a:t>Bu düzey,</a:t>
            </a:r>
          </a:p>
          <a:p>
            <a:pPr marL="365125" indent="349250">
              <a:buFont typeface="Wingdings" pitchFamily="2" charset="2"/>
              <a:buChar char="§"/>
            </a:pPr>
            <a:r>
              <a:rPr lang="tr-TR" sz="2400" dirty="0" smtClean="0"/>
              <a:t> göstergenin, göstereni ve gösterileni arasındaki ilişkiyi </a:t>
            </a:r>
          </a:p>
          <a:p>
            <a:pPr marL="365125" indent="349250">
              <a:buFont typeface="Wingdings" pitchFamily="2" charset="2"/>
              <a:buChar char="§"/>
            </a:pPr>
            <a:r>
              <a:rPr lang="tr-TR" sz="2400" dirty="0" smtClean="0"/>
              <a:t>göstergenin dışsal gerçeklikteki göndergesiyle olan ilişkisini betimler. </a:t>
            </a:r>
            <a:endParaRPr lang="tr-TR" sz="2400" dirty="0" smtClean="0"/>
          </a:p>
          <a:p>
            <a:pPr marL="365125" indent="0">
              <a:buNone/>
            </a:pPr>
            <a:r>
              <a:rPr lang="tr-TR" sz="2400" dirty="0" err="1" smtClean="0"/>
              <a:t>Barthes</a:t>
            </a:r>
            <a:r>
              <a:rPr lang="tr-TR" sz="2400" dirty="0" smtClean="0"/>
              <a:t>, bu düzeyi </a:t>
            </a:r>
            <a:r>
              <a:rPr lang="tr-TR" sz="2400" b="1" dirty="0" err="1" smtClean="0"/>
              <a:t>düzanlam</a:t>
            </a:r>
            <a:r>
              <a:rPr lang="tr-TR" sz="2400" dirty="0" smtClean="0"/>
              <a:t> olarak adlandırır.</a:t>
            </a:r>
          </a:p>
          <a:p>
            <a:pPr marL="365125" indent="0">
              <a:buNone/>
            </a:pPr>
            <a:r>
              <a:rPr lang="tr-TR" sz="2400" dirty="0" smtClean="0"/>
              <a:t>Düzanlam göstergenin </a:t>
            </a:r>
            <a:r>
              <a:rPr lang="tr-TR" sz="2400" dirty="0" err="1" smtClean="0"/>
              <a:t>ortakduyusal</a:t>
            </a:r>
            <a:r>
              <a:rPr lang="tr-TR" sz="2400" dirty="0" smtClean="0"/>
              <a:t>, aşikâr anlamına gönderme yapar. </a:t>
            </a:r>
          </a:p>
          <a:p>
            <a:pPr>
              <a:buFont typeface="Wingdings" pitchFamily="2" charset="2"/>
              <a:buChar char="§"/>
            </a:pPr>
            <a:endParaRPr lang="tr-TR" sz="3000" dirty="0" smtClean="0"/>
          </a:p>
          <a:p>
            <a:pPr>
              <a:buFont typeface="Wingdings" pitchFamily="2" charset="2"/>
              <a:buChar char="§"/>
            </a:pPr>
            <a:endParaRPr lang="tr-TR" sz="3000" dirty="0"/>
          </a:p>
        </p:txBody>
      </p:sp>
    </p:spTree>
    <p:extLst>
      <p:ext uri="{BB962C8B-B14F-4D97-AF65-F5344CB8AC3E}">
        <p14:creationId xmlns:p14="http://schemas.microsoft.com/office/powerpoint/2010/main" val="5427866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sz="2800" dirty="0" err="1" smtClean="0"/>
              <a:t>Barthes’ın</a:t>
            </a:r>
            <a:r>
              <a:rPr lang="tr-TR" sz="2800" dirty="0" smtClean="0"/>
              <a:t> yaklaşımı içinde anlamlandırmanın ikinci düzeyinde göstergeler üç yoldan işler:</a:t>
            </a:r>
          </a:p>
          <a:p>
            <a:pPr marL="624078" indent="-514350">
              <a:buFont typeface="+mj-lt"/>
              <a:buAutoNum type="arabicPeriod"/>
            </a:pPr>
            <a:r>
              <a:rPr lang="tr-TR" sz="2800" dirty="0" err="1" smtClean="0"/>
              <a:t>Yananlam</a:t>
            </a:r>
            <a:endParaRPr lang="tr-TR" sz="2800" dirty="0" smtClean="0"/>
          </a:p>
          <a:p>
            <a:pPr marL="624078" indent="-514350">
              <a:buFont typeface="+mj-lt"/>
              <a:buAutoNum type="arabicPeriod"/>
            </a:pPr>
            <a:r>
              <a:rPr lang="tr-TR" sz="2800" dirty="0" smtClean="0"/>
              <a:t>Mit</a:t>
            </a:r>
          </a:p>
          <a:p>
            <a:pPr marL="624078" indent="-514350">
              <a:buFont typeface="+mj-lt"/>
              <a:buAutoNum type="arabicPeriod"/>
            </a:pPr>
            <a:r>
              <a:rPr lang="tr-TR" sz="2800" dirty="0" smtClean="0"/>
              <a:t>Simge</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92</TotalTime>
  <Words>474</Words>
  <Application>Microsoft Office PowerPoint</Application>
  <PresentationFormat>Ekran Gösterisi (4:3)</PresentationFormat>
  <Paragraphs>44</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Lucida Sans Unicode</vt:lpstr>
      <vt:lpstr>Verdana</vt:lpstr>
      <vt:lpstr>Wingdings</vt:lpstr>
      <vt:lpstr>Wingdings 2</vt:lpstr>
      <vt:lpstr>Wingdings 3</vt:lpstr>
      <vt:lpstr>Kalabalık</vt:lpstr>
      <vt:lpstr>İletişimin Temel Kavramları</vt:lpstr>
      <vt:lpstr>Gösterge</vt:lpstr>
      <vt:lpstr>Gösterge</vt:lpstr>
      <vt:lpstr>Gösterge</vt:lpstr>
      <vt:lpstr>Gösterge</vt:lpstr>
      <vt:lpstr>Gösterge/Paradigma</vt:lpstr>
      <vt:lpstr>Roland Barthes</vt:lpstr>
      <vt:lpstr> Düzanlam </vt:lpstr>
      <vt:lpstr>PowerPoint Sunusu</vt:lpstr>
      <vt:lpstr>Yananlam</vt:lpstr>
      <vt:lpstr>Mitler</vt:lpstr>
      <vt:lpstr>Simge</vt:lpstr>
      <vt:lpstr>Yararlanılan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İletişimin Temel Kavramları</dc:title>
  <dc:creator>CAGLA KUBILAY</dc:creator>
  <cp:lastModifiedBy>ASUS</cp:lastModifiedBy>
  <cp:revision>19</cp:revision>
  <dcterms:created xsi:type="dcterms:W3CDTF">2020-01-23T07:34:56Z</dcterms:created>
  <dcterms:modified xsi:type="dcterms:W3CDTF">2020-02-03T20:57:30Z</dcterms:modified>
</cp:coreProperties>
</file>