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24" r:id="rId3"/>
    <p:sldId id="400" r:id="rId4"/>
    <p:sldId id="367" r:id="rId5"/>
    <p:sldId id="379" r:id="rId6"/>
    <p:sldId id="380" r:id="rId7"/>
    <p:sldId id="256" r:id="rId8"/>
    <p:sldId id="387" r:id="rId9"/>
    <p:sldId id="381" r:id="rId10"/>
    <p:sldId id="382" r:id="rId11"/>
    <p:sldId id="384" r:id="rId12"/>
    <p:sldId id="396" r:id="rId13"/>
    <p:sldId id="397" r:id="rId14"/>
    <p:sldId id="385" r:id="rId15"/>
    <p:sldId id="389" r:id="rId16"/>
    <p:sldId id="390" r:id="rId17"/>
    <p:sldId id="259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DF49-EAF5-4003-9E29-6D9E21937639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1DE5C-023D-4E8D-9A70-F4FA9CA4991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F6C35-3144-4ADF-A135-08BCC90B2087}" type="slidenum">
              <a:rPr lang="tr-TR"/>
              <a:pPr/>
              <a:t>4</a:t>
            </a:fld>
            <a:endParaRPr lang="tr-TR"/>
          </a:p>
        </p:txBody>
      </p:sp>
      <p:sp>
        <p:nvSpPr>
          <p:cNvPr id="67587" name="AutoShape 2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D417-53AF-4785-B136-E9EBD2166B4C}" type="datetimeFigureOut">
              <a:rPr lang="tr-TR" smtClean="0"/>
              <a:pPr/>
              <a:t>07.02.2018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A9DD-D834-4488-8330-87DF2DE93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Pluripotensi</a:t>
            </a:r>
            <a:r>
              <a:rPr lang="tr-TR" dirty="0" smtClean="0"/>
              <a:t> ve Nükleer Yeniden Programlama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Asuman </a:t>
            </a:r>
            <a:r>
              <a:rPr lang="tr-TR" dirty="0" err="1" smtClean="0"/>
              <a:t>Sunguroğlu</a:t>
            </a:r>
            <a:r>
              <a:rPr lang="tr-TR" dirty="0" smtClean="0"/>
              <a:t> 2012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 descr="nrm3043-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578647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714744" y="6211669"/>
            <a:ext cx="542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Nature Reviews Molecular Cell Biology </a:t>
            </a:r>
            <a:r>
              <a:rPr lang="en-US" b="1" dirty="0" smtClean="0"/>
              <a:t>12</a:t>
            </a:r>
            <a:r>
              <a:rPr lang="en-US" dirty="0" smtClean="0"/>
              <a:t>, 79-89</a:t>
            </a:r>
            <a:r>
              <a:rPr lang="tr-TR" dirty="0" smtClean="0"/>
              <a:t>,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" name="3 Metin kutusu"/>
          <p:cNvSpPr txBox="1"/>
          <p:nvPr/>
        </p:nvSpPr>
        <p:spPr>
          <a:xfrm>
            <a:off x="6572264" y="3643314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transdiferansiyasyon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 descr="nrm3043-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8" y="214290"/>
            <a:ext cx="8662486" cy="592935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571868" y="6211669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Nature Reviews Molecular Cell Biology </a:t>
            </a:r>
            <a:r>
              <a:rPr lang="en-US" b="1" dirty="0" smtClean="0"/>
              <a:t>12</a:t>
            </a:r>
            <a:r>
              <a:rPr lang="en-US" dirty="0" smtClean="0"/>
              <a:t>, 79-89 </a:t>
            </a:r>
            <a:r>
              <a:rPr lang="tr-TR" dirty="0" smtClean="0"/>
              <a:t>,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Picture 38" descr="nrm3036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858280" cy="571504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000364" y="6488668"/>
            <a:ext cx="614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Nature Reviews Molecular Cell Biology </a:t>
            </a:r>
            <a:r>
              <a:rPr lang="en-US" b="1" dirty="0" smtClean="0"/>
              <a:t>12</a:t>
            </a:r>
            <a:r>
              <a:rPr lang="en-US" dirty="0" smtClean="0"/>
              <a:t>, 36-47 (January 2011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463" y="6381750"/>
            <a:ext cx="4176712" cy="358775"/>
          </a:xfrm>
        </p:spPr>
        <p:txBody>
          <a:bodyPr>
            <a:normAutofit fontScale="90000"/>
          </a:bodyPr>
          <a:lstStyle/>
          <a:p>
            <a:r>
              <a:rPr lang="tr-TR" sz="900"/>
              <a:t>NATURE REVIEWS | </a:t>
            </a:r>
            <a:r>
              <a:rPr lang="tr-TR" sz="900" b="1"/>
              <a:t>GENETICS</a:t>
            </a:r>
            <a:r>
              <a:rPr lang="tr-TR" sz="4000"/>
              <a:t> </a:t>
            </a:r>
            <a:r>
              <a:rPr lang="tr-TR" sz="900"/>
              <a:t>VOLUME 12 | APRIL 2011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2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5805488"/>
            <a:ext cx="3455987" cy="711200"/>
          </a:xfrm>
        </p:spPr>
        <p:txBody>
          <a:bodyPr/>
          <a:lstStyle/>
          <a:p>
            <a:r>
              <a:rPr lang="tr-TR" sz="1000"/>
              <a:t>Cell 132, 567–582, February 22, 2008 ª2008 Elsevier Inc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553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0"/>
            <a:ext cx="7086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857356" y="60007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</a:t>
            </a:r>
            <a:r>
              <a:rPr lang="tr-TR" dirty="0" err="1" smtClean="0"/>
              <a:t>Yamanaka</a:t>
            </a:r>
            <a:r>
              <a:rPr lang="tr-TR" dirty="0" smtClean="0"/>
              <a:t> Kokteyli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538163"/>
            <a:ext cx="78200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suman\Pictures\Blau01F2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357166"/>
            <a:ext cx="9010650" cy="541498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571501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Timeline of discoveries in nuclear reprogramming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636180" y="6488668"/>
            <a:ext cx="3507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Nature 465, 704-712 (10 </a:t>
            </a:r>
            <a:r>
              <a:rPr lang="fr-FR" b="1" dirty="0" err="1" smtClean="0"/>
              <a:t>June</a:t>
            </a:r>
            <a:r>
              <a:rPr lang="fr-FR" b="1" dirty="0" smtClean="0"/>
              <a:t> 2010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Reprogramlamanın</a:t>
            </a:r>
            <a:r>
              <a:rPr lang="tr-TR" dirty="0" smtClean="0"/>
              <a:t> amacı, </a:t>
            </a:r>
            <a:r>
              <a:rPr lang="tr-TR" dirty="0" err="1" smtClean="0"/>
              <a:t>diferansiye</a:t>
            </a:r>
            <a:r>
              <a:rPr lang="tr-TR" dirty="0" smtClean="0"/>
              <a:t> hücreyi </a:t>
            </a:r>
            <a:r>
              <a:rPr lang="tr-TR" dirty="0" err="1" smtClean="0"/>
              <a:t>pluripotensiye</a:t>
            </a:r>
            <a:r>
              <a:rPr lang="tr-TR" dirty="0" smtClean="0"/>
              <a:t> indüklemektir. Bu hücreler hemen  hemen tüm hücre tiplerine dönüşebilir.</a:t>
            </a:r>
          </a:p>
          <a:p>
            <a:r>
              <a:rPr lang="tr-TR" dirty="0" err="1" smtClean="0"/>
              <a:t>Dediferansiyasyon</a:t>
            </a:r>
            <a:r>
              <a:rPr lang="tr-TR" dirty="0" smtClean="0"/>
              <a:t> Terminal </a:t>
            </a:r>
            <a:r>
              <a:rPr lang="tr-TR" dirty="0" err="1" smtClean="0"/>
              <a:t>diferansiye</a:t>
            </a:r>
            <a:r>
              <a:rPr lang="tr-TR" dirty="0" smtClean="0"/>
              <a:t> bir hücrenin daha az </a:t>
            </a:r>
            <a:r>
              <a:rPr lang="tr-TR" dirty="0" err="1" smtClean="0"/>
              <a:t>diferansiye</a:t>
            </a:r>
            <a:r>
              <a:rPr lang="tr-TR" dirty="0" smtClean="0"/>
              <a:t> evreye dönmesini içerir. Bu süreç hücrenin tekrar </a:t>
            </a:r>
            <a:r>
              <a:rPr lang="tr-TR" dirty="0" err="1" smtClean="0"/>
              <a:t>rediferansiye</a:t>
            </a:r>
            <a:r>
              <a:rPr lang="tr-TR" dirty="0" smtClean="0"/>
              <a:t> olmadan bölünmesine izin verir ve yeni oluşan hücrelerin kaybolan hücrelerin yerini almasına yol açar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15683"/>
            <a:ext cx="7072362" cy="518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9350" y="5935663"/>
            <a:ext cx="15097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1600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7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latin typeface="sans-serif" charset="0"/>
              </a:rPr>
              <a:t>Published by AAAS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20713"/>
            <a:ext cx="82073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388" y="5740400"/>
            <a:ext cx="878363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latin typeface="sans-serif" charset="0"/>
              </a:rPr>
              <a:t> J. B.  Gurdon et al.,  Science  322, 1811 -1815 (2008)   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9388" y="193675"/>
            <a:ext cx="87836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latin typeface="sans-serif" charset="0"/>
              </a:rPr>
              <a:t>Fig. 1. Designs of nuclear transfer experiments (A) to unfertilized eggs (second meiotic metaphase) of frogs or mammals or (B) to first meiotic frog oocytes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195513" y="6034088"/>
            <a:ext cx="4152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b="1">
                <a:latin typeface="Arial" charset="0"/>
              </a:rPr>
              <a:t>BREAKTHROUGH OF THE YEAR:2008</a:t>
            </a:r>
            <a:br>
              <a:rPr lang="tr-TR" b="1">
                <a:latin typeface="Arial" charset="0"/>
              </a:rPr>
            </a:br>
            <a:r>
              <a:rPr lang="tr-TR" b="1">
                <a:latin typeface="Arial" charset="0"/>
              </a:rPr>
              <a:t>Reprogramming Cells</a:t>
            </a:r>
          </a:p>
          <a:p>
            <a:pPr eaLnBrk="0" hangingPunct="0"/>
            <a:endParaRPr lang="tr-TR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r>
              <a:rPr lang="tr-TR" dirty="0" smtClean="0"/>
              <a:t>Somatik hücrenin yeniden programlanması </a:t>
            </a:r>
            <a:r>
              <a:rPr lang="tr-TR" dirty="0" err="1" smtClean="0"/>
              <a:t>enukleasyon</a:t>
            </a:r>
            <a:r>
              <a:rPr lang="tr-TR" dirty="0" smtClean="0"/>
              <a:t> yapılmış (çekirdeği çıkarılmış) bir oosit içerisine yerleştirilmesiyle gerçekleşir(nükleer transplantasyon). 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Somatik hücrenin  yeniden programlanması iki hücrenin(ESC+Somatik hücre) füzyonu ile gerçekleşebilir. İki farklı hücrenin füzyonu sonucunda 2 </a:t>
            </a:r>
            <a:r>
              <a:rPr lang="tr-TR" dirty="0" err="1" smtClean="0"/>
              <a:t>nukleus</a:t>
            </a:r>
            <a:r>
              <a:rPr lang="tr-TR" dirty="0" smtClean="0"/>
              <a:t> içeren yapı </a:t>
            </a:r>
            <a:r>
              <a:rPr lang="tr-TR" dirty="0" err="1" smtClean="0"/>
              <a:t>heterokaryondur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429396"/>
            <a:ext cx="24669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www.cancerbiophysics.net/Blau01F1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9010650" cy="834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1" name="Picture 3" descr="C:\Users\Asuman\Pictures\Blau01F1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09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85720" y="6211669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Three approaches to nuclear reprogramming to </a:t>
            </a:r>
            <a:r>
              <a:rPr lang="en-US" b="1" u="sng" dirty="0" err="1" smtClean="0"/>
              <a:t>pluripotency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6429388" y="6488668"/>
            <a:ext cx="266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Nature</a:t>
            </a:r>
            <a:r>
              <a:rPr lang="tr-TR" b="1" dirty="0" smtClean="0"/>
              <a:t> 465, 704-712,2010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ancerbiophysics.net/Blau01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14353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14282" y="500042"/>
            <a:ext cx="242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err="1" smtClean="0"/>
              <a:t>Applications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iPS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cells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636180" y="6488668"/>
            <a:ext cx="3507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Nature 465, 704-712 (10 </a:t>
            </a:r>
            <a:r>
              <a:rPr lang="fr-FR" b="1" dirty="0" err="1" smtClean="0"/>
              <a:t>June</a:t>
            </a:r>
            <a:r>
              <a:rPr lang="fr-FR" b="1" dirty="0" smtClean="0"/>
              <a:t> 2010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249</Words>
  <Application>Microsoft Office PowerPoint</Application>
  <PresentationFormat>Ekran Gösterisi (4:3)</PresentationFormat>
  <Paragraphs>24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sans-serif</vt:lpstr>
      <vt:lpstr>Times New Roman</vt:lpstr>
      <vt:lpstr>Ofis Teması</vt:lpstr>
      <vt:lpstr>Pluripotensi ve Nükleer Yeniden Programlama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NATURE REVIEWS | GENETICS VOLUME 12 | APRIL 2011</vt:lpstr>
      <vt:lpstr>Cell 132, 567–582, February 22, 2008 ª2008 Elsevier Inc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Windows User</dc:creator>
  <cp:lastModifiedBy>user</cp:lastModifiedBy>
  <cp:revision>105</cp:revision>
  <dcterms:created xsi:type="dcterms:W3CDTF">2011-04-23T08:55:55Z</dcterms:created>
  <dcterms:modified xsi:type="dcterms:W3CDTF">2018-02-07T14:08:23Z</dcterms:modified>
</cp:coreProperties>
</file>