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73" r:id="rId1"/>
  </p:sldMasterIdLst>
  <p:sldIdLst>
    <p:sldId id="257" r:id="rId2"/>
    <p:sldId id="258" r:id="rId3"/>
    <p:sldId id="271" r:id="rId4"/>
    <p:sldId id="260" r:id="rId5"/>
    <p:sldId id="261" r:id="rId6"/>
    <p:sldId id="262" r:id="rId7"/>
    <p:sldId id="263" r:id="rId8"/>
    <p:sldId id="264" r:id="rId9"/>
    <p:sldId id="265" r:id="rId10"/>
    <p:sldId id="266" r:id="rId11"/>
    <p:sldId id="267" r:id="rId12"/>
    <p:sldId id="268" r:id="rId13"/>
    <p:sldId id="269" r:id="rId14"/>
    <p:sldId id="270" r:id="rId15"/>
    <p:sldId id="272" r:id="rId1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2" d="100"/>
          <a:sy n="72" d="100"/>
        </p:scale>
        <p:origin x="660"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904DB13E-F722-4ED6-BB00-556651E95281}"/>
              </a:ext>
            </a:extLst>
          </p:cNvPr>
          <p:cNvSpPr/>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p:cNvSpPr/>
          <p:nvPr/>
        </p:nvSpPr>
        <p:spPr>
          <a:xfrm>
            <a:off x="1307870" y="1267730"/>
            <a:ext cx="9576262" cy="4307950"/>
          </a:xfrm>
          <a:prstGeom prst="rect">
            <a:avLst/>
          </a:prstGeom>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7" name="Group 6">
            <a:extLst>
              <a:ext uri="{FF2B5EF4-FFF2-40B4-BE49-F238E27FC236}">
                <a16:creationId xmlns:a16="http://schemas.microsoft.com/office/drawing/2014/main" id="{E26428D7-C6F3-473D-A360-A3F5C3E8728C}"/>
              </a:ext>
            </a:extLst>
          </p:cNvPr>
          <p:cNvGrpSpPr/>
          <p:nvPr/>
        </p:nvGrpSpPr>
        <p:grpSpPr>
          <a:xfrm>
            <a:off x="5250180" y="1267730"/>
            <a:ext cx="1691640" cy="615934"/>
            <a:chOff x="5250180" y="1267730"/>
            <a:chExt cx="1691640" cy="615934"/>
          </a:xfrm>
        </p:grpSpPr>
        <p:cxnSp>
          <p:nvCxnSpPr>
            <p:cNvPr id="17" name="Straight Connector 16"/>
            <p:cNvCxnSpPr/>
            <p:nvPr/>
          </p:nvCxnSpPr>
          <p:spPr>
            <a:xfrm>
              <a:off x="5250180" y="1267730"/>
              <a:ext cx="0" cy="612648"/>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941820" y="1267730"/>
              <a:ext cx="0" cy="612648"/>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250180" y="1883664"/>
              <a:ext cx="1691640" cy="0"/>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629103" y="2244830"/>
            <a:ext cx="8933796" cy="2437232"/>
          </a:xfrm>
        </p:spPr>
        <p:txBody>
          <a:bodyPr tIns="45720" bIns="45720" anchor="ctr">
            <a:normAutofit/>
          </a:bodyPr>
          <a:lstStyle>
            <a:lvl1pPr algn="ctr">
              <a:lnSpc>
                <a:spcPct val="83000"/>
              </a:lnSpc>
              <a:defRPr lang="en-US" sz="6800" b="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Subtitle 2"/>
          <p:cNvSpPr>
            <a:spLocks noGrp="1"/>
          </p:cNvSpPr>
          <p:nvPr>
            <p:ph type="subTitle" idx="1"/>
          </p:nvPr>
        </p:nvSpPr>
        <p:spPr>
          <a:xfrm>
            <a:off x="1629101" y="4682062"/>
            <a:ext cx="8936846" cy="457201"/>
          </a:xfrm>
        </p:spPr>
        <p:txBody>
          <a:bodyPr>
            <a:normAutofit/>
          </a:bodyPr>
          <a:lstStyle>
            <a:lvl1pPr marL="0" indent="0" algn="ctr">
              <a:spcBef>
                <a:spcPts val="0"/>
              </a:spcBef>
              <a:buNone/>
              <a:defRPr sz="1800" spc="80" baseline="0">
                <a:solidFill>
                  <a:schemeClr val="tx1">
                    <a:lumMod val="95000"/>
                    <a:lumOff val="5000"/>
                  </a:schemeClr>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20" name="Date Placeholder 19"/>
          <p:cNvSpPr>
            <a:spLocks noGrp="1"/>
          </p:cNvSpPr>
          <p:nvPr>
            <p:ph type="dt" sz="half" idx="10"/>
          </p:nvPr>
        </p:nvSpPr>
        <p:spPr>
          <a:xfrm>
            <a:off x="5318760" y="1341256"/>
            <a:ext cx="1554480" cy="485546"/>
          </a:xfrm>
        </p:spPr>
        <p:txBody>
          <a:bodyPr/>
          <a:lstStyle>
            <a:lvl1pPr algn="ctr">
              <a:defRPr sz="1300" spc="0" baseline="0">
                <a:solidFill>
                  <a:srgbClr val="FFFFFF"/>
                </a:solidFill>
                <a:latin typeface="+mn-lt"/>
              </a:defRPr>
            </a:lvl1pPr>
          </a:lstStyle>
          <a:p>
            <a:fld id="{EA0C0817-A112-4847-8014-A94B7D2A4EA3}" type="datetime1">
              <a:rPr lang="en-US" smtClean="0"/>
              <a:t>2/2/2020</a:t>
            </a:fld>
            <a:endParaRPr lang="en-US" dirty="0"/>
          </a:p>
        </p:txBody>
      </p:sp>
      <p:sp>
        <p:nvSpPr>
          <p:cNvPr id="21" name="Footer Placeholder 20"/>
          <p:cNvSpPr>
            <a:spLocks noGrp="1"/>
          </p:cNvSpPr>
          <p:nvPr>
            <p:ph type="ftr" sz="quarter" idx="11"/>
          </p:nvPr>
        </p:nvSpPr>
        <p:spPr>
          <a:xfrm>
            <a:off x="1629100" y="5177408"/>
            <a:ext cx="5730295" cy="228600"/>
          </a:xfrm>
        </p:spPr>
        <p:txBody>
          <a:bodyPr/>
          <a:lstStyle>
            <a:lvl1pPr algn="l">
              <a:defRPr>
                <a:solidFill>
                  <a:schemeClr val="tx1">
                    <a:lumMod val="85000"/>
                    <a:lumOff val="15000"/>
                  </a:schemeClr>
                </a:solidFill>
              </a:defRPr>
            </a:lvl1pPr>
          </a:lstStyle>
          <a:p>
            <a:endParaRPr lang="en-US" dirty="0"/>
          </a:p>
        </p:txBody>
      </p:sp>
      <p:sp>
        <p:nvSpPr>
          <p:cNvPr id="22" name="Slide Number Placeholder 21"/>
          <p:cNvSpPr>
            <a:spLocks noGrp="1"/>
          </p:cNvSpPr>
          <p:nvPr>
            <p:ph type="sldNum" sz="quarter" idx="12"/>
          </p:nvPr>
        </p:nvSpPr>
        <p:spPr>
          <a:xfrm>
            <a:off x="8606920" y="5177408"/>
            <a:ext cx="1955980" cy="228600"/>
          </a:xfrm>
        </p:spPr>
        <p:txBody>
          <a:bodyPr/>
          <a:lstStyle>
            <a:lvl1pPr>
              <a:defRPr>
                <a:solidFill>
                  <a:schemeClr val="tx1">
                    <a:lumMod val="85000"/>
                    <a:lumOff val="15000"/>
                  </a:schemeClr>
                </a:solidFill>
              </a:defRPr>
            </a:lvl1pPr>
          </a:lstStyle>
          <a:p>
            <a:fld id="{34B7E4EF-A1BD-40F4-AB7B-04F084DD991D}" type="slidenum">
              <a:rPr lang="en-US" smtClean="0"/>
              <a:t>‹#›</a:t>
            </a:fld>
            <a:endParaRPr lang="en-US" dirty="0"/>
          </a:p>
        </p:txBody>
      </p:sp>
    </p:spTree>
    <p:extLst>
      <p:ext uri="{BB962C8B-B14F-4D97-AF65-F5344CB8AC3E}">
        <p14:creationId xmlns:p14="http://schemas.microsoft.com/office/powerpoint/2010/main" val="41477701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34F40B7-36AB-4376-BE14-EF7004D79BB9}" type="datetime1">
              <a:rPr lang="en-US" smtClean="0"/>
              <a:t>2/2/2020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4B7E4EF-A1BD-40F4-AB7B-04F084DD991D}" type="slidenum">
              <a:rPr lang="en-US" smtClean="0"/>
              <a:t>‹#›</a:t>
            </a:fld>
            <a:endParaRPr lang="en-US"/>
          </a:p>
        </p:txBody>
      </p:sp>
    </p:spTree>
    <p:extLst>
      <p:ext uri="{BB962C8B-B14F-4D97-AF65-F5344CB8AC3E}">
        <p14:creationId xmlns:p14="http://schemas.microsoft.com/office/powerpoint/2010/main" val="402332990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F87CAB8-DCAE-46A5-AADA-B3FAD11A54E0}" type="datetime1">
              <a:rPr lang="en-US" smtClean="0"/>
              <a:t>2/2/2020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4B7E4EF-A1BD-40F4-AB7B-04F084DD991D}" type="slidenum">
              <a:rPr lang="en-US" smtClean="0"/>
              <a:t>‹#›</a:t>
            </a:fld>
            <a:endParaRPr lang="en-US"/>
          </a:p>
        </p:txBody>
      </p:sp>
    </p:spTree>
    <p:extLst>
      <p:ext uri="{BB962C8B-B14F-4D97-AF65-F5344CB8AC3E}">
        <p14:creationId xmlns:p14="http://schemas.microsoft.com/office/powerpoint/2010/main" val="15100734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332B432-ACDA-4023-A761-2BAB76577B62}" type="datetime1">
              <a:rPr lang="en-US" smtClean="0"/>
              <a:t>2/2/2020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4B7E4EF-A1BD-40F4-AB7B-04F084DD991D}" type="slidenum">
              <a:rPr lang="en-US" smtClean="0"/>
              <a:t>‹#›</a:t>
            </a:fld>
            <a:endParaRPr lang="en-US"/>
          </a:p>
        </p:txBody>
      </p:sp>
    </p:spTree>
    <p:extLst>
      <p:ext uri="{BB962C8B-B14F-4D97-AF65-F5344CB8AC3E}">
        <p14:creationId xmlns:p14="http://schemas.microsoft.com/office/powerpoint/2010/main" val="21537087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15" name="Rectangle 14">
            <a:extLst>
              <a:ext uri="{FF2B5EF4-FFF2-40B4-BE49-F238E27FC236}">
                <a16:creationId xmlns:a16="http://schemas.microsoft.com/office/drawing/2014/main" id="{0A4A1889-E37C-4EC3-9E41-9DAD221CF389}"/>
              </a:ext>
            </a:extLst>
          </p:cNvPr>
          <p:cNvSpPr/>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23" name="Rectangle 22"/>
          <p:cNvSpPr/>
          <p:nvPr/>
        </p:nvSpPr>
        <p:spPr>
          <a:xfrm>
            <a:off x="1307870" y="1267730"/>
            <a:ext cx="9576262" cy="4307950"/>
          </a:xfrm>
          <a:prstGeom prst="rect">
            <a:avLst/>
          </a:prstGeom>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629156" y="2275165"/>
            <a:ext cx="8933688" cy="2406895"/>
          </a:xfrm>
        </p:spPr>
        <p:txBody>
          <a:bodyPr anchor="ctr">
            <a:normAutofit/>
          </a:bodyPr>
          <a:lstStyle>
            <a:lvl1pPr algn="ctr">
              <a:lnSpc>
                <a:spcPct val="83000"/>
              </a:lnSpc>
              <a:defRPr lang="en-US" sz="680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grpSp>
        <p:nvGrpSpPr>
          <p:cNvPr id="16" name="Group 15">
            <a:extLst>
              <a:ext uri="{FF2B5EF4-FFF2-40B4-BE49-F238E27FC236}">
                <a16:creationId xmlns:a16="http://schemas.microsoft.com/office/drawing/2014/main" id="{1683EB04-C23E-490C-A1A6-030CF79D23C8}"/>
              </a:ext>
            </a:extLst>
          </p:cNvPr>
          <p:cNvGrpSpPr/>
          <p:nvPr/>
        </p:nvGrpSpPr>
        <p:grpSpPr>
          <a:xfrm>
            <a:off x="5250180" y="1267730"/>
            <a:ext cx="1691640" cy="615934"/>
            <a:chOff x="5250180" y="1267730"/>
            <a:chExt cx="1691640" cy="615934"/>
          </a:xfrm>
        </p:grpSpPr>
        <p:cxnSp>
          <p:nvCxnSpPr>
            <p:cNvPr id="17" name="Straight Connector 16">
              <a:extLst>
                <a:ext uri="{FF2B5EF4-FFF2-40B4-BE49-F238E27FC236}">
                  <a16:creationId xmlns:a16="http://schemas.microsoft.com/office/drawing/2014/main" id="{F8A84C03-E1CA-4A4E-81D6-9BB0C335B7A0}"/>
                </a:ext>
              </a:extLst>
            </p:cNvPr>
            <p:cNvCxnSpPr/>
            <p:nvPr/>
          </p:nvCxnSpPr>
          <p:spPr>
            <a:xfrm>
              <a:off x="5250180" y="1267730"/>
              <a:ext cx="0" cy="612648"/>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4A26FB5A-D5D1-4DAB-AC43-7F51A7F2D197}"/>
                </a:ext>
              </a:extLst>
            </p:cNvPr>
            <p:cNvCxnSpPr/>
            <p:nvPr/>
          </p:nvCxnSpPr>
          <p:spPr>
            <a:xfrm>
              <a:off x="6941820" y="1267730"/>
              <a:ext cx="0" cy="612648"/>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49303F14-E560-4C02-94F4-B4695FE26813}"/>
                </a:ext>
              </a:extLst>
            </p:cNvPr>
            <p:cNvCxnSpPr/>
            <p:nvPr/>
          </p:nvCxnSpPr>
          <p:spPr>
            <a:xfrm>
              <a:off x="5250180" y="1883664"/>
              <a:ext cx="1691640" cy="0"/>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grpSp>
      <p:sp>
        <p:nvSpPr>
          <p:cNvPr id="3" name="Text Placeholder 2"/>
          <p:cNvSpPr>
            <a:spLocks noGrp="1"/>
          </p:cNvSpPr>
          <p:nvPr>
            <p:ph type="body" idx="1"/>
          </p:nvPr>
        </p:nvSpPr>
        <p:spPr>
          <a:xfrm>
            <a:off x="1629156" y="4682062"/>
            <a:ext cx="8939784" cy="457200"/>
          </a:xfrm>
        </p:spPr>
        <p:txBody>
          <a:bodyPr anchor="t">
            <a:normAutofit/>
          </a:bodyPr>
          <a:lstStyle>
            <a:lvl1pPr marL="0" indent="0" algn="ctr">
              <a:buNone/>
              <a:tabLst>
                <a:tab pos="2633663" algn="l"/>
              </a:tabLst>
              <a:defRPr sz="1800">
                <a:solidFill>
                  <a:schemeClr val="tx1">
                    <a:lumMod val="95000"/>
                    <a:lumOff val="5000"/>
                  </a:schemeClr>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5318760" y="1344502"/>
            <a:ext cx="1554480" cy="498781"/>
          </a:xfrm>
        </p:spPr>
        <p:txBody>
          <a:bodyPr/>
          <a:lstStyle>
            <a:lvl1pPr algn="ctr">
              <a:defRPr lang="en-US" sz="1300" kern="1200" spc="0" baseline="0">
                <a:solidFill>
                  <a:srgbClr val="FFFFFF"/>
                </a:solidFill>
                <a:latin typeface="+mn-lt"/>
                <a:ea typeface="+mn-ea"/>
                <a:cs typeface="+mn-cs"/>
              </a:defRPr>
            </a:lvl1pPr>
          </a:lstStyle>
          <a:p>
            <a:fld id="{D9C646AA-F36E-4540-911D-FFFC0A0EF24A}" type="datetime1">
              <a:rPr lang="en-US" smtClean="0"/>
              <a:t>2/2/2020</a:t>
            </a:fld>
            <a:endParaRPr lang="en-US" dirty="0"/>
          </a:p>
        </p:txBody>
      </p:sp>
      <p:sp>
        <p:nvSpPr>
          <p:cNvPr id="5" name="Footer Placeholder 4"/>
          <p:cNvSpPr>
            <a:spLocks noGrp="1"/>
          </p:cNvSpPr>
          <p:nvPr>
            <p:ph type="ftr" sz="quarter" idx="11"/>
          </p:nvPr>
        </p:nvSpPr>
        <p:spPr>
          <a:xfrm>
            <a:off x="1629157" y="5177408"/>
            <a:ext cx="5660134" cy="228600"/>
          </a:xfrm>
        </p:spPr>
        <p:txBody>
          <a:bodyPr/>
          <a:lstStyle>
            <a:lvl1pPr algn="l">
              <a:defRPr>
                <a:solidFill>
                  <a:schemeClr val="tx1">
                    <a:lumMod val="85000"/>
                    <a:lumOff val="15000"/>
                  </a:schemeClr>
                </a:solidFill>
              </a:defRPr>
            </a:lvl1pPr>
          </a:lstStyle>
          <a:p>
            <a:endParaRPr lang="en-US" dirty="0"/>
          </a:p>
        </p:txBody>
      </p:sp>
      <p:sp>
        <p:nvSpPr>
          <p:cNvPr id="6" name="Slide Number Placeholder 5"/>
          <p:cNvSpPr>
            <a:spLocks noGrp="1"/>
          </p:cNvSpPr>
          <p:nvPr>
            <p:ph type="sldNum" sz="quarter" idx="12"/>
          </p:nvPr>
        </p:nvSpPr>
        <p:spPr>
          <a:xfrm>
            <a:off x="8604504" y="5177408"/>
            <a:ext cx="1958339" cy="228600"/>
          </a:xfrm>
        </p:spPr>
        <p:txBody>
          <a:bodyPr/>
          <a:lstStyle>
            <a:lvl1pPr>
              <a:defRPr>
                <a:solidFill>
                  <a:schemeClr val="tx1">
                    <a:lumMod val="85000"/>
                    <a:lumOff val="15000"/>
                  </a:schemeClr>
                </a:solidFill>
              </a:defRPr>
            </a:lvl1pPr>
          </a:lstStyle>
          <a:p>
            <a:fld id="{34B7E4EF-A1BD-40F4-AB7B-04F084DD991D}" type="slidenum">
              <a:rPr lang="en-US" smtClean="0"/>
              <a:t>‹#›</a:t>
            </a:fld>
            <a:endParaRPr lang="en-US" dirty="0"/>
          </a:p>
        </p:txBody>
      </p:sp>
    </p:spTree>
    <p:extLst>
      <p:ext uri="{BB962C8B-B14F-4D97-AF65-F5344CB8AC3E}">
        <p14:creationId xmlns:p14="http://schemas.microsoft.com/office/powerpoint/2010/main" val="6060714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066800" y="2103120"/>
            <a:ext cx="466344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61760" y="2103120"/>
            <a:ext cx="466344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69186D26-FA5F-4637-B602-B7C2DC34CFD4}" type="datetime1">
              <a:rPr lang="en-US" smtClean="0"/>
              <a:t>2/2/2020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4B7E4EF-A1BD-40F4-AB7B-04F084DD991D}" type="slidenum">
              <a:rPr lang="en-US" smtClean="0"/>
              <a:t>‹#›</a:t>
            </a:fld>
            <a:endParaRPr lang="en-US"/>
          </a:p>
        </p:txBody>
      </p:sp>
    </p:spTree>
    <p:extLst>
      <p:ext uri="{BB962C8B-B14F-4D97-AF65-F5344CB8AC3E}">
        <p14:creationId xmlns:p14="http://schemas.microsoft.com/office/powerpoint/2010/main" val="27446721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069848" y="2074334"/>
            <a:ext cx="4663440" cy="640080"/>
          </a:xfrm>
        </p:spPr>
        <p:txBody>
          <a:bodyPr anchor="ctr">
            <a:normAutofit/>
          </a:bodyPr>
          <a:lstStyle>
            <a:lvl1pPr marL="0" indent="0" algn="l">
              <a:spcBef>
                <a:spcPts val="0"/>
              </a:spcBef>
              <a:buNone/>
              <a:defRPr sz="1900" b="1" i="0">
                <a:solidFill>
                  <a:schemeClr val="tx1"/>
                </a:solidFill>
                <a:latin typeface="+mn-lt"/>
              </a:defRPr>
            </a:lvl1pPr>
            <a:lvl2pPr marL="457200" indent="0">
              <a:buNone/>
              <a:defRPr sz="18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69848" y="2792472"/>
            <a:ext cx="4663440" cy="3163825"/>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58712" y="2074334"/>
            <a:ext cx="4663440" cy="640080"/>
          </a:xfrm>
        </p:spPr>
        <p:txBody>
          <a:bodyPr anchor="ctr">
            <a:normAutofit/>
          </a:bodyPr>
          <a:lstStyle>
            <a:lvl1pPr marL="0" indent="0" algn="l">
              <a:spcBef>
                <a:spcPts val="0"/>
              </a:spcBef>
              <a:buNone/>
              <a:defRPr sz="1900" b="1">
                <a:solidFill>
                  <a:schemeClr val="tx1"/>
                </a:solidFill>
              </a:defRPr>
            </a:lvl1pPr>
            <a:lvl2pPr marL="457200" indent="0">
              <a:buNone/>
              <a:defRPr sz="18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458712" y="2792471"/>
            <a:ext cx="4663440" cy="3164509"/>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A7F15D8-96D1-4781-BC50-CA8A088B2FE4}" type="datetime1">
              <a:rPr lang="en-US" smtClean="0"/>
              <a:t>2/2/2020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4B7E4EF-A1BD-40F4-AB7B-04F084DD991D}" type="slidenum">
              <a:rPr lang="en-US" smtClean="0"/>
              <a:t>‹#›</a:t>
            </a:fld>
            <a:endParaRPr lang="en-US"/>
          </a:p>
        </p:txBody>
      </p:sp>
    </p:spTree>
    <p:extLst>
      <p:ext uri="{BB962C8B-B14F-4D97-AF65-F5344CB8AC3E}">
        <p14:creationId xmlns:p14="http://schemas.microsoft.com/office/powerpoint/2010/main" val="29299607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F9A96C99-B8F8-4528-BD05-0E16E943DC09}" type="datetime1">
              <a:rPr lang="en-US" smtClean="0"/>
              <a:t>2/2/2020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4B7E4EF-A1BD-40F4-AB7B-04F084DD991D}" type="slidenum">
              <a:rPr lang="en-US" smtClean="0"/>
              <a:t>‹#›</a:t>
            </a:fld>
            <a:endParaRPr lang="en-US"/>
          </a:p>
        </p:txBody>
      </p:sp>
    </p:spTree>
    <p:extLst>
      <p:ext uri="{BB962C8B-B14F-4D97-AF65-F5344CB8AC3E}">
        <p14:creationId xmlns:p14="http://schemas.microsoft.com/office/powerpoint/2010/main" val="26674131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3636942-C211-4B28-8DBD-C953E00AF71B}" type="datetime1">
              <a:rPr lang="en-US" smtClean="0"/>
              <a:t>2/2/2020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4B7E4EF-A1BD-40F4-AB7B-04F084DD991D}" type="slidenum">
              <a:rPr lang="en-US" smtClean="0"/>
              <a:t>‹#›</a:t>
            </a:fld>
            <a:endParaRPr lang="en-US"/>
          </a:p>
        </p:txBody>
      </p:sp>
    </p:spTree>
    <p:extLst>
      <p:ext uri="{BB962C8B-B14F-4D97-AF65-F5344CB8AC3E}">
        <p14:creationId xmlns:p14="http://schemas.microsoft.com/office/powerpoint/2010/main" val="9072471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D5E1BBF9-8BEF-4353-BA68-30AAF9EBD8D8}"/>
              </a:ext>
            </a:extLst>
          </p:cNvPr>
          <p:cNvSpPr/>
          <p:nvPr/>
        </p:nvSpPr>
        <p:spPr>
          <a:xfrm>
            <a:off x="8119870" y="237744"/>
            <a:ext cx="3826596" cy="6382512"/>
          </a:xfrm>
          <a:prstGeom prst="rect">
            <a:avLst/>
          </a:prstGeom>
          <a:solidFill>
            <a:schemeClr val="bg1">
              <a:lumMod val="85000"/>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Rectangle 12">
            <a:extLst>
              <a:ext uri="{FF2B5EF4-FFF2-40B4-BE49-F238E27FC236}">
                <a16:creationId xmlns:a16="http://schemas.microsoft.com/office/drawing/2014/main" id="{5B941C21-2A5D-4912-AB06-1BB0C0EB6AE1}"/>
              </a:ext>
            </a:extLst>
          </p:cNvPr>
          <p:cNvSpPr/>
          <p:nvPr/>
        </p:nvSpPr>
        <p:spPr>
          <a:xfrm>
            <a:off x="8254660" y="374904"/>
            <a:ext cx="3557016" cy="6108192"/>
          </a:xfrm>
          <a:prstGeom prst="rect">
            <a:avLst/>
          </a:prstGeom>
          <a:noFill/>
          <a:ln w="6350" cap="sq">
            <a:solidFill>
              <a:schemeClr val="tx1">
                <a:lumMod val="75000"/>
                <a:lumOff val="2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458200" y="607392"/>
            <a:ext cx="3161963" cy="1645920"/>
          </a:xfrm>
        </p:spPr>
        <p:txBody>
          <a:bodyPr anchor="b">
            <a:normAutofit/>
          </a:bodyPr>
          <a:lstStyle>
            <a:lvl1pPr algn="l" defTabSz="914400" rtl="0" eaLnBrk="1" latinLnBrk="0" hangingPunct="1">
              <a:lnSpc>
                <a:spcPct val="100000"/>
              </a:lnSpc>
              <a:spcBef>
                <a:spcPct val="0"/>
              </a:spcBef>
              <a:buNone/>
              <a:defRPr lang="en-US" sz="3200" b="0" kern="1200" cap="none" spc="0" baseline="0" dirty="0">
                <a:solidFill>
                  <a:schemeClr val="tx1"/>
                </a:solidFill>
                <a:effectLst/>
                <a:latin typeface="+mj-lt"/>
                <a:ea typeface="+mn-ea"/>
                <a:cs typeface="+mn-cs"/>
              </a:defRPr>
            </a:lvl1pPr>
          </a:lstStyle>
          <a:p>
            <a:r>
              <a:rPr lang="en-US"/>
              <a:t>Click to edit Master title style</a:t>
            </a:r>
            <a:endParaRPr lang="en-US" dirty="0"/>
          </a:p>
        </p:txBody>
      </p:sp>
      <p:sp>
        <p:nvSpPr>
          <p:cNvPr id="3" name="Content Placeholder 2"/>
          <p:cNvSpPr>
            <a:spLocks noGrp="1"/>
          </p:cNvSpPr>
          <p:nvPr>
            <p:ph idx="1"/>
          </p:nvPr>
        </p:nvSpPr>
        <p:spPr>
          <a:xfrm>
            <a:off x="685800" y="609600"/>
            <a:ext cx="6858000" cy="5334000"/>
          </a:xfrm>
        </p:spPr>
        <p:txBody>
          <a:bodyPr/>
          <a:lstStyle>
            <a:lvl1pPr>
              <a:defRPr sz="19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458200" y="2336800"/>
            <a:ext cx="3161963" cy="3606800"/>
          </a:xfrm>
        </p:spPr>
        <p:txBody>
          <a:bodyPr>
            <a:normAutofit/>
          </a:bodyPr>
          <a:lstStyle>
            <a:lvl1pPr marL="0" indent="0">
              <a:lnSpc>
                <a:spcPct val="110000"/>
              </a:lnSpc>
              <a:spcBef>
                <a:spcPts val="800"/>
              </a:spcBef>
              <a:buNone/>
              <a:defRPr sz="18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8" name="Date Placeholder 7"/>
          <p:cNvSpPr>
            <a:spLocks noGrp="1"/>
          </p:cNvSpPr>
          <p:nvPr>
            <p:ph type="dt" sz="half" idx="10"/>
          </p:nvPr>
        </p:nvSpPr>
        <p:spPr>
          <a:xfrm>
            <a:off x="5588000" y="6035040"/>
            <a:ext cx="1955800" cy="365760"/>
          </a:xfrm>
        </p:spPr>
        <p:txBody>
          <a:bodyPr/>
          <a:lstStyle>
            <a:lvl1pPr>
              <a:defRPr>
                <a:solidFill>
                  <a:schemeClr val="tx1">
                    <a:lumMod val="85000"/>
                    <a:lumOff val="15000"/>
                  </a:schemeClr>
                </a:solidFill>
              </a:defRPr>
            </a:lvl1pPr>
          </a:lstStyle>
          <a:p>
            <a:fld id="{7E8D12A6-918A-48BD-8CB9-CA713993B0EA}" type="datetime1">
              <a:rPr lang="en-US" smtClean="0"/>
              <a:t>2/2/2020</a:t>
            </a:fld>
            <a:endParaRPr lang="en-US"/>
          </a:p>
        </p:txBody>
      </p:sp>
      <p:sp>
        <p:nvSpPr>
          <p:cNvPr id="9" name="Footer Placeholder 8"/>
          <p:cNvSpPr>
            <a:spLocks noGrp="1"/>
          </p:cNvSpPr>
          <p:nvPr>
            <p:ph type="ftr" sz="quarter" idx="11"/>
          </p:nvPr>
        </p:nvSpPr>
        <p:spPr>
          <a:xfrm>
            <a:off x="685801" y="6035040"/>
            <a:ext cx="4584700" cy="365760"/>
          </a:xfrm>
        </p:spPr>
        <p:txBody>
          <a:bodyPr/>
          <a:lstStyle>
            <a:lvl1pPr algn="l">
              <a:defRPr/>
            </a:lvl1pPr>
          </a:lstStyle>
          <a:p>
            <a:endParaRPr lang="en-US"/>
          </a:p>
        </p:txBody>
      </p:sp>
      <p:sp>
        <p:nvSpPr>
          <p:cNvPr id="11" name="Slide Number Placeholder 10"/>
          <p:cNvSpPr>
            <a:spLocks noGrp="1"/>
          </p:cNvSpPr>
          <p:nvPr>
            <p:ph type="sldNum" sz="quarter" idx="12"/>
          </p:nvPr>
        </p:nvSpPr>
        <p:spPr>
          <a:xfrm>
            <a:off x="10396728" y="6035040"/>
            <a:ext cx="1223435" cy="365760"/>
          </a:xfrm>
        </p:spPr>
        <p:txBody>
          <a:bodyPr/>
          <a:lstStyle>
            <a:lvl1pPr>
              <a:defRPr>
                <a:solidFill>
                  <a:schemeClr val="tx1">
                    <a:lumMod val="85000"/>
                    <a:lumOff val="15000"/>
                  </a:schemeClr>
                </a:solidFill>
              </a:defRPr>
            </a:lvl1pPr>
          </a:lstStyle>
          <a:p>
            <a:fld id="{34B7E4EF-A1BD-40F4-AB7B-04F084DD991D}" type="slidenum">
              <a:rPr lang="en-US" smtClean="0"/>
              <a:t>‹#›</a:t>
            </a:fld>
            <a:endParaRPr lang="en-US"/>
          </a:p>
        </p:txBody>
      </p:sp>
    </p:spTree>
    <p:extLst>
      <p:ext uri="{BB962C8B-B14F-4D97-AF65-F5344CB8AC3E}">
        <p14:creationId xmlns:p14="http://schemas.microsoft.com/office/powerpoint/2010/main" val="24886021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E687CA98-D9C7-497F-A1DA-7D22F8753BCE}"/>
              </a:ext>
            </a:extLst>
          </p:cNvPr>
          <p:cNvSpPr/>
          <p:nvPr/>
        </p:nvSpPr>
        <p:spPr>
          <a:xfrm>
            <a:off x="8119870" y="237744"/>
            <a:ext cx="3826596" cy="6382512"/>
          </a:xfrm>
          <a:prstGeom prst="rect">
            <a:avLst/>
          </a:prstGeom>
          <a:solidFill>
            <a:schemeClr val="bg1">
              <a:lumMod val="85000"/>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Picture Placeholder 2"/>
          <p:cNvSpPr>
            <a:spLocks noGrp="1" noChangeAspect="1"/>
          </p:cNvSpPr>
          <p:nvPr>
            <p:ph type="pic" idx="1"/>
          </p:nvPr>
        </p:nvSpPr>
        <p:spPr>
          <a:xfrm>
            <a:off x="228599" y="237744"/>
            <a:ext cx="7696201"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5" name="Date Placeholder 4"/>
          <p:cNvSpPr>
            <a:spLocks noGrp="1"/>
          </p:cNvSpPr>
          <p:nvPr>
            <p:ph type="dt" sz="half" idx="10"/>
          </p:nvPr>
        </p:nvSpPr>
        <p:spPr>
          <a:xfrm>
            <a:off x="5662337" y="6035040"/>
            <a:ext cx="2071963" cy="365760"/>
          </a:xfrm>
        </p:spPr>
        <p:txBody>
          <a:bodyPr/>
          <a:lstStyle>
            <a:lvl1pPr>
              <a:defRPr b="1">
                <a:solidFill>
                  <a:srgbClr val="FFFFFF"/>
                </a:solidFill>
                <a:effectLst>
                  <a:outerShdw blurRad="19050" dist="6350" dir="2700000" algn="tl" rotWithShape="0">
                    <a:prstClr val="black">
                      <a:alpha val="40000"/>
                    </a:prstClr>
                  </a:outerShdw>
                </a:effectLst>
              </a:defRPr>
            </a:lvl1pPr>
          </a:lstStyle>
          <a:p>
            <a:fld id="{E778CE86-875F-4587-BCF6-FA054AFC0D53}" type="datetime1">
              <a:rPr lang="en-US" smtClean="0"/>
              <a:pPr/>
              <a:t>2/2/2020</a:t>
            </a:fld>
            <a:endParaRPr lang="en-US" dirty="0"/>
          </a:p>
        </p:txBody>
      </p:sp>
      <p:sp>
        <p:nvSpPr>
          <p:cNvPr id="6" name="Footer Placeholder 5"/>
          <p:cNvSpPr>
            <a:spLocks noGrp="1"/>
          </p:cNvSpPr>
          <p:nvPr>
            <p:ph type="ftr" sz="quarter" idx="11"/>
          </p:nvPr>
        </p:nvSpPr>
        <p:spPr>
          <a:xfrm>
            <a:off x="612648" y="6035040"/>
            <a:ext cx="4588002" cy="365760"/>
          </a:xfrm>
        </p:spPr>
        <p:txBody>
          <a:bodyPr/>
          <a:lstStyle>
            <a:lvl1pPr marL="0" algn="r" defTabSz="914400" rtl="0" eaLnBrk="1" latinLnBrk="0" hangingPunct="1">
              <a:defRPr lang="en-US" sz="1000" b="1" kern="1200" dirty="0">
                <a:solidFill>
                  <a:srgbClr val="FFFFFF"/>
                </a:solidFill>
                <a:effectLst>
                  <a:outerShdw blurRad="19050" dist="6350" dir="2700000" algn="tl" rotWithShape="0">
                    <a:prstClr val="black">
                      <a:alpha val="40000"/>
                    </a:prstClr>
                  </a:outerShdw>
                </a:effectLst>
                <a:latin typeface="+mn-lt"/>
                <a:ea typeface="+mn-ea"/>
                <a:cs typeface="+mn-cs"/>
              </a:defRPr>
            </a:lvl1pPr>
          </a:lstStyle>
          <a:p>
            <a:pPr algn="l"/>
            <a:endParaRPr lang="en-US" dirty="0"/>
          </a:p>
        </p:txBody>
      </p:sp>
      <p:sp>
        <p:nvSpPr>
          <p:cNvPr id="7" name="Slide Number Placeholder 6"/>
          <p:cNvSpPr>
            <a:spLocks noGrp="1"/>
          </p:cNvSpPr>
          <p:nvPr>
            <p:ph type="sldNum" sz="quarter" idx="12"/>
          </p:nvPr>
        </p:nvSpPr>
        <p:spPr>
          <a:xfrm>
            <a:off x="10396728" y="6035040"/>
            <a:ext cx="1225296" cy="365760"/>
          </a:xfrm>
        </p:spPr>
        <p:txBody>
          <a:bodyPr/>
          <a:lstStyle/>
          <a:p>
            <a:fld id="{34B7E4EF-A1BD-40F4-AB7B-04F084DD991D}" type="slidenum">
              <a:rPr lang="en-US" smtClean="0"/>
              <a:t>‹#›</a:t>
            </a:fld>
            <a:endParaRPr lang="en-US"/>
          </a:p>
        </p:txBody>
      </p:sp>
      <p:sp>
        <p:nvSpPr>
          <p:cNvPr id="12" name="Rectangle 11">
            <a:extLst>
              <a:ext uri="{FF2B5EF4-FFF2-40B4-BE49-F238E27FC236}">
                <a16:creationId xmlns:a16="http://schemas.microsoft.com/office/drawing/2014/main" id="{F8B3D8CC-BB13-41A5-8F34-B8E84A4F9534}"/>
              </a:ext>
            </a:extLst>
          </p:cNvPr>
          <p:cNvSpPr/>
          <p:nvPr/>
        </p:nvSpPr>
        <p:spPr>
          <a:xfrm>
            <a:off x="8254660" y="374904"/>
            <a:ext cx="3557016" cy="6108192"/>
          </a:xfrm>
          <a:prstGeom prst="rect">
            <a:avLst/>
          </a:prstGeom>
          <a:noFill/>
          <a:ln w="6350" cap="sq">
            <a:solidFill>
              <a:schemeClr val="tx1">
                <a:lumMod val="75000"/>
                <a:lumOff val="2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477250" y="603504"/>
            <a:ext cx="3144774" cy="1645920"/>
          </a:xfrm>
        </p:spPr>
        <p:txBody>
          <a:bodyPr anchor="b">
            <a:noAutofit/>
          </a:bodyPr>
          <a:lstStyle>
            <a:lvl1pPr algn="l">
              <a:lnSpc>
                <a:spcPct val="100000"/>
              </a:lnSpc>
              <a:defRPr sz="3200" b="0">
                <a:solidFill>
                  <a:schemeClr val="tx1"/>
                </a:solidFill>
                <a:latin typeface="+mj-lt"/>
              </a:defRPr>
            </a:lvl1pPr>
          </a:lstStyle>
          <a:p>
            <a:r>
              <a:rPr lang="en-US"/>
              <a:t>Click to edit Master title style</a:t>
            </a:r>
            <a:endParaRPr lang="en-US" dirty="0"/>
          </a:p>
        </p:txBody>
      </p:sp>
      <p:sp>
        <p:nvSpPr>
          <p:cNvPr id="4" name="Text Placeholder 3"/>
          <p:cNvSpPr>
            <a:spLocks noGrp="1"/>
          </p:cNvSpPr>
          <p:nvPr>
            <p:ph type="body" sz="half" idx="2"/>
          </p:nvPr>
        </p:nvSpPr>
        <p:spPr>
          <a:xfrm>
            <a:off x="8477250" y="2386584"/>
            <a:ext cx="3144774" cy="3511296"/>
          </a:xfrm>
        </p:spPr>
        <p:txBody>
          <a:bodyPr>
            <a:normAutofit/>
          </a:bodyPr>
          <a:lstStyle>
            <a:lvl1pPr marL="0" indent="0" algn="l">
              <a:lnSpc>
                <a:spcPct val="110000"/>
              </a:lnSpc>
              <a:spcBef>
                <a:spcPts val="800"/>
              </a:spcBef>
              <a:buNone/>
              <a:defRPr sz="18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26782230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1E94681D-2A4C-4A8D-B9B5-31D440D0328D}"/>
              </a:ext>
            </a:extLst>
          </p:cNvPr>
          <p:cNvSpPr/>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p:nvSpPr>
        <p:spPr>
          <a:xfrm>
            <a:off x="234696" y="237744"/>
            <a:ext cx="11722608" cy="6382512"/>
          </a:xfrm>
          <a:prstGeom prst="rect">
            <a:avLst/>
          </a:prstGeom>
          <a:solidFill>
            <a:schemeClr val="bg1">
              <a:lumMod val="75000"/>
              <a:alpha val="60000"/>
            </a:schemeClr>
          </a:solidFill>
          <a:ln w="6350" cap="flat" cmpd="sng" algn="ctr">
            <a:noFill/>
            <a:prstDash val="solid"/>
          </a:ln>
          <a:effectLst>
            <a:softEdge rad="0"/>
          </a:effectLst>
        </p:spPr>
      </p:sp>
      <p:sp>
        <p:nvSpPr>
          <p:cNvPr id="8" name="Rectangle 7"/>
          <p:cNvSpPr/>
          <p:nvPr/>
        </p:nvSpPr>
        <p:spPr>
          <a:xfrm>
            <a:off x="371856" y="374904"/>
            <a:ext cx="11448288" cy="6108192"/>
          </a:xfrm>
          <a:prstGeom prst="rect">
            <a:avLst/>
          </a:prstGeom>
          <a:noFill/>
          <a:ln w="6350" cap="sq" cmpd="sng" algn="ctr">
            <a:solidFill>
              <a:schemeClr val="tx1">
                <a:lumMod val="85000"/>
                <a:lumOff val="15000"/>
              </a:schemeClr>
            </a:solidFill>
            <a:prstDash val="solid"/>
            <a:miter lim="800000"/>
          </a:ln>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66800" y="2103120"/>
            <a:ext cx="10058400" cy="384962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56794" y="6035040"/>
            <a:ext cx="2893045" cy="365760"/>
          </a:xfrm>
          <a:prstGeom prst="rect">
            <a:avLst/>
          </a:prstGeom>
        </p:spPr>
        <p:txBody>
          <a:bodyPr vert="horz" lIns="91440" tIns="45720" rIns="91440" bIns="45720" rtlCol="0" anchor="b"/>
          <a:lstStyle>
            <a:lvl1pPr algn="r">
              <a:defRPr sz="800">
                <a:solidFill>
                  <a:schemeClr val="tx1">
                    <a:lumMod val="75000"/>
                    <a:lumOff val="25000"/>
                  </a:schemeClr>
                </a:solidFill>
              </a:defRPr>
            </a:lvl1pPr>
          </a:lstStyle>
          <a:p>
            <a:fld id="{F6FA2B21-3FCD-4721-B95C-427943F61125}" type="datetime1">
              <a:rPr lang="en-US" smtClean="0"/>
              <a:t>2/2/2020</a:t>
            </a:fld>
            <a:endParaRPr lang="en-US"/>
          </a:p>
        </p:txBody>
      </p:sp>
      <p:sp>
        <p:nvSpPr>
          <p:cNvPr id="5" name="Footer Placeholder 4"/>
          <p:cNvSpPr>
            <a:spLocks noGrp="1"/>
          </p:cNvSpPr>
          <p:nvPr>
            <p:ph type="ftr" sz="quarter" idx="3"/>
          </p:nvPr>
        </p:nvSpPr>
        <p:spPr>
          <a:xfrm>
            <a:off x="1066800" y="6035040"/>
            <a:ext cx="5816600" cy="365760"/>
          </a:xfrm>
          <a:prstGeom prst="rect">
            <a:avLst/>
          </a:prstGeom>
        </p:spPr>
        <p:txBody>
          <a:bodyPr vert="horz" lIns="91440" tIns="45720" rIns="91440" bIns="45720" rtlCol="0" anchor="b"/>
          <a:lstStyle>
            <a:lvl1pPr algn="l">
              <a:defRPr sz="800">
                <a:solidFill>
                  <a:schemeClr val="tx1">
                    <a:lumMod val="85000"/>
                    <a:lumOff val="15000"/>
                  </a:schemeClr>
                </a:solidFill>
              </a:defRPr>
            </a:lvl1pPr>
          </a:lstStyle>
          <a:p>
            <a:endParaRPr lang="en-US" dirty="0"/>
          </a:p>
        </p:txBody>
      </p:sp>
      <p:sp>
        <p:nvSpPr>
          <p:cNvPr id="6" name="Slide Number Placeholder 5"/>
          <p:cNvSpPr>
            <a:spLocks noGrp="1"/>
          </p:cNvSpPr>
          <p:nvPr>
            <p:ph type="sldNum" sz="quarter" idx="4"/>
          </p:nvPr>
        </p:nvSpPr>
        <p:spPr>
          <a:xfrm>
            <a:off x="10287000" y="6035040"/>
            <a:ext cx="838200" cy="365760"/>
          </a:xfrm>
          <a:prstGeom prst="rect">
            <a:avLst/>
          </a:prstGeom>
        </p:spPr>
        <p:txBody>
          <a:bodyPr vert="horz" lIns="91440" tIns="45720" rIns="91440" bIns="45720" rtlCol="0" anchor="b"/>
          <a:lstStyle>
            <a:lvl1pPr algn="r">
              <a:defRPr sz="800">
                <a:solidFill>
                  <a:schemeClr val="tx1">
                    <a:lumMod val="75000"/>
                    <a:lumOff val="25000"/>
                  </a:schemeClr>
                </a:solidFill>
              </a:defRPr>
            </a:lvl1pPr>
          </a:lstStyle>
          <a:p>
            <a:fld id="{34B7E4EF-A1BD-40F4-AB7B-04F084DD991D}" type="slidenum">
              <a:rPr lang="en-US" smtClean="0"/>
              <a:t>‹#›</a:t>
            </a:fld>
            <a:endParaRPr lang="en-US"/>
          </a:p>
        </p:txBody>
      </p:sp>
    </p:spTree>
    <p:extLst>
      <p:ext uri="{BB962C8B-B14F-4D97-AF65-F5344CB8AC3E}">
        <p14:creationId xmlns:p14="http://schemas.microsoft.com/office/powerpoint/2010/main" val="3811577630"/>
      </p:ext>
    </p:extLst>
  </p:cSld>
  <p:clrMap bg1="lt1" tx1="dk1" bg2="lt2" tx2="dk2" accent1="accent1" accent2="accent2" accent3="accent3" accent4="accent4" accent5="accent5" accent6="accent6" hlink="hlink" folHlink="folHlink"/>
  <p:sldLayoutIdLst>
    <p:sldLayoutId id="2147483667" r:id="rId1"/>
    <p:sldLayoutId id="2147483668" r:id="rId2"/>
    <p:sldLayoutId id="2147483669" r:id="rId3"/>
    <p:sldLayoutId id="2147483670" r:id="rId4"/>
    <p:sldLayoutId id="2147483665" r:id="rId5"/>
    <p:sldLayoutId id="2147483671" r:id="rId6"/>
    <p:sldLayoutId id="2147483672" r:id="rId7"/>
    <p:sldLayoutId id="2147483662" r:id="rId8"/>
    <p:sldLayoutId id="2147483663" r:id="rId9"/>
    <p:sldLayoutId id="2147483664" r:id="rId10"/>
    <p:sldLayoutId id="2147483666" r:id="rId11"/>
  </p:sldLayoutIdLst>
  <p:hf sldNum="0" hdr="0" ftr="0" dt="0"/>
  <p:txStyles>
    <p:titleStyle>
      <a:lvl1pPr algn="l" defTabSz="914400" rtl="0" eaLnBrk="1" latinLnBrk="0" hangingPunct="1">
        <a:lnSpc>
          <a:spcPct val="90000"/>
        </a:lnSpc>
        <a:spcBef>
          <a:spcPct val="0"/>
        </a:spcBef>
        <a:buNone/>
        <a:defRPr lang="en-US" sz="4000" i="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10000"/>
        </a:lnSpc>
        <a:spcBef>
          <a:spcPts val="900"/>
        </a:spcBef>
        <a:spcAft>
          <a:spcPts val="0"/>
        </a:spcAft>
        <a:buClr>
          <a:schemeClr val="tx1">
            <a:lumMod val="85000"/>
            <a:lumOff val="15000"/>
          </a:schemeClr>
        </a:buClr>
        <a:buFont typeface="Garamond" pitchFamily="18" charset="0"/>
        <a:buChar char="◦"/>
        <a:defRPr sz="15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3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2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2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2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5" name="Picture 4" descr="A picture containing fabric, table, red, covered&#10;&#10;Description automatically generated">
            <a:extLst>
              <a:ext uri="{FF2B5EF4-FFF2-40B4-BE49-F238E27FC236}">
                <a16:creationId xmlns:a16="http://schemas.microsoft.com/office/drawing/2014/main" id="{6D3BA21E-E6C8-4E14-8E53-C5DF567E9DFF}"/>
              </a:ext>
            </a:extLst>
          </p:cNvPr>
          <p:cNvPicPr>
            <a:picLocks noChangeAspect="1"/>
          </p:cNvPicPr>
          <p:nvPr/>
        </p:nvPicPr>
        <p:blipFill rotWithShape="1">
          <a:blip r:embed="rId2">
            <a:extLst>
              <a:ext uri="{28A0092B-C50C-407E-A947-70E740481C1C}">
                <a14:useLocalDpi xmlns:a14="http://schemas.microsoft.com/office/drawing/2010/main" val="0"/>
              </a:ext>
            </a:extLst>
          </a:blip>
          <a:srcRect/>
          <a:stretch/>
        </p:blipFill>
        <p:spPr>
          <a:xfrm>
            <a:off x="-44860" y="10"/>
            <a:ext cx="12191979" cy="6857990"/>
          </a:xfrm>
          <a:prstGeom prst="rect">
            <a:avLst/>
          </a:prstGeom>
        </p:spPr>
      </p:pic>
      <p:sp>
        <p:nvSpPr>
          <p:cNvPr id="64" name="Rectangle 59">
            <a:extLst>
              <a:ext uri="{FF2B5EF4-FFF2-40B4-BE49-F238E27FC236}">
                <a16:creationId xmlns:a16="http://schemas.microsoft.com/office/drawing/2014/main" id="{2644B391-9BFE-445C-A9EC-F544BB85FB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37329" y="1808532"/>
            <a:ext cx="5452527" cy="3240936"/>
          </a:xfrm>
          <a:prstGeom prst="rect">
            <a:avLst/>
          </a:prstGeom>
          <a:solidFill>
            <a:schemeClr val="bg1">
              <a:lumMod val="75000"/>
              <a:lumOff val="25000"/>
            </a:schemeClr>
          </a:solidFill>
          <a:ln w="6350" cap="sq" cmpd="sng" algn="ctr">
            <a:noFill/>
            <a:prstDash val="solid"/>
            <a:miter lim="800000"/>
          </a:ln>
          <a:effectLst/>
        </p:spPr>
      </p:sp>
      <p:sp>
        <p:nvSpPr>
          <p:cNvPr id="65" name="Rectangle 61">
            <a:extLst>
              <a:ext uri="{FF2B5EF4-FFF2-40B4-BE49-F238E27FC236}">
                <a16:creationId xmlns:a16="http://schemas.microsoft.com/office/drawing/2014/main" id="{80F26E69-87D9-4655-AE7B-280A87AA3CA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03272" y="1975104"/>
            <a:ext cx="5120640" cy="2907792"/>
          </a:xfrm>
          <a:prstGeom prst="rect">
            <a:avLst/>
          </a:prstGeom>
          <a:noFill/>
          <a:ln w="6350" cap="sq" cmpd="sng" algn="ctr">
            <a:solidFill>
              <a:schemeClr val="tx1"/>
            </a:solidFill>
            <a:prstDash val="solid"/>
            <a:miter lim="800000"/>
          </a:ln>
          <a:effectLst>
            <a:softEdge rad="0"/>
          </a:effectLst>
        </p:spPr>
      </p:sp>
      <p:sp>
        <p:nvSpPr>
          <p:cNvPr id="2" name="Title 1">
            <a:extLst>
              <a:ext uri="{FF2B5EF4-FFF2-40B4-BE49-F238E27FC236}">
                <a16:creationId xmlns:a16="http://schemas.microsoft.com/office/drawing/2014/main" id="{18C3B467-088C-4F3D-A9A7-105C4E1E20CD}"/>
              </a:ext>
            </a:extLst>
          </p:cNvPr>
          <p:cNvSpPr>
            <a:spLocks noGrp="1"/>
          </p:cNvSpPr>
          <p:nvPr>
            <p:ph type="ctrTitle"/>
          </p:nvPr>
        </p:nvSpPr>
        <p:spPr>
          <a:xfrm>
            <a:off x="1276055" y="2350017"/>
            <a:ext cx="4775075" cy="1630906"/>
          </a:xfrm>
        </p:spPr>
        <p:txBody>
          <a:bodyPr>
            <a:normAutofit/>
          </a:bodyPr>
          <a:lstStyle/>
          <a:p>
            <a:r>
              <a:rPr lang="ru-RU" sz="4400" i="1" dirty="0">
                <a:solidFill>
                  <a:schemeClr val="tx1"/>
                </a:solidFill>
              </a:rPr>
              <a:t>История русской культуры</a:t>
            </a:r>
            <a:endParaRPr lang="en-US" sz="4400" i="1" dirty="0">
              <a:solidFill>
                <a:schemeClr val="tx1"/>
              </a:solidFill>
            </a:endParaRPr>
          </a:p>
        </p:txBody>
      </p:sp>
      <p:sp>
        <p:nvSpPr>
          <p:cNvPr id="3" name="Subtitle 2">
            <a:extLst>
              <a:ext uri="{FF2B5EF4-FFF2-40B4-BE49-F238E27FC236}">
                <a16:creationId xmlns:a16="http://schemas.microsoft.com/office/drawing/2014/main" id="{C8722DDC-8EEE-4A06-8DFE-B44871EAA2CF}"/>
              </a:ext>
            </a:extLst>
          </p:cNvPr>
          <p:cNvSpPr>
            <a:spLocks noGrp="1"/>
          </p:cNvSpPr>
          <p:nvPr>
            <p:ph type="subTitle" idx="1"/>
          </p:nvPr>
        </p:nvSpPr>
        <p:spPr>
          <a:xfrm>
            <a:off x="1276055" y="3990546"/>
            <a:ext cx="4775075" cy="559656"/>
          </a:xfrm>
        </p:spPr>
        <p:txBody>
          <a:bodyPr>
            <a:normAutofit/>
          </a:bodyPr>
          <a:lstStyle/>
          <a:p>
            <a:r>
              <a:rPr lang="ru-RU" i="1" dirty="0">
                <a:solidFill>
                  <a:schemeClr val="tx1"/>
                </a:solidFill>
              </a:rPr>
              <a:t>Лекция 4</a:t>
            </a:r>
            <a:endParaRPr lang="en-US" i="1" dirty="0">
              <a:solidFill>
                <a:schemeClr val="tx1"/>
              </a:solidFill>
            </a:endParaRPr>
          </a:p>
        </p:txBody>
      </p:sp>
    </p:spTree>
    <p:extLst>
      <p:ext uri="{BB962C8B-B14F-4D97-AF65-F5344CB8AC3E}">
        <p14:creationId xmlns:p14="http://schemas.microsoft.com/office/powerpoint/2010/main" val="1736693185"/>
      </p:ext>
    </p:extLst>
  </p:cSld>
  <p:clrMapOvr>
    <a:overrideClrMapping bg1="lt1" tx1="dk1" bg2="lt2" tx2="dk2" accent1="accent1" accent2="accent2" accent3="accent3" accent4="accent4" accent5="accent5" accent6="accent6" hlink="hlink" folHlink="folHlink"/>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descr="A picture containing fabric, table, red, covered&#10;&#10;Description automatically generated">
            <a:extLst>
              <a:ext uri="{FF2B5EF4-FFF2-40B4-BE49-F238E27FC236}">
                <a16:creationId xmlns:a16="http://schemas.microsoft.com/office/drawing/2014/main" id="{5C002EE5-E4FF-463C-8DAA-9AC0B6D407FF}"/>
              </a:ext>
            </a:extLst>
          </p:cNvPr>
          <p:cNvPicPr>
            <a:picLocks noChangeAspect="1"/>
          </p:cNvPicPr>
          <p:nvPr/>
        </p:nvPicPr>
        <p:blipFill rotWithShape="1">
          <a:blip r:embed="rId2">
            <a:extLst>
              <a:ext uri="{28A0092B-C50C-407E-A947-70E740481C1C}">
                <a14:useLocalDpi xmlns:a14="http://schemas.microsoft.com/office/drawing/2010/main" val="0"/>
              </a:ext>
            </a:extLst>
          </a:blip>
          <a:srcRect/>
          <a:stretch/>
        </p:blipFill>
        <p:spPr>
          <a:xfrm>
            <a:off x="0" y="10"/>
            <a:ext cx="12191979" cy="6857990"/>
          </a:xfrm>
          <a:prstGeom prst="rect">
            <a:avLst/>
          </a:prstGeom>
        </p:spPr>
      </p:pic>
      <p:sp>
        <p:nvSpPr>
          <p:cNvPr id="29" name="Rectangle 22">
            <a:extLst>
              <a:ext uri="{FF2B5EF4-FFF2-40B4-BE49-F238E27FC236}">
                <a16:creationId xmlns:a16="http://schemas.microsoft.com/office/drawing/2014/main" id="{F5380E9A-163E-4576-BCDD-0A450B7E90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79943" y="237744"/>
            <a:ext cx="7652977" cy="6382512"/>
          </a:xfrm>
          <a:prstGeom prst="rect">
            <a:avLst/>
          </a:prstGeom>
          <a:solidFill>
            <a:schemeClr val="bg1">
              <a:alpha val="94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Rectangle 24">
            <a:extLst>
              <a:ext uri="{FF2B5EF4-FFF2-40B4-BE49-F238E27FC236}">
                <a16:creationId xmlns:a16="http://schemas.microsoft.com/office/drawing/2014/main" id="{88DDEF77-9746-4D83-91F9-442A2487E6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17103" y="374904"/>
            <a:ext cx="7340156" cy="6108192"/>
          </a:xfrm>
          <a:prstGeom prst="rect">
            <a:avLst/>
          </a:prstGeom>
          <a:noFill/>
          <a:ln w="6350" cap="sq">
            <a:solidFill>
              <a:schemeClr val="tx1">
                <a:lumMod val="65000"/>
                <a:lumOff val="3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92C9295F-E638-4F61-AFE2-CF3E40556031}"/>
              </a:ext>
            </a:extLst>
          </p:cNvPr>
          <p:cNvSpPr>
            <a:spLocks noGrp="1"/>
          </p:cNvSpPr>
          <p:nvPr>
            <p:ph type="title"/>
          </p:nvPr>
        </p:nvSpPr>
        <p:spPr>
          <a:xfrm>
            <a:off x="4740751" y="642594"/>
            <a:ext cx="6718433" cy="5572676"/>
          </a:xfrm>
        </p:spPr>
        <p:txBody>
          <a:bodyPr>
            <a:normAutofit/>
          </a:bodyPr>
          <a:lstStyle/>
          <a:p>
            <a:pPr algn="just">
              <a:lnSpc>
                <a:spcPct val="107000"/>
              </a:lnSpc>
              <a:spcAft>
                <a:spcPts val="800"/>
              </a:spcAft>
            </a:pPr>
            <a:r>
              <a:rPr lang="ru-RU" sz="2000" i="1" dirty="0">
                <a:solidFill>
                  <a:schemeClr val="tx1">
                    <a:lumMod val="75000"/>
                    <a:lumOff val="25000"/>
                  </a:schemeClr>
                </a:solidFill>
                <a:latin typeface="Arial" panose="020B0604020202020204" pitchFamily="34" charset="0"/>
                <a:cs typeface="Arial" panose="020B0604020202020204" pitchFamily="34" charset="0"/>
              </a:rPr>
              <a:t>	</a:t>
            </a:r>
            <a:endParaRPr lang="en-US" sz="2200" i="1" dirty="0">
              <a:solidFill>
                <a:schemeClr val="tx1">
                  <a:lumMod val="75000"/>
                  <a:lumOff val="25000"/>
                </a:schemeClr>
              </a:solidFill>
              <a:latin typeface="Arial" panose="020B0604020202020204" pitchFamily="34" charset="0"/>
              <a:cs typeface="Arial" panose="020B0604020202020204" pitchFamily="34" charset="0"/>
            </a:endParaRPr>
          </a:p>
        </p:txBody>
      </p:sp>
      <p:sp>
        <p:nvSpPr>
          <p:cNvPr id="5" name="Rectangle 4">
            <a:extLst>
              <a:ext uri="{FF2B5EF4-FFF2-40B4-BE49-F238E27FC236}">
                <a16:creationId xmlns:a16="http://schemas.microsoft.com/office/drawing/2014/main" id="{81710696-4C59-414A-822E-4BDE660AB7E2}"/>
              </a:ext>
            </a:extLst>
          </p:cNvPr>
          <p:cNvSpPr/>
          <p:nvPr/>
        </p:nvSpPr>
        <p:spPr>
          <a:xfrm>
            <a:off x="5039181" y="766664"/>
            <a:ext cx="6096000" cy="5016758"/>
          </a:xfrm>
          <a:prstGeom prst="rect">
            <a:avLst/>
          </a:prstGeom>
        </p:spPr>
        <p:txBody>
          <a:bodyPr>
            <a:spAutoFit/>
          </a:bodyPr>
          <a:lstStyle/>
          <a:p>
            <a:pPr algn="just"/>
            <a:r>
              <a:rPr lang="ru-RU" sz="2000" i="1" dirty="0">
                <a:latin typeface="Arial" panose="020B0604020202020204" pitchFamily="34" charset="0"/>
                <a:cs typeface="Arial" panose="020B0604020202020204" pitchFamily="34" charset="0"/>
              </a:rPr>
              <a:t>	Новая страница   в искусстве иконописи была открыта величайшем мастером Андреем Рублевым. Он по праву считается основателем русской Московской школы иконописи. В работах Андрея Рублева искусство иконописи достигло своего наивысшего развития. </a:t>
            </a:r>
          </a:p>
          <a:p>
            <a:pPr algn="just"/>
            <a:r>
              <a:rPr lang="ru-RU" sz="2000" i="1" dirty="0">
                <a:latin typeface="Arial" panose="020B0604020202020204" pitchFamily="34" charset="0"/>
                <a:cs typeface="Arial" panose="020B0604020202020204" pitchFamily="34" charset="0"/>
              </a:rPr>
              <a:t>	О жизни Рублева известно очень немного, предположительно мастер родился в 1360 г. Дата смерти - 1430 г. Еще в молодости Андрей Рублев решил посвятить себя Богу. Узнав о Сергее Радонежском, великом русском праведнике, он поехал в Троицкую обитель. Тепло принятый монахами он остался здесь жить. Через несколько лет, проработав в Троицкой мастерской, Рублев оказался в </a:t>
            </a:r>
            <a:r>
              <a:rPr lang="ru-RU" sz="2000" i="1" dirty="0" err="1">
                <a:latin typeface="Arial" panose="020B0604020202020204" pitchFamily="34" charset="0"/>
                <a:cs typeface="Arial" panose="020B0604020202020204" pitchFamily="34" charset="0"/>
              </a:rPr>
              <a:t>Спасо-Андрониковом</a:t>
            </a:r>
            <a:r>
              <a:rPr lang="ru-RU" sz="2000" i="1" dirty="0">
                <a:latin typeface="Arial" panose="020B0604020202020204" pitchFamily="34" charset="0"/>
                <a:cs typeface="Arial" panose="020B0604020202020204" pitchFamily="34" charset="0"/>
              </a:rPr>
              <a:t> монастыре</a:t>
            </a:r>
            <a:r>
              <a:rPr lang="ru-RU" dirty="0"/>
              <a:t>. </a:t>
            </a:r>
            <a:endParaRPr lang="en-US" dirty="0"/>
          </a:p>
        </p:txBody>
      </p:sp>
    </p:spTree>
    <p:extLst>
      <p:ext uri="{BB962C8B-B14F-4D97-AF65-F5344CB8AC3E}">
        <p14:creationId xmlns:p14="http://schemas.microsoft.com/office/powerpoint/2010/main" val="202009281"/>
      </p:ext>
    </p:extLst>
  </p:cSld>
  <p:clrMapOvr>
    <a:overrideClrMapping bg1="lt1" tx1="dk1" bg2="lt2" tx2="dk2" accent1="accent1" accent2="accent2" accent3="accent3" accent4="accent4" accent5="accent5" accent6="accent6" hlink="hlink" folHlink="folHlink"/>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descr="A picture containing fabric, table, red, covered&#10;&#10;Description automatically generated">
            <a:extLst>
              <a:ext uri="{FF2B5EF4-FFF2-40B4-BE49-F238E27FC236}">
                <a16:creationId xmlns:a16="http://schemas.microsoft.com/office/drawing/2014/main" id="{5C002EE5-E4FF-463C-8DAA-9AC0B6D407FF}"/>
              </a:ext>
            </a:extLst>
          </p:cNvPr>
          <p:cNvPicPr>
            <a:picLocks noChangeAspect="1"/>
          </p:cNvPicPr>
          <p:nvPr/>
        </p:nvPicPr>
        <p:blipFill rotWithShape="1">
          <a:blip r:embed="rId2">
            <a:extLst>
              <a:ext uri="{28A0092B-C50C-407E-A947-70E740481C1C}">
                <a14:useLocalDpi xmlns:a14="http://schemas.microsoft.com/office/drawing/2010/main" val="0"/>
              </a:ext>
            </a:extLst>
          </a:blip>
          <a:srcRect/>
          <a:stretch/>
        </p:blipFill>
        <p:spPr>
          <a:xfrm>
            <a:off x="0" y="10"/>
            <a:ext cx="12191979" cy="6857990"/>
          </a:xfrm>
          <a:prstGeom prst="rect">
            <a:avLst/>
          </a:prstGeom>
        </p:spPr>
      </p:pic>
      <p:sp>
        <p:nvSpPr>
          <p:cNvPr id="29" name="Rectangle 22">
            <a:extLst>
              <a:ext uri="{FF2B5EF4-FFF2-40B4-BE49-F238E27FC236}">
                <a16:creationId xmlns:a16="http://schemas.microsoft.com/office/drawing/2014/main" id="{F5380E9A-163E-4576-BCDD-0A450B7E90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79943" y="237744"/>
            <a:ext cx="7652977" cy="6382512"/>
          </a:xfrm>
          <a:prstGeom prst="rect">
            <a:avLst/>
          </a:prstGeom>
          <a:solidFill>
            <a:schemeClr val="bg1">
              <a:alpha val="94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Rectangle 24">
            <a:extLst>
              <a:ext uri="{FF2B5EF4-FFF2-40B4-BE49-F238E27FC236}">
                <a16:creationId xmlns:a16="http://schemas.microsoft.com/office/drawing/2014/main" id="{88DDEF77-9746-4D83-91F9-442A2487E6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17103" y="374904"/>
            <a:ext cx="7340156" cy="6108192"/>
          </a:xfrm>
          <a:prstGeom prst="rect">
            <a:avLst/>
          </a:prstGeom>
          <a:noFill/>
          <a:ln w="6350" cap="sq">
            <a:solidFill>
              <a:schemeClr val="tx1">
                <a:lumMod val="65000"/>
                <a:lumOff val="3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92C9295F-E638-4F61-AFE2-CF3E40556031}"/>
              </a:ext>
            </a:extLst>
          </p:cNvPr>
          <p:cNvSpPr>
            <a:spLocks noGrp="1"/>
          </p:cNvSpPr>
          <p:nvPr>
            <p:ph type="title"/>
          </p:nvPr>
        </p:nvSpPr>
        <p:spPr>
          <a:xfrm>
            <a:off x="4740751" y="642594"/>
            <a:ext cx="6718433" cy="5572676"/>
          </a:xfrm>
        </p:spPr>
        <p:txBody>
          <a:bodyPr>
            <a:normAutofit/>
          </a:bodyPr>
          <a:lstStyle/>
          <a:p>
            <a:pPr algn="just">
              <a:lnSpc>
                <a:spcPct val="107000"/>
              </a:lnSpc>
              <a:spcAft>
                <a:spcPts val="800"/>
              </a:spcAft>
            </a:pPr>
            <a:r>
              <a:rPr lang="ru-RU" sz="2000" i="1" dirty="0">
                <a:solidFill>
                  <a:schemeClr val="tx1">
                    <a:lumMod val="75000"/>
                    <a:lumOff val="25000"/>
                  </a:schemeClr>
                </a:solidFill>
                <a:latin typeface="Arial" panose="020B0604020202020204" pitchFamily="34" charset="0"/>
                <a:cs typeface="Arial" panose="020B0604020202020204" pitchFamily="34" charset="0"/>
              </a:rPr>
              <a:t>	</a:t>
            </a:r>
            <a:endParaRPr lang="en-US" sz="2200" i="1" dirty="0">
              <a:solidFill>
                <a:schemeClr val="tx1">
                  <a:lumMod val="75000"/>
                  <a:lumOff val="25000"/>
                </a:schemeClr>
              </a:solidFill>
              <a:latin typeface="Arial" panose="020B0604020202020204" pitchFamily="34" charset="0"/>
              <a:cs typeface="Arial" panose="020B0604020202020204" pitchFamily="34" charset="0"/>
            </a:endParaRPr>
          </a:p>
        </p:txBody>
      </p:sp>
      <p:sp>
        <p:nvSpPr>
          <p:cNvPr id="5" name="Rectangle 4">
            <a:extLst>
              <a:ext uri="{FF2B5EF4-FFF2-40B4-BE49-F238E27FC236}">
                <a16:creationId xmlns:a16="http://schemas.microsoft.com/office/drawing/2014/main" id="{81710696-4C59-414A-822E-4BDE660AB7E2}"/>
              </a:ext>
            </a:extLst>
          </p:cNvPr>
          <p:cNvSpPr/>
          <p:nvPr/>
        </p:nvSpPr>
        <p:spPr>
          <a:xfrm>
            <a:off x="5039181" y="766664"/>
            <a:ext cx="6096000" cy="4401205"/>
          </a:xfrm>
          <a:prstGeom prst="rect">
            <a:avLst/>
          </a:prstGeom>
        </p:spPr>
        <p:txBody>
          <a:bodyPr>
            <a:spAutoFit/>
          </a:bodyPr>
          <a:lstStyle/>
          <a:p>
            <a:pPr algn="just"/>
            <a:r>
              <a:rPr lang="ru-RU" sz="2000" i="1" dirty="0">
                <a:latin typeface="Arial" panose="020B0604020202020204" pitchFamily="34" charset="0"/>
                <a:cs typeface="Arial" panose="020B0604020202020204" pitchFamily="34" charset="0"/>
              </a:rPr>
              <a:t>	В начале 15 в. Рублев вместе с Феофаном Греком расписывал Благовещенский собор Московского кремля. В 1408 г. Рублев приступит к росписи Успенского собора во Владимире. Самое совершенное произведение Рублева – икона Троица. В основе сюжета лежит библейская история, как старцу Аврааму явилось трое прекрасных юношей, воплотившие три лика троицы. В центре композиции - Христос в задумчивой позе он склоняется над чашей, готовый принести себя в жертву. Лики ангелов поражают своим совершенством и красотой. Троица – это новое слово в иконописи.</a:t>
            </a:r>
            <a:endParaRPr lang="en-US" dirty="0"/>
          </a:p>
        </p:txBody>
      </p:sp>
    </p:spTree>
    <p:extLst>
      <p:ext uri="{BB962C8B-B14F-4D97-AF65-F5344CB8AC3E}">
        <p14:creationId xmlns:p14="http://schemas.microsoft.com/office/powerpoint/2010/main" val="264465537"/>
      </p:ext>
    </p:extLst>
  </p:cSld>
  <p:clrMapOvr>
    <a:overrideClrMapping bg1="lt1" tx1="dk1" bg2="lt2" tx2="dk2" accent1="accent1" accent2="accent2" accent3="accent3" accent4="accent4" accent5="accent5" accent6="accent6" hlink="hlink" folHlink="folHlink"/>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descr="A picture containing fabric, table, red, covered&#10;&#10;Description automatically generated">
            <a:extLst>
              <a:ext uri="{FF2B5EF4-FFF2-40B4-BE49-F238E27FC236}">
                <a16:creationId xmlns:a16="http://schemas.microsoft.com/office/drawing/2014/main" id="{5C002EE5-E4FF-463C-8DAA-9AC0B6D407FF}"/>
              </a:ext>
            </a:extLst>
          </p:cNvPr>
          <p:cNvPicPr>
            <a:picLocks noChangeAspect="1"/>
          </p:cNvPicPr>
          <p:nvPr/>
        </p:nvPicPr>
        <p:blipFill rotWithShape="1">
          <a:blip r:embed="rId2">
            <a:extLst>
              <a:ext uri="{28A0092B-C50C-407E-A947-70E740481C1C}">
                <a14:useLocalDpi xmlns:a14="http://schemas.microsoft.com/office/drawing/2010/main" val="0"/>
              </a:ext>
            </a:extLst>
          </a:blip>
          <a:srcRect/>
          <a:stretch/>
        </p:blipFill>
        <p:spPr>
          <a:xfrm>
            <a:off x="0" y="10"/>
            <a:ext cx="12191979" cy="6857990"/>
          </a:xfrm>
          <a:prstGeom prst="rect">
            <a:avLst/>
          </a:prstGeom>
        </p:spPr>
      </p:pic>
      <p:sp>
        <p:nvSpPr>
          <p:cNvPr id="29" name="Rectangle 22">
            <a:extLst>
              <a:ext uri="{FF2B5EF4-FFF2-40B4-BE49-F238E27FC236}">
                <a16:creationId xmlns:a16="http://schemas.microsoft.com/office/drawing/2014/main" id="{F5380E9A-163E-4576-BCDD-0A450B7E90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79943" y="237744"/>
            <a:ext cx="7652977" cy="6382512"/>
          </a:xfrm>
          <a:prstGeom prst="rect">
            <a:avLst/>
          </a:prstGeom>
          <a:solidFill>
            <a:schemeClr val="bg1">
              <a:alpha val="94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Rectangle 24">
            <a:extLst>
              <a:ext uri="{FF2B5EF4-FFF2-40B4-BE49-F238E27FC236}">
                <a16:creationId xmlns:a16="http://schemas.microsoft.com/office/drawing/2014/main" id="{88DDEF77-9746-4D83-91F9-442A2487E6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17103" y="374904"/>
            <a:ext cx="7340156" cy="6108192"/>
          </a:xfrm>
          <a:prstGeom prst="rect">
            <a:avLst/>
          </a:prstGeom>
          <a:noFill/>
          <a:ln w="6350" cap="sq">
            <a:solidFill>
              <a:schemeClr val="tx1">
                <a:lumMod val="65000"/>
                <a:lumOff val="3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92C9295F-E638-4F61-AFE2-CF3E40556031}"/>
              </a:ext>
            </a:extLst>
          </p:cNvPr>
          <p:cNvSpPr>
            <a:spLocks noGrp="1"/>
          </p:cNvSpPr>
          <p:nvPr>
            <p:ph type="title"/>
          </p:nvPr>
        </p:nvSpPr>
        <p:spPr>
          <a:xfrm>
            <a:off x="4740751" y="642594"/>
            <a:ext cx="6718433" cy="5572676"/>
          </a:xfrm>
        </p:spPr>
        <p:txBody>
          <a:bodyPr>
            <a:normAutofit/>
          </a:bodyPr>
          <a:lstStyle/>
          <a:p>
            <a:pPr algn="just">
              <a:lnSpc>
                <a:spcPct val="107000"/>
              </a:lnSpc>
              <a:spcAft>
                <a:spcPts val="800"/>
              </a:spcAft>
            </a:pPr>
            <a:r>
              <a:rPr lang="ru-RU" sz="2000" i="1" dirty="0">
                <a:solidFill>
                  <a:schemeClr val="tx1">
                    <a:lumMod val="75000"/>
                    <a:lumOff val="25000"/>
                  </a:schemeClr>
                </a:solidFill>
                <a:latin typeface="Arial" panose="020B0604020202020204" pitchFamily="34" charset="0"/>
                <a:cs typeface="Arial" panose="020B0604020202020204" pitchFamily="34" charset="0"/>
              </a:rPr>
              <a:t>	</a:t>
            </a:r>
            <a:endParaRPr lang="en-US" sz="2200" i="1" dirty="0">
              <a:solidFill>
                <a:schemeClr val="tx1">
                  <a:lumMod val="75000"/>
                  <a:lumOff val="25000"/>
                </a:schemeClr>
              </a:solidFill>
              <a:latin typeface="Arial" panose="020B0604020202020204" pitchFamily="34" charset="0"/>
              <a:cs typeface="Arial" panose="020B0604020202020204" pitchFamily="34" charset="0"/>
            </a:endParaRPr>
          </a:p>
        </p:txBody>
      </p:sp>
      <p:sp>
        <p:nvSpPr>
          <p:cNvPr id="5" name="Rectangle 4">
            <a:extLst>
              <a:ext uri="{FF2B5EF4-FFF2-40B4-BE49-F238E27FC236}">
                <a16:creationId xmlns:a16="http://schemas.microsoft.com/office/drawing/2014/main" id="{81710696-4C59-414A-822E-4BDE660AB7E2}"/>
              </a:ext>
            </a:extLst>
          </p:cNvPr>
          <p:cNvSpPr/>
          <p:nvPr/>
        </p:nvSpPr>
        <p:spPr>
          <a:xfrm>
            <a:off x="5039181" y="766664"/>
            <a:ext cx="6096000" cy="4708981"/>
          </a:xfrm>
          <a:prstGeom prst="rect">
            <a:avLst/>
          </a:prstGeom>
        </p:spPr>
        <p:txBody>
          <a:bodyPr>
            <a:spAutoFit/>
          </a:bodyPr>
          <a:lstStyle/>
          <a:p>
            <a:pPr algn="just"/>
            <a:r>
              <a:rPr lang="ru-RU" sz="2000" i="1" dirty="0">
                <a:latin typeface="Arial" panose="020B0604020202020204" pitchFamily="34" charset="0"/>
                <a:cs typeface="Arial" panose="020B0604020202020204" pitchFamily="34" charset="0"/>
              </a:rPr>
              <a:t>	Иконопись 15 века преобладает над остальными видами живописи. 15 век по праву считается золотым веком русской иконы. Говоря об изобразительном искусстве 14-15 веков, нельзя не отметить развитие книжной миниатюры. Для книжной миниатюры этого периода характерно изображение человеческих фигур и даже небольших реалистичных эпизодов.  Книжная миниатюра постепенно отходит от витиеватых фантастических орнаментальных изображений. Миниатюра в </a:t>
            </a:r>
            <a:r>
              <a:rPr lang="ru-RU" sz="2000" i="1" dirty="0" err="1">
                <a:latin typeface="Arial" panose="020B0604020202020204" pitchFamily="34" charset="0"/>
                <a:cs typeface="Arial" panose="020B0604020202020204" pitchFamily="34" charset="0"/>
              </a:rPr>
              <a:t>Сийском</a:t>
            </a:r>
            <a:r>
              <a:rPr lang="ru-RU" sz="2000" i="1" dirty="0">
                <a:latin typeface="Arial" panose="020B0604020202020204" pitchFamily="34" charset="0"/>
                <a:cs typeface="Arial" panose="020B0604020202020204" pitchFamily="34" charset="0"/>
              </a:rPr>
              <a:t> Евангелии считается выдающимся памятником книжной миниатюры. Миниатюра изображает Христа в дверях храма. Здесь уже видны живые выразительные лица апостолов.</a:t>
            </a:r>
            <a:endParaRPr lang="en-US" dirty="0"/>
          </a:p>
        </p:txBody>
      </p:sp>
    </p:spTree>
    <p:extLst>
      <p:ext uri="{BB962C8B-B14F-4D97-AF65-F5344CB8AC3E}">
        <p14:creationId xmlns:p14="http://schemas.microsoft.com/office/powerpoint/2010/main" val="1525202469"/>
      </p:ext>
    </p:extLst>
  </p:cSld>
  <p:clrMapOvr>
    <a:overrideClrMapping bg1="lt1" tx1="dk1" bg2="lt2" tx2="dk2" accent1="accent1" accent2="accent2" accent3="accent3" accent4="accent4" accent5="accent5" accent6="accent6" hlink="hlink" folHlink="folHlink"/>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descr="A picture containing fabric, table, red, covered&#10;&#10;Description automatically generated">
            <a:extLst>
              <a:ext uri="{FF2B5EF4-FFF2-40B4-BE49-F238E27FC236}">
                <a16:creationId xmlns:a16="http://schemas.microsoft.com/office/drawing/2014/main" id="{5C002EE5-E4FF-463C-8DAA-9AC0B6D407FF}"/>
              </a:ext>
            </a:extLst>
          </p:cNvPr>
          <p:cNvPicPr>
            <a:picLocks noChangeAspect="1"/>
          </p:cNvPicPr>
          <p:nvPr/>
        </p:nvPicPr>
        <p:blipFill rotWithShape="1">
          <a:blip r:embed="rId2">
            <a:extLst>
              <a:ext uri="{28A0092B-C50C-407E-A947-70E740481C1C}">
                <a14:useLocalDpi xmlns:a14="http://schemas.microsoft.com/office/drawing/2010/main" val="0"/>
              </a:ext>
            </a:extLst>
          </a:blip>
          <a:srcRect/>
          <a:stretch/>
        </p:blipFill>
        <p:spPr>
          <a:xfrm>
            <a:off x="0" y="10"/>
            <a:ext cx="12191979" cy="6857990"/>
          </a:xfrm>
          <a:prstGeom prst="rect">
            <a:avLst/>
          </a:prstGeom>
        </p:spPr>
      </p:pic>
      <p:sp>
        <p:nvSpPr>
          <p:cNvPr id="29" name="Rectangle 22">
            <a:extLst>
              <a:ext uri="{FF2B5EF4-FFF2-40B4-BE49-F238E27FC236}">
                <a16:creationId xmlns:a16="http://schemas.microsoft.com/office/drawing/2014/main" id="{F5380E9A-163E-4576-BCDD-0A450B7E90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79943" y="237744"/>
            <a:ext cx="7652977" cy="6382512"/>
          </a:xfrm>
          <a:prstGeom prst="rect">
            <a:avLst/>
          </a:prstGeom>
          <a:solidFill>
            <a:schemeClr val="bg1">
              <a:alpha val="94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Rectangle 24">
            <a:extLst>
              <a:ext uri="{FF2B5EF4-FFF2-40B4-BE49-F238E27FC236}">
                <a16:creationId xmlns:a16="http://schemas.microsoft.com/office/drawing/2014/main" id="{88DDEF77-9746-4D83-91F9-442A2487E6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17103" y="374904"/>
            <a:ext cx="7340156" cy="6108192"/>
          </a:xfrm>
          <a:prstGeom prst="rect">
            <a:avLst/>
          </a:prstGeom>
          <a:noFill/>
          <a:ln w="6350" cap="sq">
            <a:solidFill>
              <a:schemeClr val="tx1">
                <a:lumMod val="65000"/>
                <a:lumOff val="3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92C9295F-E638-4F61-AFE2-CF3E40556031}"/>
              </a:ext>
            </a:extLst>
          </p:cNvPr>
          <p:cNvSpPr>
            <a:spLocks noGrp="1"/>
          </p:cNvSpPr>
          <p:nvPr>
            <p:ph type="title"/>
          </p:nvPr>
        </p:nvSpPr>
        <p:spPr>
          <a:xfrm>
            <a:off x="4740751" y="642594"/>
            <a:ext cx="6718433" cy="5572676"/>
          </a:xfrm>
        </p:spPr>
        <p:txBody>
          <a:bodyPr>
            <a:normAutofit/>
          </a:bodyPr>
          <a:lstStyle/>
          <a:p>
            <a:pPr algn="just">
              <a:lnSpc>
                <a:spcPct val="107000"/>
              </a:lnSpc>
              <a:spcAft>
                <a:spcPts val="800"/>
              </a:spcAft>
            </a:pPr>
            <a:r>
              <a:rPr lang="ru-RU" sz="2000" i="1" dirty="0">
                <a:solidFill>
                  <a:schemeClr val="tx1">
                    <a:lumMod val="75000"/>
                    <a:lumOff val="25000"/>
                  </a:schemeClr>
                </a:solidFill>
                <a:latin typeface="Arial" panose="020B0604020202020204" pitchFamily="34" charset="0"/>
                <a:cs typeface="Arial" panose="020B0604020202020204" pitchFamily="34" charset="0"/>
              </a:rPr>
              <a:t>	</a:t>
            </a:r>
            <a:endParaRPr lang="en-US" sz="2200" i="1" dirty="0">
              <a:solidFill>
                <a:schemeClr val="tx1">
                  <a:lumMod val="75000"/>
                  <a:lumOff val="25000"/>
                </a:schemeClr>
              </a:solidFill>
              <a:latin typeface="Arial" panose="020B0604020202020204" pitchFamily="34" charset="0"/>
              <a:cs typeface="Arial" panose="020B0604020202020204" pitchFamily="34" charset="0"/>
            </a:endParaRPr>
          </a:p>
        </p:txBody>
      </p:sp>
      <p:sp>
        <p:nvSpPr>
          <p:cNvPr id="5" name="Rectangle 4">
            <a:extLst>
              <a:ext uri="{FF2B5EF4-FFF2-40B4-BE49-F238E27FC236}">
                <a16:creationId xmlns:a16="http://schemas.microsoft.com/office/drawing/2014/main" id="{81710696-4C59-414A-822E-4BDE660AB7E2}"/>
              </a:ext>
            </a:extLst>
          </p:cNvPr>
          <p:cNvSpPr/>
          <p:nvPr/>
        </p:nvSpPr>
        <p:spPr>
          <a:xfrm>
            <a:off x="5039181" y="766664"/>
            <a:ext cx="6096000" cy="4093428"/>
          </a:xfrm>
          <a:prstGeom prst="rect">
            <a:avLst/>
          </a:prstGeom>
        </p:spPr>
        <p:txBody>
          <a:bodyPr>
            <a:spAutoFit/>
          </a:bodyPr>
          <a:lstStyle/>
          <a:p>
            <a:pPr algn="just"/>
            <a:r>
              <a:rPr lang="ru-RU" sz="2000" i="1" dirty="0">
                <a:latin typeface="Arial" panose="020B0604020202020204" pitchFamily="34" charset="0"/>
                <a:cs typeface="Arial" panose="020B0604020202020204" pitchFamily="34" charset="0"/>
              </a:rPr>
              <a:t>	Скульптурное искусство продолжает свое развитие в форме рельефа. Запрет на изображение статуй в церквях тормозил развитие пластики. Как бы ни противилась церковь скульптуре, она не могла остановить развитие рельефного искусства. К выдающимся произведениям рельефного искусства 14 в. относится резная икона Николы из Николаевского собора в Можайске. Эта деревянная статуя вероятнее всего имеет западно-русское происхождение. Фигура Николы тяготеет к плоскости, благодаря которой обретает застывший вид. </a:t>
            </a:r>
            <a:endParaRPr lang="en-US" dirty="0"/>
          </a:p>
        </p:txBody>
      </p:sp>
    </p:spTree>
    <p:extLst>
      <p:ext uri="{BB962C8B-B14F-4D97-AF65-F5344CB8AC3E}">
        <p14:creationId xmlns:p14="http://schemas.microsoft.com/office/powerpoint/2010/main" val="1641239741"/>
      </p:ext>
    </p:extLst>
  </p:cSld>
  <p:clrMapOvr>
    <a:overrideClrMapping bg1="lt1" tx1="dk1" bg2="lt2" tx2="dk2" accent1="accent1" accent2="accent2" accent3="accent3" accent4="accent4" accent5="accent5" accent6="accent6" hlink="hlink" folHlink="folHlink"/>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descr="A picture containing fabric, table, red, covered&#10;&#10;Description automatically generated">
            <a:extLst>
              <a:ext uri="{FF2B5EF4-FFF2-40B4-BE49-F238E27FC236}">
                <a16:creationId xmlns:a16="http://schemas.microsoft.com/office/drawing/2014/main" id="{5C002EE5-E4FF-463C-8DAA-9AC0B6D407FF}"/>
              </a:ext>
            </a:extLst>
          </p:cNvPr>
          <p:cNvPicPr>
            <a:picLocks noChangeAspect="1"/>
          </p:cNvPicPr>
          <p:nvPr/>
        </p:nvPicPr>
        <p:blipFill rotWithShape="1">
          <a:blip r:embed="rId2">
            <a:extLst>
              <a:ext uri="{28A0092B-C50C-407E-A947-70E740481C1C}">
                <a14:useLocalDpi xmlns:a14="http://schemas.microsoft.com/office/drawing/2010/main" val="0"/>
              </a:ext>
            </a:extLst>
          </a:blip>
          <a:srcRect/>
          <a:stretch/>
        </p:blipFill>
        <p:spPr>
          <a:xfrm>
            <a:off x="0" y="10"/>
            <a:ext cx="12191979" cy="6857990"/>
          </a:xfrm>
          <a:prstGeom prst="rect">
            <a:avLst/>
          </a:prstGeom>
        </p:spPr>
      </p:pic>
      <p:sp>
        <p:nvSpPr>
          <p:cNvPr id="29" name="Rectangle 22">
            <a:extLst>
              <a:ext uri="{FF2B5EF4-FFF2-40B4-BE49-F238E27FC236}">
                <a16:creationId xmlns:a16="http://schemas.microsoft.com/office/drawing/2014/main" id="{F5380E9A-163E-4576-BCDD-0A450B7E90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79943" y="237744"/>
            <a:ext cx="7652977" cy="6382512"/>
          </a:xfrm>
          <a:prstGeom prst="rect">
            <a:avLst/>
          </a:prstGeom>
          <a:solidFill>
            <a:schemeClr val="bg1">
              <a:alpha val="94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Rectangle 24">
            <a:extLst>
              <a:ext uri="{FF2B5EF4-FFF2-40B4-BE49-F238E27FC236}">
                <a16:creationId xmlns:a16="http://schemas.microsoft.com/office/drawing/2014/main" id="{88DDEF77-9746-4D83-91F9-442A2487E6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17103" y="374904"/>
            <a:ext cx="7340156" cy="6108192"/>
          </a:xfrm>
          <a:prstGeom prst="rect">
            <a:avLst/>
          </a:prstGeom>
          <a:noFill/>
          <a:ln w="6350" cap="sq">
            <a:solidFill>
              <a:schemeClr val="tx1">
                <a:lumMod val="65000"/>
                <a:lumOff val="3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92C9295F-E638-4F61-AFE2-CF3E40556031}"/>
              </a:ext>
            </a:extLst>
          </p:cNvPr>
          <p:cNvSpPr>
            <a:spLocks noGrp="1"/>
          </p:cNvSpPr>
          <p:nvPr>
            <p:ph type="title"/>
          </p:nvPr>
        </p:nvSpPr>
        <p:spPr>
          <a:xfrm>
            <a:off x="4740751" y="642594"/>
            <a:ext cx="6718433" cy="5572676"/>
          </a:xfrm>
        </p:spPr>
        <p:txBody>
          <a:bodyPr>
            <a:normAutofit/>
          </a:bodyPr>
          <a:lstStyle/>
          <a:p>
            <a:pPr algn="just">
              <a:lnSpc>
                <a:spcPct val="107000"/>
              </a:lnSpc>
              <a:spcAft>
                <a:spcPts val="800"/>
              </a:spcAft>
            </a:pPr>
            <a:r>
              <a:rPr lang="ru-RU" sz="2000" i="1" dirty="0">
                <a:solidFill>
                  <a:schemeClr val="tx1">
                    <a:lumMod val="75000"/>
                    <a:lumOff val="25000"/>
                  </a:schemeClr>
                </a:solidFill>
                <a:latin typeface="Arial" panose="020B0604020202020204" pitchFamily="34" charset="0"/>
                <a:cs typeface="Arial" panose="020B0604020202020204" pitchFamily="34" charset="0"/>
              </a:rPr>
              <a:t>	</a:t>
            </a:r>
            <a:endParaRPr lang="en-US" sz="2200" i="1" dirty="0">
              <a:solidFill>
                <a:schemeClr val="tx1">
                  <a:lumMod val="75000"/>
                  <a:lumOff val="25000"/>
                </a:schemeClr>
              </a:solidFill>
              <a:latin typeface="Arial" panose="020B0604020202020204" pitchFamily="34" charset="0"/>
              <a:cs typeface="Arial" panose="020B0604020202020204" pitchFamily="34" charset="0"/>
            </a:endParaRPr>
          </a:p>
        </p:txBody>
      </p:sp>
      <p:sp>
        <p:nvSpPr>
          <p:cNvPr id="5" name="Rectangle 4">
            <a:extLst>
              <a:ext uri="{FF2B5EF4-FFF2-40B4-BE49-F238E27FC236}">
                <a16:creationId xmlns:a16="http://schemas.microsoft.com/office/drawing/2014/main" id="{81710696-4C59-414A-822E-4BDE660AB7E2}"/>
              </a:ext>
            </a:extLst>
          </p:cNvPr>
          <p:cNvSpPr/>
          <p:nvPr/>
        </p:nvSpPr>
        <p:spPr>
          <a:xfrm>
            <a:off x="4565090" y="491264"/>
            <a:ext cx="7192169" cy="5016758"/>
          </a:xfrm>
          <a:prstGeom prst="rect">
            <a:avLst/>
          </a:prstGeom>
        </p:spPr>
        <p:txBody>
          <a:bodyPr wrap="square">
            <a:spAutoFit/>
          </a:bodyPr>
          <a:lstStyle/>
          <a:p>
            <a:pPr algn="just"/>
            <a:r>
              <a:rPr lang="ru-RU" sz="2000" i="1" dirty="0">
                <a:latin typeface="Arial" panose="020B0604020202020204" pitchFamily="34" charset="0"/>
                <a:cs typeface="Arial" panose="020B0604020202020204" pitchFamily="34" charset="0"/>
              </a:rPr>
              <a:t>	Декоративно-прикладное искусство продолжает свое развитие. 14-15 вв. характеризуются использованием самых разных материалов и приемов. Среди произведений можно увидеть работы из серебра, золота, эмали, драгоценных камней, дерева. До наших дней дошел ряд замечательных произведений ювелирного искусства 15 в. </a:t>
            </a:r>
          </a:p>
          <a:p>
            <a:pPr algn="just"/>
            <a:r>
              <a:rPr lang="ru-RU" sz="2000" i="1" dirty="0">
                <a:latin typeface="Arial" panose="020B0604020202020204" pitchFamily="34" charset="0"/>
                <a:cs typeface="Arial" panose="020B0604020202020204" pitchFamily="34" charset="0"/>
              </a:rPr>
              <a:t>	Выдающего успеха в 14-15 вв. достигает искусство художественного шитья. Художественное шитье характеризуется сюжетным содержанием. В работах воспроизводятся исторические и библейские сюжеты. Шили главным образом гладью, цветными шелковыми и золотым нитями. В шитье широко применялся жемчуг. Именно в работах 14-15 вв. начинает ярко проявляться эстетический колорит, характерный для русского ткачества.</a:t>
            </a:r>
          </a:p>
        </p:txBody>
      </p:sp>
    </p:spTree>
    <p:extLst>
      <p:ext uri="{BB962C8B-B14F-4D97-AF65-F5344CB8AC3E}">
        <p14:creationId xmlns:p14="http://schemas.microsoft.com/office/powerpoint/2010/main" val="2654681433"/>
      </p:ext>
    </p:extLst>
  </p:cSld>
  <p:clrMapOvr>
    <a:overrideClrMapping bg1="lt1" tx1="dk1" bg2="lt2" tx2="dk2" accent1="accent1" accent2="accent2" accent3="accent3" accent4="accent4" accent5="accent5" accent6="accent6" hlink="hlink" folHlink="folHlink"/>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descr="A picture containing fabric, table, red, covered&#10;&#10;Description automatically generated">
            <a:extLst>
              <a:ext uri="{FF2B5EF4-FFF2-40B4-BE49-F238E27FC236}">
                <a16:creationId xmlns:a16="http://schemas.microsoft.com/office/drawing/2014/main" id="{5C002EE5-E4FF-463C-8DAA-9AC0B6D407FF}"/>
              </a:ext>
            </a:extLst>
          </p:cNvPr>
          <p:cNvPicPr>
            <a:picLocks noChangeAspect="1"/>
          </p:cNvPicPr>
          <p:nvPr/>
        </p:nvPicPr>
        <p:blipFill rotWithShape="1">
          <a:blip r:embed="rId2">
            <a:extLst>
              <a:ext uri="{28A0092B-C50C-407E-A947-70E740481C1C}">
                <a14:useLocalDpi xmlns:a14="http://schemas.microsoft.com/office/drawing/2010/main" val="0"/>
              </a:ext>
            </a:extLst>
          </a:blip>
          <a:srcRect/>
          <a:stretch/>
        </p:blipFill>
        <p:spPr>
          <a:xfrm>
            <a:off x="0" y="10"/>
            <a:ext cx="12191979" cy="6857990"/>
          </a:xfrm>
          <a:prstGeom prst="rect">
            <a:avLst/>
          </a:prstGeom>
        </p:spPr>
      </p:pic>
      <p:sp>
        <p:nvSpPr>
          <p:cNvPr id="29" name="Rectangle 22">
            <a:extLst>
              <a:ext uri="{FF2B5EF4-FFF2-40B4-BE49-F238E27FC236}">
                <a16:creationId xmlns:a16="http://schemas.microsoft.com/office/drawing/2014/main" id="{F5380E9A-163E-4576-BCDD-0A450B7E90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79943" y="237744"/>
            <a:ext cx="7652977" cy="6382512"/>
          </a:xfrm>
          <a:prstGeom prst="rect">
            <a:avLst/>
          </a:prstGeom>
          <a:solidFill>
            <a:schemeClr val="bg1">
              <a:alpha val="94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Rectangle 24">
            <a:extLst>
              <a:ext uri="{FF2B5EF4-FFF2-40B4-BE49-F238E27FC236}">
                <a16:creationId xmlns:a16="http://schemas.microsoft.com/office/drawing/2014/main" id="{88DDEF77-9746-4D83-91F9-442A2487E6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17103" y="374904"/>
            <a:ext cx="7340156" cy="6108192"/>
          </a:xfrm>
          <a:prstGeom prst="rect">
            <a:avLst/>
          </a:prstGeom>
          <a:noFill/>
          <a:ln w="6350" cap="sq">
            <a:solidFill>
              <a:schemeClr val="tx1">
                <a:lumMod val="65000"/>
                <a:lumOff val="3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92C9295F-E638-4F61-AFE2-CF3E40556031}"/>
              </a:ext>
            </a:extLst>
          </p:cNvPr>
          <p:cNvSpPr>
            <a:spLocks noGrp="1"/>
          </p:cNvSpPr>
          <p:nvPr>
            <p:ph type="title"/>
          </p:nvPr>
        </p:nvSpPr>
        <p:spPr>
          <a:xfrm>
            <a:off x="4740751" y="642594"/>
            <a:ext cx="6718433" cy="5572676"/>
          </a:xfrm>
        </p:spPr>
        <p:txBody>
          <a:bodyPr>
            <a:normAutofit/>
          </a:bodyPr>
          <a:lstStyle/>
          <a:p>
            <a:pPr algn="just">
              <a:lnSpc>
                <a:spcPct val="107000"/>
              </a:lnSpc>
              <a:spcAft>
                <a:spcPts val="800"/>
              </a:spcAft>
            </a:pPr>
            <a:r>
              <a:rPr lang="ru-RU" sz="2000" i="1" dirty="0">
                <a:solidFill>
                  <a:schemeClr val="tx1">
                    <a:lumMod val="75000"/>
                    <a:lumOff val="25000"/>
                  </a:schemeClr>
                </a:solidFill>
                <a:latin typeface="Arial" panose="020B0604020202020204" pitchFamily="34" charset="0"/>
                <a:cs typeface="Arial" panose="020B0604020202020204" pitchFamily="34" charset="0"/>
              </a:rPr>
              <a:t>	</a:t>
            </a:r>
            <a:endParaRPr lang="en-US" sz="2200" i="1" dirty="0">
              <a:solidFill>
                <a:schemeClr val="tx1">
                  <a:lumMod val="75000"/>
                  <a:lumOff val="25000"/>
                </a:schemeClr>
              </a:solidFill>
              <a:latin typeface="Arial" panose="020B0604020202020204" pitchFamily="34" charset="0"/>
              <a:cs typeface="Arial" panose="020B0604020202020204" pitchFamily="34" charset="0"/>
            </a:endParaRPr>
          </a:p>
        </p:txBody>
      </p:sp>
      <p:sp>
        <p:nvSpPr>
          <p:cNvPr id="5" name="Rectangle 4">
            <a:extLst>
              <a:ext uri="{FF2B5EF4-FFF2-40B4-BE49-F238E27FC236}">
                <a16:creationId xmlns:a16="http://schemas.microsoft.com/office/drawing/2014/main" id="{81710696-4C59-414A-822E-4BDE660AB7E2}"/>
              </a:ext>
            </a:extLst>
          </p:cNvPr>
          <p:cNvSpPr/>
          <p:nvPr/>
        </p:nvSpPr>
        <p:spPr>
          <a:xfrm>
            <a:off x="4565090" y="809316"/>
            <a:ext cx="7192169" cy="5016758"/>
          </a:xfrm>
          <a:prstGeom prst="rect">
            <a:avLst/>
          </a:prstGeom>
        </p:spPr>
        <p:txBody>
          <a:bodyPr wrap="square">
            <a:spAutoFit/>
          </a:bodyPr>
          <a:lstStyle/>
          <a:p>
            <a:r>
              <a:rPr lang="ru-RU" sz="1600" b="1" i="1" dirty="0">
                <a:latin typeface="Arial" panose="020B0604020202020204" pitchFamily="34" charset="0"/>
                <a:cs typeface="Arial" panose="020B0604020202020204" pitchFamily="34" charset="0"/>
              </a:rPr>
              <a:t>Список литературы, использованный при составлении слайдов:</a:t>
            </a:r>
            <a:br>
              <a:rPr lang="ru-RU" sz="1600" b="1" i="1" dirty="0">
                <a:latin typeface="Arial" panose="020B0604020202020204" pitchFamily="34" charset="0"/>
                <a:cs typeface="Arial" panose="020B0604020202020204" pitchFamily="34" charset="0"/>
              </a:rPr>
            </a:br>
            <a:br>
              <a:rPr lang="ru-RU" sz="1600" b="1" i="1" dirty="0">
                <a:latin typeface="Arial" panose="020B0604020202020204" pitchFamily="34" charset="0"/>
                <a:cs typeface="Arial" panose="020B0604020202020204" pitchFamily="34" charset="0"/>
              </a:rPr>
            </a:br>
            <a:r>
              <a:rPr lang="ru-RU" sz="1600" i="1" dirty="0">
                <a:latin typeface="Arial" panose="020B0604020202020204" pitchFamily="34" charset="0"/>
                <a:cs typeface="Arial" panose="020B0604020202020204" pitchFamily="34" charset="0"/>
              </a:rPr>
              <a:t>Александров, В.Н. (2009). История русского искусства. Минск. </a:t>
            </a:r>
            <a:r>
              <a:rPr lang="ru-RU" sz="1600" i="1" dirty="0" err="1">
                <a:latin typeface="Arial" panose="020B0604020202020204" pitchFamily="34" charset="0"/>
                <a:cs typeface="Arial" panose="020B0604020202020204" pitchFamily="34" charset="0"/>
              </a:rPr>
              <a:t>Харвест</a:t>
            </a:r>
            <a:r>
              <a:rPr lang="ru-RU" sz="1600" i="1" dirty="0">
                <a:latin typeface="Arial" panose="020B0604020202020204" pitchFamily="34" charset="0"/>
                <a:cs typeface="Arial" panose="020B0604020202020204" pitchFamily="34" charset="0"/>
              </a:rPr>
              <a:t>.</a:t>
            </a:r>
            <a:br>
              <a:rPr lang="ru-RU" sz="1600" i="1" dirty="0">
                <a:latin typeface="Arial" panose="020B0604020202020204" pitchFamily="34" charset="0"/>
                <a:cs typeface="Arial" panose="020B0604020202020204" pitchFamily="34" charset="0"/>
              </a:rPr>
            </a:br>
            <a:r>
              <a:rPr lang="ru-RU" sz="1600" i="1" dirty="0" err="1">
                <a:latin typeface="Arial" panose="020B0604020202020204" pitchFamily="34" charset="0"/>
                <a:cs typeface="Arial" panose="020B0604020202020204" pitchFamily="34" charset="0"/>
              </a:rPr>
              <a:t>Бутромеев</a:t>
            </a:r>
            <a:r>
              <a:rPr lang="ru-RU" sz="1600" i="1" dirty="0">
                <a:latin typeface="Arial" panose="020B0604020202020204" pitchFamily="34" charset="0"/>
                <a:cs typeface="Arial" panose="020B0604020202020204" pitchFamily="34" charset="0"/>
              </a:rPr>
              <a:t>, В.П. и др.(2007). Россия державная. Москва. Белый город.</a:t>
            </a:r>
            <a:br>
              <a:rPr lang="ru-RU" sz="1600" i="1" dirty="0">
                <a:latin typeface="Arial" panose="020B0604020202020204" pitchFamily="34" charset="0"/>
                <a:cs typeface="Arial" panose="020B0604020202020204" pitchFamily="34" charset="0"/>
              </a:rPr>
            </a:br>
            <a:r>
              <a:rPr lang="ru-RU" sz="1600" i="1" dirty="0">
                <a:latin typeface="Arial" panose="020B0604020202020204" pitchFamily="34" charset="0"/>
                <a:cs typeface="Arial" panose="020B0604020202020204" pitchFamily="34" charset="0"/>
              </a:rPr>
              <a:t>Горелов, А.А. (2015). История русской культуры. Москва. </a:t>
            </a:r>
            <a:r>
              <a:rPr lang="ru-RU" sz="1600" i="1" dirty="0" err="1">
                <a:latin typeface="Arial" panose="020B0604020202020204" pitchFamily="34" charset="0"/>
                <a:cs typeface="Arial" panose="020B0604020202020204" pitchFamily="34" charset="0"/>
              </a:rPr>
              <a:t>Юрайт</a:t>
            </a:r>
            <a:r>
              <a:rPr lang="ru-RU" sz="1600" i="1" dirty="0">
                <a:latin typeface="Arial" panose="020B0604020202020204" pitchFamily="34" charset="0"/>
                <a:cs typeface="Arial" panose="020B0604020202020204" pitchFamily="34" charset="0"/>
              </a:rPr>
              <a:t>.</a:t>
            </a:r>
            <a:br>
              <a:rPr lang="ru-RU" sz="1600" i="1" dirty="0">
                <a:latin typeface="Arial" panose="020B0604020202020204" pitchFamily="34" charset="0"/>
                <a:cs typeface="Arial" panose="020B0604020202020204" pitchFamily="34" charset="0"/>
              </a:rPr>
            </a:br>
            <a:r>
              <a:rPr lang="ru-RU" sz="1600" i="1" dirty="0" err="1">
                <a:latin typeface="Arial" panose="020B0604020202020204" pitchFamily="34" charset="0"/>
                <a:cs typeface="Arial" panose="020B0604020202020204" pitchFamily="34" charset="0"/>
              </a:rPr>
              <a:t>Забылин</a:t>
            </a:r>
            <a:r>
              <a:rPr lang="ru-RU" sz="1600" i="1" dirty="0">
                <a:latin typeface="Arial" panose="020B0604020202020204" pitchFamily="34" charset="0"/>
                <a:cs typeface="Arial" panose="020B0604020202020204" pitchFamily="34" charset="0"/>
              </a:rPr>
              <a:t>, М.М. (2008). Праздники, обряды и обычаи русского народа. Москва. </a:t>
            </a:r>
            <a:r>
              <a:rPr lang="ru-RU" sz="1600" i="1" dirty="0" err="1">
                <a:latin typeface="Arial" panose="020B0604020202020204" pitchFamily="34" charset="0"/>
                <a:cs typeface="Arial" panose="020B0604020202020204" pitchFamily="34" charset="0"/>
              </a:rPr>
              <a:t>Эксмо</a:t>
            </a:r>
            <a:r>
              <a:rPr lang="ru-RU" sz="1600" i="1" dirty="0">
                <a:latin typeface="Arial" panose="020B0604020202020204" pitchFamily="34" charset="0"/>
                <a:cs typeface="Arial" panose="020B0604020202020204" pitchFamily="34" charset="0"/>
              </a:rPr>
              <a:t>.</a:t>
            </a:r>
            <a:br>
              <a:rPr lang="ru-RU" sz="1600" i="1" dirty="0">
                <a:latin typeface="Arial" panose="020B0604020202020204" pitchFamily="34" charset="0"/>
                <a:cs typeface="Arial" panose="020B0604020202020204" pitchFamily="34" charset="0"/>
              </a:rPr>
            </a:br>
            <a:r>
              <a:rPr lang="ru-RU" sz="1600" i="1" dirty="0">
                <a:latin typeface="Arial" panose="020B0604020202020204" pitchFamily="34" charset="0"/>
                <a:cs typeface="Arial" panose="020B0604020202020204" pitchFamily="34" charset="0"/>
              </a:rPr>
              <a:t>Короткова, М.В. (2008). Традиции русского быта. Москва. Дрофа.</a:t>
            </a:r>
            <a:br>
              <a:rPr lang="ru-RU" sz="1600" i="1" dirty="0">
                <a:latin typeface="Arial" panose="020B0604020202020204" pitchFamily="34" charset="0"/>
                <a:cs typeface="Arial" panose="020B0604020202020204" pitchFamily="34" charset="0"/>
              </a:rPr>
            </a:br>
            <a:r>
              <a:rPr lang="ru-RU" sz="1600" i="1" dirty="0">
                <a:latin typeface="Arial" panose="020B0604020202020204" pitchFamily="34" charset="0"/>
                <a:cs typeface="Arial" panose="020B0604020202020204" pitchFamily="34" charset="0"/>
              </a:rPr>
              <a:t>Костомаров, Н. (2011). Быт и нравы русского народа. Москва. Русич.</a:t>
            </a:r>
            <a:br>
              <a:rPr lang="ru-RU" sz="1600" i="1" dirty="0">
                <a:latin typeface="Arial" panose="020B0604020202020204" pitchFamily="34" charset="0"/>
                <a:cs typeface="Arial" panose="020B0604020202020204" pitchFamily="34" charset="0"/>
              </a:rPr>
            </a:br>
            <a:r>
              <a:rPr lang="ru-RU" sz="1600" i="1" dirty="0">
                <a:latin typeface="Arial" panose="020B0604020202020204" pitchFamily="34" charset="0"/>
                <a:cs typeface="Arial" panose="020B0604020202020204" pitchFamily="34" charset="0"/>
              </a:rPr>
              <a:t>Милюков, П.Н. (2009). Энциклопедия русской православной культуры. Москва. </a:t>
            </a:r>
            <a:r>
              <a:rPr lang="ru-RU" sz="1600" i="1" dirty="0" err="1">
                <a:latin typeface="Arial" panose="020B0604020202020204" pitchFamily="34" charset="0"/>
                <a:cs typeface="Arial" panose="020B0604020202020204" pitchFamily="34" charset="0"/>
              </a:rPr>
              <a:t>Эксмо</a:t>
            </a:r>
            <a:r>
              <a:rPr lang="ru-RU" sz="1600" i="1" dirty="0">
                <a:latin typeface="Arial" panose="020B0604020202020204" pitchFamily="34" charset="0"/>
                <a:cs typeface="Arial" panose="020B0604020202020204" pitchFamily="34" charset="0"/>
              </a:rPr>
              <a:t>.</a:t>
            </a:r>
            <a:br>
              <a:rPr lang="ru-RU" sz="1600" i="1" dirty="0">
                <a:latin typeface="Arial" panose="020B0604020202020204" pitchFamily="34" charset="0"/>
                <a:cs typeface="Arial" panose="020B0604020202020204" pitchFamily="34" charset="0"/>
              </a:rPr>
            </a:br>
            <a:r>
              <a:rPr lang="ru-RU" sz="1600" i="1" dirty="0">
                <a:latin typeface="Arial" panose="020B0604020202020204" pitchFamily="34" charset="0"/>
                <a:cs typeface="Arial" panose="020B0604020202020204" pitchFamily="34" charset="0"/>
              </a:rPr>
              <a:t>Пархоменко, Т. (2010). Культура без цензуры. Москва. Книжный клуб.</a:t>
            </a:r>
            <a:br>
              <a:rPr lang="ru-RU" sz="1600" i="1" dirty="0">
                <a:latin typeface="Arial" panose="020B0604020202020204" pitchFamily="34" charset="0"/>
                <a:cs typeface="Arial" panose="020B0604020202020204" pitchFamily="34" charset="0"/>
              </a:rPr>
            </a:br>
            <a:r>
              <a:rPr lang="ru-RU" sz="1600" i="1" dirty="0">
                <a:latin typeface="Arial" panose="020B0604020202020204" pitchFamily="34" charset="0"/>
                <a:cs typeface="Arial" panose="020B0604020202020204" pitchFamily="34" charset="0"/>
              </a:rPr>
              <a:t>Покровский М.Н. (2010). Очерк истории русской культуры. Москва. URSS.</a:t>
            </a:r>
            <a:br>
              <a:rPr lang="ru-RU" sz="1600" i="1" dirty="0">
                <a:latin typeface="Arial" panose="020B0604020202020204" pitchFamily="34" charset="0"/>
                <a:cs typeface="Arial" panose="020B0604020202020204" pitchFamily="34" charset="0"/>
              </a:rPr>
            </a:br>
            <a:r>
              <a:rPr lang="ru-RU" sz="1600" i="1" dirty="0">
                <a:latin typeface="Arial" panose="020B0604020202020204" pitchFamily="34" charset="0"/>
                <a:cs typeface="Arial" panose="020B0604020202020204" pitchFamily="34" charset="0"/>
              </a:rPr>
              <a:t>Соловьев, В.(2008). Золотая книга русской культуры. Москва. Белый город.</a:t>
            </a:r>
            <a:br>
              <a:rPr lang="ru-RU" sz="1600" i="1" dirty="0">
                <a:latin typeface="Arial" panose="020B0604020202020204" pitchFamily="34" charset="0"/>
                <a:cs typeface="Arial" panose="020B0604020202020204" pitchFamily="34" charset="0"/>
              </a:rPr>
            </a:br>
            <a:r>
              <a:rPr lang="ru-RU" sz="1600" i="1" dirty="0" err="1">
                <a:latin typeface="Arial" panose="020B0604020202020204" pitchFamily="34" charset="0"/>
                <a:cs typeface="Arial" panose="020B0604020202020204" pitchFamily="34" charset="0"/>
              </a:rPr>
              <a:t>Стахорский</a:t>
            </a:r>
            <a:r>
              <a:rPr lang="ru-RU" sz="1600" i="1" dirty="0">
                <a:latin typeface="Arial" panose="020B0604020202020204" pitchFamily="34" charset="0"/>
                <a:cs typeface="Arial" panose="020B0604020202020204" pitchFamily="34" charset="0"/>
              </a:rPr>
              <a:t>, С. (2006). Русская культура. Москва. Дрофа.</a:t>
            </a:r>
            <a:br>
              <a:rPr lang="ru-RU" sz="1600" i="1" dirty="0">
                <a:latin typeface="Arial" panose="020B0604020202020204" pitchFamily="34" charset="0"/>
                <a:cs typeface="Arial" panose="020B0604020202020204" pitchFamily="34" charset="0"/>
              </a:rPr>
            </a:br>
            <a:r>
              <a:rPr lang="ru-RU" sz="1600" i="1" dirty="0">
                <a:latin typeface="Arial" panose="020B0604020202020204" pitchFamily="34" charset="0"/>
                <a:cs typeface="Arial" panose="020B0604020202020204" pitchFamily="34" charset="0"/>
              </a:rPr>
              <a:t>Терехова, А. и др. (2007). История русской культуры. Москва. </a:t>
            </a:r>
            <a:r>
              <a:rPr lang="ru-RU" sz="1600" i="1" dirty="0" err="1">
                <a:latin typeface="Arial" panose="020B0604020202020204" pitchFamily="34" charset="0"/>
                <a:cs typeface="Arial" panose="020B0604020202020204" pitchFamily="34" charset="0"/>
              </a:rPr>
              <a:t>Эксмо</a:t>
            </a:r>
            <a:r>
              <a:rPr lang="ru-RU" sz="1600" i="1" dirty="0">
                <a:latin typeface="Arial" panose="020B0604020202020204" pitchFamily="34" charset="0"/>
                <a:cs typeface="Arial" panose="020B0604020202020204" pitchFamily="34" charset="0"/>
              </a:rPr>
              <a:t>.</a:t>
            </a:r>
            <a:br>
              <a:rPr lang="ru-RU" sz="1600" i="1" dirty="0">
                <a:latin typeface="Arial" panose="020B0604020202020204" pitchFamily="34" charset="0"/>
                <a:cs typeface="Arial" panose="020B0604020202020204" pitchFamily="34" charset="0"/>
              </a:rPr>
            </a:br>
            <a:r>
              <a:rPr lang="ru-RU" sz="1600" i="1" dirty="0">
                <a:latin typeface="Arial" panose="020B0604020202020204" pitchFamily="34" charset="0"/>
                <a:cs typeface="Arial" panose="020B0604020202020204" pitchFamily="34" charset="0"/>
              </a:rPr>
              <a:t>.</a:t>
            </a:r>
          </a:p>
        </p:txBody>
      </p:sp>
    </p:spTree>
    <p:extLst>
      <p:ext uri="{BB962C8B-B14F-4D97-AF65-F5344CB8AC3E}">
        <p14:creationId xmlns:p14="http://schemas.microsoft.com/office/powerpoint/2010/main" val="293081405"/>
      </p:ext>
    </p:extLst>
  </p:cSld>
  <p:clrMapOvr>
    <a:overrideClrMapping bg1="lt1" tx1="dk1" bg2="lt2" tx2="dk2" accent1="accent1" accent2="accent2" accent3="accent3" accent4="accent4" accent5="accent5" accent6="accent6" hlink="hlink" folHlink="folHlink"/>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descr="A picture containing fabric, table, red, covered&#10;&#10;Description automatically generated">
            <a:extLst>
              <a:ext uri="{FF2B5EF4-FFF2-40B4-BE49-F238E27FC236}">
                <a16:creationId xmlns:a16="http://schemas.microsoft.com/office/drawing/2014/main" id="{5C002EE5-E4FF-463C-8DAA-9AC0B6D407FF}"/>
              </a:ext>
            </a:extLst>
          </p:cNvPr>
          <p:cNvPicPr>
            <a:picLocks noChangeAspect="1"/>
          </p:cNvPicPr>
          <p:nvPr/>
        </p:nvPicPr>
        <p:blipFill rotWithShape="1">
          <a:blip r:embed="rId2">
            <a:extLst>
              <a:ext uri="{28A0092B-C50C-407E-A947-70E740481C1C}">
                <a14:useLocalDpi xmlns:a14="http://schemas.microsoft.com/office/drawing/2010/main" val="0"/>
              </a:ext>
            </a:extLst>
          </a:blip>
          <a:srcRect/>
          <a:stretch/>
        </p:blipFill>
        <p:spPr>
          <a:xfrm>
            <a:off x="20" y="10"/>
            <a:ext cx="12191979" cy="6857990"/>
          </a:xfrm>
          <a:prstGeom prst="rect">
            <a:avLst/>
          </a:prstGeom>
        </p:spPr>
      </p:pic>
      <p:sp>
        <p:nvSpPr>
          <p:cNvPr id="29" name="Rectangle 22">
            <a:extLst>
              <a:ext uri="{FF2B5EF4-FFF2-40B4-BE49-F238E27FC236}">
                <a16:creationId xmlns:a16="http://schemas.microsoft.com/office/drawing/2014/main" id="{F5380E9A-163E-4576-BCDD-0A450B7E90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79943" y="237744"/>
            <a:ext cx="7652977" cy="6382512"/>
          </a:xfrm>
          <a:prstGeom prst="rect">
            <a:avLst/>
          </a:prstGeom>
          <a:solidFill>
            <a:schemeClr val="bg1">
              <a:alpha val="94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Rectangle 24">
            <a:extLst>
              <a:ext uri="{FF2B5EF4-FFF2-40B4-BE49-F238E27FC236}">
                <a16:creationId xmlns:a16="http://schemas.microsoft.com/office/drawing/2014/main" id="{88DDEF77-9746-4D83-91F9-442A2487E6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17103" y="374904"/>
            <a:ext cx="7340156" cy="6108192"/>
          </a:xfrm>
          <a:prstGeom prst="rect">
            <a:avLst/>
          </a:prstGeom>
          <a:noFill/>
          <a:ln w="6350" cap="sq">
            <a:solidFill>
              <a:schemeClr val="tx1">
                <a:lumMod val="65000"/>
                <a:lumOff val="3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92C9295F-E638-4F61-AFE2-CF3E40556031}"/>
              </a:ext>
            </a:extLst>
          </p:cNvPr>
          <p:cNvSpPr>
            <a:spLocks noGrp="1"/>
          </p:cNvSpPr>
          <p:nvPr>
            <p:ph type="title"/>
          </p:nvPr>
        </p:nvSpPr>
        <p:spPr>
          <a:xfrm>
            <a:off x="4740751" y="642594"/>
            <a:ext cx="6718433" cy="5572676"/>
          </a:xfrm>
        </p:spPr>
        <p:txBody>
          <a:bodyPr>
            <a:normAutofit/>
          </a:bodyPr>
          <a:lstStyle/>
          <a:p>
            <a:pPr algn="just"/>
            <a:r>
              <a:rPr lang="ru-RU" sz="2000" i="1" dirty="0">
                <a:solidFill>
                  <a:schemeClr val="tx1">
                    <a:lumMod val="75000"/>
                    <a:lumOff val="25000"/>
                  </a:schemeClr>
                </a:solidFill>
                <a:latin typeface="Arial" panose="020B0604020202020204" pitchFamily="34" charset="0"/>
                <a:cs typeface="Arial" panose="020B0604020202020204" pitchFamily="34" charset="0"/>
              </a:rPr>
              <a:t>	. </a:t>
            </a:r>
            <a:endParaRPr lang="en-US" sz="2000" i="1" dirty="0">
              <a:solidFill>
                <a:schemeClr val="tx1">
                  <a:lumMod val="75000"/>
                  <a:lumOff val="25000"/>
                </a:schemeClr>
              </a:solidFill>
              <a:latin typeface="Arial" panose="020B0604020202020204" pitchFamily="34" charset="0"/>
              <a:cs typeface="Arial" panose="020B0604020202020204" pitchFamily="34" charset="0"/>
            </a:endParaRPr>
          </a:p>
        </p:txBody>
      </p:sp>
      <p:sp>
        <p:nvSpPr>
          <p:cNvPr id="3" name="Rectangle 2">
            <a:extLst>
              <a:ext uri="{FF2B5EF4-FFF2-40B4-BE49-F238E27FC236}">
                <a16:creationId xmlns:a16="http://schemas.microsoft.com/office/drawing/2014/main" id="{7F8DB2C5-BBF1-413F-9C5B-BE55E4EEDAFD}"/>
              </a:ext>
            </a:extLst>
          </p:cNvPr>
          <p:cNvSpPr/>
          <p:nvPr/>
        </p:nvSpPr>
        <p:spPr>
          <a:xfrm>
            <a:off x="4611757" y="1112104"/>
            <a:ext cx="6847427" cy="5016758"/>
          </a:xfrm>
          <a:prstGeom prst="rect">
            <a:avLst/>
          </a:prstGeom>
        </p:spPr>
        <p:txBody>
          <a:bodyPr wrap="square">
            <a:spAutoFit/>
          </a:bodyPr>
          <a:lstStyle/>
          <a:p>
            <a:pPr algn="just"/>
            <a:r>
              <a:rPr lang="ru-RU" sz="2000" dirty="0">
                <a:latin typeface="Arial" panose="020B0604020202020204" pitchFamily="34" charset="0"/>
                <a:cs typeface="Arial" panose="020B0604020202020204" pitchFamily="34" charset="0"/>
              </a:rPr>
              <a:t>	</a:t>
            </a:r>
            <a:r>
              <a:rPr lang="ru-RU" sz="2000" i="1" dirty="0">
                <a:latin typeface="Arial" panose="020B0604020202020204" pitchFamily="34" charset="0"/>
                <a:cs typeface="Arial" panose="020B0604020202020204" pitchFamily="34" charset="0"/>
              </a:rPr>
              <a:t>Зодчество 14-15 веков станет периодом формирования русской архитектурной традиции. Именно в этот период начнут строится главные архитектурные памятники не византийскими мастерами, а русскими зодчими. 15 век станет периодом наивысшего расцвета древне-русской живописи. Иконопись станет господствующей формой искусства с самобытным русским характером.</a:t>
            </a:r>
          </a:p>
          <a:p>
            <a:pPr algn="just"/>
            <a:r>
              <a:rPr lang="ru-RU" sz="2000" i="1" dirty="0">
                <a:latin typeface="Arial" panose="020B0604020202020204" pitchFamily="34" charset="0"/>
                <a:cs typeface="Arial" panose="020B0604020202020204" pitchFamily="34" charset="0"/>
              </a:rPr>
              <a:t>	Русская архитектурная традиция 14-15 вв. наиболее полно представлена Новгородом. Непострадавший от нашествий Новгород сохранил основные старые композиционные приемы русского зодчества. Среди новых архитектурных решений можно отметить стрельчатое завершение окон и изменение формы купола.</a:t>
            </a:r>
          </a:p>
        </p:txBody>
      </p:sp>
    </p:spTree>
    <p:extLst>
      <p:ext uri="{BB962C8B-B14F-4D97-AF65-F5344CB8AC3E}">
        <p14:creationId xmlns:p14="http://schemas.microsoft.com/office/powerpoint/2010/main" val="121601030"/>
      </p:ext>
    </p:extLst>
  </p:cSld>
  <p:clrMapOvr>
    <a:overrideClrMapping bg1="lt1" tx1="dk1" bg2="lt2" tx2="dk2" accent1="accent1" accent2="accent2" accent3="accent3" accent4="accent4" accent5="accent5" accent6="accent6" hlink="hlink" folHlink="folHlink"/>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descr="A picture containing fabric, table, red, covered&#10;&#10;Description automatically generated">
            <a:extLst>
              <a:ext uri="{FF2B5EF4-FFF2-40B4-BE49-F238E27FC236}">
                <a16:creationId xmlns:a16="http://schemas.microsoft.com/office/drawing/2014/main" id="{5C002EE5-E4FF-463C-8DAA-9AC0B6D407FF}"/>
              </a:ext>
            </a:extLst>
          </p:cNvPr>
          <p:cNvPicPr>
            <a:picLocks noChangeAspect="1"/>
          </p:cNvPicPr>
          <p:nvPr/>
        </p:nvPicPr>
        <p:blipFill rotWithShape="1">
          <a:blip r:embed="rId2">
            <a:extLst>
              <a:ext uri="{28A0092B-C50C-407E-A947-70E740481C1C}">
                <a14:useLocalDpi xmlns:a14="http://schemas.microsoft.com/office/drawing/2010/main" val="0"/>
              </a:ext>
            </a:extLst>
          </a:blip>
          <a:srcRect/>
          <a:stretch/>
        </p:blipFill>
        <p:spPr>
          <a:xfrm>
            <a:off x="20" y="10"/>
            <a:ext cx="12191979" cy="6857990"/>
          </a:xfrm>
          <a:prstGeom prst="rect">
            <a:avLst/>
          </a:prstGeom>
        </p:spPr>
      </p:pic>
      <p:sp>
        <p:nvSpPr>
          <p:cNvPr id="29" name="Rectangle 22">
            <a:extLst>
              <a:ext uri="{FF2B5EF4-FFF2-40B4-BE49-F238E27FC236}">
                <a16:creationId xmlns:a16="http://schemas.microsoft.com/office/drawing/2014/main" id="{F5380E9A-163E-4576-BCDD-0A450B7E90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79943" y="237744"/>
            <a:ext cx="7652977" cy="6382512"/>
          </a:xfrm>
          <a:prstGeom prst="rect">
            <a:avLst/>
          </a:prstGeom>
          <a:solidFill>
            <a:schemeClr val="bg1">
              <a:alpha val="94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Rectangle 24">
            <a:extLst>
              <a:ext uri="{FF2B5EF4-FFF2-40B4-BE49-F238E27FC236}">
                <a16:creationId xmlns:a16="http://schemas.microsoft.com/office/drawing/2014/main" id="{88DDEF77-9746-4D83-91F9-442A2487E6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17103" y="374904"/>
            <a:ext cx="7340156" cy="6108192"/>
          </a:xfrm>
          <a:prstGeom prst="rect">
            <a:avLst/>
          </a:prstGeom>
          <a:noFill/>
          <a:ln w="6350" cap="sq">
            <a:solidFill>
              <a:schemeClr val="tx1">
                <a:lumMod val="65000"/>
                <a:lumOff val="3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92C9295F-E638-4F61-AFE2-CF3E40556031}"/>
              </a:ext>
            </a:extLst>
          </p:cNvPr>
          <p:cNvSpPr>
            <a:spLocks noGrp="1"/>
          </p:cNvSpPr>
          <p:nvPr>
            <p:ph type="title"/>
          </p:nvPr>
        </p:nvSpPr>
        <p:spPr>
          <a:xfrm>
            <a:off x="4740751" y="642594"/>
            <a:ext cx="6718433" cy="5572676"/>
          </a:xfrm>
        </p:spPr>
        <p:txBody>
          <a:bodyPr>
            <a:normAutofit/>
          </a:bodyPr>
          <a:lstStyle/>
          <a:p>
            <a:pPr algn="just"/>
            <a:r>
              <a:rPr lang="ru-RU" sz="2000" i="1" dirty="0">
                <a:solidFill>
                  <a:schemeClr val="tx1">
                    <a:lumMod val="75000"/>
                    <a:lumOff val="25000"/>
                  </a:schemeClr>
                </a:solidFill>
                <a:latin typeface="Arial" panose="020B0604020202020204" pitchFamily="34" charset="0"/>
                <a:cs typeface="Arial" panose="020B0604020202020204" pitchFamily="34" charset="0"/>
              </a:rPr>
              <a:t>	. </a:t>
            </a:r>
            <a:endParaRPr lang="en-US" sz="2000" i="1" dirty="0">
              <a:solidFill>
                <a:schemeClr val="tx1">
                  <a:lumMod val="75000"/>
                  <a:lumOff val="25000"/>
                </a:schemeClr>
              </a:solidFill>
              <a:latin typeface="Arial" panose="020B0604020202020204" pitchFamily="34" charset="0"/>
              <a:cs typeface="Arial" panose="020B0604020202020204" pitchFamily="34" charset="0"/>
            </a:endParaRPr>
          </a:p>
        </p:txBody>
      </p:sp>
      <p:sp>
        <p:nvSpPr>
          <p:cNvPr id="3" name="Rectangle 2">
            <a:extLst>
              <a:ext uri="{FF2B5EF4-FFF2-40B4-BE49-F238E27FC236}">
                <a16:creationId xmlns:a16="http://schemas.microsoft.com/office/drawing/2014/main" id="{7F8DB2C5-BBF1-413F-9C5B-BE55E4EEDAFD}"/>
              </a:ext>
            </a:extLst>
          </p:cNvPr>
          <p:cNvSpPr/>
          <p:nvPr/>
        </p:nvSpPr>
        <p:spPr>
          <a:xfrm>
            <a:off x="4611757" y="1112104"/>
            <a:ext cx="6847427" cy="4708981"/>
          </a:xfrm>
          <a:prstGeom prst="rect">
            <a:avLst/>
          </a:prstGeom>
        </p:spPr>
        <p:txBody>
          <a:bodyPr wrap="square">
            <a:spAutoFit/>
          </a:bodyPr>
          <a:lstStyle/>
          <a:p>
            <a:pPr algn="just"/>
            <a:r>
              <a:rPr lang="ru-RU" sz="2000" dirty="0">
                <a:latin typeface="Arial" panose="020B0604020202020204" pitchFamily="34" charset="0"/>
                <a:cs typeface="Arial" panose="020B0604020202020204" pitchFamily="34" charset="0"/>
              </a:rPr>
              <a:t>	</a:t>
            </a:r>
            <a:r>
              <a:rPr lang="ru-RU" sz="2000" i="1" dirty="0">
                <a:latin typeface="Arial" panose="020B0604020202020204" pitchFamily="34" charset="0"/>
                <a:cs typeface="Arial" panose="020B0604020202020204" pitchFamily="34" charset="0"/>
              </a:rPr>
              <a:t>Во второй половине 14 в. сформируется классический тип новгородского храма. Наиболее ярко характерные черты будут представлены в двух архитектурных памятниках </a:t>
            </a:r>
          </a:p>
          <a:p>
            <a:pPr algn="just"/>
            <a:r>
              <a:rPr lang="ru-RU" sz="2000" i="1" dirty="0">
                <a:latin typeface="Arial" panose="020B0604020202020204" pitchFamily="34" charset="0"/>
                <a:cs typeface="Arial" panose="020B0604020202020204" pitchFamily="34" charset="0"/>
              </a:rPr>
              <a:t>– Церковь Федора </a:t>
            </a:r>
            <a:r>
              <a:rPr lang="ru-RU" sz="2000" i="1" dirty="0" err="1">
                <a:latin typeface="Arial" panose="020B0604020202020204" pitchFamily="34" charset="0"/>
                <a:cs typeface="Arial" panose="020B0604020202020204" pitchFamily="34" charset="0"/>
              </a:rPr>
              <a:t>Стратилата</a:t>
            </a:r>
            <a:r>
              <a:rPr lang="ru-RU" sz="2000" i="1" dirty="0">
                <a:latin typeface="Arial" panose="020B0604020202020204" pitchFamily="34" charset="0"/>
                <a:cs typeface="Arial" panose="020B0604020202020204" pitchFamily="34" charset="0"/>
              </a:rPr>
              <a:t> на Ручье (1360 г) </a:t>
            </a:r>
          </a:p>
          <a:p>
            <a:pPr algn="just"/>
            <a:r>
              <a:rPr lang="ru-RU" sz="2000" i="1" dirty="0">
                <a:latin typeface="Arial" panose="020B0604020202020204" pitchFamily="34" charset="0"/>
                <a:cs typeface="Arial" panose="020B0604020202020204" pitchFamily="34" charset="0"/>
              </a:rPr>
              <a:t>- Церковь Спаса на Ильине улице (1374 г)</a:t>
            </a:r>
          </a:p>
          <a:p>
            <a:pPr algn="just"/>
            <a:endParaRPr lang="ru-RU" sz="2000" i="1" dirty="0">
              <a:latin typeface="Arial" panose="020B0604020202020204" pitchFamily="34" charset="0"/>
              <a:cs typeface="Arial" panose="020B0604020202020204" pitchFamily="34" charset="0"/>
            </a:endParaRPr>
          </a:p>
          <a:p>
            <a:pPr algn="just"/>
            <a:r>
              <a:rPr lang="ru-RU" sz="2000" i="1" dirty="0">
                <a:latin typeface="Arial" panose="020B0604020202020204" pitchFamily="34" charset="0"/>
                <a:cs typeface="Arial" panose="020B0604020202020204" pitchFamily="34" charset="0"/>
              </a:rPr>
              <a:t>	Архитектурные памятники Новгорода 15 века полностью повторяют архитектурные решения церкви Спаса на Ильине улице и церкви Федора </a:t>
            </a:r>
            <a:r>
              <a:rPr lang="ru-RU" sz="2000" i="1" dirty="0" err="1">
                <a:latin typeface="Arial" panose="020B0604020202020204" pitchFamily="34" charset="0"/>
                <a:cs typeface="Arial" panose="020B0604020202020204" pitchFamily="34" charset="0"/>
              </a:rPr>
              <a:t>Стратилата</a:t>
            </a:r>
            <a:r>
              <a:rPr lang="ru-RU" sz="2000" i="1" dirty="0">
                <a:latin typeface="Arial" panose="020B0604020202020204" pitchFamily="34" charset="0"/>
                <a:cs typeface="Arial" panose="020B0604020202020204" pitchFamily="34" charset="0"/>
              </a:rPr>
              <a:t> на Ручье.</a:t>
            </a:r>
          </a:p>
          <a:p>
            <a:pPr algn="just"/>
            <a:r>
              <a:rPr lang="ru-RU" sz="2000" i="1" dirty="0">
                <a:latin typeface="Arial" panose="020B0604020202020204" pitchFamily="34" charset="0"/>
                <a:cs typeface="Arial" panose="020B0604020202020204" pitchFamily="34" charset="0"/>
              </a:rPr>
              <a:t>	Однако после воссоединения Новгорода с Москвой новгородская архитектурная традиция постепенно начнет угасать.</a:t>
            </a:r>
          </a:p>
          <a:p>
            <a:pPr algn="just"/>
            <a:endParaRPr lang="ru-RU" sz="2000" i="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706034303"/>
      </p:ext>
    </p:extLst>
  </p:cSld>
  <p:clrMapOvr>
    <a:overrideClrMapping bg1="lt1" tx1="dk1" bg2="lt2" tx2="dk2" accent1="accent1" accent2="accent2" accent3="accent3" accent4="accent4" accent5="accent5" accent6="accent6" hlink="hlink" folHlink="folHlink"/>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descr="A picture containing fabric, table, red, covered&#10;&#10;Description automatically generated">
            <a:extLst>
              <a:ext uri="{FF2B5EF4-FFF2-40B4-BE49-F238E27FC236}">
                <a16:creationId xmlns:a16="http://schemas.microsoft.com/office/drawing/2014/main" id="{5C002EE5-E4FF-463C-8DAA-9AC0B6D407FF}"/>
              </a:ext>
            </a:extLst>
          </p:cNvPr>
          <p:cNvPicPr>
            <a:picLocks noChangeAspect="1"/>
          </p:cNvPicPr>
          <p:nvPr/>
        </p:nvPicPr>
        <p:blipFill rotWithShape="1">
          <a:blip r:embed="rId2">
            <a:extLst>
              <a:ext uri="{28A0092B-C50C-407E-A947-70E740481C1C}">
                <a14:useLocalDpi xmlns:a14="http://schemas.microsoft.com/office/drawing/2010/main" val="0"/>
              </a:ext>
            </a:extLst>
          </a:blip>
          <a:srcRect/>
          <a:stretch/>
        </p:blipFill>
        <p:spPr>
          <a:xfrm>
            <a:off x="21" y="10"/>
            <a:ext cx="12191979" cy="6857990"/>
          </a:xfrm>
          <a:prstGeom prst="rect">
            <a:avLst/>
          </a:prstGeom>
        </p:spPr>
      </p:pic>
      <p:sp>
        <p:nvSpPr>
          <p:cNvPr id="29" name="Rectangle 22">
            <a:extLst>
              <a:ext uri="{FF2B5EF4-FFF2-40B4-BE49-F238E27FC236}">
                <a16:creationId xmlns:a16="http://schemas.microsoft.com/office/drawing/2014/main" id="{F5380E9A-163E-4576-BCDD-0A450B7E90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79943" y="237744"/>
            <a:ext cx="7652977" cy="6382512"/>
          </a:xfrm>
          <a:prstGeom prst="rect">
            <a:avLst/>
          </a:prstGeom>
          <a:solidFill>
            <a:schemeClr val="bg1">
              <a:alpha val="94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Rectangle 24">
            <a:extLst>
              <a:ext uri="{FF2B5EF4-FFF2-40B4-BE49-F238E27FC236}">
                <a16:creationId xmlns:a16="http://schemas.microsoft.com/office/drawing/2014/main" id="{88DDEF77-9746-4D83-91F9-442A2487E6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17103" y="374904"/>
            <a:ext cx="7340156" cy="6108192"/>
          </a:xfrm>
          <a:prstGeom prst="rect">
            <a:avLst/>
          </a:prstGeom>
          <a:noFill/>
          <a:ln w="6350" cap="sq">
            <a:solidFill>
              <a:schemeClr val="tx1">
                <a:lumMod val="65000"/>
                <a:lumOff val="3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92C9295F-E638-4F61-AFE2-CF3E40556031}"/>
              </a:ext>
            </a:extLst>
          </p:cNvPr>
          <p:cNvSpPr>
            <a:spLocks noGrp="1"/>
          </p:cNvSpPr>
          <p:nvPr>
            <p:ph type="title"/>
          </p:nvPr>
        </p:nvSpPr>
        <p:spPr>
          <a:xfrm>
            <a:off x="4740751" y="642594"/>
            <a:ext cx="6718433" cy="5572676"/>
          </a:xfrm>
        </p:spPr>
        <p:txBody>
          <a:bodyPr>
            <a:normAutofit/>
          </a:bodyPr>
          <a:lstStyle/>
          <a:p>
            <a:pPr algn="just"/>
            <a:r>
              <a:rPr lang="ru-RU" sz="2000" i="1" dirty="0">
                <a:solidFill>
                  <a:schemeClr val="tx1">
                    <a:lumMod val="75000"/>
                    <a:lumOff val="25000"/>
                  </a:schemeClr>
                </a:solidFill>
                <a:latin typeface="Arial" panose="020B0604020202020204" pitchFamily="34" charset="0"/>
                <a:cs typeface="Arial" panose="020B0604020202020204" pitchFamily="34" charset="0"/>
              </a:rPr>
              <a:t>	.   </a:t>
            </a:r>
            <a:endParaRPr lang="en-US" sz="2000" i="1" dirty="0">
              <a:solidFill>
                <a:schemeClr val="tx1">
                  <a:lumMod val="75000"/>
                  <a:lumOff val="25000"/>
                </a:schemeClr>
              </a:solidFill>
              <a:latin typeface="Arial" panose="020B0604020202020204" pitchFamily="34" charset="0"/>
              <a:cs typeface="Arial" panose="020B0604020202020204" pitchFamily="34" charset="0"/>
            </a:endParaRPr>
          </a:p>
        </p:txBody>
      </p:sp>
      <p:sp>
        <p:nvSpPr>
          <p:cNvPr id="3" name="Rectangle 2">
            <a:extLst>
              <a:ext uri="{FF2B5EF4-FFF2-40B4-BE49-F238E27FC236}">
                <a16:creationId xmlns:a16="http://schemas.microsoft.com/office/drawing/2014/main" id="{E87DE42C-F2DF-46CB-B526-9792188AF705}"/>
              </a:ext>
            </a:extLst>
          </p:cNvPr>
          <p:cNvSpPr/>
          <p:nvPr/>
        </p:nvSpPr>
        <p:spPr>
          <a:xfrm>
            <a:off x="4678634" y="642594"/>
            <a:ext cx="6855593" cy="5632311"/>
          </a:xfrm>
          <a:prstGeom prst="rect">
            <a:avLst/>
          </a:prstGeom>
        </p:spPr>
        <p:txBody>
          <a:bodyPr wrap="square">
            <a:spAutoFit/>
          </a:bodyPr>
          <a:lstStyle/>
          <a:p>
            <a:pPr algn="just"/>
            <a:r>
              <a:rPr lang="ru-RU" sz="2000" dirty="0">
                <a:latin typeface="Arial" panose="020B0604020202020204" pitchFamily="34" charset="0"/>
                <a:cs typeface="Arial" panose="020B0604020202020204" pitchFamily="34" charset="0"/>
              </a:rPr>
              <a:t>	</a:t>
            </a:r>
            <a:r>
              <a:rPr lang="ru-RU" sz="2000" i="1" dirty="0">
                <a:latin typeface="Arial" panose="020B0604020202020204" pitchFamily="34" charset="0"/>
                <a:cs typeface="Arial" panose="020B0604020202020204" pitchFamily="34" charset="0"/>
              </a:rPr>
              <a:t>В 14 в. каменное строительство во Пскове почти не велось. Это время военных столкновений с Ливонским орденом и большая часть экономических ресурсов уходила на борьбу за сохранение территорий. Немногочисленные архитектурные постройки во Пскове 14 века имели большей частью оборонительные функции. </a:t>
            </a:r>
          </a:p>
          <a:p>
            <a:pPr algn="just"/>
            <a:r>
              <a:rPr lang="ru-RU" sz="2000" i="1" dirty="0">
                <a:latin typeface="Arial" panose="020B0604020202020204" pitchFamily="34" charset="0"/>
                <a:cs typeface="Arial" panose="020B0604020202020204" pitchFamily="34" charset="0"/>
              </a:rPr>
              <a:t>	Крупнейшая работа псковских зодчих этого периода - это расширение оборонительных стен вокруг города. К концу 16 века протяженность стен достигла 9 км. Главный строительный материал – известковая плита. </a:t>
            </a:r>
          </a:p>
          <a:p>
            <a:pPr algn="just"/>
            <a:r>
              <a:rPr lang="ru-RU" sz="2000" i="1" dirty="0">
                <a:latin typeface="Arial" panose="020B0604020202020204" pitchFamily="34" charset="0"/>
                <a:cs typeface="Arial" panose="020B0604020202020204" pitchFamily="34" charset="0"/>
              </a:rPr>
              <a:t>	Зодчество Пскова 14-15 веков развивалось по двум направлениям </a:t>
            </a:r>
          </a:p>
          <a:p>
            <a:pPr algn="just"/>
            <a:r>
              <a:rPr lang="ru-RU" sz="2000" i="1" dirty="0">
                <a:latin typeface="Arial" panose="020B0604020202020204" pitchFamily="34" charset="0"/>
                <a:cs typeface="Arial" panose="020B0604020202020204" pitchFamily="34" charset="0"/>
              </a:rPr>
              <a:t>- </a:t>
            </a:r>
            <a:r>
              <a:rPr lang="ru-RU" sz="2000" i="1" dirty="0" err="1">
                <a:latin typeface="Arial" panose="020B0604020202020204" pitchFamily="34" charset="0"/>
                <a:cs typeface="Arial" panose="020B0604020202020204" pitchFamily="34" charset="0"/>
              </a:rPr>
              <a:t>четырехстолпный</a:t>
            </a:r>
            <a:r>
              <a:rPr lang="ru-RU" sz="2000" i="1" dirty="0">
                <a:latin typeface="Arial" panose="020B0604020202020204" pitchFamily="34" charset="0"/>
                <a:cs typeface="Arial" panose="020B0604020202020204" pitchFamily="34" charset="0"/>
              </a:rPr>
              <a:t> храм (церковь Василия на горке)</a:t>
            </a:r>
          </a:p>
          <a:p>
            <a:pPr algn="just"/>
            <a:r>
              <a:rPr lang="ru-RU" sz="2000" i="1" dirty="0">
                <a:latin typeface="Arial" panose="020B0604020202020204" pitchFamily="34" charset="0"/>
                <a:cs typeface="Arial" panose="020B0604020202020204" pitchFamily="34" charset="0"/>
              </a:rPr>
              <a:t>- </a:t>
            </a:r>
            <a:r>
              <a:rPr lang="ru-RU" sz="2000" i="1" dirty="0" err="1">
                <a:latin typeface="Arial" panose="020B0604020202020204" pitchFamily="34" charset="0"/>
                <a:cs typeface="Arial" panose="020B0604020202020204" pitchFamily="34" charset="0"/>
              </a:rPr>
              <a:t>бесстолпный</a:t>
            </a:r>
            <a:r>
              <a:rPr lang="ru-RU" sz="2000" i="1" dirty="0">
                <a:latin typeface="Arial" panose="020B0604020202020204" pitchFamily="34" charset="0"/>
                <a:cs typeface="Arial" panose="020B0604020202020204" pitchFamily="34" charset="0"/>
              </a:rPr>
              <a:t> храм с системой перекрытия в виде ступенчатого свода (церковь погоста </a:t>
            </a:r>
            <a:r>
              <a:rPr lang="ru-RU" sz="2000" i="1" dirty="0" err="1">
                <a:latin typeface="Arial" panose="020B0604020202020204" pitchFamily="34" charset="0"/>
                <a:cs typeface="Arial" panose="020B0604020202020204" pitchFamily="34" charset="0"/>
              </a:rPr>
              <a:t>Милетова</a:t>
            </a:r>
            <a:r>
              <a:rPr lang="ru-RU" sz="2000" i="1" dirty="0">
                <a:latin typeface="Arial" panose="020B0604020202020204" pitchFamily="34" charset="0"/>
                <a:cs typeface="Arial" panose="020B0604020202020204" pitchFamily="34" charset="0"/>
              </a:rPr>
              <a:t>, 1462)</a:t>
            </a:r>
          </a:p>
        </p:txBody>
      </p:sp>
    </p:spTree>
    <p:extLst>
      <p:ext uri="{BB962C8B-B14F-4D97-AF65-F5344CB8AC3E}">
        <p14:creationId xmlns:p14="http://schemas.microsoft.com/office/powerpoint/2010/main" val="2339871416"/>
      </p:ext>
    </p:extLst>
  </p:cSld>
  <p:clrMapOvr>
    <a:overrideClrMapping bg1="lt1" tx1="dk1" bg2="lt2" tx2="dk2" accent1="accent1" accent2="accent2" accent3="accent3" accent4="accent4" accent5="accent5" accent6="accent6" hlink="hlink" folHlink="folHlink"/>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descr="A picture containing fabric, table, red, covered&#10;&#10;Description automatically generated">
            <a:extLst>
              <a:ext uri="{FF2B5EF4-FFF2-40B4-BE49-F238E27FC236}">
                <a16:creationId xmlns:a16="http://schemas.microsoft.com/office/drawing/2014/main" id="{5C002EE5-E4FF-463C-8DAA-9AC0B6D407FF}"/>
              </a:ext>
            </a:extLst>
          </p:cNvPr>
          <p:cNvPicPr>
            <a:picLocks noChangeAspect="1"/>
          </p:cNvPicPr>
          <p:nvPr/>
        </p:nvPicPr>
        <p:blipFill rotWithShape="1">
          <a:blip r:embed="rId2">
            <a:extLst>
              <a:ext uri="{28A0092B-C50C-407E-A947-70E740481C1C}">
                <a14:useLocalDpi xmlns:a14="http://schemas.microsoft.com/office/drawing/2010/main" val="0"/>
              </a:ext>
            </a:extLst>
          </a:blip>
          <a:srcRect/>
          <a:stretch/>
        </p:blipFill>
        <p:spPr>
          <a:xfrm>
            <a:off x="21" y="-63"/>
            <a:ext cx="12191979" cy="6857990"/>
          </a:xfrm>
          <a:prstGeom prst="rect">
            <a:avLst/>
          </a:prstGeom>
        </p:spPr>
      </p:pic>
      <p:sp>
        <p:nvSpPr>
          <p:cNvPr id="29" name="Rectangle 22">
            <a:extLst>
              <a:ext uri="{FF2B5EF4-FFF2-40B4-BE49-F238E27FC236}">
                <a16:creationId xmlns:a16="http://schemas.microsoft.com/office/drawing/2014/main" id="{F5380E9A-163E-4576-BCDD-0A450B7E90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79943" y="237744"/>
            <a:ext cx="7652977" cy="6382512"/>
          </a:xfrm>
          <a:prstGeom prst="rect">
            <a:avLst/>
          </a:prstGeom>
          <a:solidFill>
            <a:schemeClr val="bg1">
              <a:alpha val="94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Rectangle 24">
            <a:extLst>
              <a:ext uri="{FF2B5EF4-FFF2-40B4-BE49-F238E27FC236}">
                <a16:creationId xmlns:a16="http://schemas.microsoft.com/office/drawing/2014/main" id="{88DDEF77-9746-4D83-91F9-442A2487E6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17103" y="374904"/>
            <a:ext cx="7340156" cy="6108192"/>
          </a:xfrm>
          <a:prstGeom prst="rect">
            <a:avLst/>
          </a:prstGeom>
          <a:noFill/>
          <a:ln w="6350" cap="sq">
            <a:solidFill>
              <a:schemeClr val="tx1">
                <a:lumMod val="65000"/>
                <a:lumOff val="3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92C9295F-E638-4F61-AFE2-CF3E40556031}"/>
              </a:ext>
            </a:extLst>
          </p:cNvPr>
          <p:cNvSpPr>
            <a:spLocks noGrp="1"/>
          </p:cNvSpPr>
          <p:nvPr>
            <p:ph type="title"/>
          </p:nvPr>
        </p:nvSpPr>
        <p:spPr>
          <a:xfrm>
            <a:off x="4740751" y="642594"/>
            <a:ext cx="6718433" cy="5572676"/>
          </a:xfrm>
        </p:spPr>
        <p:txBody>
          <a:bodyPr>
            <a:normAutofit/>
          </a:bodyPr>
          <a:lstStyle/>
          <a:p>
            <a:pPr algn="just">
              <a:lnSpc>
                <a:spcPct val="107000"/>
              </a:lnSpc>
              <a:spcAft>
                <a:spcPts val="800"/>
              </a:spcAft>
            </a:pPr>
            <a:r>
              <a:rPr lang="ru-RU" sz="2000" i="1" dirty="0">
                <a:solidFill>
                  <a:schemeClr val="tx1">
                    <a:lumMod val="75000"/>
                    <a:lumOff val="25000"/>
                  </a:schemeClr>
                </a:solidFill>
                <a:latin typeface="Arial" panose="020B0604020202020204" pitchFamily="34" charset="0"/>
                <a:cs typeface="Arial" panose="020B0604020202020204" pitchFamily="34" charset="0"/>
              </a:rPr>
              <a:t>	</a:t>
            </a:r>
            <a:endParaRPr lang="en-US" sz="2000" i="1" dirty="0">
              <a:solidFill>
                <a:schemeClr val="tx1">
                  <a:lumMod val="75000"/>
                  <a:lumOff val="25000"/>
                </a:schemeClr>
              </a:solidFill>
              <a:latin typeface="Arial" panose="020B0604020202020204" pitchFamily="34" charset="0"/>
              <a:cs typeface="Arial" panose="020B0604020202020204" pitchFamily="34" charset="0"/>
            </a:endParaRPr>
          </a:p>
        </p:txBody>
      </p:sp>
      <p:sp>
        <p:nvSpPr>
          <p:cNvPr id="3" name="Rectangle 2">
            <a:extLst>
              <a:ext uri="{FF2B5EF4-FFF2-40B4-BE49-F238E27FC236}">
                <a16:creationId xmlns:a16="http://schemas.microsoft.com/office/drawing/2014/main" id="{8628BFC2-5587-4435-84B9-9E0A93D641EA}"/>
              </a:ext>
            </a:extLst>
          </p:cNvPr>
          <p:cNvSpPr/>
          <p:nvPr/>
        </p:nvSpPr>
        <p:spPr>
          <a:xfrm>
            <a:off x="5039181" y="783816"/>
            <a:ext cx="6096000" cy="4678910"/>
          </a:xfrm>
          <a:prstGeom prst="rect">
            <a:avLst/>
          </a:prstGeom>
        </p:spPr>
        <p:txBody>
          <a:bodyPr>
            <a:spAutoFit/>
          </a:bodyPr>
          <a:lstStyle/>
          <a:p>
            <a:pPr algn="just">
              <a:lnSpc>
                <a:spcPct val="107000"/>
              </a:lnSpc>
              <a:spcAft>
                <a:spcPts val="800"/>
              </a:spcAft>
            </a:pPr>
            <a:r>
              <a:rPr lang="ru-RU" sz="2000" i="1" dirty="0">
                <a:latin typeface="Arial" panose="020B0604020202020204" pitchFamily="34" charset="0"/>
                <a:ea typeface="Calibri" panose="020F0502020204030204" pitchFamily="34" charset="0"/>
                <a:cs typeface="Arial" panose="020B0604020202020204" pitchFamily="34" charset="0"/>
              </a:rPr>
              <a:t>	В 14 в. начинается быстрый экономический и политический рост Московского княжества. Территории княжества быстро расширяются. В Москву переезжает и религиозная власть. Переезд митрополита превращает Москву в церковный центр. Москва начинает выступать инициатором создания русского государства и активно вести политику присоединения других русских земель к Москве. Позиция Москвы, как общерусской столицы, будет признана к началу 15 века. Все эти политические и экономические события будут сопровождаться активным каменным строительством.</a:t>
            </a:r>
            <a:endParaRPr lang="en-US" sz="2000" i="1" dirty="0">
              <a:latin typeface="Arial" panose="020B060402020202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1113379237"/>
      </p:ext>
    </p:extLst>
  </p:cSld>
  <p:clrMapOvr>
    <a:overrideClrMapping bg1="lt1" tx1="dk1" bg2="lt2" tx2="dk2" accent1="accent1" accent2="accent2" accent3="accent3" accent4="accent4" accent5="accent5" accent6="accent6" hlink="hlink" folHlink="folHlink"/>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descr="A picture containing fabric, table, red, covered&#10;&#10;Description automatically generated">
            <a:extLst>
              <a:ext uri="{FF2B5EF4-FFF2-40B4-BE49-F238E27FC236}">
                <a16:creationId xmlns:a16="http://schemas.microsoft.com/office/drawing/2014/main" id="{5C002EE5-E4FF-463C-8DAA-9AC0B6D407FF}"/>
              </a:ext>
            </a:extLst>
          </p:cNvPr>
          <p:cNvPicPr>
            <a:picLocks noChangeAspect="1"/>
          </p:cNvPicPr>
          <p:nvPr/>
        </p:nvPicPr>
        <p:blipFill rotWithShape="1">
          <a:blip r:embed="rId2">
            <a:extLst>
              <a:ext uri="{28A0092B-C50C-407E-A947-70E740481C1C}">
                <a14:useLocalDpi xmlns:a14="http://schemas.microsoft.com/office/drawing/2010/main" val="0"/>
              </a:ext>
            </a:extLst>
          </a:blip>
          <a:srcRect/>
          <a:stretch/>
        </p:blipFill>
        <p:spPr>
          <a:xfrm>
            <a:off x="21" y="10"/>
            <a:ext cx="12191979" cy="6857990"/>
          </a:xfrm>
          <a:prstGeom prst="rect">
            <a:avLst/>
          </a:prstGeom>
        </p:spPr>
      </p:pic>
      <p:sp>
        <p:nvSpPr>
          <p:cNvPr id="29" name="Rectangle 22">
            <a:extLst>
              <a:ext uri="{FF2B5EF4-FFF2-40B4-BE49-F238E27FC236}">
                <a16:creationId xmlns:a16="http://schemas.microsoft.com/office/drawing/2014/main" id="{F5380E9A-163E-4576-BCDD-0A450B7E90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79943" y="237744"/>
            <a:ext cx="7652977" cy="6382512"/>
          </a:xfrm>
          <a:prstGeom prst="rect">
            <a:avLst/>
          </a:prstGeom>
          <a:solidFill>
            <a:schemeClr val="bg1">
              <a:alpha val="94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Rectangle 24">
            <a:extLst>
              <a:ext uri="{FF2B5EF4-FFF2-40B4-BE49-F238E27FC236}">
                <a16:creationId xmlns:a16="http://schemas.microsoft.com/office/drawing/2014/main" id="{88DDEF77-9746-4D83-91F9-442A2487E6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17103" y="374904"/>
            <a:ext cx="7340156" cy="6108192"/>
          </a:xfrm>
          <a:prstGeom prst="rect">
            <a:avLst/>
          </a:prstGeom>
          <a:noFill/>
          <a:ln w="6350" cap="sq">
            <a:solidFill>
              <a:schemeClr val="tx1">
                <a:lumMod val="65000"/>
                <a:lumOff val="3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92C9295F-E638-4F61-AFE2-CF3E40556031}"/>
              </a:ext>
            </a:extLst>
          </p:cNvPr>
          <p:cNvSpPr>
            <a:spLocks noGrp="1"/>
          </p:cNvSpPr>
          <p:nvPr>
            <p:ph type="title"/>
          </p:nvPr>
        </p:nvSpPr>
        <p:spPr>
          <a:xfrm>
            <a:off x="4740751" y="642594"/>
            <a:ext cx="6718433" cy="5572676"/>
          </a:xfrm>
        </p:spPr>
        <p:txBody>
          <a:bodyPr>
            <a:normAutofit/>
          </a:bodyPr>
          <a:lstStyle/>
          <a:p>
            <a:pPr algn="just">
              <a:lnSpc>
                <a:spcPct val="107000"/>
              </a:lnSpc>
              <a:spcAft>
                <a:spcPts val="800"/>
              </a:spcAft>
            </a:pPr>
            <a:r>
              <a:rPr lang="ru-RU" sz="2000" i="1" dirty="0">
                <a:solidFill>
                  <a:schemeClr val="tx1">
                    <a:lumMod val="75000"/>
                    <a:lumOff val="25000"/>
                  </a:schemeClr>
                </a:solidFill>
                <a:latin typeface="Arial" panose="020B0604020202020204" pitchFamily="34" charset="0"/>
                <a:cs typeface="Arial" panose="020B0604020202020204" pitchFamily="34" charset="0"/>
              </a:rPr>
              <a:t>	</a:t>
            </a:r>
            <a:br>
              <a:rPr lang="en-US" sz="2000" dirty="0">
                <a:latin typeface="Arial" panose="020B0604020202020204" pitchFamily="34" charset="0"/>
                <a:ea typeface="Calibri" panose="020F0502020204030204" pitchFamily="34" charset="0"/>
                <a:cs typeface="Arial" panose="020B0604020202020204" pitchFamily="34" charset="0"/>
              </a:rPr>
            </a:br>
            <a:r>
              <a:rPr lang="ru-RU" sz="2000" dirty="0">
                <a:latin typeface="Arial" panose="020B0604020202020204" pitchFamily="34" charset="0"/>
                <a:ea typeface="Calibri" panose="020F0502020204030204" pitchFamily="34" charset="0"/>
                <a:cs typeface="Arial" panose="020B0604020202020204" pitchFamily="34" charset="0"/>
              </a:rPr>
              <a:t>    	</a:t>
            </a:r>
            <a:endParaRPr lang="en-US" sz="2000" i="1" dirty="0">
              <a:solidFill>
                <a:schemeClr val="tx1">
                  <a:lumMod val="75000"/>
                  <a:lumOff val="25000"/>
                </a:schemeClr>
              </a:solidFill>
              <a:latin typeface="Arial" panose="020B0604020202020204" pitchFamily="34" charset="0"/>
              <a:cs typeface="Arial" panose="020B0604020202020204" pitchFamily="34" charset="0"/>
            </a:endParaRPr>
          </a:p>
        </p:txBody>
      </p:sp>
      <p:sp>
        <p:nvSpPr>
          <p:cNvPr id="3" name="Rectangle 2">
            <a:extLst>
              <a:ext uri="{FF2B5EF4-FFF2-40B4-BE49-F238E27FC236}">
                <a16:creationId xmlns:a16="http://schemas.microsoft.com/office/drawing/2014/main" id="{F5C76D97-71AD-4601-9C32-A26DA38E67EF}"/>
              </a:ext>
            </a:extLst>
          </p:cNvPr>
          <p:cNvSpPr/>
          <p:nvPr/>
        </p:nvSpPr>
        <p:spPr>
          <a:xfrm>
            <a:off x="5058431" y="801561"/>
            <a:ext cx="6096000" cy="5016758"/>
          </a:xfrm>
          <a:prstGeom prst="rect">
            <a:avLst/>
          </a:prstGeom>
        </p:spPr>
        <p:txBody>
          <a:bodyPr>
            <a:spAutoFit/>
          </a:bodyPr>
          <a:lstStyle/>
          <a:p>
            <a:pPr algn="just"/>
            <a:r>
              <a:rPr lang="ru-RU" sz="2000" i="1" dirty="0">
                <a:latin typeface="Arial" panose="020B0604020202020204" pitchFamily="34" charset="0"/>
                <a:cs typeface="Arial" panose="020B0604020202020204" pitchFamily="34" charset="0"/>
              </a:rPr>
              <a:t>В Москве будут построены:</a:t>
            </a:r>
          </a:p>
          <a:p>
            <a:pPr algn="just"/>
            <a:r>
              <a:rPr lang="ru-RU" sz="2000" i="1" dirty="0">
                <a:latin typeface="Arial" panose="020B0604020202020204" pitchFamily="34" charset="0"/>
                <a:cs typeface="Arial" panose="020B0604020202020204" pitchFamily="34" charset="0"/>
              </a:rPr>
              <a:t>- Успенский собор 1326г</a:t>
            </a:r>
          </a:p>
          <a:p>
            <a:pPr algn="just"/>
            <a:r>
              <a:rPr lang="ru-RU" sz="2000" i="1" dirty="0">
                <a:latin typeface="Arial" panose="020B0604020202020204" pitchFamily="34" charset="0"/>
                <a:cs typeface="Arial" panose="020B0604020202020204" pitchFamily="34" charset="0"/>
              </a:rPr>
              <a:t>- Собор Спаса на Бору 1330 г</a:t>
            </a:r>
          </a:p>
          <a:p>
            <a:pPr algn="just"/>
            <a:r>
              <a:rPr lang="ru-RU" sz="2000" i="1" dirty="0">
                <a:latin typeface="Arial" panose="020B0604020202020204" pitchFamily="34" charset="0"/>
                <a:cs typeface="Arial" panose="020B0604020202020204" pitchFamily="34" charset="0"/>
              </a:rPr>
              <a:t>- Архангельский собор 1333 г</a:t>
            </a:r>
          </a:p>
          <a:p>
            <a:pPr algn="just"/>
            <a:r>
              <a:rPr lang="ru-RU" sz="2000" i="1" dirty="0">
                <a:latin typeface="Arial" panose="020B0604020202020204" pitchFamily="34" charset="0"/>
                <a:cs typeface="Arial" panose="020B0604020202020204" pitchFamily="34" charset="0"/>
              </a:rPr>
              <a:t>Все эти соборы были построены во владимиро-суздальской белокаменной архитектурной традиции.</a:t>
            </a:r>
          </a:p>
          <a:p>
            <a:pPr algn="just"/>
            <a:r>
              <a:rPr lang="ru-RU" sz="2000" i="1" dirty="0">
                <a:latin typeface="Arial" panose="020B0604020202020204" pitchFamily="34" charset="0"/>
                <a:cs typeface="Arial" panose="020B0604020202020204" pitchFamily="34" charset="0"/>
              </a:rPr>
              <a:t>	В 1423 г будет построен Троицкий собор в Сергиевом Посаде. </a:t>
            </a:r>
          </a:p>
          <a:p>
            <a:pPr algn="just"/>
            <a:r>
              <a:rPr lang="ru-RU" sz="2000" i="1" dirty="0">
                <a:latin typeface="Arial" panose="020B0604020202020204" pitchFamily="34" charset="0"/>
                <a:cs typeface="Arial" panose="020B0604020202020204" pitchFamily="34" charset="0"/>
              </a:rPr>
              <a:t>	Наиболее ярким произведением Московских зодчих станет Андронников монастырь (1427г).</a:t>
            </a:r>
          </a:p>
          <a:p>
            <a:pPr algn="just"/>
            <a:r>
              <a:rPr lang="ru-RU" sz="2000" i="1" dirty="0">
                <a:latin typeface="Arial" panose="020B0604020202020204" pitchFamily="34" charset="0"/>
                <a:cs typeface="Arial" panose="020B0604020202020204" pitchFamily="34" charset="0"/>
              </a:rPr>
              <a:t>	Основной строительный материал, по-прежнему, плотный известняк, однако в московской традиции он обрел более обработанную гладкую форму.</a:t>
            </a:r>
          </a:p>
        </p:txBody>
      </p:sp>
    </p:spTree>
    <p:extLst>
      <p:ext uri="{BB962C8B-B14F-4D97-AF65-F5344CB8AC3E}">
        <p14:creationId xmlns:p14="http://schemas.microsoft.com/office/powerpoint/2010/main" val="1285006565"/>
      </p:ext>
    </p:extLst>
  </p:cSld>
  <p:clrMapOvr>
    <a:overrideClrMapping bg1="lt1" tx1="dk1" bg2="lt2" tx2="dk2" accent1="accent1" accent2="accent2" accent3="accent3" accent4="accent4" accent5="accent5" accent6="accent6" hlink="hlink" folHlink="folHlink"/>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descr="A picture containing fabric, table, red, covered&#10;&#10;Description automatically generated">
            <a:extLst>
              <a:ext uri="{FF2B5EF4-FFF2-40B4-BE49-F238E27FC236}">
                <a16:creationId xmlns:a16="http://schemas.microsoft.com/office/drawing/2014/main" id="{5C002EE5-E4FF-463C-8DAA-9AC0B6D407FF}"/>
              </a:ext>
            </a:extLst>
          </p:cNvPr>
          <p:cNvPicPr>
            <a:picLocks noChangeAspect="1"/>
          </p:cNvPicPr>
          <p:nvPr/>
        </p:nvPicPr>
        <p:blipFill rotWithShape="1">
          <a:blip r:embed="rId2">
            <a:extLst>
              <a:ext uri="{28A0092B-C50C-407E-A947-70E740481C1C}">
                <a14:useLocalDpi xmlns:a14="http://schemas.microsoft.com/office/drawing/2010/main" val="0"/>
              </a:ext>
            </a:extLst>
          </a:blip>
          <a:srcRect/>
          <a:stretch/>
        </p:blipFill>
        <p:spPr>
          <a:xfrm>
            <a:off x="21" y="10"/>
            <a:ext cx="12191979" cy="6857990"/>
          </a:xfrm>
          <a:prstGeom prst="rect">
            <a:avLst/>
          </a:prstGeom>
        </p:spPr>
      </p:pic>
      <p:sp>
        <p:nvSpPr>
          <p:cNvPr id="29" name="Rectangle 22">
            <a:extLst>
              <a:ext uri="{FF2B5EF4-FFF2-40B4-BE49-F238E27FC236}">
                <a16:creationId xmlns:a16="http://schemas.microsoft.com/office/drawing/2014/main" id="{F5380E9A-163E-4576-BCDD-0A450B7E90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79943" y="237744"/>
            <a:ext cx="7652977" cy="6382512"/>
          </a:xfrm>
          <a:prstGeom prst="rect">
            <a:avLst/>
          </a:prstGeom>
          <a:solidFill>
            <a:schemeClr val="bg1">
              <a:alpha val="94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Rectangle 24">
            <a:extLst>
              <a:ext uri="{FF2B5EF4-FFF2-40B4-BE49-F238E27FC236}">
                <a16:creationId xmlns:a16="http://schemas.microsoft.com/office/drawing/2014/main" id="{88DDEF77-9746-4D83-91F9-442A2487E6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17103" y="374904"/>
            <a:ext cx="7340156" cy="6108192"/>
          </a:xfrm>
          <a:prstGeom prst="rect">
            <a:avLst/>
          </a:prstGeom>
          <a:noFill/>
          <a:ln w="6350" cap="sq">
            <a:solidFill>
              <a:schemeClr val="tx1">
                <a:lumMod val="65000"/>
                <a:lumOff val="3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92C9295F-E638-4F61-AFE2-CF3E40556031}"/>
              </a:ext>
            </a:extLst>
          </p:cNvPr>
          <p:cNvSpPr>
            <a:spLocks noGrp="1"/>
          </p:cNvSpPr>
          <p:nvPr>
            <p:ph type="title"/>
          </p:nvPr>
        </p:nvSpPr>
        <p:spPr>
          <a:xfrm>
            <a:off x="4740751" y="642594"/>
            <a:ext cx="6718433" cy="5572676"/>
          </a:xfrm>
        </p:spPr>
        <p:txBody>
          <a:bodyPr>
            <a:normAutofit fontScale="90000"/>
          </a:bodyPr>
          <a:lstStyle/>
          <a:p>
            <a:pPr algn="just">
              <a:lnSpc>
                <a:spcPct val="107000"/>
              </a:lnSpc>
              <a:spcAft>
                <a:spcPts val="800"/>
              </a:spcAft>
            </a:pPr>
            <a:r>
              <a:rPr lang="ru-RU" sz="2000" i="1" dirty="0">
                <a:solidFill>
                  <a:schemeClr val="tx1">
                    <a:lumMod val="75000"/>
                    <a:lumOff val="25000"/>
                  </a:schemeClr>
                </a:solidFill>
                <a:latin typeface="Arial" panose="020B0604020202020204" pitchFamily="34" charset="0"/>
                <a:cs typeface="Arial" panose="020B0604020202020204" pitchFamily="34" charset="0"/>
              </a:rPr>
              <a:t>	</a:t>
            </a:r>
            <a:r>
              <a:rPr lang="ru-RU" sz="2200" i="1" dirty="0">
                <a:solidFill>
                  <a:schemeClr val="tx1">
                    <a:lumMod val="75000"/>
                    <a:lumOff val="25000"/>
                  </a:schemeClr>
                </a:solidFill>
                <a:latin typeface="Arial" panose="020B0604020202020204" pitchFamily="34" charset="0"/>
                <a:cs typeface="Arial" panose="020B0604020202020204" pitchFamily="34" charset="0"/>
              </a:rPr>
              <a:t>Живопись 14-15 вв. характеризуется реалистичностью, человечностью и эмоциональностью. В роспись проникают свободные религиозные образы. Канон уступает свое место более реальным образам. Фигуры становятся более стройными, более пропорциональными, более смелыми. Русская иконописная школа начинает свое независимое развитие. Цветовая гамма светлеет. Среди произведений совершенно нового стиля можно отметить росписи Михайловской церкви </a:t>
            </a:r>
            <a:r>
              <a:rPr lang="ru-RU" sz="2200" i="1" dirty="0" err="1">
                <a:solidFill>
                  <a:schemeClr val="tx1">
                    <a:lumMod val="75000"/>
                    <a:lumOff val="25000"/>
                  </a:schemeClr>
                </a:solidFill>
                <a:latin typeface="Arial" panose="020B0604020202020204" pitchFamily="34" charset="0"/>
                <a:cs typeface="Arial" panose="020B0604020202020204" pitchFamily="34" charset="0"/>
              </a:rPr>
              <a:t>Сковородского</a:t>
            </a:r>
            <a:r>
              <a:rPr lang="ru-RU" sz="2200" i="1" dirty="0">
                <a:solidFill>
                  <a:schemeClr val="tx1">
                    <a:lumMod val="75000"/>
                    <a:lumOff val="25000"/>
                  </a:schemeClr>
                </a:solidFill>
                <a:latin typeface="Arial" panose="020B0604020202020204" pitchFamily="34" charset="0"/>
                <a:cs typeface="Arial" panose="020B0604020202020204" pitchFamily="34" charset="0"/>
              </a:rPr>
              <a:t> монастыря 1360 г. Памятник был разрушен во время Второй мировой войны. Изучить памятник можно только по фотографиям. Здесь можно увидеть, что тяжелые массивные фигуры изменили свои пропорции. Фигуры стали тонкими вытянутыми, лица имеют славянский тип и относительно небольшой размер. Общая тенденция - миниатюрность, изящество.    </a:t>
            </a:r>
            <a:endParaRPr lang="en-US" sz="2200" i="1" dirty="0">
              <a:solidFill>
                <a:schemeClr val="tx1">
                  <a:lumMod val="75000"/>
                  <a:lumOff val="2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128963679"/>
      </p:ext>
    </p:extLst>
  </p:cSld>
  <p:clrMapOvr>
    <a:overrideClrMapping bg1="lt1" tx1="dk1" bg2="lt2" tx2="dk2" accent1="accent1" accent2="accent2" accent3="accent3" accent4="accent4" accent5="accent5" accent6="accent6" hlink="hlink" folHlink="folHlink"/>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descr="A picture containing fabric, table, red, covered&#10;&#10;Description automatically generated">
            <a:extLst>
              <a:ext uri="{FF2B5EF4-FFF2-40B4-BE49-F238E27FC236}">
                <a16:creationId xmlns:a16="http://schemas.microsoft.com/office/drawing/2014/main" id="{5C002EE5-E4FF-463C-8DAA-9AC0B6D407FF}"/>
              </a:ext>
            </a:extLst>
          </p:cNvPr>
          <p:cNvPicPr>
            <a:picLocks noChangeAspect="1"/>
          </p:cNvPicPr>
          <p:nvPr/>
        </p:nvPicPr>
        <p:blipFill rotWithShape="1">
          <a:blip r:embed="rId2">
            <a:extLst>
              <a:ext uri="{28A0092B-C50C-407E-A947-70E740481C1C}">
                <a14:useLocalDpi xmlns:a14="http://schemas.microsoft.com/office/drawing/2010/main" val="0"/>
              </a:ext>
            </a:extLst>
          </a:blip>
          <a:srcRect/>
          <a:stretch/>
        </p:blipFill>
        <p:spPr>
          <a:xfrm>
            <a:off x="21" y="10"/>
            <a:ext cx="12191979" cy="6857990"/>
          </a:xfrm>
          <a:prstGeom prst="rect">
            <a:avLst/>
          </a:prstGeom>
        </p:spPr>
      </p:pic>
      <p:sp>
        <p:nvSpPr>
          <p:cNvPr id="29" name="Rectangle 22">
            <a:extLst>
              <a:ext uri="{FF2B5EF4-FFF2-40B4-BE49-F238E27FC236}">
                <a16:creationId xmlns:a16="http://schemas.microsoft.com/office/drawing/2014/main" id="{F5380E9A-163E-4576-BCDD-0A450B7E90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79943" y="237744"/>
            <a:ext cx="7652977" cy="6382512"/>
          </a:xfrm>
          <a:prstGeom prst="rect">
            <a:avLst/>
          </a:prstGeom>
          <a:solidFill>
            <a:schemeClr val="bg1">
              <a:alpha val="94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Rectangle 24">
            <a:extLst>
              <a:ext uri="{FF2B5EF4-FFF2-40B4-BE49-F238E27FC236}">
                <a16:creationId xmlns:a16="http://schemas.microsoft.com/office/drawing/2014/main" id="{88DDEF77-9746-4D83-91F9-442A2487E6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17103" y="374904"/>
            <a:ext cx="7340156" cy="6108192"/>
          </a:xfrm>
          <a:prstGeom prst="rect">
            <a:avLst/>
          </a:prstGeom>
          <a:noFill/>
          <a:ln w="6350" cap="sq">
            <a:solidFill>
              <a:schemeClr val="tx1">
                <a:lumMod val="65000"/>
                <a:lumOff val="3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92C9295F-E638-4F61-AFE2-CF3E40556031}"/>
              </a:ext>
            </a:extLst>
          </p:cNvPr>
          <p:cNvSpPr>
            <a:spLocks noGrp="1"/>
          </p:cNvSpPr>
          <p:nvPr>
            <p:ph type="title"/>
          </p:nvPr>
        </p:nvSpPr>
        <p:spPr>
          <a:xfrm>
            <a:off x="4740751" y="642594"/>
            <a:ext cx="6718433" cy="5572676"/>
          </a:xfrm>
        </p:spPr>
        <p:txBody>
          <a:bodyPr>
            <a:normAutofit/>
          </a:bodyPr>
          <a:lstStyle/>
          <a:p>
            <a:pPr algn="just">
              <a:lnSpc>
                <a:spcPct val="107000"/>
              </a:lnSpc>
              <a:spcAft>
                <a:spcPts val="800"/>
              </a:spcAft>
            </a:pPr>
            <a:r>
              <a:rPr lang="ru-RU" sz="2000" i="1" dirty="0">
                <a:solidFill>
                  <a:schemeClr val="tx1">
                    <a:lumMod val="75000"/>
                    <a:lumOff val="25000"/>
                  </a:schemeClr>
                </a:solidFill>
                <a:latin typeface="Arial" panose="020B0604020202020204" pitchFamily="34" charset="0"/>
                <a:cs typeface="Arial" panose="020B0604020202020204" pitchFamily="34" charset="0"/>
              </a:rPr>
              <a:t>	</a:t>
            </a:r>
            <a:endParaRPr lang="en-US" sz="2000" i="1" dirty="0">
              <a:solidFill>
                <a:schemeClr val="tx1">
                  <a:lumMod val="75000"/>
                  <a:lumOff val="25000"/>
                </a:schemeClr>
              </a:solidFill>
              <a:latin typeface="Arial" panose="020B0604020202020204" pitchFamily="34" charset="0"/>
              <a:cs typeface="Arial" panose="020B0604020202020204" pitchFamily="34" charset="0"/>
            </a:endParaRPr>
          </a:p>
        </p:txBody>
      </p:sp>
      <p:sp>
        <p:nvSpPr>
          <p:cNvPr id="3" name="Rectangle 2">
            <a:extLst>
              <a:ext uri="{FF2B5EF4-FFF2-40B4-BE49-F238E27FC236}">
                <a16:creationId xmlns:a16="http://schemas.microsoft.com/office/drawing/2014/main" id="{72CD1D1C-6BF3-486F-9DEB-3DAEF8AA79EB}"/>
              </a:ext>
            </a:extLst>
          </p:cNvPr>
          <p:cNvSpPr/>
          <p:nvPr/>
        </p:nvSpPr>
        <p:spPr>
          <a:xfrm>
            <a:off x="5039181" y="1214191"/>
            <a:ext cx="6096000" cy="5016758"/>
          </a:xfrm>
          <a:prstGeom prst="rect">
            <a:avLst/>
          </a:prstGeom>
        </p:spPr>
        <p:txBody>
          <a:bodyPr>
            <a:spAutoFit/>
          </a:bodyPr>
          <a:lstStyle/>
          <a:p>
            <a:pPr algn="just"/>
            <a:r>
              <a:rPr lang="ru-RU" sz="2000" dirty="0">
                <a:latin typeface="Arial" panose="020B0604020202020204" pitchFamily="34" charset="0"/>
                <a:cs typeface="Arial" panose="020B0604020202020204" pitchFamily="34" charset="0"/>
              </a:rPr>
              <a:t>	</a:t>
            </a:r>
            <a:r>
              <a:rPr lang="ru-RU" sz="2000" i="1" dirty="0">
                <a:latin typeface="Arial" panose="020B0604020202020204" pitchFamily="34" charset="0"/>
                <a:cs typeface="Arial" panose="020B0604020202020204" pitchFamily="34" charset="0"/>
              </a:rPr>
              <a:t>Вторая половина 14 века – время иконописца Феофана Грека. Феофан стал мастером, сумевшим воплотить эстетические запросы русского народа. Его имя вошло в русское искусство и стало неотъемлемой частью русской культуры. Наиболее знаменитая его работа Богоматерь Донская – русская святыня. Икона слывет чудотворной. С ней связано множество легенд и преданий.  Одна из которых гласит, что икона была подарена московскому князю Дмитрию донскими казаками перед битвой с Мамаем. Именно ее брал с собой Иван Грозный в военные походы. Икона исполнена светлой радости и глубочайшей боли. Радости материнства и боли трагической участи ее чада. </a:t>
            </a:r>
            <a:endParaRPr lang="en-US" sz="2000" i="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957361500"/>
      </p:ext>
    </p:extLst>
  </p:cSld>
  <p:clrMapOvr>
    <a:overrideClrMapping bg1="lt1" tx1="dk1" bg2="lt2" tx2="dk2" accent1="accent1" accent2="accent2" accent3="accent3" accent4="accent4" accent5="accent5" accent6="accent6" hlink="hlink" folHlink="folHlink"/>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descr="A picture containing fabric, table, red, covered&#10;&#10;Description automatically generated">
            <a:extLst>
              <a:ext uri="{FF2B5EF4-FFF2-40B4-BE49-F238E27FC236}">
                <a16:creationId xmlns:a16="http://schemas.microsoft.com/office/drawing/2014/main" id="{5C002EE5-E4FF-463C-8DAA-9AC0B6D407FF}"/>
              </a:ext>
            </a:extLst>
          </p:cNvPr>
          <p:cNvPicPr>
            <a:picLocks noChangeAspect="1"/>
          </p:cNvPicPr>
          <p:nvPr/>
        </p:nvPicPr>
        <p:blipFill rotWithShape="1">
          <a:blip r:embed="rId2">
            <a:extLst>
              <a:ext uri="{28A0092B-C50C-407E-A947-70E740481C1C}">
                <a14:useLocalDpi xmlns:a14="http://schemas.microsoft.com/office/drawing/2010/main" val="0"/>
              </a:ext>
            </a:extLst>
          </a:blip>
          <a:srcRect/>
          <a:stretch/>
        </p:blipFill>
        <p:spPr>
          <a:xfrm>
            <a:off x="21" y="10"/>
            <a:ext cx="12191979" cy="6857990"/>
          </a:xfrm>
          <a:prstGeom prst="rect">
            <a:avLst/>
          </a:prstGeom>
        </p:spPr>
      </p:pic>
      <p:sp>
        <p:nvSpPr>
          <p:cNvPr id="29" name="Rectangle 22">
            <a:extLst>
              <a:ext uri="{FF2B5EF4-FFF2-40B4-BE49-F238E27FC236}">
                <a16:creationId xmlns:a16="http://schemas.microsoft.com/office/drawing/2014/main" id="{F5380E9A-163E-4576-BCDD-0A450B7E90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79943" y="237744"/>
            <a:ext cx="7652977" cy="6382512"/>
          </a:xfrm>
          <a:prstGeom prst="rect">
            <a:avLst/>
          </a:prstGeom>
          <a:solidFill>
            <a:schemeClr val="bg1">
              <a:alpha val="94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Rectangle 24">
            <a:extLst>
              <a:ext uri="{FF2B5EF4-FFF2-40B4-BE49-F238E27FC236}">
                <a16:creationId xmlns:a16="http://schemas.microsoft.com/office/drawing/2014/main" id="{88DDEF77-9746-4D83-91F9-442A2487E6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17103" y="374904"/>
            <a:ext cx="7340156" cy="6108192"/>
          </a:xfrm>
          <a:prstGeom prst="rect">
            <a:avLst/>
          </a:prstGeom>
          <a:noFill/>
          <a:ln w="6350" cap="sq">
            <a:solidFill>
              <a:schemeClr val="tx1">
                <a:lumMod val="65000"/>
                <a:lumOff val="3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92C9295F-E638-4F61-AFE2-CF3E40556031}"/>
              </a:ext>
            </a:extLst>
          </p:cNvPr>
          <p:cNvSpPr>
            <a:spLocks noGrp="1"/>
          </p:cNvSpPr>
          <p:nvPr>
            <p:ph type="title"/>
          </p:nvPr>
        </p:nvSpPr>
        <p:spPr>
          <a:xfrm>
            <a:off x="4740751" y="642594"/>
            <a:ext cx="6718433" cy="5572676"/>
          </a:xfrm>
        </p:spPr>
        <p:txBody>
          <a:bodyPr>
            <a:normAutofit/>
          </a:bodyPr>
          <a:lstStyle/>
          <a:p>
            <a:pPr algn="just">
              <a:lnSpc>
                <a:spcPct val="107000"/>
              </a:lnSpc>
              <a:spcAft>
                <a:spcPts val="800"/>
              </a:spcAft>
            </a:pPr>
            <a:r>
              <a:rPr lang="ru-RU" sz="2000" i="1" dirty="0">
                <a:latin typeface="Arial" panose="020B0604020202020204" pitchFamily="34" charset="0"/>
                <a:ea typeface="Calibri" panose="020F0502020204030204" pitchFamily="34" charset="0"/>
                <a:cs typeface="Arial" panose="020B0604020202020204" pitchFamily="34" charset="0"/>
              </a:rPr>
              <a:t>	Феофан Грек расписывал также церковь Спаса Преображения на Ильине улице (Новгород), церковь Рождества Богородицы (Москва), Архангельский и Благовещенский соборы (Москва).</a:t>
            </a:r>
            <a:br>
              <a:rPr lang="ru-RU" sz="2000" i="1" dirty="0">
                <a:latin typeface="Arial" panose="020B0604020202020204" pitchFamily="34" charset="0"/>
                <a:ea typeface="Calibri" panose="020F0502020204030204" pitchFamily="34" charset="0"/>
                <a:cs typeface="Arial" panose="020B0604020202020204" pitchFamily="34" charset="0"/>
              </a:rPr>
            </a:br>
            <a:r>
              <a:rPr lang="ru-RU" sz="2000" i="1" dirty="0">
                <a:latin typeface="Arial" panose="020B0604020202020204" pitchFamily="34" charset="0"/>
                <a:ea typeface="Calibri" panose="020F0502020204030204" pitchFamily="34" charset="0"/>
                <a:cs typeface="Arial" panose="020B0604020202020204" pitchFamily="34" charset="0"/>
              </a:rPr>
              <a:t>Лики Грека отличаются индивидуальностью, однако всех их объединяет общая черта – суровость, стремление к Богу. Характерная гамма красок скупа, сдержанна, преобладают оранжево-коричневые тона.</a:t>
            </a:r>
            <a:br>
              <a:rPr lang="ru-RU" sz="2000" i="1" dirty="0">
                <a:latin typeface="Arial" panose="020B0604020202020204" pitchFamily="34" charset="0"/>
                <a:ea typeface="Calibri" panose="020F0502020204030204" pitchFamily="34" charset="0"/>
                <a:cs typeface="Arial" panose="020B0604020202020204" pitchFamily="34" charset="0"/>
              </a:rPr>
            </a:br>
            <a:endParaRPr lang="en-US" sz="2000" i="1" dirty="0">
              <a:solidFill>
                <a:schemeClr val="tx1">
                  <a:lumMod val="75000"/>
                  <a:lumOff val="2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769746907"/>
      </p:ext>
    </p:extLst>
  </p:cSld>
  <p:clrMapOvr>
    <a:overrideClrMapping bg1="lt1" tx1="dk1" bg2="lt2" tx2="dk2" accent1="accent1" accent2="accent2" accent3="accent3" accent4="accent4" accent5="accent5" accent6="accent6" hlink="hlink" folHlink="folHlink"/>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VTI">
  <a:themeElements>
    <a:clrScheme name="Custom 38">
      <a:dk1>
        <a:sysClr val="windowText" lastClr="000000"/>
      </a:dk1>
      <a:lt1>
        <a:sysClr val="window" lastClr="FFFFFF"/>
      </a:lt1>
      <a:dk2>
        <a:srgbClr val="505046"/>
      </a:dk2>
      <a:lt2>
        <a:srgbClr val="EEECE1"/>
      </a:lt2>
      <a:accent1>
        <a:srgbClr val="EE462D"/>
      </a:accent1>
      <a:accent2>
        <a:srgbClr val="595A85"/>
      </a:accent2>
      <a:accent3>
        <a:srgbClr val="8D6F5B"/>
      </a:accent3>
      <a:accent4>
        <a:srgbClr val="FABD2F"/>
      </a:accent4>
      <a:accent5>
        <a:srgbClr val="AF8073"/>
      </a:accent5>
      <a:accent6>
        <a:srgbClr val="787880"/>
      </a:accent6>
      <a:hlink>
        <a:srgbClr val="CC8D00"/>
      </a:hlink>
      <a:folHlink>
        <a:srgbClr val="82829E"/>
      </a:folHlink>
    </a:clrScheme>
    <a:fontScheme name="Savon">
      <a:majorFont>
        <a:latin typeface="Avenir Next LT Pro Light" panose="02020404030301010803"/>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Avenir Next LT Pro" panose="02020404030301010803"/>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80000"/>
                <a:shade val="100000"/>
                <a:satMod val="300000"/>
              </a:schemeClr>
            </a:gs>
            <a:gs pos="100000">
              <a:schemeClr val="phClr">
                <a:tint val="100000"/>
                <a:shade val="30000"/>
                <a:satMod val="200000"/>
              </a:schemeClr>
            </a:gs>
          </a:gsLst>
          <a:path path="circle">
            <a:fillToRect l="50000" t="50000" r="50000" b="50000"/>
          </a:path>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ONE.pptx" id="{5330A5D3-B581-4B4A-9313-9275B6EF2E52}" vid="{516C64E9-C0AA-46DA-9991-9C0EC881A8B4}"/>
    </a:ext>
  </a:extLst>
</a:theme>
</file>

<file path=docProps/app.xml><?xml version="1.0" encoding="utf-8"?>
<Properties xmlns="http://schemas.openxmlformats.org/officeDocument/2006/extended-properties" xmlns:vt="http://schemas.openxmlformats.org/officeDocument/2006/docPropsVTypes">
  <Template>Floral Flourish</Template>
  <TotalTime>0</TotalTime>
  <Words>1421</Words>
  <Application>Microsoft Office PowerPoint</Application>
  <PresentationFormat>Widescreen</PresentationFormat>
  <Paragraphs>47</Paragraphs>
  <Slides>15</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15</vt:i4>
      </vt:variant>
    </vt:vector>
  </HeadingPairs>
  <TitlesOfParts>
    <vt:vector size="20" baseType="lpstr">
      <vt:lpstr>Arial</vt:lpstr>
      <vt:lpstr>Avenir Next LT Pro</vt:lpstr>
      <vt:lpstr>Avenir Next LT Pro Light</vt:lpstr>
      <vt:lpstr>Garamond</vt:lpstr>
      <vt:lpstr>SavonVTI</vt:lpstr>
      <vt:lpstr>История русской культуры</vt:lpstr>
      <vt:lpstr> . </vt:lpstr>
      <vt:lpstr> . </vt:lpstr>
      <vt:lpstr> .   </vt:lpstr>
      <vt:lpstr> </vt:lpstr>
      <vt:lpstr>       </vt:lpstr>
      <vt:lpstr> Живопись 14-15 вв. характеризуется реалистичностью, человечностью и эмоциональностью. В роспись проникают свободные религиозные образы. Канон уступает свое место более реальным образам. Фигуры становятся более стройными, более пропорциональными, более смелыми. Русская иконописная школа начинает свое независимое развитие. Цветовая гамма светлеет. Среди произведений совершенно нового стиля можно отметить росписи Михайловской церкви Сковородского монастыря 1360 г. Памятник был разрушен во время Второй мировой войны. Изучить памятник можно только по фотографиям. Здесь можно увидеть, что тяжелые массивные фигуры изменили свои пропорции. Фигуры стали тонкими вытянутыми, лица имеют славянский тип и относительно небольшой размер. Общая тенденция - миниатюрность, изящество.    </vt:lpstr>
      <vt:lpstr> </vt:lpstr>
      <vt:lpstr> Феофан Грек расписывал также церковь Спаса Преображения на Ильине улице (Новгород), церковь Рождества Богородицы (Москва), Архангельский и Благовещенский соборы (Москва). Лики Грека отличаются индивидуальностью, однако всех их объединяет общая черта – суровость, стремление к Богу. Характерная гамма красок скупа, сдержанна, преобладают оранжево-коричневые тона. </vt:lpstr>
      <vt:lpstr> </vt:lpstr>
      <vt:lpstr> </vt:lpstr>
      <vt:lpstr> </vt:lpstr>
      <vt:lpstr> </vt:lpstr>
      <vt:lpstr> </vt:lpstr>
      <vt:lpstr>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2020-01-10T15:41:43Z</dcterms:created>
  <dcterms:modified xsi:type="dcterms:W3CDTF">2020-02-02T17:30:56Z</dcterms:modified>
</cp:coreProperties>
</file>