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58" r:id="rId3"/>
    <p:sldId id="271" r:id="rId4"/>
    <p:sldId id="260" r:id="rId5"/>
    <p:sldId id="261" r:id="rId6"/>
    <p:sldId id="262" r:id="rId7"/>
    <p:sldId id="263" r:id="rId8"/>
    <p:sldId id="264" r:id="rId9"/>
    <p:sldId id="265" r:id="rId10"/>
    <p:sldId id="266" r:id="rId11"/>
    <p:sldId id="267" r:id="rId12"/>
    <p:sldId id="268" r:id="rId13"/>
    <p:sldId id="269" r:id="rId14"/>
    <p:sldId id="270"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2/2/2020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2/2/2020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6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4400" i="1" dirty="0">
                <a:solidFill>
                  <a:schemeClr val="tx1"/>
                </a:solidFill>
              </a:rPr>
              <a:t>История русской культуры</a:t>
            </a:r>
            <a:endParaRPr lang="en-US" sz="4400" i="1" dirty="0">
              <a:solidFill>
                <a:schemeClr val="tx1"/>
              </a:solidFill>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rPr>
              <a:t>Лекция 4</a:t>
            </a:r>
            <a:endParaRPr lang="en-US" i="1" dirty="0">
              <a:solidFill>
                <a:schemeClr val="tx1"/>
              </a:solidFill>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1710696-4C59-414A-822E-4BDE660AB7E2}"/>
              </a:ext>
            </a:extLst>
          </p:cNvPr>
          <p:cNvSpPr/>
          <p:nvPr/>
        </p:nvSpPr>
        <p:spPr>
          <a:xfrm>
            <a:off x="5039181" y="766664"/>
            <a:ext cx="6096000" cy="5016758"/>
          </a:xfrm>
          <a:prstGeom prst="rect">
            <a:avLst/>
          </a:prstGeom>
        </p:spPr>
        <p:txBody>
          <a:bodyPr>
            <a:spAutoFit/>
          </a:bodyPr>
          <a:lstStyle/>
          <a:p>
            <a:pPr algn="just"/>
            <a:r>
              <a:rPr lang="ru-RU" sz="2000" i="1" dirty="0">
                <a:latin typeface="Arial" panose="020B0604020202020204" pitchFamily="34" charset="0"/>
                <a:cs typeface="Arial" panose="020B0604020202020204" pitchFamily="34" charset="0"/>
              </a:rPr>
              <a:t>	Новая страница   в искусстве иконописи была открыта величайшем мастером Андреем Рублевым. Он по праву считается основателем русской Московской школы иконописи. В работах Андрея Рублева искусство иконописи достигло своего наивысшего развития. </a:t>
            </a:r>
          </a:p>
          <a:p>
            <a:pPr algn="just"/>
            <a:r>
              <a:rPr lang="ru-RU" sz="2000" i="1" dirty="0">
                <a:latin typeface="Arial" panose="020B0604020202020204" pitchFamily="34" charset="0"/>
                <a:cs typeface="Arial" panose="020B0604020202020204" pitchFamily="34" charset="0"/>
              </a:rPr>
              <a:t>	О жизни Рублева известно очень немного, предположительно мастер родился в 1360 г. Дата смерти - 1430 г. Еще в молодости Андрей Рублев решил посвятить себя Богу. Узнав о Сергее Радонежском, великом русском праведнике, он поехал в Троицкую обитель. Тепло принятый монахами он остался здесь жить. Через несколько лет, проработав в Троицкой мастерской, Рублев оказался в </a:t>
            </a:r>
            <a:r>
              <a:rPr lang="ru-RU" sz="2000" i="1" dirty="0" err="1">
                <a:latin typeface="Arial" panose="020B0604020202020204" pitchFamily="34" charset="0"/>
                <a:cs typeface="Arial" panose="020B0604020202020204" pitchFamily="34" charset="0"/>
              </a:rPr>
              <a:t>Спасо-Андрониковом</a:t>
            </a:r>
            <a:r>
              <a:rPr lang="ru-RU" sz="2000" i="1" dirty="0">
                <a:latin typeface="Arial" panose="020B0604020202020204" pitchFamily="34" charset="0"/>
                <a:cs typeface="Arial" panose="020B0604020202020204" pitchFamily="34" charset="0"/>
              </a:rPr>
              <a:t> монастыре</a:t>
            </a:r>
            <a:r>
              <a:rPr lang="ru-RU" dirty="0"/>
              <a:t>. </a:t>
            </a:r>
            <a:endParaRPr lang="en-US" dirty="0"/>
          </a:p>
        </p:txBody>
      </p:sp>
    </p:spTree>
    <p:extLst>
      <p:ext uri="{BB962C8B-B14F-4D97-AF65-F5344CB8AC3E}">
        <p14:creationId xmlns:p14="http://schemas.microsoft.com/office/powerpoint/2010/main" val="20200928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1710696-4C59-414A-822E-4BDE660AB7E2}"/>
              </a:ext>
            </a:extLst>
          </p:cNvPr>
          <p:cNvSpPr/>
          <p:nvPr/>
        </p:nvSpPr>
        <p:spPr>
          <a:xfrm>
            <a:off x="5039181" y="766664"/>
            <a:ext cx="6096000" cy="4401205"/>
          </a:xfrm>
          <a:prstGeom prst="rect">
            <a:avLst/>
          </a:prstGeom>
        </p:spPr>
        <p:txBody>
          <a:bodyPr>
            <a:spAutoFit/>
          </a:bodyPr>
          <a:lstStyle/>
          <a:p>
            <a:pPr algn="just"/>
            <a:r>
              <a:rPr lang="ru-RU" sz="2000" i="1" dirty="0">
                <a:latin typeface="Arial" panose="020B0604020202020204" pitchFamily="34" charset="0"/>
                <a:cs typeface="Arial" panose="020B0604020202020204" pitchFamily="34" charset="0"/>
              </a:rPr>
              <a:t>	В начале 15 в. Рублев вместе с Феофаном Греком расписывал Благовещенский собор Московского кремля. В 1408 г. Рублев приступит к росписи Успенского собора во Владимире. Самое совершенное произведение Рублева – икона Троица. В основе сюжета лежит библейская история, как старцу Аврааму явилось трое прекрасных юношей, воплотившие три лика троицы. В центре композиции - Христос в задумчивой позе он склоняется над чашей, готовый принести себя в жертву. Лики ангелов поражают своим совершенством и красотой. Троица – это новое слово в иконописи.</a:t>
            </a:r>
            <a:endParaRPr lang="en-US" dirty="0"/>
          </a:p>
        </p:txBody>
      </p:sp>
    </p:spTree>
    <p:extLst>
      <p:ext uri="{BB962C8B-B14F-4D97-AF65-F5344CB8AC3E}">
        <p14:creationId xmlns:p14="http://schemas.microsoft.com/office/powerpoint/2010/main" val="26446553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1710696-4C59-414A-822E-4BDE660AB7E2}"/>
              </a:ext>
            </a:extLst>
          </p:cNvPr>
          <p:cNvSpPr/>
          <p:nvPr/>
        </p:nvSpPr>
        <p:spPr>
          <a:xfrm>
            <a:off x="5039181" y="766664"/>
            <a:ext cx="6096000" cy="4708981"/>
          </a:xfrm>
          <a:prstGeom prst="rect">
            <a:avLst/>
          </a:prstGeom>
        </p:spPr>
        <p:txBody>
          <a:bodyPr>
            <a:spAutoFit/>
          </a:bodyPr>
          <a:lstStyle/>
          <a:p>
            <a:pPr algn="just"/>
            <a:r>
              <a:rPr lang="ru-RU" sz="2000" i="1" dirty="0">
                <a:latin typeface="Arial" panose="020B0604020202020204" pitchFamily="34" charset="0"/>
                <a:cs typeface="Arial" panose="020B0604020202020204" pitchFamily="34" charset="0"/>
              </a:rPr>
              <a:t>	Иконопись 15 века преобладает над остальными видами живописи. 15 век по праву считается золотым веком русской иконы. Говоря об изобразительном искусстве 14-15 веков, нельзя не отметить развитие книжной миниатюры. Для книжной миниатюры этого периода характерно изображение человеческих фигур и даже небольших реалистичных эпизодов.  Книжная миниатюра постепенно отходит от витиеватых фантастических орнаментальных изображений. Миниатюра в </a:t>
            </a:r>
            <a:r>
              <a:rPr lang="ru-RU" sz="2000" i="1" dirty="0" err="1">
                <a:latin typeface="Arial" panose="020B0604020202020204" pitchFamily="34" charset="0"/>
                <a:cs typeface="Arial" panose="020B0604020202020204" pitchFamily="34" charset="0"/>
              </a:rPr>
              <a:t>Сийском</a:t>
            </a:r>
            <a:r>
              <a:rPr lang="ru-RU" sz="2000" i="1" dirty="0">
                <a:latin typeface="Arial" panose="020B0604020202020204" pitchFamily="34" charset="0"/>
                <a:cs typeface="Arial" panose="020B0604020202020204" pitchFamily="34" charset="0"/>
              </a:rPr>
              <a:t> Евангелии считается выдающимся памятником книжной миниатюры. Миниатюра изображает Христа в дверях храма. Здесь уже видны живые выразительные лица апостолов.</a:t>
            </a:r>
            <a:endParaRPr lang="en-US" dirty="0"/>
          </a:p>
        </p:txBody>
      </p:sp>
    </p:spTree>
    <p:extLst>
      <p:ext uri="{BB962C8B-B14F-4D97-AF65-F5344CB8AC3E}">
        <p14:creationId xmlns:p14="http://schemas.microsoft.com/office/powerpoint/2010/main" val="152520246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1710696-4C59-414A-822E-4BDE660AB7E2}"/>
              </a:ext>
            </a:extLst>
          </p:cNvPr>
          <p:cNvSpPr/>
          <p:nvPr/>
        </p:nvSpPr>
        <p:spPr>
          <a:xfrm>
            <a:off x="5039181" y="766664"/>
            <a:ext cx="6096000" cy="4093428"/>
          </a:xfrm>
          <a:prstGeom prst="rect">
            <a:avLst/>
          </a:prstGeom>
        </p:spPr>
        <p:txBody>
          <a:bodyPr>
            <a:spAutoFit/>
          </a:bodyPr>
          <a:lstStyle/>
          <a:p>
            <a:pPr algn="just"/>
            <a:r>
              <a:rPr lang="ru-RU" sz="2000" i="1" dirty="0">
                <a:latin typeface="Arial" panose="020B0604020202020204" pitchFamily="34" charset="0"/>
                <a:cs typeface="Arial" panose="020B0604020202020204" pitchFamily="34" charset="0"/>
              </a:rPr>
              <a:t>	Скульптурное искусство продолжает свое развитие в форме рельефа. Запрет на изображение статуй в церквях тормозил развитие пластики. Как бы ни противилась церковь скульптуре, она не могла остановить развитие рельефного искусства. К выдающимся произведениям рельефного искусства 14 в. относится резная икона Николы из Николаевского собора в Можайске. Эта деревянная статуя вероятнее всего имеет западно-русское происхождение. Фигура Николы тяготеет к плоскости, благодаря которой обретает застывший вид. </a:t>
            </a:r>
            <a:endParaRPr lang="en-US" dirty="0"/>
          </a:p>
        </p:txBody>
      </p:sp>
    </p:spTree>
    <p:extLst>
      <p:ext uri="{BB962C8B-B14F-4D97-AF65-F5344CB8AC3E}">
        <p14:creationId xmlns:p14="http://schemas.microsoft.com/office/powerpoint/2010/main" val="1641239741"/>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1710696-4C59-414A-822E-4BDE660AB7E2}"/>
              </a:ext>
            </a:extLst>
          </p:cNvPr>
          <p:cNvSpPr/>
          <p:nvPr/>
        </p:nvSpPr>
        <p:spPr>
          <a:xfrm>
            <a:off x="4565090" y="491264"/>
            <a:ext cx="7192169" cy="5016758"/>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Декоративно-прикладное искусство продолжает свое развитие. 14-15 вв. характеризуются использованием самых разных материалов и приемов. Среди произведений можно увидеть работы из серебра, золота, эмали, драгоценных камней, дерева. До наших дней дошел ряд замечательных произведений ювелирного искусства 15 в. </a:t>
            </a:r>
          </a:p>
          <a:p>
            <a:pPr algn="just"/>
            <a:r>
              <a:rPr lang="ru-RU" sz="2000" i="1" dirty="0">
                <a:latin typeface="Arial" panose="020B0604020202020204" pitchFamily="34" charset="0"/>
                <a:cs typeface="Arial" panose="020B0604020202020204" pitchFamily="34" charset="0"/>
              </a:rPr>
              <a:t>	Выдающего успеха в 14-15 вв. достигает искусство художественного шитья. Художественное шитье характеризуется сюжетным содержанием. В работах воспроизводятся исторические и библейские сюжеты. Шили главным образом гладью, цветными шелковыми и золотым нитями. В шитье широко применялся жемчуг. Именно в работах 14-15 вв. начинает ярко проявляться эстетический колорит, характерный для русского ткачества.</a:t>
            </a:r>
          </a:p>
        </p:txBody>
      </p:sp>
    </p:spTree>
    <p:extLst>
      <p:ext uri="{BB962C8B-B14F-4D97-AF65-F5344CB8AC3E}">
        <p14:creationId xmlns:p14="http://schemas.microsoft.com/office/powerpoint/2010/main" val="2654681433"/>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1710696-4C59-414A-822E-4BDE660AB7E2}"/>
              </a:ext>
            </a:extLst>
          </p:cNvPr>
          <p:cNvSpPr/>
          <p:nvPr/>
        </p:nvSpPr>
        <p:spPr>
          <a:xfrm>
            <a:off x="4565090" y="809316"/>
            <a:ext cx="7192169" cy="5016758"/>
          </a:xfrm>
          <a:prstGeom prst="rect">
            <a:avLst/>
          </a:prstGeom>
        </p:spPr>
        <p:txBody>
          <a:bodyPr wrap="square">
            <a:spAutoFit/>
          </a:bodyPr>
          <a:lstStyle/>
          <a:p>
            <a:r>
              <a:rPr lang="ru-RU" sz="1600" b="1" i="1" dirty="0">
                <a:latin typeface="Arial" panose="020B0604020202020204" pitchFamily="34" charset="0"/>
                <a:cs typeface="Arial" panose="020B0604020202020204" pitchFamily="34" charset="0"/>
              </a:rPr>
              <a:t>Список литературы, использованный при составлении слайдов:</a:t>
            </a:r>
            <a:br>
              <a:rPr lang="ru-RU" sz="1600" b="1" i="1" dirty="0">
                <a:latin typeface="Arial" panose="020B0604020202020204" pitchFamily="34" charset="0"/>
                <a:cs typeface="Arial" panose="020B0604020202020204" pitchFamily="34" charset="0"/>
              </a:rPr>
            </a:br>
            <a:br>
              <a:rPr lang="ru-RU" sz="1600" b="1" i="1" dirty="0">
                <a:latin typeface="Arial" panose="020B0604020202020204" pitchFamily="34" charset="0"/>
                <a:cs typeface="Arial" panose="020B0604020202020204" pitchFamily="34" charset="0"/>
              </a:rPr>
            </a:br>
            <a:r>
              <a:rPr lang="ru-RU" sz="16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600" i="1" dirty="0" err="1">
                <a:latin typeface="Arial" panose="020B0604020202020204" pitchFamily="34" charset="0"/>
                <a:cs typeface="Arial" panose="020B0604020202020204" pitchFamily="34" charset="0"/>
              </a:rPr>
              <a:t>Харвест</a:t>
            </a:r>
            <a:r>
              <a:rPr lang="ru-RU" sz="1600" i="1" dirty="0">
                <a:latin typeface="Arial" panose="020B0604020202020204" pitchFamily="34" charset="0"/>
                <a:cs typeface="Arial" panose="020B0604020202020204" pitchFamily="34" charset="0"/>
              </a:rPr>
              <a:t>.</a:t>
            </a:r>
            <a:br>
              <a:rPr lang="ru-RU" sz="1600" i="1" dirty="0">
                <a:latin typeface="Arial" panose="020B0604020202020204" pitchFamily="34" charset="0"/>
                <a:cs typeface="Arial" panose="020B0604020202020204" pitchFamily="34" charset="0"/>
              </a:rPr>
            </a:br>
            <a:r>
              <a:rPr lang="ru-RU" sz="1600" i="1" dirty="0" err="1">
                <a:latin typeface="Arial" panose="020B0604020202020204" pitchFamily="34" charset="0"/>
                <a:cs typeface="Arial" panose="020B0604020202020204" pitchFamily="34" charset="0"/>
              </a:rPr>
              <a:t>Бутромеев</a:t>
            </a:r>
            <a:r>
              <a:rPr lang="ru-RU" sz="1600" i="1" dirty="0">
                <a:latin typeface="Arial" panose="020B0604020202020204" pitchFamily="34" charset="0"/>
                <a:cs typeface="Arial" panose="020B0604020202020204" pitchFamily="34" charset="0"/>
              </a:rPr>
              <a:t>, В.П. и др.(2007). Россия державная. Москва. Белый город.</a:t>
            </a:r>
            <a:br>
              <a:rPr lang="ru-RU" sz="1600" i="1" dirty="0">
                <a:latin typeface="Arial" panose="020B0604020202020204" pitchFamily="34" charset="0"/>
                <a:cs typeface="Arial" panose="020B0604020202020204" pitchFamily="34" charset="0"/>
              </a:rPr>
            </a:br>
            <a:r>
              <a:rPr lang="ru-RU" sz="1600" i="1" dirty="0">
                <a:latin typeface="Arial" panose="020B0604020202020204" pitchFamily="34" charset="0"/>
                <a:cs typeface="Arial" panose="020B0604020202020204" pitchFamily="34" charset="0"/>
              </a:rPr>
              <a:t>Горелов, А.А. (2015). История русской культуры. Москва. </a:t>
            </a:r>
            <a:r>
              <a:rPr lang="ru-RU" sz="1600" i="1" dirty="0" err="1">
                <a:latin typeface="Arial" panose="020B0604020202020204" pitchFamily="34" charset="0"/>
                <a:cs typeface="Arial" panose="020B0604020202020204" pitchFamily="34" charset="0"/>
              </a:rPr>
              <a:t>Юрайт</a:t>
            </a:r>
            <a:r>
              <a:rPr lang="ru-RU" sz="1600" i="1" dirty="0">
                <a:latin typeface="Arial" panose="020B0604020202020204" pitchFamily="34" charset="0"/>
                <a:cs typeface="Arial" panose="020B0604020202020204" pitchFamily="34" charset="0"/>
              </a:rPr>
              <a:t>.</a:t>
            </a:r>
            <a:br>
              <a:rPr lang="ru-RU" sz="1600" i="1" dirty="0">
                <a:latin typeface="Arial" panose="020B0604020202020204" pitchFamily="34" charset="0"/>
                <a:cs typeface="Arial" panose="020B0604020202020204" pitchFamily="34" charset="0"/>
              </a:rPr>
            </a:br>
            <a:r>
              <a:rPr lang="ru-RU" sz="1600" i="1" dirty="0" err="1">
                <a:latin typeface="Arial" panose="020B0604020202020204" pitchFamily="34" charset="0"/>
                <a:cs typeface="Arial" panose="020B0604020202020204" pitchFamily="34" charset="0"/>
              </a:rPr>
              <a:t>Забылин</a:t>
            </a:r>
            <a:r>
              <a:rPr lang="ru-RU" sz="16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600" i="1" dirty="0" err="1">
                <a:latin typeface="Arial" panose="020B0604020202020204" pitchFamily="34" charset="0"/>
                <a:cs typeface="Arial" panose="020B0604020202020204" pitchFamily="34" charset="0"/>
              </a:rPr>
              <a:t>Эксмо</a:t>
            </a:r>
            <a:r>
              <a:rPr lang="ru-RU" sz="1600" i="1" dirty="0">
                <a:latin typeface="Arial" panose="020B0604020202020204" pitchFamily="34" charset="0"/>
                <a:cs typeface="Arial" panose="020B0604020202020204" pitchFamily="34" charset="0"/>
              </a:rPr>
              <a:t>.</a:t>
            </a:r>
            <a:br>
              <a:rPr lang="ru-RU" sz="1600" i="1" dirty="0">
                <a:latin typeface="Arial" panose="020B0604020202020204" pitchFamily="34" charset="0"/>
                <a:cs typeface="Arial" panose="020B0604020202020204" pitchFamily="34" charset="0"/>
              </a:rPr>
            </a:br>
            <a:r>
              <a:rPr lang="ru-RU" sz="16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600" i="1" dirty="0">
                <a:latin typeface="Arial" panose="020B0604020202020204" pitchFamily="34" charset="0"/>
                <a:cs typeface="Arial" panose="020B0604020202020204" pitchFamily="34" charset="0"/>
              </a:rPr>
            </a:br>
            <a:r>
              <a:rPr lang="ru-RU" sz="16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600" i="1" dirty="0">
                <a:latin typeface="Arial" panose="020B0604020202020204" pitchFamily="34" charset="0"/>
                <a:cs typeface="Arial" panose="020B0604020202020204" pitchFamily="34" charset="0"/>
              </a:rPr>
            </a:br>
            <a:r>
              <a:rPr lang="ru-RU" sz="16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600" i="1" dirty="0" err="1">
                <a:latin typeface="Arial" panose="020B0604020202020204" pitchFamily="34" charset="0"/>
                <a:cs typeface="Arial" panose="020B0604020202020204" pitchFamily="34" charset="0"/>
              </a:rPr>
              <a:t>Эксмо</a:t>
            </a:r>
            <a:r>
              <a:rPr lang="ru-RU" sz="1600" i="1" dirty="0">
                <a:latin typeface="Arial" panose="020B0604020202020204" pitchFamily="34" charset="0"/>
                <a:cs typeface="Arial" panose="020B0604020202020204" pitchFamily="34" charset="0"/>
              </a:rPr>
              <a:t>.</a:t>
            </a:r>
            <a:br>
              <a:rPr lang="ru-RU" sz="1600" i="1" dirty="0">
                <a:latin typeface="Arial" panose="020B0604020202020204" pitchFamily="34" charset="0"/>
                <a:cs typeface="Arial" panose="020B0604020202020204" pitchFamily="34" charset="0"/>
              </a:rPr>
            </a:br>
            <a:r>
              <a:rPr lang="ru-RU" sz="16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600" i="1" dirty="0">
                <a:latin typeface="Arial" panose="020B0604020202020204" pitchFamily="34" charset="0"/>
                <a:cs typeface="Arial" panose="020B0604020202020204" pitchFamily="34" charset="0"/>
              </a:rPr>
            </a:br>
            <a:r>
              <a:rPr lang="ru-RU" sz="16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600" i="1" dirty="0">
                <a:latin typeface="Arial" panose="020B0604020202020204" pitchFamily="34" charset="0"/>
                <a:cs typeface="Arial" panose="020B0604020202020204" pitchFamily="34" charset="0"/>
              </a:rPr>
            </a:br>
            <a:r>
              <a:rPr lang="ru-RU" sz="16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600" i="1" dirty="0">
                <a:latin typeface="Arial" panose="020B0604020202020204" pitchFamily="34" charset="0"/>
                <a:cs typeface="Arial" panose="020B0604020202020204" pitchFamily="34" charset="0"/>
              </a:rPr>
            </a:br>
            <a:r>
              <a:rPr lang="ru-RU" sz="1600" i="1" dirty="0" err="1">
                <a:latin typeface="Arial" panose="020B0604020202020204" pitchFamily="34" charset="0"/>
                <a:cs typeface="Arial" panose="020B0604020202020204" pitchFamily="34" charset="0"/>
              </a:rPr>
              <a:t>Стахорский</a:t>
            </a:r>
            <a:r>
              <a:rPr lang="ru-RU" sz="1600" i="1" dirty="0">
                <a:latin typeface="Arial" panose="020B0604020202020204" pitchFamily="34" charset="0"/>
                <a:cs typeface="Arial" panose="020B0604020202020204" pitchFamily="34" charset="0"/>
              </a:rPr>
              <a:t>, С. (2006). Русская культура. Москва. Дрофа.</a:t>
            </a:r>
            <a:br>
              <a:rPr lang="ru-RU" sz="1600" i="1" dirty="0">
                <a:latin typeface="Arial" panose="020B0604020202020204" pitchFamily="34" charset="0"/>
                <a:cs typeface="Arial" panose="020B0604020202020204" pitchFamily="34" charset="0"/>
              </a:rPr>
            </a:br>
            <a:r>
              <a:rPr lang="ru-RU" sz="1600" i="1" dirty="0">
                <a:latin typeface="Arial" panose="020B0604020202020204" pitchFamily="34" charset="0"/>
                <a:cs typeface="Arial" panose="020B0604020202020204" pitchFamily="34" charset="0"/>
              </a:rPr>
              <a:t>Терехова, А. и др. (2007). История русской культуры. Москва. </a:t>
            </a:r>
            <a:r>
              <a:rPr lang="ru-RU" sz="1600" i="1" dirty="0" err="1">
                <a:latin typeface="Arial" panose="020B0604020202020204" pitchFamily="34" charset="0"/>
                <a:cs typeface="Arial" panose="020B0604020202020204" pitchFamily="34" charset="0"/>
              </a:rPr>
              <a:t>Эксмо</a:t>
            </a:r>
            <a:r>
              <a:rPr lang="ru-RU" sz="1600" i="1" dirty="0">
                <a:latin typeface="Arial" panose="020B0604020202020204" pitchFamily="34" charset="0"/>
                <a:cs typeface="Arial" panose="020B0604020202020204" pitchFamily="34" charset="0"/>
              </a:rPr>
              <a:t>.</a:t>
            </a:r>
            <a:br>
              <a:rPr lang="ru-RU" sz="1600" i="1" dirty="0">
                <a:latin typeface="Arial" panose="020B0604020202020204" pitchFamily="34" charset="0"/>
                <a:cs typeface="Arial" panose="020B0604020202020204" pitchFamily="34" charset="0"/>
              </a:rPr>
            </a:br>
            <a:r>
              <a:rPr lang="ru-RU" sz="16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308140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F8DB2C5-BBF1-413F-9C5B-BE55E4EEDAFD}"/>
              </a:ext>
            </a:extLst>
          </p:cNvPr>
          <p:cNvSpPr/>
          <p:nvPr/>
        </p:nvSpPr>
        <p:spPr>
          <a:xfrm>
            <a:off x="4611757" y="1112104"/>
            <a:ext cx="6847427" cy="5016758"/>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Зодчество 14-15 веков станет периодом формирования русской архитектурной традиции. Именно в этот период начнут строится главные архитектурные памятники не византийскими мастерами, а русскими зодчими. 15 век станет периодом наивысшего расцвета древне-русской живописи. Иконопись станет господствующей формой искусства с самобытным русским характером.</a:t>
            </a:r>
          </a:p>
          <a:p>
            <a:pPr algn="just"/>
            <a:r>
              <a:rPr lang="ru-RU" sz="2000" i="1" dirty="0">
                <a:latin typeface="Arial" panose="020B0604020202020204" pitchFamily="34" charset="0"/>
                <a:cs typeface="Arial" panose="020B0604020202020204" pitchFamily="34" charset="0"/>
              </a:rPr>
              <a:t>	Русская архитектурная традиция 14-15 вв. наиболее полно представлена Новгородом. Непострадавший от нашествий Новгород сохранил основные старые композиционные приемы русского зодчества. Среди новых архитектурных решений можно отметить стрельчатое завершение окон и изменение формы купола.</a:t>
            </a:r>
          </a:p>
        </p:txBody>
      </p:sp>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F8DB2C5-BBF1-413F-9C5B-BE55E4EEDAFD}"/>
              </a:ext>
            </a:extLst>
          </p:cNvPr>
          <p:cNvSpPr/>
          <p:nvPr/>
        </p:nvSpPr>
        <p:spPr>
          <a:xfrm>
            <a:off x="4611757" y="1112104"/>
            <a:ext cx="6847427" cy="4708981"/>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Во второй половине 14 в. сформируется классический тип новгородского храма. Наиболее ярко характерные черты будут представлены в двух архитектурных памятниках </a:t>
            </a:r>
          </a:p>
          <a:p>
            <a:pPr algn="just"/>
            <a:r>
              <a:rPr lang="ru-RU" sz="2000" i="1" dirty="0">
                <a:latin typeface="Arial" panose="020B0604020202020204" pitchFamily="34" charset="0"/>
                <a:cs typeface="Arial" panose="020B0604020202020204" pitchFamily="34" charset="0"/>
              </a:rPr>
              <a:t>– Церковь Федора </a:t>
            </a:r>
            <a:r>
              <a:rPr lang="ru-RU" sz="2000" i="1" dirty="0" err="1">
                <a:latin typeface="Arial" panose="020B0604020202020204" pitchFamily="34" charset="0"/>
                <a:cs typeface="Arial" panose="020B0604020202020204" pitchFamily="34" charset="0"/>
              </a:rPr>
              <a:t>Стратилата</a:t>
            </a:r>
            <a:r>
              <a:rPr lang="ru-RU" sz="2000" i="1" dirty="0">
                <a:latin typeface="Arial" panose="020B0604020202020204" pitchFamily="34" charset="0"/>
                <a:cs typeface="Arial" panose="020B0604020202020204" pitchFamily="34" charset="0"/>
              </a:rPr>
              <a:t> на Ручье (1360 г) </a:t>
            </a:r>
          </a:p>
          <a:p>
            <a:pPr algn="just"/>
            <a:r>
              <a:rPr lang="ru-RU" sz="2000" i="1" dirty="0">
                <a:latin typeface="Arial" panose="020B0604020202020204" pitchFamily="34" charset="0"/>
                <a:cs typeface="Arial" panose="020B0604020202020204" pitchFamily="34" charset="0"/>
              </a:rPr>
              <a:t>- Церковь Спаса на Ильине улице (1374 г)</a:t>
            </a:r>
          </a:p>
          <a:p>
            <a:pPr algn="just"/>
            <a:endParaRPr lang="ru-RU" sz="2000" i="1" dirty="0">
              <a:latin typeface="Arial" panose="020B0604020202020204" pitchFamily="34" charset="0"/>
              <a:cs typeface="Arial" panose="020B0604020202020204" pitchFamily="34" charset="0"/>
            </a:endParaRPr>
          </a:p>
          <a:p>
            <a:pPr algn="just"/>
            <a:r>
              <a:rPr lang="ru-RU" sz="2000" i="1" dirty="0">
                <a:latin typeface="Arial" panose="020B0604020202020204" pitchFamily="34" charset="0"/>
                <a:cs typeface="Arial" panose="020B0604020202020204" pitchFamily="34" charset="0"/>
              </a:rPr>
              <a:t>	Архитектурные памятники Новгорода 15 века полностью повторяют архитектурные решения церкви Спаса на Ильине улице и церкви Федора </a:t>
            </a:r>
            <a:r>
              <a:rPr lang="ru-RU" sz="2000" i="1" dirty="0" err="1">
                <a:latin typeface="Arial" panose="020B0604020202020204" pitchFamily="34" charset="0"/>
                <a:cs typeface="Arial" panose="020B0604020202020204" pitchFamily="34" charset="0"/>
              </a:rPr>
              <a:t>Стратилата</a:t>
            </a:r>
            <a:r>
              <a:rPr lang="ru-RU" sz="2000" i="1" dirty="0">
                <a:latin typeface="Arial" panose="020B0604020202020204" pitchFamily="34" charset="0"/>
                <a:cs typeface="Arial" panose="020B0604020202020204" pitchFamily="34" charset="0"/>
              </a:rPr>
              <a:t> на Ручье.</a:t>
            </a:r>
          </a:p>
          <a:p>
            <a:pPr algn="just"/>
            <a:r>
              <a:rPr lang="ru-RU" sz="2000" i="1" dirty="0">
                <a:latin typeface="Arial" panose="020B0604020202020204" pitchFamily="34" charset="0"/>
                <a:cs typeface="Arial" panose="020B0604020202020204" pitchFamily="34" charset="0"/>
              </a:rPr>
              <a:t>	Однако после воссоединения Новгорода с Москвой новгородская архитектурная традиция постепенно начнет угасать.</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603430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E87DE42C-F2DF-46CB-B526-9792188AF705}"/>
              </a:ext>
            </a:extLst>
          </p:cNvPr>
          <p:cNvSpPr/>
          <p:nvPr/>
        </p:nvSpPr>
        <p:spPr>
          <a:xfrm>
            <a:off x="4678634" y="642594"/>
            <a:ext cx="6855593" cy="5632311"/>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В 14 в. каменное строительство во Пскове почти не велось. Это время военных столкновений с Ливонским орденом и большая часть экономических ресурсов уходила на борьбу за сохранение территорий. Немногочисленные архитектурные постройки во Пскове 14 века имели большей частью оборонительные функции. </a:t>
            </a:r>
          </a:p>
          <a:p>
            <a:pPr algn="just"/>
            <a:r>
              <a:rPr lang="ru-RU" sz="2000" i="1" dirty="0">
                <a:latin typeface="Arial" panose="020B0604020202020204" pitchFamily="34" charset="0"/>
                <a:cs typeface="Arial" panose="020B0604020202020204" pitchFamily="34" charset="0"/>
              </a:rPr>
              <a:t>	Крупнейшая работа псковских зодчих этого периода - это расширение оборонительных стен вокруг города. К концу 16 века протяженность стен достигла 9 км. Главный строительный материал – известковая плита. </a:t>
            </a:r>
          </a:p>
          <a:p>
            <a:pPr algn="just"/>
            <a:r>
              <a:rPr lang="ru-RU" sz="2000" i="1" dirty="0">
                <a:latin typeface="Arial" panose="020B0604020202020204" pitchFamily="34" charset="0"/>
                <a:cs typeface="Arial" panose="020B0604020202020204" pitchFamily="34" charset="0"/>
              </a:rPr>
              <a:t>	Зодчество Пскова 14-15 веков развивалось по двум направлениям </a:t>
            </a:r>
          </a:p>
          <a:p>
            <a:pPr algn="just"/>
            <a:r>
              <a:rPr lang="ru-RU" sz="2000" i="1" dirty="0">
                <a:latin typeface="Arial" panose="020B0604020202020204" pitchFamily="34" charset="0"/>
                <a:cs typeface="Arial" panose="020B0604020202020204" pitchFamily="34" charset="0"/>
              </a:rPr>
              <a:t>- </a:t>
            </a:r>
            <a:r>
              <a:rPr lang="ru-RU" sz="2000" i="1" dirty="0" err="1">
                <a:latin typeface="Arial" panose="020B0604020202020204" pitchFamily="34" charset="0"/>
                <a:cs typeface="Arial" panose="020B0604020202020204" pitchFamily="34" charset="0"/>
              </a:rPr>
              <a:t>четырехстолпный</a:t>
            </a:r>
            <a:r>
              <a:rPr lang="ru-RU" sz="2000" i="1" dirty="0">
                <a:latin typeface="Arial" panose="020B0604020202020204" pitchFamily="34" charset="0"/>
                <a:cs typeface="Arial" panose="020B0604020202020204" pitchFamily="34" charset="0"/>
              </a:rPr>
              <a:t> храм (церковь Василия на горке)</a:t>
            </a:r>
          </a:p>
          <a:p>
            <a:pPr algn="just"/>
            <a:r>
              <a:rPr lang="ru-RU" sz="2000" i="1" dirty="0">
                <a:latin typeface="Arial" panose="020B0604020202020204" pitchFamily="34" charset="0"/>
                <a:cs typeface="Arial" panose="020B0604020202020204" pitchFamily="34" charset="0"/>
              </a:rPr>
              <a:t>- </a:t>
            </a:r>
            <a:r>
              <a:rPr lang="ru-RU" sz="2000" i="1" dirty="0" err="1">
                <a:latin typeface="Arial" panose="020B0604020202020204" pitchFamily="34" charset="0"/>
                <a:cs typeface="Arial" panose="020B0604020202020204" pitchFamily="34" charset="0"/>
              </a:rPr>
              <a:t>бесстолпный</a:t>
            </a:r>
            <a:r>
              <a:rPr lang="ru-RU" sz="2000" i="1" dirty="0">
                <a:latin typeface="Arial" panose="020B0604020202020204" pitchFamily="34" charset="0"/>
                <a:cs typeface="Arial" panose="020B0604020202020204" pitchFamily="34" charset="0"/>
              </a:rPr>
              <a:t> храм с системой перекрытия в виде ступенчатого свода (церковь погоста </a:t>
            </a:r>
            <a:r>
              <a:rPr lang="ru-RU" sz="2000" i="1" dirty="0" err="1">
                <a:latin typeface="Arial" panose="020B0604020202020204" pitchFamily="34" charset="0"/>
                <a:cs typeface="Arial" panose="020B0604020202020204" pitchFamily="34" charset="0"/>
              </a:rPr>
              <a:t>Милетова</a:t>
            </a:r>
            <a:r>
              <a:rPr lang="ru-RU" sz="2000" i="1" dirty="0">
                <a:latin typeface="Arial" panose="020B0604020202020204" pitchFamily="34" charset="0"/>
                <a:cs typeface="Arial" panose="020B0604020202020204" pitchFamily="34" charset="0"/>
              </a:rPr>
              <a:t>, 1462)</a:t>
            </a:r>
          </a:p>
        </p:txBody>
      </p:sp>
    </p:spTree>
    <p:extLst>
      <p:ext uri="{BB962C8B-B14F-4D97-AF65-F5344CB8AC3E}">
        <p14:creationId xmlns:p14="http://schemas.microsoft.com/office/powerpoint/2010/main" val="233987141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63"/>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8628BFC2-5587-4435-84B9-9E0A93D641EA}"/>
              </a:ext>
            </a:extLst>
          </p:cNvPr>
          <p:cNvSpPr/>
          <p:nvPr/>
        </p:nvSpPr>
        <p:spPr>
          <a:xfrm>
            <a:off x="5039181" y="783816"/>
            <a:ext cx="6096000" cy="4678910"/>
          </a:xfrm>
          <a:prstGeom prst="rect">
            <a:avLst/>
          </a:prstGeom>
        </p:spPr>
        <p:txBody>
          <a:bodyPr>
            <a:spAutoFit/>
          </a:bodyPr>
          <a:lstStyle/>
          <a:p>
            <a:pPr algn="just">
              <a:lnSpc>
                <a:spcPct val="107000"/>
              </a:lnSpc>
              <a:spcAft>
                <a:spcPts val="800"/>
              </a:spcAft>
            </a:pPr>
            <a:r>
              <a:rPr lang="ru-RU" sz="2000" i="1" dirty="0">
                <a:latin typeface="Arial" panose="020B0604020202020204" pitchFamily="34" charset="0"/>
                <a:ea typeface="Calibri" panose="020F0502020204030204" pitchFamily="34" charset="0"/>
                <a:cs typeface="Arial" panose="020B0604020202020204" pitchFamily="34" charset="0"/>
              </a:rPr>
              <a:t>	В 14 в. начинается быстрый экономический и политический рост Московского княжества. Территории княжества быстро расширяются. В Москву переезжает и религиозная власть. Переезд митрополита превращает Москву в церковный центр. Москва начинает выступать инициатором создания русского государства и активно вести политику присоединения других русских земель к Москве. Позиция Москвы, как общерусской столицы, будет признана к началу 15 века. Все эти политические и экономические события будут сопровождаться активным каменным строительством.</a:t>
            </a:r>
            <a:endParaRPr lang="en-US" sz="2000" i="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1337923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a:t>
            </a:r>
            <a:br>
              <a:rPr lang="en-US" sz="2000" dirty="0">
                <a:latin typeface="Arial" panose="020B0604020202020204" pitchFamily="34" charset="0"/>
                <a:ea typeface="Calibri" panose="020F0502020204030204" pitchFamily="34" charset="0"/>
                <a:cs typeface="Arial" panose="020B0604020202020204" pitchFamily="34" charset="0"/>
              </a:rPr>
            </a:br>
            <a:r>
              <a:rPr lang="ru-RU" sz="2000" dirty="0">
                <a:latin typeface="Arial" panose="020B0604020202020204" pitchFamily="34" charset="0"/>
                <a:ea typeface="Calibri" panose="020F050202020403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5C76D97-71AD-4601-9C32-A26DA38E67EF}"/>
              </a:ext>
            </a:extLst>
          </p:cNvPr>
          <p:cNvSpPr/>
          <p:nvPr/>
        </p:nvSpPr>
        <p:spPr>
          <a:xfrm>
            <a:off x="5058431" y="801561"/>
            <a:ext cx="6096000" cy="5016758"/>
          </a:xfrm>
          <a:prstGeom prst="rect">
            <a:avLst/>
          </a:prstGeom>
        </p:spPr>
        <p:txBody>
          <a:bodyPr>
            <a:spAutoFit/>
          </a:bodyPr>
          <a:lstStyle/>
          <a:p>
            <a:pPr algn="just"/>
            <a:r>
              <a:rPr lang="ru-RU" sz="2000" i="1" dirty="0">
                <a:latin typeface="Arial" panose="020B0604020202020204" pitchFamily="34" charset="0"/>
                <a:cs typeface="Arial" panose="020B0604020202020204" pitchFamily="34" charset="0"/>
              </a:rPr>
              <a:t>В Москве будут построены:</a:t>
            </a:r>
          </a:p>
          <a:p>
            <a:pPr algn="just"/>
            <a:r>
              <a:rPr lang="ru-RU" sz="2000" i="1" dirty="0">
                <a:latin typeface="Arial" panose="020B0604020202020204" pitchFamily="34" charset="0"/>
                <a:cs typeface="Arial" panose="020B0604020202020204" pitchFamily="34" charset="0"/>
              </a:rPr>
              <a:t>- Успенский собор 1326г</a:t>
            </a:r>
          </a:p>
          <a:p>
            <a:pPr algn="just"/>
            <a:r>
              <a:rPr lang="ru-RU" sz="2000" i="1" dirty="0">
                <a:latin typeface="Arial" panose="020B0604020202020204" pitchFamily="34" charset="0"/>
                <a:cs typeface="Arial" panose="020B0604020202020204" pitchFamily="34" charset="0"/>
              </a:rPr>
              <a:t>- Собор Спаса на Бору 1330 г</a:t>
            </a:r>
          </a:p>
          <a:p>
            <a:pPr algn="just"/>
            <a:r>
              <a:rPr lang="ru-RU" sz="2000" i="1" dirty="0">
                <a:latin typeface="Arial" panose="020B0604020202020204" pitchFamily="34" charset="0"/>
                <a:cs typeface="Arial" panose="020B0604020202020204" pitchFamily="34" charset="0"/>
              </a:rPr>
              <a:t>- Архангельский собор 1333 г</a:t>
            </a:r>
          </a:p>
          <a:p>
            <a:pPr algn="just"/>
            <a:r>
              <a:rPr lang="ru-RU" sz="2000" i="1" dirty="0">
                <a:latin typeface="Arial" panose="020B0604020202020204" pitchFamily="34" charset="0"/>
                <a:cs typeface="Arial" panose="020B0604020202020204" pitchFamily="34" charset="0"/>
              </a:rPr>
              <a:t>Все эти соборы были построены во владимиро-суздальской белокаменной архитектурной традиции.</a:t>
            </a:r>
          </a:p>
          <a:p>
            <a:pPr algn="just"/>
            <a:r>
              <a:rPr lang="ru-RU" sz="2000" i="1" dirty="0">
                <a:latin typeface="Arial" panose="020B0604020202020204" pitchFamily="34" charset="0"/>
                <a:cs typeface="Arial" panose="020B0604020202020204" pitchFamily="34" charset="0"/>
              </a:rPr>
              <a:t>	В 1423 г будет построен Троицкий собор в Сергиевом Посаде. </a:t>
            </a:r>
          </a:p>
          <a:p>
            <a:pPr algn="just"/>
            <a:r>
              <a:rPr lang="ru-RU" sz="2000" i="1" dirty="0">
                <a:latin typeface="Arial" panose="020B0604020202020204" pitchFamily="34" charset="0"/>
                <a:cs typeface="Arial" panose="020B0604020202020204" pitchFamily="34" charset="0"/>
              </a:rPr>
              <a:t>	Наиболее ярким произведением Московских зодчих станет Андронников монастырь (1427г).</a:t>
            </a:r>
          </a:p>
          <a:p>
            <a:pPr algn="just"/>
            <a:r>
              <a:rPr lang="ru-RU" sz="2000" i="1" dirty="0">
                <a:latin typeface="Arial" panose="020B0604020202020204" pitchFamily="34" charset="0"/>
                <a:cs typeface="Arial" panose="020B0604020202020204" pitchFamily="34" charset="0"/>
              </a:rPr>
              <a:t>	Основной строительный материал, по-прежнему, плотный известняк, однако в московской традиции он обрел более обработанную гладкую форму.</a:t>
            </a:r>
          </a:p>
        </p:txBody>
      </p:sp>
    </p:spTree>
    <p:extLst>
      <p:ext uri="{BB962C8B-B14F-4D97-AF65-F5344CB8AC3E}">
        <p14:creationId xmlns:p14="http://schemas.microsoft.com/office/powerpoint/2010/main" val="128500656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fontScale="90000"/>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a:t>
            </a:r>
            <a:r>
              <a:rPr lang="ru-RU" sz="2200" i="1" dirty="0">
                <a:solidFill>
                  <a:schemeClr val="tx1">
                    <a:lumMod val="75000"/>
                    <a:lumOff val="25000"/>
                  </a:schemeClr>
                </a:solidFill>
                <a:latin typeface="Arial" panose="020B0604020202020204" pitchFamily="34" charset="0"/>
                <a:cs typeface="Arial" panose="020B0604020202020204" pitchFamily="34" charset="0"/>
              </a:rPr>
              <a:t>Живопись 14-15 вв. характеризуется реалистичностью, человечностью и эмоциональностью. В роспись проникают свободные религиозные образы. Канон уступает свое место более реальным образам. Фигуры становятся более стройными, более пропорциональными, более смелыми. Русская иконописная школа начинает свое независимое развитие. Цветовая гамма светлеет. Среди произведений совершенно нового стиля можно отметить росписи Михайловской церкви </a:t>
            </a:r>
            <a:r>
              <a:rPr lang="ru-RU" sz="2200" i="1" dirty="0" err="1">
                <a:solidFill>
                  <a:schemeClr val="tx1">
                    <a:lumMod val="75000"/>
                    <a:lumOff val="25000"/>
                  </a:schemeClr>
                </a:solidFill>
                <a:latin typeface="Arial" panose="020B0604020202020204" pitchFamily="34" charset="0"/>
                <a:cs typeface="Arial" panose="020B0604020202020204" pitchFamily="34" charset="0"/>
              </a:rPr>
              <a:t>Сковородского</a:t>
            </a:r>
            <a:r>
              <a:rPr lang="ru-RU" sz="2200" i="1" dirty="0">
                <a:solidFill>
                  <a:schemeClr val="tx1">
                    <a:lumMod val="75000"/>
                    <a:lumOff val="25000"/>
                  </a:schemeClr>
                </a:solidFill>
                <a:latin typeface="Arial" panose="020B0604020202020204" pitchFamily="34" charset="0"/>
                <a:cs typeface="Arial" panose="020B0604020202020204" pitchFamily="34" charset="0"/>
              </a:rPr>
              <a:t> монастыря 1360 г. Памятник был разрушен во время Второй мировой войны. Изучить памятник можно только по фотографиям. Здесь можно увидеть, что тяжелые массивные фигуры изменили свои пропорции. Фигуры стали тонкими вытянутыми, лица имеют славянский тип и относительно небольшой размер. Общая тенденция - миниатюрность, изящество.    </a:t>
            </a: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896367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2CD1D1C-6BF3-486F-9DEB-3DAEF8AA79EB}"/>
              </a:ext>
            </a:extLst>
          </p:cNvPr>
          <p:cNvSpPr/>
          <p:nvPr/>
        </p:nvSpPr>
        <p:spPr>
          <a:xfrm>
            <a:off x="5039181" y="1214191"/>
            <a:ext cx="6096000" cy="5016758"/>
          </a:xfrm>
          <a:prstGeom prst="rect">
            <a:avLst/>
          </a:prstGeom>
        </p:spPr>
        <p:txBody>
          <a:bodyPr>
            <a:spAutoFit/>
          </a:bodyPr>
          <a:lstStyle/>
          <a:p>
            <a:pPr algn="just"/>
            <a:r>
              <a:rPr lang="ru-RU" sz="2000"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Вторая половина 14 века – время иконописца Феофана Грека. Феофан стал мастером, сумевшим воплотить эстетические запросы русского народа. Его имя вошло в русское искусство и стало неотъемлемой частью русской культуры. Наиболее знаменитая его работа Богоматерь Донская – русская святыня. Икона слывет чудотворной. С ней связано множество легенд и преданий.  Одна из которых гласит, что икона была подарена московскому князю Дмитрию донскими казаками перед битвой с Мамаем. Именно ее брал с собой Иван Грозный в военные походы. Икона исполнена светлой радости и глубочайшей боли. Радости материнства и боли трагической участи ее чада. </a:t>
            </a:r>
            <a:endParaRPr lang="en-US"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736150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lnSpc>
                <a:spcPct val="107000"/>
              </a:lnSpc>
              <a:spcAft>
                <a:spcPts val="800"/>
              </a:spcAft>
            </a:pPr>
            <a:r>
              <a:rPr lang="ru-RU" sz="2000" i="1" dirty="0">
                <a:latin typeface="Arial" panose="020B0604020202020204" pitchFamily="34" charset="0"/>
                <a:ea typeface="Calibri" panose="020F0502020204030204" pitchFamily="34" charset="0"/>
                <a:cs typeface="Arial" panose="020B0604020202020204" pitchFamily="34" charset="0"/>
              </a:rPr>
              <a:t>	Феофан Грек расписывал также церковь Спаса Преображения на Ильине улице (Новгород), церковь Рождества Богородицы (Москва), Архангельский и Благовещенский соборы (Москва).</a:t>
            </a:r>
            <a:br>
              <a:rPr lang="ru-RU" sz="2000" i="1" dirty="0">
                <a:latin typeface="Arial" panose="020B0604020202020204" pitchFamily="34" charset="0"/>
                <a:ea typeface="Calibri" panose="020F0502020204030204" pitchFamily="34" charset="0"/>
                <a:cs typeface="Arial" panose="020B0604020202020204" pitchFamily="34" charset="0"/>
              </a:rPr>
            </a:br>
            <a:r>
              <a:rPr lang="ru-RU" sz="2000" i="1" dirty="0">
                <a:latin typeface="Arial" panose="020B0604020202020204" pitchFamily="34" charset="0"/>
                <a:ea typeface="Calibri" panose="020F0502020204030204" pitchFamily="34" charset="0"/>
                <a:cs typeface="Arial" panose="020B0604020202020204" pitchFamily="34" charset="0"/>
              </a:rPr>
              <a:t>Лики Грека отличаются индивидуальностью, однако всех их объединяет общая черта – суровость, стремление к Богу. Характерная гамма красок скупа, сдержанна, преобладают оранжево-коричневые тона.</a:t>
            </a:r>
            <a:br>
              <a:rPr lang="ru-RU" sz="2000" i="1" dirty="0">
                <a:latin typeface="Arial" panose="020B0604020202020204" pitchFamily="34" charset="0"/>
                <a:ea typeface="Calibri" panose="020F050202020403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9746907"/>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1421</Words>
  <Application>Microsoft Office PowerPoint</Application>
  <PresentationFormat>Widescreen</PresentationFormat>
  <Paragraphs>47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Avenir Next LT Pro</vt:lpstr>
      <vt:lpstr>Avenir Next LT Pro Light</vt:lpstr>
      <vt:lpstr>Garamond</vt:lpstr>
      <vt:lpstr>SavonVTI</vt:lpstr>
      <vt:lpstr>История русской культуры</vt:lpstr>
      <vt:lpstr> . </vt:lpstr>
      <vt:lpstr> . </vt:lpstr>
      <vt:lpstr> .   </vt:lpstr>
      <vt:lpstr> </vt:lpstr>
      <vt:lpstr>       </vt:lpstr>
      <vt:lpstr> Живопись 14-15 вв. характеризуется реалистичностью, человечностью и эмоциональностью. В роспись проникают свободные религиозные образы. Канон уступает свое место более реальным образам. Фигуры становятся более стройными, более пропорциональными, более смелыми. Русская иконописная школа начинает свое независимое развитие. Цветовая гамма светлеет. Среди произведений совершенно нового стиля можно отметить росписи Михайловской церкви Сковородского монастыря 1360 г. Памятник был разрушен во время Второй мировой войны. Изучить памятник можно только по фотографиям. Здесь можно увидеть, что тяжелые массивные фигуры изменили свои пропорции. Фигуры стали тонкими вытянутыми, лица имеют славянский тип и относительно небольшой размер. Общая тенденция - миниатюрность, изящество.    </vt:lpstr>
      <vt:lpstr> </vt:lpstr>
      <vt:lpstr> Феофан Грек расписывал также церковь Спаса Преображения на Ильине улице (Новгород), церковь Рождества Богородицы (Москва), Архангельский и Благовещенский соборы (Москва). Лики Грека отличаются индивидуальностью, однако всех их объединяет общая черта – суровость, стремление к Богу. Характерная гамма красок скупа, сдержанна, преобладают оранжево-коричневые тона.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2020-01-10T15:41:43Z</dcterms:created>
  <dcterms:modified xsi:type="dcterms:W3CDTF">2020-02-02T17:30:56Z</dcterms:modified>
</cp:coreProperties>
</file>