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C216D53-50CE-4B78-9DE1-2BF1125E1E77}"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A78EFD-3A0C-4B43-BDD4-5C527E846A01}" type="slidenum">
              <a:rPr lang="tr-TR" smtClean="0"/>
              <a:t>‹#›</a:t>
            </a:fld>
            <a:endParaRPr lang="tr-TR"/>
          </a:p>
        </p:txBody>
      </p:sp>
    </p:spTree>
    <p:extLst>
      <p:ext uri="{BB962C8B-B14F-4D97-AF65-F5344CB8AC3E}">
        <p14:creationId xmlns:p14="http://schemas.microsoft.com/office/powerpoint/2010/main" val="2929895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216D53-50CE-4B78-9DE1-2BF1125E1E77}"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A78EFD-3A0C-4B43-BDD4-5C527E846A01}" type="slidenum">
              <a:rPr lang="tr-TR" smtClean="0"/>
              <a:t>‹#›</a:t>
            </a:fld>
            <a:endParaRPr lang="tr-TR"/>
          </a:p>
        </p:txBody>
      </p:sp>
    </p:spTree>
    <p:extLst>
      <p:ext uri="{BB962C8B-B14F-4D97-AF65-F5344CB8AC3E}">
        <p14:creationId xmlns:p14="http://schemas.microsoft.com/office/powerpoint/2010/main" val="637451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216D53-50CE-4B78-9DE1-2BF1125E1E77}"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A78EFD-3A0C-4B43-BDD4-5C527E846A01}" type="slidenum">
              <a:rPr lang="tr-TR" smtClean="0"/>
              <a:t>‹#›</a:t>
            </a:fld>
            <a:endParaRPr lang="tr-TR"/>
          </a:p>
        </p:txBody>
      </p:sp>
    </p:spTree>
    <p:extLst>
      <p:ext uri="{BB962C8B-B14F-4D97-AF65-F5344CB8AC3E}">
        <p14:creationId xmlns:p14="http://schemas.microsoft.com/office/powerpoint/2010/main" val="4011999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216D53-50CE-4B78-9DE1-2BF1125E1E77}"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A78EFD-3A0C-4B43-BDD4-5C527E846A01}" type="slidenum">
              <a:rPr lang="tr-TR" smtClean="0"/>
              <a:t>‹#›</a:t>
            </a:fld>
            <a:endParaRPr lang="tr-TR"/>
          </a:p>
        </p:txBody>
      </p:sp>
    </p:spTree>
    <p:extLst>
      <p:ext uri="{BB962C8B-B14F-4D97-AF65-F5344CB8AC3E}">
        <p14:creationId xmlns:p14="http://schemas.microsoft.com/office/powerpoint/2010/main" val="2383807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C216D53-50CE-4B78-9DE1-2BF1125E1E77}"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8A78EFD-3A0C-4B43-BDD4-5C527E846A01}" type="slidenum">
              <a:rPr lang="tr-TR" smtClean="0"/>
              <a:t>‹#›</a:t>
            </a:fld>
            <a:endParaRPr lang="tr-TR"/>
          </a:p>
        </p:txBody>
      </p:sp>
    </p:spTree>
    <p:extLst>
      <p:ext uri="{BB962C8B-B14F-4D97-AF65-F5344CB8AC3E}">
        <p14:creationId xmlns:p14="http://schemas.microsoft.com/office/powerpoint/2010/main" val="282799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C216D53-50CE-4B78-9DE1-2BF1125E1E77}"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A78EFD-3A0C-4B43-BDD4-5C527E846A01}" type="slidenum">
              <a:rPr lang="tr-TR" smtClean="0"/>
              <a:t>‹#›</a:t>
            </a:fld>
            <a:endParaRPr lang="tr-TR"/>
          </a:p>
        </p:txBody>
      </p:sp>
    </p:spTree>
    <p:extLst>
      <p:ext uri="{BB962C8B-B14F-4D97-AF65-F5344CB8AC3E}">
        <p14:creationId xmlns:p14="http://schemas.microsoft.com/office/powerpoint/2010/main" val="2713649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C216D53-50CE-4B78-9DE1-2BF1125E1E77}"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8A78EFD-3A0C-4B43-BDD4-5C527E846A01}" type="slidenum">
              <a:rPr lang="tr-TR" smtClean="0"/>
              <a:t>‹#›</a:t>
            </a:fld>
            <a:endParaRPr lang="tr-TR"/>
          </a:p>
        </p:txBody>
      </p:sp>
    </p:spTree>
    <p:extLst>
      <p:ext uri="{BB962C8B-B14F-4D97-AF65-F5344CB8AC3E}">
        <p14:creationId xmlns:p14="http://schemas.microsoft.com/office/powerpoint/2010/main" val="305237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C216D53-50CE-4B78-9DE1-2BF1125E1E77}"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8A78EFD-3A0C-4B43-BDD4-5C527E846A01}" type="slidenum">
              <a:rPr lang="tr-TR" smtClean="0"/>
              <a:t>‹#›</a:t>
            </a:fld>
            <a:endParaRPr lang="tr-TR"/>
          </a:p>
        </p:txBody>
      </p:sp>
    </p:spTree>
    <p:extLst>
      <p:ext uri="{BB962C8B-B14F-4D97-AF65-F5344CB8AC3E}">
        <p14:creationId xmlns:p14="http://schemas.microsoft.com/office/powerpoint/2010/main" val="384035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216D53-50CE-4B78-9DE1-2BF1125E1E77}"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8A78EFD-3A0C-4B43-BDD4-5C527E846A01}" type="slidenum">
              <a:rPr lang="tr-TR" smtClean="0"/>
              <a:t>‹#›</a:t>
            </a:fld>
            <a:endParaRPr lang="tr-TR"/>
          </a:p>
        </p:txBody>
      </p:sp>
    </p:spTree>
    <p:extLst>
      <p:ext uri="{BB962C8B-B14F-4D97-AF65-F5344CB8AC3E}">
        <p14:creationId xmlns:p14="http://schemas.microsoft.com/office/powerpoint/2010/main" val="3131529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C216D53-50CE-4B78-9DE1-2BF1125E1E77}"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A78EFD-3A0C-4B43-BDD4-5C527E846A01}" type="slidenum">
              <a:rPr lang="tr-TR" smtClean="0"/>
              <a:t>‹#›</a:t>
            </a:fld>
            <a:endParaRPr lang="tr-TR"/>
          </a:p>
        </p:txBody>
      </p:sp>
    </p:spTree>
    <p:extLst>
      <p:ext uri="{BB962C8B-B14F-4D97-AF65-F5344CB8AC3E}">
        <p14:creationId xmlns:p14="http://schemas.microsoft.com/office/powerpoint/2010/main" val="2622664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C216D53-50CE-4B78-9DE1-2BF1125E1E77}"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8A78EFD-3A0C-4B43-BDD4-5C527E846A01}" type="slidenum">
              <a:rPr lang="tr-TR" smtClean="0"/>
              <a:t>‹#›</a:t>
            </a:fld>
            <a:endParaRPr lang="tr-TR"/>
          </a:p>
        </p:txBody>
      </p:sp>
    </p:spTree>
    <p:extLst>
      <p:ext uri="{BB962C8B-B14F-4D97-AF65-F5344CB8AC3E}">
        <p14:creationId xmlns:p14="http://schemas.microsoft.com/office/powerpoint/2010/main" val="4022797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216D53-50CE-4B78-9DE1-2BF1125E1E77}"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78EFD-3A0C-4B43-BDD4-5C527E846A01}" type="slidenum">
              <a:rPr lang="tr-TR" smtClean="0"/>
              <a:t>‹#›</a:t>
            </a:fld>
            <a:endParaRPr lang="tr-TR"/>
          </a:p>
        </p:txBody>
      </p:sp>
    </p:spTree>
    <p:extLst>
      <p:ext uri="{BB962C8B-B14F-4D97-AF65-F5344CB8AC3E}">
        <p14:creationId xmlns:p14="http://schemas.microsoft.com/office/powerpoint/2010/main" val="2916446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Nicel ve Nitel Araştırmalar</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808191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buNone/>
            </a:pPr>
            <a:r>
              <a:rPr lang="tr-TR" sz="2200" dirty="0"/>
              <a:t>Büyüköztürk, Ş., Akgün, Ö. E., Karadeniz, Ş., Demirel, F. ve Kılıç, E. (2013). </a:t>
            </a:r>
            <a:r>
              <a:rPr lang="tr-TR" sz="2200" i="1" dirty="0"/>
              <a:t>Bilimsel araştırma 	yöntemleri.</a:t>
            </a:r>
            <a:r>
              <a:rPr lang="tr-TR" sz="2200" dirty="0"/>
              <a:t> Ankara: </a:t>
            </a:r>
            <a:r>
              <a:rPr lang="tr-TR" sz="2200" dirty="0" err="1"/>
              <a:t>Pegem</a:t>
            </a:r>
            <a:r>
              <a:rPr lang="tr-TR" sz="2200" dirty="0"/>
              <a:t> Akademi</a:t>
            </a:r>
          </a:p>
          <a:p>
            <a:pPr marL="0" indent="0">
              <a:buNone/>
            </a:pPr>
            <a:endParaRPr lang="tr-TR" dirty="0"/>
          </a:p>
        </p:txBody>
      </p:sp>
    </p:spTree>
    <p:extLst>
      <p:ext uri="{BB962C8B-B14F-4D97-AF65-F5344CB8AC3E}">
        <p14:creationId xmlns:p14="http://schemas.microsoft.com/office/powerpoint/2010/main" val="2808706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Nitel Araştırmaların Aşamaları</a:t>
            </a:r>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pPr algn="just"/>
            <a:r>
              <a:rPr lang="tr-TR" dirty="0" smtClean="0"/>
              <a:t>Nitel </a:t>
            </a:r>
            <a:r>
              <a:rPr lang="tr-TR" dirty="0"/>
              <a:t>araştırmaların başı ile sonu birbirinden ayrı olarak düşünülebilir. Çünkü çalışılacak olan konu belirlendikten sonra araştırmanın ilerleyen aşamalarında araştırma kapsamında bazı değişiklikler de yapılabilir. </a:t>
            </a:r>
            <a:endParaRPr lang="tr-TR" dirty="0" smtClean="0"/>
          </a:p>
          <a:p>
            <a:pPr algn="just"/>
            <a:r>
              <a:rPr lang="tr-TR" b="1" dirty="0" smtClean="0"/>
              <a:t>Çalışılacak </a:t>
            </a:r>
            <a:r>
              <a:rPr lang="tr-TR" b="1" dirty="0"/>
              <a:t>olan olayın saptanması: </a:t>
            </a:r>
            <a:r>
              <a:rPr lang="tr-TR" dirty="0"/>
              <a:t>Çalışmaların tamamına başlamadan önce araştırılmak istenen ve ilgi duyulan konunun tanımlanması gerekir. Bu tanımlama genel olarak yapılabilir ancak araştırma için bir başlangıç noktasıdır. </a:t>
            </a:r>
            <a:endParaRPr lang="tr-TR" dirty="0" smtClean="0"/>
          </a:p>
          <a:p>
            <a:pPr algn="just"/>
            <a:endParaRPr lang="tr-TR" dirty="0"/>
          </a:p>
          <a:p>
            <a:pPr marL="0" indent="0" algn="just">
              <a:buNone/>
            </a:pPr>
            <a:r>
              <a:rPr lang="tr-TR" i="1" dirty="0" smtClean="0"/>
              <a:t>								Büyüköztürk </a:t>
            </a:r>
            <a:r>
              <a:rPr lang="tr-TR" i="1" dirty="0" err="1" smtClean="0"/>
              <a:t>vd</a:t>
            </a:r>
            <a:r>
              <a:rPr lang="tr-TR" i="1" dirty="0" smtClean="0"/>
              <a:t> 2013</a:t>
            </a:r>
            <a:endParaRPr lang="tr-TR" i="1" dirty="0"/>
          </a:p>
        </p:txBody>
      </p:sp>
    </p:spTree>
    <p:extLst>
      <p:ext uri="{BB962C8B-B14F-4D97-AF65-F5344CB8AC3E}">
        <p14:creationId xmlns:p14="http://schemas.microsoft.com/office/powerpoint/2010/main" val="2173599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smtClean="0"/>
              <a:t>Çalışmadaki katılımcıların belirlenmesi: </a:t>
            </a:r>
            <a:r>
              <a:rPr lang="tr-TR" dirty="0" smtClean="0"/>
              <a:t>Gözlemlenen veya görüşme yapılan kişiler çalışmanın örneklemini oluşturur. Diğer bir deyişle çalışmanın denekleridir. Birçok nitel araştırmada örneklem amaçlı olarak belirlenir. Araştırmacılar genellikle daha derinlemesine bilgi edinmek istediklerinden çalışmalarının kapsamına uygun örneklemi seçmeleri gerekir. </a:t>
            </a:r>
            <a:endParaRPr lang="tr-TR" dirty="0" smtClean="0"/>
          </a:p>
          <a:p>
            <a:pPr algn="just"/>
            <a:endParaRPr lang="tr-TR" b="1" dirty="0"/>
          </a:p>
          <a:p>
            <a:pPr algn="just"/>
            <a:r>
              <a:rPr lang="tr-TR" b="1" dirty="0" smtClean="0"/>
              <a:t>Hipotezlerin </a:t>
            </a:r>
            <a:r>
              <a:rPr lang="tr-TR" b="1" dirty="0" smtClean="0"/>
              <a:t>üretilmesi: </a:t>
            </a:r>
            <a:r>
              <a:rPr lang="tr-TR" dirty="0" smtClean="0"/>
              <a:t>Birçok nicel çalışmanın tersine nitel çalışmalarda hipotezler çalışmanın başında ortaya çıkmaz. Çalışma sürecinde elde edilen verilerden yararlanılarak şekillendirilir. Araştırmacıların çalışmalarının başında bazı hipotezleri olabilir. </a:t>
            </a:r>
            <a:endParaRPr lang="tr-TR" dirty="0"/>
          </a:p>
        </p:txBody>
      </p:sp>
      <p:sp>
        <p:nvSpPr>
          <p:cNvPr id="4" name="Dikdörtgen 3"/>
          <p:cNvSpPr/>
          <p:nvPr/>
        </p:nvSpPr>
        <p:spPr>
          <a:xfrm>
            <a:off x="9227577" y="6176963"/>
            <a:ext cx="2126223" cy="369332"/>
          </a:xfrm>
          <a:prstGeom prst="rect">
            <a:avLst/>
          </a:prstGeom>
        </p:spPr>
        <p:txBody>
          <a:bodyPr wrap="none">
            <a:spAutoFit/>
          </a:bodyPr>
          <a:lstStyle/>
          <a:p>
            <a:pPr algn="just"/>
            <a:r>
              <a:rPr lang="tr-TR" i="1" dirty="0"/>
              <a:t>Büyüköztürk </a:t>
            </a:r>
            <a:r>
              <a:rPr lang="tr-TR" i="1" dirty="0" err="1"/>
              <a:t>vd</a:t>
            </a:r>
            <a:r>
              <a:rPr lang="tr-TR" i="1" dirty="0"/>
              <a:t> 2013</a:t>
            </a:r>
            <a:endParaRPr lang="tr-TR" i="1" dirty="0"/>
          </a:p>
        </p:txBody>
      </p:sp>
    </p:spTree>
    <p:extLst>
      <p:ext uri="{BB962C8B-B14F-4D97-AF65-F5344CB8AC3E}">
        <p14:creationId xmlns:p14="http://schemas.microsoft.com/office/powerpoint/2010/main" val="3596021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endParaRPr lang="tr-TR"/>
          </a:p>
        </p:txBody>
      </p:sp>
      <p:sp>
        <p:nvSpPr>
          <p:cNvPr id="3" name="İçerik Yer Tutucusu 2"/>
          <p:cNvSpPr>
            <a:spLocks noGrp="1"/>
          </p:cNvSpPr>
          <p:nvPr>
            <p:ph idx="1"/>
          </p:nvPr>
        </p:nvSpPr>
        <p:spPr/>
        <p:txBody>
          <a:bodyPr>
            <a:normAutofit/>
          </a:bodyPr>
          <a:lstStyle/>
          <a:p>
            <a:pPr algn="just"/>
            <a:r>
              <a:rPr lang="tr-TR" b="1" dirty="0" smtClean="0"/>
              <a:t>Verilerin toplanması: </a:t>
            </a:r>
            <a:r>
              <a:rPr lang="tr-TR" dirty="0" smtClean="0"/>
              <a:t>Nitel çalışmalarda deneklere herhangi bir işlem ya da yönlendirme yoktur. Katılımcılar işlem görecek ve görmeyecek şekilde gruplara ayrılmaz. Veriler çalışmanın sonunda toplanmaz. Veri toplama süreci süreklidir. </a:t>
            </a:r>
            <a:endParaRPr lang="tr-TR" dirty="0" smtClean="0"/>
          </a:p>
          <a:p>
            <a:pPr algn="just"/>
            <a:r>
              <a:rPr lang="tr-TR" b="1" dirty="0" smtClean="0"/>
              <a:t>Verilerin </a:t>
            </a:r>
            <a:r>
              <a:rPr lang="tr-TR" b="1" dirty="0" smtClean="0"/>
              <a:t>analizi: </a:t>
            </a:r>
            <a:r>
              <a:rPr lang="tr-TR" dirty="0" smtClean="0"/>
              <a:t>Nitel araştırmalarda, gözlem, görüşme ve doküman analizi gibi farklı kaynaklardan elde edilen büyük miktarlardaki veriler analiz edilip sentezlenerek özetlenir ve yorumlanır. Nitel araştırmalarda ortaya çıkan soruların cevaplandırılmasında ya da hipotezlerin test edilmesine yönelik belli istatistiksel yöntemler kullanılmaz. </a:t>
            </a:r>
            <a:endParaRPr lang="tr-TR" dirty="0"/>
          </a:p>
        </p:txBody>
      </p:sp>
      <p:sp>
        <p:nvSpPr>
          <p:cNvPr id="4" name="Dikdörtgen 3"/>
          <p:cNvSpPr/>
          <p:nvPr/>
        </p:nvSpPr>
        <p:spPr>
          <a:xfrm>
            <a:off x="9227577" y="5992297"/>
            <a:ext cx="2126223" cy="369332"/>
          </a:xfrm>
          <a:prstGeom prst="rect">
            <a:avLst/>
          </a:prstGeom>
        </p:spPr>
        <p:txBody>
          <a:bodyPr wrap="none">
            <a:spAutoFit/>
          </a:bodyPr>
          <a:lstStyle/>
          <a:p>
            <a:pPr algn="just"/>
            <a:r>
              <a:rPr lang="tr-TR" i="1" dirty="0"/>
              <a:t>Büyüköztürk </a:t>
            </a:r>
            <a:r>
              <a:rPr lang="tr-TR" i="1" dirty="0" err="1"/>
              <a:t>vd</a:t>
            </a:r>
            <a:r>
              <a:rPr lang="tr-TR" i="1" dirty="0"/>
              <a:t> 2013</a:t>
            </a:r>
            <a:endParaRPr lang="tr-TR" i="1" dirty="0"/>
          </a:p>
        </p:txBody>
      </p:sp>
    </p:spTree>
    <p:extLst>
      <p:ext uri="{BB962C8B-B14F-4D97-AF65-F5344CB8AC3E}">
        <p14:creationId xmlns:p14="http://schemas.microsoft.com/office/powerpoint/2010/main" val="4136988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lgn="just"/>
            <a:r>
              <a:rPr lang="tr-TR" i="1" dirty="0" smtClean="0"/>
              <a:t>Verilerin düzenlenmesi: </a:t>
            </a:r>
            <a:r>
              <a:rPr lang="tr-TR" dirty="0" smtClean="0"/>
              <a:t>Konu hakkında kategoriler ve temalar belirleyebilmek için veriler çalışılabilir küçük parçalara ayrılmalıdır. Toplanan yüzlerce sayfa dokümanı basitleştirebilmek için verilerin bu şekilde düzenlenmesi uzun ve yorucu bir iştir. Verilerin düzenlenmesindeki en temel yaklaşım verileri okurken, göze çarpan kelimeleri, cümleleri ya da olayları aramak ve ortaya çıkan şablon ya da konular için kodlar oluşturmaktır. Bu kodlar verileri düzenlerken kategoriler olarak kullanılır. Ortam ve bağlam, deneklerin ortamla ilgili tanımlamaları, deneklerin diğer insanlar hakkındaki görüşleri, zamana bağlı değişen süreçler ile ilişkili kodlardan oluşan kodlar ailesi, olguları, ilişkileri ve sosyal yapıları tamamlamak için kullanılır. </a:t>
            </a:r>
            <a:endParaRPr lang="tr-TR" dirty="0"/>
          </a:p>
        </p:txBody>
      </p:sp>
      <p:sp>
        <p:nvSpPr>
          <p:cNvPr id="4" name="Dikdörtgen 3"/>
          <p:cNvSpPr/>
          <p:nvPr/>
        </p:nvSpPr>
        <p:spPr>
          <a:xfrm>
            <a:off x="9227577" y="6176963"/>
            <a:ext cx="2126223" cy="369332"/>
          </a:xfrm>
          <a:prstGeom prst="rect">
            <a:avLst/>
          </a:prstGeom>
        </p:spPr>
        <p:txBody>
          <a:bodyPr wrap="none">
            <a:spAutoFit/>
          </a:bodyPr>
          <a:lstStyle/>
          <a:p>
            <a:pPr algn="just"/>
            <a:r>
              <a:rPr lang="tr-TR" i="1" dirty="0"/>
              <a:t>Büyüköztürk </a:t>
            </a:r>
            <a:r>
              <a:rPr lang="tr-TR" i="1" dirty="0" err="1"/>
              <a:t>vd</a:t>
            </a:r>
            <a:r>
              <a:rPr lang="tr-TR" i="1" dirty="0"/>
              <a:t> 2013</a:t>
            </a:r>
            <a:endParaRPr lang="tr-TR" i="1" dirty="0"/>
          </a:p>
        </p:txBody>
      </p:sp>
    </p:spTree>
    <p:extLst>
      <p:ext uri="{BB962C8B-B14F-4D97-AF65-F5344CB8AC3E}">
        <p14:creationId xmlns:p14="http://schemas.microsoft.com/office/powerpoint/2010/main" val="327447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lgn="just"/>
            <a:r>
              <a:rPr lang="tr-TR" i="1" dirty="0" smtClean="0"/>
              <a:t>Verilerin özetlenmesi: </a:t>
            </a:r>
            <a:r>
              <a:rPr lang="tr-TR" dirty="0" smtClean="0"/>
              <a:t>Düzenlenen verilerin özetlenmesi gerekir. Bu aşama oldukça zordur. Özellikle bilgisayarlar kullanılmaya başlanmadan önce bu iş daha zor olmakta idi. Kartlara yazılan bilgiler, farklı kategorilere göre kümelere ayrılır ve her bir kümede de o bilgiye ilişkin onlarca kart bulunurdu. </a:t>
            </a:r>
            <a:endParaRPr lang="tr-TR" dirty="0" smtClean="0"/>
          </a:p>
          <a:p>
            <a:pPr lvl="0" algn="just"/>
            <a:r>
              <a:rPr lang="tr-TR" i="1" dirty="0" smtClean="0"/>
              <a:t>Verilerin </a:t>
            </a:r>
            <a:r>
              <a:rPr lang="tr-TR" i="1" dirty="0" smtClean="0"/>
              <a:t>yorumlanması: </a:t>
            </a:r>
            <a:r>
              <a:rPr lang="tr-TR" dirty="0" smtClean="0"/>
              <a:t>Veriler kodlandıktan ve özetlendikten sonra araştırmacı kategoriler arasındaki ilişkileri belirler ve buna bağlı olarak da genellemelere gidilebilir. Bu aşamada araştırmacılar bulguları tümevarım yolu ile yorumlar, bilgileri sentezler ve sonuçları şekillendirir. </a:t>
            </a:r>
            <a:endParaRPr lang="tr-TR" dirty="0" smtClean="0"/>
          </a:p>
          <a:p>
            <a:pPr algn="just"/>
            <a:endParaRPr lang="tr-TR" dirty="0"/>
          </a:p>
        </p:txBody>
      </p:sp>
      <p:sp>
        <p:nvSpPr>
          <p:cNvPr id="4" name="Dikdörtgen 3"/>
          <p:cNvSpPr/>
          <p:nvPr/>
        </p:nvSpPr>
        <p:spPr>
          <a:xfrm>
            <a:off x="9227577" y="5942568"/>
            <a:ext cx="2126223" cy="369332"/>
          </a:xfrm>
          <a:prstGeom prst="rect">
            <a:avLst/>
          </a:prstGeom>
        </p:spPr>
        <p:txBody>
          <a:bodyPr wrap="none">
            <a:spAutoFit/>
          </a:bodyPr>
          <a:lstStyle/>
          <a:p>
            <a:pPr algn="just"/>
            <a:r>
              <a:rPr lang="tr-TR" i="1" dirty="0"/>
              <a:t>Büyüköztürk </a:t>
            </a:r>
            <a:r>
              <a:rPr lang="tr-TR" i="1" dirty="0" err="1"/>
              <a:t>vd</a:t>
            </a:r>
            <a:r>
              <a:rPr lang="tr-TR" i="1" dirty="0"/>
              <a:t> 2013</a:t>
            </a:r>
            <a:endParaRPr lang="tr-TR" i="1" dirty="0"/>
          </a:p>
        </p:txBody>
      </p:sp>
    </p:spTree>
    <p:extLst>
      <p:ext uri="{BB962C8B-B14F-4D97-AF65-F5344CB8AC3E}">
        <p14:creationId xmlns:p14="http://schemas.microsoft.com/office/powerpoint/2010/main" val="1598886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t>Yorumlar ve sonuçlar: </a:t>
            </a:r>
            <a:r>
              <a:rPr lang="tr-TR" dirty="0" smtClean="0"/>
              <a:t>Nitel araştırmalarda, yorumlamalar çalışma sürecinde sürekli olarak yapılır. Nicel araştırmalarda sonuç araştırmanın en sonunda şekillenirken, nitel araştırmalarda tüm süreç boyunca düzenlenir. Nitel araştırmacıların ortaya koyduğu sonuçlar, bazen araştırma sürecinin diğer aşamaları ile az ya da çok ilişkili olarak düşünülebilir. </a:t>
            </a:r>
            <a:endParaRPr lang="tr-TR" dirty="0"/>
          </a:p>
        </p:txBody>
      </p:sp>
      <p:sp>
        <p:nvSpPr>
          <p:cNvPr id="4" name="Dikdörtgen 3"/>
          <p:cNvSpPr/>
          <p:nvPr/>
        </p:nvSpPr>
        <p:spPr>
          <a:xfrm>
            <a:off x="9227577" y="5942568"/>
            <a:ext cx="2126223" cy="369332"/>
          </a:xfrm>
          <a:prstGeom prst="rect">
            <a:avLst/>
          </a:prstGeom>
        </p:spPr>
        <p:txBody>
          <a:bodyPr wrap="none">
            <a:spAutoFit/>
          </a:bodyPr>
          <a:lstStyle/>
          <a:p>
            <a:pPr algn="just"/>
            <a:r>
              <a:rPr lang="tr-TR" i="1" dirty="0"/>
              <a:t>Büyüköztürk </a:t>
            </a:r>
            <a:r>
              <a:rPr lang="tr-TR" i="1" dirty="0" err="1"/>
              <a:t>vd</a:t>
            </a:r>
            <a:r>
              <a:rPr lang="tr-TR" i="1" dirty="0"/>
              <a:t> 2013</a:t>
            </a:r>
            <a:endParaRPr lang="tr-TR" i="1" dirty="0"/>
          </a:p>
        </p:txBody>
      </p:sp>
    </p:spTree>
    <p:extLst>
      <p:ext uri="{BB962C8B-B14F-4D97-AF65-F5344CB8AC3E}">
        <p14:creationId xmlns:p14="http://schemas.microsoft.com/office/powerpoint/2010/main" val="2798333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Nitel ve Nicel Araştırmaların Farkları</a:t>
            </a:r>
            <a:endParaRPr lang="tr-TR" dirty="0"/>
          </a:p>
        </p:txBody>
      </p:sp>
      <p:sp>
        <p:nvSpPr>
          <p:cNvPr id="3" name="İçerik Yer Tutucusu 2"/>
          <p:cNvSpPr>
            <a:spLocks noGrp="1"/>
          </p:cNvSpPr>
          <p:nvPr>
            <p:ph idx="1"/>
          </p:nvPr>
        </p:nvSpPr>
        <p:spPr/>
        <p:txBody>
          <a:bodyPr>
            <a:normAutofit/>
          </a:bodyPr>
          <a:lstStyle/>
          <a:p>
            <a:pPr lvl="0" algn="just"/>
            <a:r>
              <a:rPr lang="tr-TR" dirty="0" smtClean="0"/>
              <a:t>Nitel </a:t>
            </a:r>
            <a:r>
              <a:rPr lang="tr-TR" dirty="0"/>
              <a:t>araştırma desenlerinde izlenen yol </a:t>
            </a:r>
            <a:r>
              <a:rPr lang="tr-TR" dirty="0" err="1"/>
              <a:t>tümevarımsaldır</a:t>
            </a:r>
            <a:r>
              <a:rPr lang="tr-TR" dirty="0"/>
              <a:t>. Bu da araştırma planının ve sürecinin ne kadar özel ve tam olacağını belirler. Nitel araştırmacının görevi genel teoriler ve açıklamalar yapmadan ve/veya denemeden önce insanların ve grupların özel durumlarını ve deneyimlerini anlamayı ve tanımlamayı içerir. Bunun aksine nicel araştırma özel durumlarda kavram oluşturmak ve belli kişi ve gruplara ne olacağını ve niçin olacağını tahmin etmek için var olan kuramsal bilgilerden yararlanırlar. Çözüm için başlangıçta önerilen, ifade edilen hipotezler test edilmek ya da sorular cevaplanmak istenir. </a:t>
            </a:r>
          </a:p>
        </p:txBody>
      </p:sp>
      <p:sp>
        <p:nvSpPr>
          <p:cNvPr id="4" name="Dikdörtgen 3"/>
          <p:cNvSpPr/>
          <p:nvPr/>
        </p:nvSpPr>
        <p:spPr>
          <a:xfrm>
            <a:off x="9341651" y="5807631"/>
            <a:ext cx="2126223" cy="369332"/>
          </a:xfrm>
          <a:prstGeom prst="rect">
            <a:avLst/>
          </a:prstGeom>
        </p:spPr>
        <p:txBody>
          <a:bodyPr wrap="none">
            <a:spAutoFit/>
          </a:bodyPr>
          <a:lstStyle/>
          <a:p>
            <a:pPr algn="just"/>
            <a:r>
              <a:rPr lang="tr-TR" i="1" dirty="0"/>
              <a:t>Büyüköztürk </a:t>
            </a:r>
            <a:r>
              <a:rPr lang="tr-TR" i="1" dirty="0" err="1"/>
              <a:t>vd</a:t>
            </a:r>
            <a:r>
              <a:rPr lang="tr-TR" i="1" dirty="0"/>
              <a:t> 2013</a:t>
            </a:r>
            <a:endParaRPr lang="tr-TR" i="1" dirty="0"/>
          </a:p>
        </p:txBody>
      </p:sp>
    </p:spTree>
    <p:extLst>
      <p:ext uri="{BB962C8B-B14F-4D97-AF65-F5344CB8AC3E}">
        <p14:creationId xmlns:p14="http://schemas.microsoft.com/office/powerpoint/2010/main" val="458923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lvl="0" algn="just"/>
            <a:r>
              <a:rPr lang="tr-TR" dirty="0" smtClean="0"/>
              <a:t>Nitel araştırma desenleri genellikle esnektir ve dinamiktir. Tümevarım mantığına göre araştırmanın ilk aşamalarında çıkan bir durum araştırmanın sonraki aşamalarını etkileyebilir. Araştırmacı, araştırmaya katılacak kişiler, bunların aralarındaki ilişki ve araştırma yapılan yer gelişme ve değişmeye açıktır. Araştırmanın tüm yönleri araştırmacı tarafından kontrol edilemez. Nicel araştırma desenlerinde de zaman zaman değişim olabilir ancak bu istenmedik bir durumdur. </a:t>
            </a:r>
          </a:p>
          <a:p>
            <a:pPr algn="just"/>
            <a:r>
              <a:rPr lang="tr-TR" dirty="0" smtClean="0"/>
              <a:t>Nitel araştırma süreci doğrusal ve ardışık değildir. Veri toplama ve analizi aynı anda yapılır. İlk bulguların ışığında, daha özel ve detaylı verilere ulaşmak için farklı veri toplama ve analiz teknikleri gerçekleştirilebilir. </a:t>
            </a:r>
          </a:p>
          <a:p>
            <a:pPr algn="just"/>
            <a:endParaRPr lang="tr-TR" dirty="0"/>
          </a:p>
        </p:txBody>
      </p:sp>
      <p:sp>
        <p:nvSpPr>
          <p:cNvPr id="4" name="Dikdörtgen 3"/>
          <p:cNvSpPr/>
          <p:nvPr/>
        </p:nvSpPr>
        <p:spPr>
          <a:xfrm>
            <a:off x="9452488" y="5992297"/>
            <a:ext cx="2126223" cy="369332"/>
          </a:xfrm>
          <a:prstGeom prst="rect">
            <a:avLst/>
          </a:prstGeom>
        </p:spPr>
        <p:txBody>
          <a:bodyPr wrap="none">
            <a:spAutoFit/>
          </a:bodyPr>
          <a:lstStyle/>
          <a:p>
            <a:pPr algn="just"/>
            <a:r>
              <a:rPr lang="tr-TR" i="1" dirty="0"/>
              <a:t>Büyüköztürk </a:t>
            </a:r>
            <a:r>
              <a:rPr lang="tr-TR" i="1" dirty="0" err="1"/>
              <a:t>vd</a:t>
            </a:r>
            <a:r>
              <a:rPr lang="tr-TR" i="1" dirty="0"/>
              <a:t> 2013</a:t>
            </a:r>
            <a:endParaRPr lang="tr-TR" i="1" dirty="0"/>
          </a:p>
        </p:txBody>
      </p:sp>
    </p:spTree>
    <p:extLst>
      <p:ext uri="{BB962C8B-B14F-4D97-AF65-F5344CB8AC3E}">
        <p14:creationId xmlns:p14="http://schemas.microsoft.com/office/powerpoint/2010/main" val="14477213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685</Words>
  <Application>Microsoft Office PowerPoint</Application>
  <PresentationFormat>Geniş ekran</PresentationFormat>
  <Paragraphs>28</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Nicel ve Nitel Araştırmalar</vt:lpstr>
      <vt:lpstr>Nitel Araştırmaların Aşamaları </vt:lpstr>
      <vt:lpstr>PowerPoint Sunusu</vt:lpstr>
      <vt:lpstr>PowerPoint Sunusu</vt:lpstr>
      <vt:lpstr>PowerPoint Sunusu</vt:lpstr>
      <vt:lpstr>PowerPoint Sunusu</vt:lpstr>
      <vt:lpstr>PowerPoint Sunusu</vt:lpstr>
      <vt:lpstr>Nitel ve Nicel Araştırmaların Farkları</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TUGCE</dc:creator>
  <cp:lastModifiedBy>TUGCE</cp:lastModifiedBy>
  <cp:revision>2</cp:revision>
  <dcterms:created xsi:type="dcterms:W3CDTF">2018-02-01T13:04:00Z</dcterms:created>
  <dcterms:modified xsi:type="dcterms:W3CDTF">2018-02-01T13:26:13Z</dcterms:modified>
</cp:coreProperties>
</file>