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256" r:id="rId2"/>
    <p:sldId id="259" r:id="rId3"/>
    <p:sldId id="260" r:id="rId4"/>
    <p:sldId id="261" r:id="rId5"/>
    <p:sldId id="360" r:id="rId6"/>
    <p:sldId id="361" r:id="rId7"/>
    <p:sldId id="262" r:id="rId8"/>
    <p:sldId id="263" r:id="rId9"/>
    <p:sldId id="316" r:id="rId10"/>
    <p:sldId id="264" r:id="rId11"/>
    <p:sldId id="317" r:id="rId12"/>
    <p:sldId id="266" r:id="rId13"/>
    <p:sldId id="318" r:id="rId14"/>
    <p:sldId id="319" r:id="rId15"/>
    <p:sldId id="320" r:id="rId16"/>
    <p:sldId id="322" r:id="rId17"/>
    <p:sldId id="276" r:id="rId18"/>
    <p:sldId id="321" r:id="rId19"/>
    <p:sldId id="325" r:id="rId20"/>
    <p:sldId id="323" r:id="rId21"/>
    <p:sldId id="324" r:id="rId22"/>
    <p:sldId id="277" r:id="rId23"/>
    <p:sldId id="328" r:id="rId24"/>
    <p:sldId id="329" r:id="rId25"/>
    <p:sldId id="330" r:id="rId26"/>
    <p:sldId id="331" r:id="rId27"/>
    <p:sldId id="332" r:id="rId28"/>
    <p:sldId id="333" r:id="rId29"/>
    <p:sldId id="334" r:id="rId30"/>
    <p:sldId id="335" r:id="rId31"/>
    <p:sldId id="336" r:id="rId32"/>
    <p:sldId id="337" r:id="rId33"/>
    <p:sldId id="338" r:id="rId34"/>
    <p:sldId id="339" r:id="rId35"/>
    <p:sldId id="340" r:id="rId36"/>
    <p:sldId id="341" r:id="rId37"/>
    <p:sldId id="342" r:id="rId38"/>
    <p:sldId id="343" r:id="rId39"/>
    <p:sldId id="344" r:id="rId40"/>
    <p:sldId id="355" r:id="rId41"/>
    <p:sldId id="349" r:id="rId42"/>
    <p:sldId id="350" r:id="rId43"/>
    <p:sldId id="352" r:id="rId44"/>
    <p:sldId id="353" r:id="rId45"/>
    <p:sldId id="354" r:id="rId46"/>
    <p:sldId id="345" r:id="rId47"/>
    <p:sldId id="356" r:id="rId48"/>
    <p:sldId id="357" r:id="rId49"/>
    <p:sldId id="358" r:id="rId50"/>
    <p:sldId id="346" r:id="rId51"/>
    <p:sldId id="347" r:id="rId52"/>
    <p:sldId id="359" r:id="rId53"/>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3" d="100"/>
          <a:sy n="43" d="100"/>
        </p:scale>
        <p:origin x="60" y="3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80765C-4FEA-4267-8B04-66822A6F9D43}" type="datetimeFigureOut">
              <a:rPr lang="tr-TR" smtClean="0"/>
              <a:pPr/>
              <a:t>22.05.2019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71A1B3-1104-4B1C-A7FB-AD5943DD6813}" type="slidenum">
              <a:rPr lang="tr-TR" smtClean="0"/>
              <a:pPr/>
              <a:t>‹#›</a:t>
            </a:fld>
            <a:endParaRPr lang="tr-TR"/>
          </a:p>
        </p:txBody>
      </p:sp>
    </p:spTree>
    <p:extLst>
      <p:ext uri="{BB962C8B-B14F-4D97-AF65-F5344CB8AC3E}">
        <p14:creationId xmlns:p14="http://schemas.microsoft.com/office/powerpoint/2010/main" val="2301045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E71A1B3-1104-4B1C-A7FB-AD5943DD681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pPr>
              <a:defRPr/>
            </a:pPr>
            <a:fld id="{37090A82-0359-4D7D-97B0-5273311F1E4A}" type="datetimeFigureOut">
              <a:rPr lang="tr-TR" smtClean="0"/>
              <a:pPr>
                <a:defRPr/>
              </a:pPr>
              <a:t>22.05.2019</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65240C0E-E534-414C-A15B-79C99FB0DB5A}" type="slidenum">
              <a:rPr lang="tr-TR" smtClean="0"/>
              <a:pPr>
                <a:defRPr/>
              </a:pPr>
              <a:t>‹#›</a:t>
            </a:fld>
            <a:endParaRPr lang="tr-TR"/>
          </a:p>
        </p:txBody>
      </p:sp>
    </p:spTree>
    <p:extLst>
      <p:ext uri="{BB962C8B-B14F-4D97-AF65-F5344CB8AC3E}">
        <p14:creationId xmlns:p14="http://schemas.microsoft.com/office/powerpoint/2010/main" val="3202343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4F5C9851-00F2-4FB3-A61B-9CDE3E21FCB9}" type="datetimeFigureOut">
              <a:rPr lang="tr-TR" smtClean="0"/>
              <a:pPr>
                <a:defRPr/>
              </a:pPr>
              <a:t>22.05.2019</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9E2F021D-B05C-4986-A8AF-1E3CF11B84AD}" type="slidenum">
              <a:rPr lang="tr-TR" smtClean="0"/>
              <a:pPr>
                <a:defRPr/>
              </a:pPr>
              <a:t>‹#›</a:t>
            </a:fld>
            <a:endParaRPr lang="tr-TR"/>
          </a:p>
        </p:txBody>
      </p:sp>
    </p:spTree>
    <p:extLst>
      <p:ext uri="{BB962C8B-B14F-4D97-AF65-F5344CB8AC3E}">
        <p14:creationId xmlns:p14="http://schemas.microsoft.com/office/powerpoint/2010/main" val="3588072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F8526E57-DA71-42CA-B297-7D42B7667A01}" type="datetimeFigureOut">
              <a:rPr lang="tr-TR" smtClean="0"/>
              <a:pPr>
                <a:defRPr/>
              </a:pPr>
              <a:t>22.05.2019</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A33F2E35-A3D7-4D29-BAF1-15EA86A1CD59}" type="slidenum">
              <a:rPr lang="tr-TR" smtClean="0"/>
              <a:pPr>
                <a:defRPr/>
              </a:pPr>
              <a:t>‹#›</a:t>
            </a:fld>
            <a:endParaRPr lang="tr-TR"/>
          </a:p>
        </p:txBody>
      </p:sp>
    </p:spTree>
    <p:extLst>
      <p:ext uri="{BB962C8B-B14F-4D97-AF65-F5344CB8AC3E}">
        <p14:creationId xmlns:p14="http://schemas.microsoft.com/office/powerpoint/2010/main" val="1640137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FECDE4EE-00D9-4E47-9464-68C9492AF25E}" type="datetimeFigureOut">
              <a:rPr lang="tr-TR" smtClean="0"/>
              <a:pPr>
                <a:defRPr/>
              </a:pPr>
              <a:t>22.05.2019</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68679987-86B5-49AE-A9D6-461E5CB96588}" type="slidenum">
              <a:rPr lang="tr-TR" smtClean="0"/>
              <a:pPr>
                <a:defRPr/>
              </a:pPr>
              <a:t>‹#›</a:t>
            </a:fld>
            <a:endParaRPr lang="tr-TR"/>
          </a:p>
        </p:txBody>
      </p:sp>
    </p:spTree>
    <p:extLst>
      <p:ext uri="{BB962C8B-B14F-4D97-AF65-F5344CB8AC3E}">
        <p14:creationId xmlns:p14="http://schemas.microsoft.com/office/powerpoint/2010/main" val="2515200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pPr>
              <a:defRPr/>
            </a:pPr>
            <a:fld id="{211C8BBB-DFF0-4991-A087-73E5562AFA32}" type="datetimeFigureOut">
              <a:rPr lang="tr-TR" smtClean="0"/>
              <a:pPr>
                <a:defRPr/>
              </a:pPr>
              <a:t>22.05.2019</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F9050AA8-8EAE-4763-B6FA-CF99742691A2}" type="slidenum">
              <a:rPr lang="tr-TR" smtClean="0"/>
              <a:pPr>
                <a:defRPr/>
              </a:pPr>
              <a:t>‹#›</a:t>
            </a:fld>
            <a:endParaRPr lang="tr-TR"/>
          </a:p>
        </p:txBody>
      </p:sp>
    </p:spTree>
    <p:extLst>
      <p:ext uri="{BB962C8B-B14F-4D97-AF65-F5344CB8AC3E}">
        <p14:creationId xmlns:p14="http://schemas.microsoft.com/office/powerpoint/2010/main" val="1791597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a:defRPr/>
            </a:pPr>
            <a:fld id="{190FB7AC-47F1-45C4-89D5-6F78CA7441F7}" type="datetimeFigureOut">
              <a:rPr lang="tr-TR" smtClean="0"/>
              <a:pPr>
                <a:defRPr/>
              </a:pPr>
              <a:t>22.05.2019</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0108DF9B-E37F-42C2-800D-78253F3C5254}" type="slidenum">
              <a:rPr lang="tr-TR" smtClean="0"/>
              <a:pPr>
                <a:defRPr/>
              </a:pPr>
              <a:t>‹#›</a:t>
            </a:fld>
            <a:endParaRPr lang="tr-TR"/>
          </a:p>
        </p:txBody>
      </p:sp>
    </p:spTree>
    <p:extLst>
      <p:ext uri="{BB962C8B-B14F-4D97-AF65-F5344CB8AC3E}">
        <p14:creationId xmlns:p14="http://schemas.microsoft.com/office/powerpoint/2010/main" val="2167855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a:defRPr/>
            </a:pPr>
            <a:fld id="{F16AFCD1-1B68-40F9-B849-9D5FF9E9831D}" type="datetimeFigureOut">
              <a:rPr lang="tr-TR" smtClean="0"/>
              <a:pPr>
                <a:defRPr/>
              </a:pPr>
              <a:t>22.05.2019</a:t>
            </a:fld>
            <a:endParaRPr lang="tr-TR"/>
          </a:p>
        </p:txBody>
      </p:sp>
      <p:sp>
        <p:nvSpPr>
          <p:cNvPr id="8" name="Altbilgi Yer Tutucusu 7"/>
          <p:cNvSpPr>
            <a:spLocks noGrp="1"/>
          </p:cNvSpPr>
          <p:nvPr>
            <p:ph type="ftr" sz="quarter" idx="11"/>
          </p:nvPr>
        </p:nvSpPr>
        <p:spPr/>
        <p:txBody>
          <a:bodyPr/>
          <a:lstStyle/>
          <a:p>
            <a:pPr>
              <a:defRPr/>
            </a:pPr>
            <a:endParaRPr lang="tr-TR"/>
          </a:p>
        </p:txBody>
      </p:sp>
      <p:sp>
        <p:nvSpPr>
          <p:cNvPr id="9" name="Slayt Numarası Yer Tutucusu 8"/>
          <p:cNvSpPr>
            <a:spLocks noGrp="1"/>
          </p:cNvSpPr>
          <p:nvPr>
            <p:ph type="sldNum" sz="quarter" idx="12"/>
          </p:nvPr>
        </p:nvSpPr>
        <p:spPr/>
        <p:txBody>
          <a:bodyPr/>
          <a:lstStyle/>
          <a:p>
            <a:pPr>
              <a:defRPr/>
            </a:pPr>
            <a:fld id="{6193769E-BC36-4CA9-8C4A-0088505607FC}" type="slidenum">
              <a:rPr lang="tr-TR" smtClean="0"/>
              <a:pPr>
                <a:defRPr/>
              </a:pPr>
              <a:t>‹#›</a:t>
            </a:fld>
            <a:endParaRPr lang="tr-TR"/>
          </a:p>
        </p:txBody>
      </p:sp>
    </p:spTree>
    <p:extLst>
      <p:ext uri="{BB962C8B-B14F-4D97-AF65-F5344CB8AC3E}">
        <p14:creationId xmlns:p14="http://schemas.microsoft.com/office/powerpoint/2010/main" val="1434179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a:defRPr/>
            </a:pPr>
            <a:fld id="{57E8F2BD-8B0D-45C4-9E22-FFCA36A92AA4}" type="datetimeFigureOut">
              <a:rPr lang="tr-TR" smtClean="0"/>
              <a:pPr>
                <a:defRPr/>
              </a:pPr>
              <a:t>22.05.2019</a:t>
            </a:fld>
            <a:endParaRPr lang="tr-TR"/>
          </a:p>
        </p:txBody>
      </p:sp>
      <p:sp>
        <p:nvSpPr>
          <p:cNvPr id="4" name="Altbilgi Yer Tutucusu 3"/>
          <p:cNvSpPr>
            <a:spLocks noGrp="1"/>
          </p:cNvSpPr>
          <p:nvPr>
            <p:ph type="ftr" sz="quarter" idx="11"/>
          </p:nvPr>
        </p:nvSpPr>
        <p:spPr/>
        <p:txBody>
          <a:bodyPr/>
          <a:lstStyle/>
          <a:p>
            <a:pPr>
              <a:defRPr/>
            </a:pPr>
            <a:endParaRPr lang="tr-TR"/>
          </a:p>
        </p:txBody>
      </p:sp>
      <p:sp>
        <p:nvSpPr>
          <p:cNvPr id="5" name="Slayt Numarası Yer Tutucusu 4"/>
          <p:cNvSpPr>
            <a:spLocks noGrp="1"/>
          </p:cNvSpPr>
          <p:nvPr>
            <p:ph type="sldNum" sz="quarter" idx="12"/>
          </p:nvPr>
        </p:nvSpPr>
        <p:spPr/>
        <p:txBody>
          <a:bodyPr/>
          <a:lstStyle/>
          <a:p>
            <a:pPr>
              <a:defRPr/>
            </a:pPr>
            <a:fld id="{59CB21DA-03EB-4563-9C18-093BAC67B3EE}" type="slidenum">
              <a:rPr lang="tr-TR" smtClean="0"/>
              <a:pPr>
                <a:defRPr/>
              </a:pPr>
              <a:t>‹#›</a:t>
            </a:fld>
            <a:endParaRPr lang="tr-TR"/>
          </a:p>
        </p:txBody>
      </p:sp>
    </p:spTree>
    <p:extLst>
      <p:ext uri="{BB962C8B-B14F-4D97-AF65-F5344CB8AC3E}">
        <p14:creationId xmlns:p14="http://schemas.microsoft.com/office/powerpoint/2010/main" val="2916251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defRPr/>
            </a:pPr>
            <a:fld id="{D522CA64-335A-40C2-BA87-21D46BDCCD13}" type="datetimeFigureOut">
              <a:rPr lang="tr-TR" smtClean="0"/>
              <a:pPr>
                <a:defRPr/>
              </a:pPr>
              <a:t>22.05.2019</a:t>
            </a:fld>
            <a:endParaRPr lang="tr-TR"/>
          </a:p>
        </p:txBody>
      </p:sp>
      <p:sp>
        <p:nvSpPr>
          <p:cNvPr id="3" name="Altbilgi Yer Tutucusu 2"/>
          <p:cNvSpPr>
            <a:spLocks noGrp="1"/>
          </p:cNvSpPr>
          <p:nvPr>
            <p:ph type="ftr" sz="quarter" idx="11"/>
          </p:nvPr>
        </p:nvSpPr>
        <p:spPr/>
        <p:txBody>
          <a:bodyPr/>
          <a:lstStyle/>
          <a:p>
            <a:pPr>
              <a:defRPr/>
            </a:pPr>
            <a:endParaRPr lang="tr-TR"/>
          </a:p>
        </p:txBody>
      </p:sp>
      <p:sp>
        <p:nvSpPr>
          <p:cNvPr id="4" name="Slayt Numarası Yer Tutucusu 3"/>
          <p:cNvSpPr>
            <a:spLocks noGrp="1"/>
          </p:cNvSpPr>
          <p:nvPr>
            <p:ph type="sldNum" sz="quarter" idx="12"/>
          </p:nvPr>
        </p:nvSpPr>
        <p:spPr/>
        <p:txBody>
          <a:bodyPr/>
          <a:lstStyle/>
          <a:p>
            <a:pPr>
              <a:defRPr/>
            </a:pPr>
            <a:fld id="{E21B2DE5-3B34-4FF8-B9C0-A9D4D331D354}" type="slidenum">
              <a:rPr lang="tr-TR" smtClean="0"/>
              <a:pPr>
                <a:defRPr/>
              </a:pPr>
              <a:t>‹#›</a:t>
            </a:fld>
            <a:endParaRPr lang="tr-TR"/>
          </a:p>
        </p:txBody>
      </p:sp>
    </p:spTree>
    <p:extLst>
      <p:ext uri="{BB962C8B-B14F-4D97-AF65-F5344CB8AC3E}">
        <p14:creationId xmlns:p14="http://schemas.microsoft.com/office/powerpoint/2010/main" val="4171642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a:defRPr/>
            </a:pPr>
            <a:fld id="{223C2A8B-7E7F-4EBF-AAC1-4591006C15A9}" type="datetimeFigureOut">
              <a:rPr lang="tr-TR" smtClean="0"/>
              <a:pPr>
                <a:defRPr/>
              </a:pPr>
              <a:t>22.05.2019</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CF33D631-3576-4C04-8599-B3015263FE20}" type="slidenum">
              <a:rPr lang="tr-TR" smtClean="0"/>
              <a:pPr>
                <a:defRPr/>
              </a:pPr>
              <a:t>‹#›</a:t>
            </a:fld>
            <a:endParaRPr lang="tr-TR"/>
          </a:p>
        </p:txBody>
      </p:sp>
    </p:spTree>
    <p:extLst>
      <p:ext uri="{BB962C8B-B14F-4D97-AF65-F5344CB8AC3E}">
        <p14:creationId xmlns:p14="http://schemas.microsoft.com/office/powerpoint/2010/main" val="3472227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a:defRPr/>
            </a:pPr>
            <a:fld id="{F08D733E-FADB-4DF1-815F-D6FC0827D511}" type="datetimeFigureOut">
              <a:rPr lang="tr-TR" smtClean="0"/>
              <a:pPr>
                <a:defRPr/>
              </a:pPr>
              <a:t>22.05.2019</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6E99668A-4125-4A56-B2EF-2A9489C183E2}" type="slidenum">
              <a:rPr lang="tr-TR" smtClean="0"/>
              <a:pPr>
                <a:defRPr/>
              </a:pPr>
              <a:t>‹#›</a:t>
            </a:fld>
            <a:endParaRPr lang="tr-TR"/>
          </a:p>
        </p:txBody>
      </p:sp>
    </p:spTree>
    <p:extLst>
      <p:ext uri="{BB962C8B-B14F-4D97-AF65-F5344CB8AC3E}">
        <p14:creationId xmlns:p14="http://schemas.microsoft.com/office/powerpoint/2010/main" val="1101814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6DF29FD9-5871-486E-BAB3-AB479A846358}" type="datetimeFigureOut">
              <a:rPr lang="tr-TR" smtClean="0"/>
              <a:pPr>
                <a:defRPr/>
              </a:pPr>
              <a:t>22.05.2019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9DB4385-9EE6-48FA-8AC6-442C99A529F1}" type="slidenum">
              <a:rPr lang="tr-TR" smtClean="0"/>
              <a:pPr>
                <a:defRPr/>
              </a:pPr>
              <a:t>‹#›</a:t>
            </a:fld>
            <a:endParaRPr lang="tr-TR"/>
          </a:p>
        </p:txBody>
      </p:sp>
    </p:spTree>
    <p:extLst>
      <p:ext uri="{BB962C8B-B14F-4D97-AF65-F5344CB8AC3E}">
        <p14:creationId xmlns:p14="http://schemas.microsoft.com/office/powerpoint/2010/main" val="33241863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Başlık 1"/>
          <p:cNvSpPr>
            <a:spLocks noGrp="1"/>
          </p:cNvSpPr>
          <p:nvPr>
            <p:ph type="ctrTitle"/>
          </p:nvPr>
        </p:nvSpPr>
        <p:spPr/>
        <p:txBody>
          <a:bodyPr/>
          <a:lstStyle/>
          <a:p>
            <a:r>
              <a:rPr lang="tr-TR" b="1" dirty="0"/>
              <a:t>HAVALANDIRMA </a:t>
            </a:r>
            <a:br>
              <a:rPr lang="tr-TR" b="1" dirty="0"/>
            </a:br>
            <a:r>
              <a:rPr lang="tr-TR" b="1" dirty="0"/>
              <a:t>İKLİMLENDİRME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457200"/>
            <a:ext cx="8229600" cy="838200"/>
          </a:xfrm>
        </p:spPr>
        <p:txBody>
          <a:bodyPr/>
          <a:lstStyle/>
          <a:p>
            <a:r>
              <a:rPr lang="tr-TR" sz="3600" b="1" dirty="0" smtClean="0"/>
              <a:t>HAVA AKIM HIZI </a:t>
            </a:r>
          </a:p>
        </p:txBody>
      </p:sp>
      <p:sp>
        <p:nvSpPr>
          <p:cNvPr id="9219" name="Rectangle 3"/>
          <p:cNvSpPr>
            <a:spLocks noGrp="1" noChangeArrowheads="1"/>
          </p:cNvSpPr>
          <p:nvPr>
            <p:ph idx="1"/>
          </p:nvPr>
        </p:nvSpPr>
        <p:spPr>
          <a:xfrm>
            <a:off x="304800" y="1752600"/>
            <a:ext cx="8610600" cy="3429000"/>
          </a:xfrm>
        </p:spPr>
        <p:txBody>
          <a:bodyPr/>
          <a:lstStyle/>
          <a:p>
            <a:r>
              <a:rPr lang="tr-TR" smtClean="0"/>
              <a:t>İşyerinde oluşan kirli havanın dışarı atılması, yerine temiz havanın alınması için, ortamda, uygun bir havalandırmanın olması, dolayısıyla uygun bir hava akımının olması gereklidir.</a:t>
            </a:r>
          </a:p>
        </p:txBody>
      </p:sp>
      <p:sp>
        <p:nvSpPr>
          <p:cNvPr id="5" name="4 Slayt Numarası Yer Tutucusu"/>
          <p:cNvSpPr>
            <a:spLocks noGrp="1"/>
          </p:cNvSpPr>
          <p:nvPr>
            <p:ph type="sldNum" sz="quarter" idx="12"/>
          </p:nvPr>
        </p:nvSpPr>
        <p:spPr/>
        <p:txBody>
          <a:bodyPr/>
          <a:lstStyle/>
          <a:p>
            <a:pPr>
              <a:defRPr/>
            </a:pPr>
            <a:fld id="{058A2747-6283-477B-81A2-C73305B646FD}" type="slidenum">
              <a:rPr lang="tr-TR"/>
              <a:pPr>
                <a:defRPr/>
              </a:pPr>
              <a:t>10</a:t>
            </a:fld>
            <a:endParaRPr lang="tr-TR"/>
          </a:p>
        </p:txBody>
      </p:sp>
    </p:spTree>
    <p:extLst>
      <p:ext uri="{BB962C8B-B14F-4D97-AF65-F5344CB8AC3E}">
        <p14:creationId xmlns:p14="http://schemas.microsoft.com/office/powerpoint/2010/main" val="33549962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457200"/>
            <a:ext cx="8229600" cy="914400"/>
          </a:xfrm>
        </p:spPr>
        <p:txBody>
          <a:bodyPr/>
          <a:lstStyle/>
          <a:p>
            <a:pPr eaLnBrk="1" hangingPunct="1"/>
            <a:r>
              <a:rPr lang="tr-TR" sz="3600" b="1" dirty="0" smtClean="0">
                <a:solidFill>
                  <a:schemeClr val="tx1">
                    <a:lumMod val="95000"/>
                    <a:lumOff val="5000"/>
                  </a:schemeClr>
                </a:solidFill>
              </a:rPr>
              <a:t>HAVA AKIM HIZI </a:t>
            </a:r>
          </a:p>
        </p:txBody>
      </p:sp>
      <p:sp>
        <p:nvSpPr>
          <p:cNvPr id="10243" name="Rectangle 3"/>
          <p:cNvSpPr>
            <a:spLocks noGrp="1" noChangeArrowheads="1"/>
          </p:cNvSpPr>
          <p:nvPr>
            <p:ph idx="1"/>
          </p:nvPr>
        </p:nvSpPr>
        <p:spPr>
          <a:xfrm>
            <a:off x="457200" y="1600200"/>
            <a:ext cx="8229600" cy="4267200"/>
          </a:xfrm>
        </p:spPr>
        <p:txBody>
          <a:bodyPr/>
          <a:lstStyle/>
          <a:p>
            <a:pPr eaLnBrk="1" hangingPunct="1"/>
            <a:r>
              <a:rPr lang="tr-TR" dirty="0" smtClean="0">
                <a:solidFill>
                  <a:schemeClr val="tx2"/>
                </a:solidFill>
              </a:rPr>
              <a:t>Temiz havanın temini için belirlenen hava akımının hızı çalışanların rahatsız olmasını engelleyecek şekilde belirlenmelidir. </a:t>
            </a:r>
          </a:p>
          <a:p>
            <a:pPr eaLnBrk="1" hangingPunct="1"/>
            <a:endParaRPr lang="tr-TR" dirty="0" smtClean="0">
              <a:solidFill>
                <a:schemeClr val="tx2"/>
              </a:solidFill>
            </a:endParaRPr>
          </a:p>
          <a:p>
            <a:pPr eaLnBrk="1" hangingPunct="1"/>
            <a:r>
              <a:rPr lang="tr-TR" dirty="0" smtClean="0">
                <a:solidFill>
                  <a:schemeClr val="tx2"/>
                </a:solidFill>
              </a:rPr>
              <a:t>Hava akım hızının 0.5 metre/sn değerini aşmayacak şekilde belirlenmesi genelde bu sıkıntıları engellemektedir.</a:t>
            </a:r>
          </a:p>
        </p:txBody>
      </p:sp>
      <p:sp>
        <p:nvSpPr>
          <p:cNvPr id="5" name="4 Slayt Numarası Yer Tutucusu"/>
          <p:cNvSpPr>
            <a:spLocks noGrp="1"/>
          </p:cNvSpPr>
          <p:nvPr>
            <p:ph type="sldNum" sz="quarter" idx="12"/>
          </p:nvPr>
        </p:nvSpPr>
        <p:spPr/>
        <p:txBody>
          <a:bodyPr/>
          <a:lstStyle/>
          <a:p>
            <a:pPr>
              <a:defRPr/>
            </a:pPr>
            <a:fld id="{976FC141-43D7-4B2F-8104-7C65738EBA61}" type="slidenum">
              <a:rPr lang="tr-TR"/>
              <a:pPr>
                <a:defRPr/>
              </a:pPr>
              <a:t>11</a:t>
            </a:fld>
            <a:endParaRPr lang="tr-TR"/>
          </a:p>
        </p:txBody>
      </p:sp>
    </p:spTree>
    <p:extLst>
      <p:ext uri="{BB962C8B-B14F-4D97-AF65-F5344CB8AC3E}">
        <p14:creationId xmlns:p14="http://schemas.microsoft.com/office/powerpoint/2010/main" val="10624501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457200"/>
            <a:ext cx="8229600" cy="914400"/>
          </a:xfrm>
        </p:spPr>
        <p:txBody>
          <a:bodyPr/>
          <a:lstStyle/>
          <a:p>
            <a:r>
              <a:rPr lang="tr-TR" sz="3600" b="1" smtClean="0"/>
              <a:t>İKLİMLENDİRME</a:t>
            </a:r>
          </a:p>
        </p:txBody>
      </p:sp>
      <p:sp>
        <p:nvSpPr>
          <p:cNvPr id="11267" name="Rectangle 3"/>
          <p:cNvSpPr>
            <a:spLocks noGrp="1" noChangeArrowheads="1"/>
          </p:cNvSpPr>
          <p:nvPr>
            <p:ph idx="1"/>
          </p:nvPr>
        </p:nvSpPr>
        <p:spPr>
          <a:xfrm>
            <a:off x="457200" y="1600200"/>
            <a:ext cx="8229600" cy="4267200"/>
          </a:xfrm>
        </p:spPr>
        <p:txBody>
          <a:bodyPr/>
          <a:lstStyle/>
          <a:p>
            <a:r>
              <a:rPr lang="tr-TR" smtClean="0"/>
              <a:t>Bu tür olumsuzlukların olmaması için </a:t>
            </a:r>
            <a:r>
              <a:rPr lang="tr-TR" b="1" smtClean="0">
                <a:solidFill>
                  <a:srgbClr val="0033CC"/>
                </a:solidFill>
              </a:rPr>
              <a:t>ISITMA VE HAVALANDIRMAYI, İKLİMLENDİRME  ŞEKLİNDE ANLAMALI</a:t>
            </a:r>
            <a:r>
              <a:rPr lang="tr-TR" smtClean="0"/>
              <a:t> ve bu anlayışla, bütün değerler göz önünde bulundurularak projelendirme yapılmalıdır.</a:t>
            </a:r>
          </a:p>
        </p:txBody>
      </p:sp>
      <p:sp>
        <p:nvSpPr>
          <p:cNvPr id="5" name="4 Slayt Numarası Yer Tutucusu"/>
          <p:cNvSpPr>
            <a:spLocks noGrp="1"/>
          </p:cNvSpPr>
          <p:nvPr>
            <p:ph type="sldNum" sz="quarter" idx="12"/>
          </p:nvPr>
        </p:nvSpPr>
        <p:spPr/>
        <p:txBody>
          <a:bodyPr/>
          <a:lstStyle/>
          <a:p>
            <a:pPr>
              <a:defRPr/>
            </a:pPr>
            <a:fld id="{EBD2D92A-65D5-4F03-BBCB-1102DF58A061}" type="slidenum">
              <a:rPr lang="tr-TR"/>
              <a:pPr>
                <a:defRPr/>
              </a:pPr>
              <a:t>12</a:t>
            </a:fld>
            <a:endParaRPr lang="tr-TR"/>
          </a:p>
        </p:txBody>
      </p:sp>
    </p:spTree>
    <p:extLst>
      <p:ext uri="{BB962C8B-B14F-4D97-AF65-F5344CB8AC3E}">
        <p14:creationId xmlns:p14="http://schemas.microsoft.com/office/powerpoint/2010/main" val="2263814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457200"/>
            <a:ext cx="8229600" cy="914400"/>
          </a:xfrm>
        </p:spPr>
        <p:txBody>
          <a:bodyPr/>
          <a:lstStyle/>
          <a:p>
            <a:pPr eaLnBrk="1" hangingPunct="1"/>
            <a:r>
              <a:rPr lang="tr-TR" sz="3600" b="1" dirty="0" smtClean="0">
                <a:solidFill>
                  <a:schemeClr val="tx2"/>
                </a:solidFill>
              </a:rPr>
              <a:t>İKLİMLENDİRME</a:t>
            </a:r>
          </a:p>
        </p:txBody>
      </p:sp>
      <p:sp>
        <p:nvSpPr>
          <p:cNvPr id="11267" name="Rectangle 3"/>
          <p:cNvSpPr>
            <a:spLocks noGrp="1" noChangeArrowheads="1"/>
          </p:cNvSpPr>
          <p:nvPr>
            <p:ph idx="1"/>
          </p:nvPr>
        </p:nvSpPr>
        <p:spPr>
          <a:xfrm>
            <a:off x="457200" y="1600200"/>
            <a:ext cx="8229600" cy="4267200"/>
          </a:xfrm>
        </p:spPr>
        <p:txBody>
          <a:bodyPr/>
          <a:lstStyle/>
          <a:p>
            <a:r>
              <a:rPr lang="tr-TR" dirty="0">
                <a:solidFill>
                  <a:schemeClr val="tx2"/>
                </a:solidFill>
              </a:rPr>
              <a:t>Kapalı bir ortamın </a:t>
            </a:r>
            <a:r>
              <a:rPr lang="tr-TR" dirty="0" smtClean="0">
                <a:solidFill>
                  <a:schemeClr val="tx2"/>
                </a:solidFill>
              </a:rPr>
              <a:t>sıcaklık (ısıtma veya soğutma), </a:t>
            </a:r>
            <a:r>
              <a:rPr lang="tr-TR" dirty="0">
                <a:solidFill>
                  <a:schemeClr val="tx2"/>
                </a:solidFill>
              </a:rPr>
              <a:t>nem, </a:t>
            </a:r>
            <a:r>
              <a:rPr lang="tr-TR" dirty="0" smtClean="0">
                <a:solidFill>
                  <a:schemeClr val="tx2"/>
                </a:solidFill>
              </a:rPr>
              <a:t>temizlik (havalandırma) </a:t>
            </a:r>
            <a:r>
              <a:rPr lang="tr-TR" dirty="0">
                <a:solidFill>
                  <a:schemeClr val="tx2"/>
                </a:solidFill>
              </a:rPr>
              <a:t>ve hava hareketini insan sağlık ve konforuna </a:t>
            </a:r>
            <a:r>
              <a:rPr lang="tr-TR" dirty="0" smtClean="0">
                <a:solidFill>
                  <a:schemeClr val="tx2"/>
                </a:solidFill>
              </a:rPr>
              <a:t>ve </a:t>
            </a:r>
            <a:r>
              <a:rPr lang="tr-TR" dirty="0">
                <a:solidFill>
                  <a:schemeClr val="tx2"/>
                </a:solidFill>
              </a:rPr>
              <a:t>yapılan </a:t>
            </a:r>
            <a:r>
              <a:rPr lang="tr-TR" dirty="0" smtClean="0">
                <a:solidFill>
                  <a:schemeClr val="tx2"/>
                </a:solidFill>
              </a:rPr>
              <a:t>işleme </a:t>
            </a:r>
            <a:r>
              <a:rPr lang="tr-TR" dirty="0">
                <a:solidFill>
                  <a:schemeClr val="tx2"/>
                </a:solidFill>
              </a:rPr>
              <a:t>en uygun seviyelerde tutmak üzere bu kapalı ortamdaki havanın şartlandırılmasıdır. </a:t>
            </a:r>
          </a:p>
          <a:p>
            <a:endParaRPr lang="tr-TR" dirty="0">
              <a:solidFill>
                <a:schemeClr val="tx2"/>
              </a:solidFill>
            </a:endParaRPr>
          </a:p>
        </p:txBody>
      </p:sp>
      <p:sp>
        <p:nvSpPr>
          <p:cNvPr id="5" name="4 Slayt Numarası Yer Tutucusu"/>
          <p:cNvSpPr>
            <a:spLocks noGrp="1"/>
          </p:cNvSpPr>
          <p:nvPr>
            <p:ph type="sldNum" sz="quarter" idx="12"/>
          </p:nvPr>
        </p:nvSpPr>
        <p:spPr/>
        <p:txBody>
          <a:bodyPr/>
          <a:lstStyle/>
          <a:p>
            <a:pPr>
              <a:defRPr/>
            </a:pPr>
            <a:fld id="{92154619-3FF3-4A9B-8CE5-5FAE3537A583}" type="slidenum">
              <a:rPr lang="tr-TR"/>
              <a:pPr>
                <a:defRPr/>
              </a:pPr>
              <a:t>13</a:t>
            </a:fld>
            <a:endParaRPr lang="tr-TR"/>
          </a:p>
        </p:txBody>
      </p:sp>
    </p:spTree>
    <p:extLst>
      <p:ext uri="{BB962C8B-B14F-4D97-AF65-F5344CB8AC3E}">
        <p14:creationId xmlns:p14="http://schemas.microsoft.com/office/powerpoint/2010/main" val="26898940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457200"/>
            <a:ext cx="8229600" cy="838200"/>
          </a:xfrm>
        </p:spPr>
        <p:txBody>
          <a:bodyPr/>
          <a:lstStyle/>
          <a:p>
            <a:pPr eaLnBrk="1" hangingPunct="1"/>
            <a:r>
              <a:rPr lang="tr-TR" sz="3600" b="1" dirty="0" smtClean="0">
                <a:solidFill>
                  <a:schemeClr val="tx2"/>
                </a:solidFill>
              </a:rPr>
              <a:t>TERMAL KONFOR BÖLGESİ;</a:t>
            </a:r>
          </a:p>
        </p:txBody>
      </p:sp>
      <p:sp>
        <p:nvSpPr>
          <p:cNvPr id="12291" name="Rectangle 3"/>
          <p:cNvSpPr>
            <a:spLocks noGrp="1" noChangeArrowheads="1"/>
          </p:cNvSpPr>
          <p:nvPr>
            <p:ph idx="1"/>
          </p:nvPr>
        </p:nvSpPr>
        <p:spPr>
          <a:xfrm>
            <a:off x="457200" y="1524000"/>
            <a:ext cx="8229600" cy="3886200"/>
          </a:xfrm>
        </p:spPr>
        <p:txBody>
          <a:bodyPr/>
          <a:lstStyle/>
          <a:p>
            <a:pPr eaLnBrk="1" hangingPunct="1"/>
            <a:r>
              <a:rPr lang="tr-TR" dirty="0" smtClean="0">
                <a:solidFill>
                  <a:schemeClr val="tx2"/>
                </a:solidFill>
              </a:rPr>
              <a:t>Çalışanın, faaliyetin sürdüğü esnada sıcaklık ve nem bakımından en rahat durumda oldukları bölge termal konfor bölgesi olarak adlandırılmaktadır.</a:t>
            </a:r>
          </a:p>
          <a:p>
            <a:pPr eaLnBrk="1" hangingPunct="1"/>
            <a:endParaRPr lang="tr-TR" dirty="0" smtClean="0">
              <a:solidFill>
                <a:schemeClr val="tx2"/>
              </a:solidFill>
            </a:endParaRPr>
          </a:p>
          <a:p>
            <a:pPr eaLnBrk="1" hangingPunct="1"/>
            <a:r>
              <a:rPr lang="tr-TR" dirty="0" smtClean="0">
                <a:solidFill>
                  <a:schemeClr val="tx2"/>
                </a:solidFill>
              </a:rPr>
              <a:t>Konfor bölgesi genellikle alt ve üst sınırlar belirtilerek tanımlanmaktadır.</a:t>
            </a:r>
          </a:p>
        </p:txBody>
      </p:sp>
      <p:sp>
        <p:nvSpPr>
          <p:cNvPr id="5" name="4 Slayt Numarası Yer Tutucusu"/>
          <p:cNvSpPr>
            <a:spLocks noGrp="1"/>
          </p:cNvSpPr>
          <p:nvPr>
            <p:ph type="sldNum" sz="quarter" idx="12"/>
          </p:nvPr>
        </p:nvSpPr>
        <p:spPr/>
        <p:txBody>
          <a:bodyPr/>
          <a:lstStyle/>
          <a:p>
            <a:pPr>
              <a:defRPr/>
            </a:pPr>
            <a:fld id="{C03927FD-3FAA-424A-AD2F-80256A5181B2}" type="slidenum">
              <a:rPr lang="tr-TR"/>
              <a:pPr>
                <a:defRPr/>
              </a:pPr>
              <a:t>14</a:t>
            </a:fld>
            <a:endParaRPr lang="tr-TR"/>
          </a:p>
        </p:txBody>
      </p:sp>
    </p:spTree>
    <p:extLst>
      <p:ext uri="{BB962C8B-B14F-4D97-AF65-F5344CB8AC3E}">
        <p14:creationId xmlns:p14="http://schemas.microsoft.com/office/powerpoint/2010/main" val="1966615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457200"/>
            <a:ext cx="8229600" cy="762000"/>
          </a:xfrm>
        </p:spPr>
        <p:txBody>
          <a:bodyPr/>
          <a:lstStyle/>
          <a:p>
            <a:pPr eaLnBrk="1" hangingPunct="1"/>
            <a:r>
              <a:rPr lang="tr-TR" sz="3600" b="1" dirty="0" smtClean="0">
                <a:solidFill>
                  <a:schemeClr val="tx2"/>
                </a:solidFill>
              </a:rPr>
              <a:t>TERMAL KONFOR BÖLGESİ;</a:t>
            </a:r>
          </a:p>
        </p:txBody>
      </p:sp>
      <p:sp>
        <p:nvSpPr>
          <p:cNvPr id="13315" name="Rectangle 3"/>
          <p:cNvSpPr>
            <a:spLocks noGrp="1" noChangeArrowheads="1"/>
          </p:cNvSpPr>
          <p:nvPr>
            <p:ph idx="1"/>
          </p:nvPr>
        </p:nvSpPr>
        <p:spPr>
          <a:xfrm>
            <a:off x="457200" y="1371600"/>
            <a:ext cx="8229600" cy="4724400"/>
          </a:xfrm>
        </p:spPr>
        <p:txBody>
          <a:bodyPr/>
          <a:lstStyle/>
          <a:p>
            <a:pPr eaLnBrk="1" hangingPunct="1"/>
            <a:r>
              <a:rPr lang="tr-TR" sz="2800" dirty="0" smtClean="0">
                <a:solidFill>
                  <a:schemeClr val="tx2"/>
                </a:solidFill>
              </a:rPr>
              <a:t>Ortam sıcaklığı,</a:t>
            </a:r>
          </a:p>
          <a:p>
            <a:pPr eaLnBrk="1" hangingPunct="1"/>
            <a:r>
              <a:rPr lang="tr-TR" sz="2800" dirty="0" smtClean="0">
                <a:solidFill>
                  <a:schemeClr val="tx2"/>
                </a:solidFill>
              </a:rPr>
              <a:t>Ortamın nem durumu,</a:t>
            </a:r>
          </a:p>
          <a:p>
            <a:pPr eaLnBrk="1" hangingPunct="1"/>
            <a:r>
              <a:rPr lang="tr-TR" sz="2800" dirty="0" smtClean="0">
                <a:solidFill>
                  <a:schemeClr val="tx2"/>
                </a:solidFill>
              </a:rPr>
              <a:t>Hava akım hızı,</a:t>
            </a:r>
          </a:p>
          <a:p>
            <a:pPr eaLnBrk="1" hangingPunct="1"/>
            <a:r>
              <a:rPr lang="tr-TR" sz="2800" dirty="0" smtClean="0">
                <a:solidFill>
                  <a:schemeClr val="tx2"/>
                </a:solidFill>
              </a:rPr>
              <a:t>Yapılan işin niteliği,</a:t>
            </a:r>
          </a:p>
          <a:p>
            <a:pPr eaLnBrk="1" hangingPunct="1"/>
            <a:r>
              <a:rPr lang="tr-TR" sz="2800" dirty="0" smtClean="0">
                <a:solidFill>
                  <a:schemeClr val="tx2"/>
                </a:solidFill>
              </a:rPr>
              <a:t>Çalışanın giyim durumu,</a:t>
            </a:r>
          </a:p>
          <a:p>
            <a:pPr eaLnBrk="1" hangingPunct="1"/>
            <a:r>
              <a:rPr lang="tr-TR" sz="2800" dirty="0" smtClean="0">
                <a:solidFill>
                  <a:schemeClr val="tx2"/>
                </a:solidFill>
              </a:rPr>
              <a:t>Çalışanın yaşı ve cinsiyeti,</a:t>
            </a:r>
          </a:p>
          <a:p>
            <a:pPr eaLnBrk="1" hangingPunct="1"/>
            <a:r>
              <a:rPr lang="tr-TR" sz="2800" dirty="0" smtClean="0">
                <a:solidFill>
                  <a:schemeClr val="tx2"/>
                </a:solidFill>
              </a:rPr>
              <a:t>Çalışanın beslenmesi,</a:t>
            </a:r>
          </a:p>
          <a:p>
            <a:pPr eaLnBrk="1" hangingPunct="1"/>
            <a:r>
              <a:rPr lang="tr-TR" sz="2800" dirty="0" smtClean="0">
                <a:solidFill>
                  <a:schemeClr val="tx2"/>
                </a:solidFill>
              </a:rPr>
              <a:t>Çalışanın fiziki durumu,</a:t>
            </a:r>
          </a:p>
          <a:p>
            <a:pPr eaLnBrk="1" hangingPunct="1"/>
            <a:r>
              <a:rPr lang="tr-TR" sz="2800" dirty="0" smtClean="0">
                <a:solidFill>
                  <a:schemeClr val="tx2"/>
                </a:solidFill>
              </a:rPr>
              <a:t>Çalışanın sağlık durumu,</a:t>
            </a:r>
          </a:p>
        </p:txBody>
      </p:sp>
      <p:sp>
        <p:nvSpPr>
          <p:cNvPr id="5" name="4 Slayt Numarası Yer Tutucusu"/>
          <p:cNvSpPr>
            <a:spLocks noGrp="1"/>
          </p:cNvSpPr>
          <p:nvPr>
            <p:ph type="sldNum" sz="quarter" idx="12"/>
          </p:nvPr>
        </p:nvSpPr>
        <p:spPr/>
        <p:txBody>
          <a:bodyPr/>
          <a:lstStyle/>
          <a:p>
            <a:pPr>
              <a:defRPr/>
            </a:pPr>
            <a:fld id="{F71A6726-CFD8-4FB8-9A95-5D31EDD537EA}" type="slidenum">
              <a:rPr lang="tr-TR"/>
              <a:pPr>
                <a:defRPr/>
              </a:pPr>
              <a:t>15</a:t>
            </a:fld>
            <a:endParaRPr lang="tr-TR"/>
          </a:p>
        </p:txBody>
      </p:sp>
    </p:spTree>
    <p:extLst>
      <p:ext uri="{BB962C8B-B14F-4D97-AF65-F5344CB8AC3E}">
        <p14:creationId xmlns:p14="http://schemas.microsoft.com/office/powerpoint/2010/main" val="32168799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457200"/>
            <a:ext cx="8229600" cy="914400"/>
          </a:xfrm>
        </p:spPr>
        <p:txBody>
          <a:bodyPr/>
          <a:lstStyle/>
          <a:p>
            <a:r>
              <a:rPr lang="tr-TR" sz="3200" b="1" smtClean="0">
                <a:solidFill>
                  <a:srgbClr val="FF0000"/>
                </a:solidFill>
              </a:rPr>
              <a:t>BAĞIL NEM</a:t>
            </a:r>
          </a:p>
        </p:txBody>
      </p:sp>
      <p:sp>
        <p:nvSpPr>
          <p:cNvPr id="20483" name="Rectangle 3"/>
          <p:cNvSpPr>
            <a:spLocks noGrp="1" noChangeArrowheads="1"/>
          </p:cNvSpPr>
          <p:nvPr>
            <p:ph idx="1"/>
          </p:nvPr>
        </p:nvSpPr>
        <p:spPr>
          <a:xfrm>
            <a:off x="457200" y="1524000"/>
            <a:ext cx="8229600" cy="4343400"/>
          </a:xfrm>
        </p:spPr>
        <p:txBody>
          <a:bodyPr/>
          <a:lstStyle/>
          <a:p>
            <a:r>
              <a:rPr lang="tr-TR" dirty="0" smtClean="0"/>
              <a:t>İş sağlığı ve güvenliği yönünden bağıl nemin değeri önemlidir. Bir işyeri ortamının bağıl nemi değerlendirilirken, sıcaklık, hava akım hızı gibi diğer şartların da değerlendirilmesi gerekir </a:t>
            </a:r>
          </a:p>
        </p:txBody>
      </p:sp>
      <p:sp>
        <p:nvSpPr>
          <p:cNvPr id="5" name="4 Slayt Numarası Yer Tutucusu"/>
          <p:cNvSpPr>
            <a:spLocks noGrp="1"/>
          </p:cNvSpPr>
          <p:nvPr>
            <p:ph type="sldNum" sz="quarter" idx="12"/>
          </p:nvPr>
        </p:nvSpPr>
        <p:spPr/>
        <p:txBody>
          <a:bodyPr/>
          <a:lstStyle/>
          <a:p>
            <a:pPr>
              <a:defRPr/>
            </a:pPr>
            <a:fld id="{3378D1F7-45AC-401F-A863-9EFBF495C786}" type="slidenum">
              <a:rPr lang="tr-TR"/>
              <a:pPr>
                <a:defRPr/>
              </a:pPr>
              <a:t>16</a:t>
            </a:fld>
            <a:endParaRPr lang="tr-TR"/>
          </a:p>
        </p:txBody>
      </p:sp>
    </p:spTree>
    <p:extLst>
      <p:ext uri="{BB962C8B-B14F-4D97-AF65-F5344CB8AC3E}">
        <p14:creationId xmlns:p14="http://schemas.microsoft.com/office/powerpoint/2010/main" val="1540126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457200"/>
            <a:ext cx="8229600" cy="914400"/>
          </a:xfrm>
        </p:spPr>
        <p:txBody>
          <a:bodyPr/>
          <a:lstStyle/>
          <a:p>
            <a:r>
              <a:rPr lang="tr-TR" sz="3200" b="1" smtClean="0"/>
              <a:t>BAĞIL NEM</a:t>
            </a:r>
          </a:p>
        </p:txBody>
      </p:sp>
      <p:sp>
        <p:nvSpPr>
          <p:cNvPr id="21507" name="Rectangle 3"/>
          <p:cNvSpPr>
            <a:spLocks noGrp="1" noChangeArrowheads="1"/>
          </p:cNvSpPr>
          <p:nvPr>
            <p:ph idx="1"/>
          </p:nvPr>
        </p:nvSpPr>
        <p:spPr>
          <a:xfrm>
            <a:off x="457200" y="1524000"/>
            <a:ext cx="8229600" cy="4343400"/>
          </a:xfrm>
        </p:spPr>
        <p:txBody>
          <a:bodyPr/>
          <a:lstStyle/>
          <a:p>
            <a:r>
              <a:rPr lang="tr-TR" dirty="0" smtClean="0"/>
              <a:t>Genel olarak herhangi bir işyerinde bağıl nem %40 ila %60 arasında olmalıdır. </a:t>
            </a:r>
            <a:r>
              <a:rPr lang="tr-TR" dirty="0" smtClean="0">
                <a:solidFill>
                  <a:srgbClr val="FF3300"/>
                </a:solidFill>
              </a:rPr>
              <a:t>Yüksek bağıl nem, ortam sıcaklığının yüksek olması durumunda bunaltır, düşük olması durumunda ise üşüme ve ürperme hissi verir.</a:t>
            </a:r>
          </a:p>
        </p:txBody>
      </p:sp>
      <p:sp>
        <p:nvSpPr>
          <p:cNvPr id="5" name="4 Slayt Numarası Yer Tutucusu"/>
          <p:cNvSpPr>
            <a:spLocks noGrp="1"/>
          </p:cNvSpPr>
          <p:nvPr>
            <p:ph type="sldNum" sz="quarter" idx="12"/>
          </p:nvPr>
        </p:nvSpPr>
        <p:spPr/>
        <p:txBody>
          <a:bodyPr/>
          <a:lstStyle/>
          <a:p>
            <a:pPr>
              <a:defRPr/>
            </a:pPr>
            <a:fld id="{E3C40902-83E5-461C-9303-AF43C005C656}" type="slidenum">
              <a:rPr lang="tr-TR"/>
              <a:pPr>
                <a:defRPr/>
              </a:pPr>
              <a:t>17</a:t>
            </a:fld>
            <a:endParaRPr lang="tr-TR"/>
          </a:p>
        </p:txBody>
      </p:sp>
    </p:spTree>
    <p:extLst>
      <p:ext uri="{BB962C8B-B14F-4D97-AF65-F5344CB8AC3E}">
        <p14:creationId xmlns:p14="http://schemas.microsoft.com/office/powerpoint/2010/main" val="3910235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51520" y="404664"/>
            <a:ext cx="8534400" cy="1219200"/>
          </a:xfrm>
        </p:spPr>
        <p:txBody>
          <a:bodyPr/>
          <a:lstStyle/>
          <a:p>
            <a:pPr eaLnBrk="1" hangingPunct="1"/>
            <a:r>
              <a:rPr lang="tr-TR" sz="3200" dirty="0" smtClean="0">
                <a:solidFill>
                  <a:srgbClr val="FF6600"/>
                </a:solidFill>
              </a:rPr>
              <a:t>Hafif işlerde rahat çalışmak için sıcaklık, hava akım hızı ve bağıl nem değerleri</a:t>
            </a:r>
          </a:p>
        </p:txBody>
      </p:sp>
      <p:sp>
        <p:nvSpPr>
          <p:cNvPr id="15363" name="Rectangle 3"/>
          <p:cNvSpPr>
            <a:spLocks noGrp="1" noChangeArrowheads="1"/>
          </p:cNvSpPr>
          <p:nvPr>
            <p:ph idx="1"/>
          </p:nvPr>
        </p:nvSpPr>
        <p:spPr>
          <a:xfrm>
            <a:off x="467544" y="2132856"/>
            <a:ext cx="8229600" cy="3200400"/>
          </a:xfrm>
        </p:spPr>
        <p:txBody>
          <a:bodyPr/>
          <a:lstStyle/>
          <a:p>
            <a:pPr eaLnBrk="1" hangingPunct="1">
              <a:buFont typeface="Wingdings" pitchFamily="2" charset="2"/>
              <a:buNone/>
            </a:pPr>
            <a:r>
              <a:rPr lang="tr-TR" sz="2400" dirty="0" smtClean="0">
                <a:solidFill>
                  <a:schemeClr val="tx2"/>
                </a:solidFill>
              </a:rPr>
              <a:t>     SICAKLIK</a:t>
            </a:r>
            <a:r>
              <a:rPr lang="tr-TR" sz="2400" b="1" dirty="0" smtClean="0">
                <a:solidFill>
                  <a:schemeClr val="tx2"/>
                </a:solidFill>
              </a:rPr>
              <a:t>	            HAVA AKIM HIZI(m/s)	  BAĞIL NEM</a:t>
            </a:r>
          </a:p>
          <a:p>
            <a:pPr eaLnBrk="1" hangingPunct="1">
              <a:buFont typeface="Wingdings" pitchFamily="2" charset="2"/>
              <a:buNone/>
            </a:pPr>
            <a:r>
              <a:rPr lang="tr-TR" dirty="0" smtClean="0">
                <a:solidFill>
                  <a:schemeClr val="tx2"/>
                </a:solidFill>
              </a:rPr>
              <a:t>19 </a:t>
            </a:r>
            <a:r>
              <a:rPr lang="tr-TR" b="1" dirty="0" smtClean="0">
                <a:solidFill>
                  <a:schemeClr val="tx2"/>
                </a:solidFill>
              </a:rPr>
              <a:t>-</a:t>
            </a:r>
            <a:r>
              <a:rPr lang="tr-TR" dirty="0" smtClean="0">
                <a:solidFill>
                  <a:schemeClr val="tx2"/>
                </a:solidFill>
              </a:rPr>
              <a:t> 21 	             0,5 </a:t>
            </a:r>
          </a:p>
          <a:p>
            <a:pPr eaLnBrk="1" hangingPunct="1">
              <a:buFont typeface="Wingdings" pitchFamily="2" charset="2"/>
              <a:buNone/>
            </a:pPr>
            <a:r>
              <a:rPr lang="tr-TR" dirty="0" smtClean="0">
                <a:solidFill>
                  <a:schemeClr val="tx2"/>
                </a:solidFill>
              </a:rPr>
              <a:t>19,5 </a:t>
            </a:r>
            <a:r>
              <a:rPr lang="tr-TR" b="1" dirty="0" smtClean="0">
                <a:solidFill>
                  <a:schemeClr val="tx2"/>
                </a:solidFill>
              </a:rPr>
              <a:t>-</a:t>
            </a:r>
            <a:r>
              <a:rPr lang="tr-TR" dirty="0" smtClean="0">
                <a:solidFill>
                  <a:schemeClr val="tx2"/>
                </a:solidFill>
              </a:rPr>
              <a:t> 21,5 	   0,2        </a:t>
            </a:r>
          </a:p>
          <a:p>
            <a:pPr eaLnBrk="1" hangingPunct="1">
              <a:buFont typeface="Wingdings" pitchFamily="2" charset="2"/>
              <a:buNone/>
            </a:pPr>
            <a:r>
              <a:rPr lang="tr-TR" dirty="0" smtClean="0">
                <a:solidFill>
                  <a:schemeClr val="tx2"/>
                </a:solidFill>
              </a:rPr>
              <a:t>21,5 </a:t>
            </a:r>
            <a:r>
              <a:rPr lang="tr-TR" b="1" dirty="0" smtClean="0">
                <a:solidFill>
                  <a:schemeClr val="tx2"/>
                </a:solidFill>
              </a:rPr>
              <a:t>-</a:t>
            </a:r>
            <a:r>
              <a:rPr lang="tr-TR" dirty="0" smtClean="0">
                <a:solidFill>
                  <a:schemeClr val="tx2"/>
                </a:solidFill>
              </a:rPr>
              <a:t> 23,5 	   0,5	                     %30-60</a:t>
            </a:r>
          </a:p>
          <a:p>
            <a:pPr eaLnBrk="1" hangingPunct="1">
              <a:buFont typeface="Wingdings" pitchFamily="2" charset="2"/>
              <a:buNone/>
            </a:pPr>
            <a:r>
              <a:rPr lang="tr-TR" dirty="0" smtClean="0">
                <a:solidFill>
                  <a:schemeClr val="tx2"/>
                </a:solidFill>
              </a:rPr>
              <a:t>23,5 </a:t>
            </a:r>
            <a:r>
              <a:rPr lang="tr-TR" b="1" dirty="0" smtClean="0">
                <a:solidFill>
                  <a:schemeClr val="tx2"/>
                </a:solidFill>
              </a:rPr>
              <a:t>-</a:t>
            </a:r>
            <a:r>
              <a:rPr lang="tr-TR" dirty="0" smtClean="0">
                <a:solidFill>
                  <a:schemeClr val="tx2"/>
                </a:solidFill>
              </a:rPr>
              <a:t> 25                 1,0</a:t>
            </a:r>
          </a:p>
        </p:txBody>
      </p:sp>
      <p:sp>
        <p:nvSpPr>
          <p:cNvPr id="5" name="4 Slayt Numarası Yer Tutucusu"/>
          <p:cNvSpPr>
            <a:spLocks noGrp="1"/>
          </p:cNvSpPr>
          <p:nvPr>
            <p:ph type="sldNum" sz="quarter" idx="12"/>
          </p:nvPr>
        </p:nvSpPr>
        <p:spPr/>
        <p:txBody>
          <a:bodyPr/>
          <a:lstStyle/>
          <a:p>
            <a:pPr>
              <a:defRPr/>
            </a:pPr>
            <a:fld id="{B3ED4785-BC21-456F-94CB-966AA2235B17}" type="slidenum">
              <a:rPr lang="tr-TR"/>
              <a:pPr>
                <a:defRPr/>
              </a:pPr>
              <a:t>18</a:t>
            </a:fld>
            <a:endParaRPr lang="tr-TR"/>
          </a:p>
        </p:txBody>
      </p:sp>
    </p:spTree>
    <p:extLst>
      <p:ext uri="{BB962C8B-B14F-4D97-AF65-F5344CB8AC3E}">
        <p14:creationId xmlns:p14="http://schemas.microsoft.com/office/powerpoint/2010/main" val="27284014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381000"/>
            <a:ext cx="9144000" cy="1143000"/>
          </a:xfrm>
        </p:spPr>
        <p:txBody>
          <a:bodyPr/>
          <a:lstStyle/>
          <a:p>
            <a:pPr eaLnBrk="1" hangingPunct="1"/>
            <a:r>
              <a:rPr lang="tr-TR" sz="3600" b="1" dirty="0" smtClean="0">
                <a:solidFill>
                  <a:schemeClr val="tx2"/>
                </a:solidFill>
              </a:rPr>
              <a:t>Yapılan işlere göre çalışma ortamı sıcaklıkları</a:t>
            </a:r>
          </a:p>
        </p:txBody>
      </p:sp>
      <p:sp>
        <p:nvSpPr>
          <p:cNvPr id="18435" name="Rectangle 3"/>
          <p:cNvSpPr>
            <a:spLocks noGrp="1" noChangeArrowheads="1"/>
          </p:cNvSpPr>
          <p:nvPr>
            <p:ph idx="1"/>
          </p:nvPr>
        </p:nvSpPr>
        <p:spPr/>
        <p:txBody>
          <a:bodyPr/>
          <a:lstStyle/>
          <a:p>
            <a:pPr eaLnBrk="1" hangingPunct="1"/>
            <a:r>
              <a:rPr lang="tr-TR" dirty="0" smtClean="0">
                <a:solidFill>
                  <a:schemeClr val="tx2"/>
                </a:solidFill>
              </a:rPr>
              <a:t>Rahatlık bölgeleri dış sıcaklığa bağlı olarak da değişeceği için, işyerinin sıcaklığı ve bağıl nemi ayarlanırken dış hava sıcaklığının da göz önünde bulundurulması, aşırı ısı farkları oluşmamasına dikkat edilmesi gereklidir.</a:t>
            </a:r>
          </a:p>
        </p:txBody>
      </p:sp>
      <p:sp>
        <p:nvSpPr>
          <p:cNvPr id="5" name="4 Slayt Numarası Yer Tutucusu"/>
          <p:cNvSpPr>
            <a:spLocks noGrp="1"/>
          </p:cNvSpPr>
          <p:nvPr>
            <p:ph type="sldNum" sz="quarter" idx="12"/>
          </p:nvPr>
        </p:nvSpPr>
        <p:spPr/>
        <p:txBody>
          <a:bodyPr/>
          <a:lstStyle/>
          <a:p>
            <a:pPr>
              <a:defRPr/>
            </a:pPr>
            <a:fld id="{ECAECB66-C1DA-49EA-8BA3-74C9079B1F27}" type="slidenum">
              <a:rPr lang="tr-TR"/>
              <a:pPr>
                <a:defRPr/>
              </a:pPr>
              <a:t>19</a:t>
            </a:fld>
            <a:endParaRPr lang="tr-TR"/>
          </a:p>
        </p:txBody>
      </p:sp>
    </p:spTree>
    <p:extLst>
      <p:ext uri="{BB962C8B-B14F-4D97-AF65-F5344CB8AC3E}">
        <p14:creationId xmlns:p14="http://schemas.microsoft.com/office/powerpoint/2010/main" val="5766169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9552" y="332656"/>
            <a:ext cx="8229600" cy="990600"/>
          </a:xfrm>
        </p:spPr>
        <p:txBody>
          <a:bodyPr/>
          <a:lstStyle/>
          <a:p>
            <a:r>
              <a:rPr lang="tr-TR" b="1" dirty="0" smtClean="0">
                <a:solidFill>
                  <a:srgbClr val="FF0000"/>
                </a:solidFill>
              </a:rPr>
              <a:t>İŞYERİ ÇALIŞMA ORTAMI</a:t>
            </a:r>
          </a:p>
        </p:txBody>
      </p:sp>
      <p:sp>
        <p:nvSpPr>
          <p:cNvPr id="4099" name="Rectangle 3"/>
          <p:cNvSpPr>
            <a:spLocks noGrp="1" noChangeArrowheads="1"/>
          </p:cNvSpPr>
          <p:nvPr>
            <p:ph idx="1"/>
          </p:nvPr>
        </p:nvSpPr>
        <p:spPr>
          <a:xfrm>
            <a:off x="611560" y="1556792"/>
            <a:ext cx="8229600" cy="4267200"/>
          </a:xfrm>
        </p:spPr>
        <p:txBody>
          <a:bodyPr/>
          <a:lstStyle/>
          <a:p>
            <a:r>
              <a:rPr lang="tr-TR" dirty="0" smtClean="0"/>
              <a:t>İşyerlerine çalışanların sağlığını etkileyen zararlı faktörlerden biri de, </a:t>
            </a:r>
            <a:r>
              <a:rPr lang="tr-TR" dirty="0" smtClean="0">
                <a:solidFill>
                  <a:srgbClr val="0033CC"/>
                </a:solidFill>
              </a:rPr>
              <a:t>ortam havasıdır.</a:t>
            </a:r>
          </a:p>
          <a:p>
            <a:endParaRPr lang="tr-TR" dirty="0" smtClean="0"/>
          </a:p>
          <a:p>
            <a:r>
              <a:rPr lang="tr-TR" dirty="0" smtClean="0"/>
              <a:t>Sağlıklı ve güvenli bir işyeri hazırlamada çalışma ortamının </a:t>
            </a:r>
            <a:r>
              <a:rPr lang="tr-TR" dirty="0" smtClean="0">
                <a:solidFill>
                  <a:srgbClr val="0033CC"/>
                </a:solidFill>
              </a:rPr>
              <a:t>termal konfor</a:t>
            </a:r>
            <a:r>
              <a:rPr lang="tr-TR" dirty="0" smtClean="0"/>
              <a:t> şartları bakımından uygun hale getirilmesi gerekmektedir.</a:t>
            </a:r>
          </a:p>
        </p:txBody>
      </p:sp>
      <p:sp>
        <p:nvSpPr>
          <p:cNvPr id="5" name="4 Slayt Numarası Yer Tutucusu"/>
          <p:cNvSpPr>
            <a:spLocks noGrp="1"/>
          </p:cNvSpPr>
          <p:nvPr>
            <p:ph type="sldNum" sz="quarter" idx="12"/>
          </p:nvPr>
        </p:nvSpPr>
        <p:spPr/>
        <p:txBody>
          <a:bodyPr/>
          <a:lstStyle/>
          <a:p>
            <a:pPr>
              <a:defRPr/>
            </a:pPr>
            <a:fld id="{2F617BCE-118C-44AA-B195-865F74EF4663}" type="slidenum">
              <a:rPr lang="tr-TR"/>
              <a:pPr>
                <a:defRPr/>
              </a:pPr>
              <a:t>2</a:t>
            </a:fld>
            <a:endParaRPr lang="tr-TR"/>
          </a:p>
        </p:txBody>
      </p:sp>
    </p:spTree>
    <p:extLst>
      <p:ext uri="{BB962C8B-B14F-4D97-AF65-F5344CB8AC3E}">
        <p14:creationId xmlns:p14="http://schemas.microsoft.com/office/powerpoint/2010/main" val="31452552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79512" y="332656"/>
            <a:ext cx="8763000" cy="914400"/>
          </a:xfrm>
        </p:spPr>
        <p:txBody>
          <a:bodyPr/>
          <a:lstStyle/>
          <a:p>
            <a:pPr eaLnBrk="1" hangingPunct="1"/>
            <a:r>
              <a:rPr lang="tr-TR" sz="3200" b="1" dirty="0" smtClean="0">
                <a:solidFill>
                  <a:srgbClr val="660066"/>
                </a:solidFill>
              </a:rPr>
              <a:t>Yapılan işlere göre uygun çalışma ortamı sıcaklıkları</a:t>
            </a:r>
          </a:p>
        </p:txBody>
      </p:sp>
      <p:sp>
        <p:nvSpPr>
          <p:cNvPr id="16387" name="Rectangle 3"/>
          <p:cNvSpPr>
            <a:spLocks noGrp="1" noChangeArrowheads="1"/>
          </p:cNvSpPr>
          <p:nvPr>
            <p:ph idx="1"/>
          </p:nvPr>
        </p:nvSpPr>
        <p:spPr>
          <a:xfrm>
            <a:off x="457200" y="1371600"/>
            <a:ext cx="8229600" cy="4191000"/>
          </a:xfrm>
        </p:spPr>
        <p:txBody>
          <a:bodyPr/>
          <a:lstStyle/>
          <a:p>
            <a:pPr eaLnBrk="1" hangingPunct="1">
              <a:buFont typeface="Wingdings" pitchFamily="2" charset="2"/>
              <a:buNone/>
            </a:pPr>
            <a:r>
              <a:rPr lang="tr-TR" dirty="0" smtClean="0">
                <a:solidFill>
                  <a:schemeClr val="tx2"/>
                </a:solidFill>
              </a:rPr>
              <a:t>						Hava sıcaklığı</a:t>
            </a:r>
            <a:endParaRPr lang="tr-TR" u="sng" dirty="0" smtClean="0">
              <a:solidFill>
                <a:schemeClr val="tx2"/>
              </a:solidFill>
            </a:endParaRPr>
          </a:p>
          <a:p>
            <a:pPr eaLnBrk="1" hangingPunct="1"/>
            <a:r>
              <a:rPr lang="tr-TR" u="sng" dirty="0" smtClean="0">
                <a:solidFill>
                  <a:schemeClr val="tx2"/>
                </a:solidFill>
              </a:rPr>
              <a:t>Faaliyetin şekli</a:t>
            </a:r>
            <a:r>
              <a:rPr lang="tr-TR" dirty="0" smtClean="0">
                <a:solidFill>
                  <a:schemeClr val="tx2"/>
                </a:solidFill>
              </a:rPr>
              <a:t>	</a:t>
            </a:r>
            <a:r>
              <a:rPr lang="tr-TR" u="sng" dirty="0" smtClean="0">
                <a:solidFill>
                  <a:schemeClr val="tx2"/>
                </a:solidFill>
              </a:rPr>
              <a:t>(%50 nem seviyesinde )</a:t>
            </a:r>
            <a:endParaRPr lang="tr-TR" dirty="0" smtClean="0">
              <a:solidFill>
                <a:schemeClr val="tx2"/>
              </a:solidFill>
            </a:endParaRPr>
          </a:p>
          <a:p>
            <a:pPr eaLnBrk="1" hangingPunct="1"/>
            <a:r>
              <a:rPr lang="tr-TR" dirty="0" smtClean="0">
                <a:solidFill>
                  <a:schemeClr val="tx2"/>
                </a:solidFill>
              </a:rPr>
              <a:t>Oturarak yapılan hafif el işleri	     	20 °C</a:t>
            </a:r>
          </a:p>
          <a:p>
            <a:r>
              <a:rPr lang="tr-TR" dirty="0" smtClean="0">
                <a:solidFill>
                  <a:schemeClr val="tx2"/>
                </a:solidFill>
              </a:rPr>
              <a:t>Oturarak yapılan hafif kol ve el işleri  20 °C</a:t>
            </a:r>
          </a:p>
          <a:p>
            <a:r>
              <a:rPr lang="tr-TR" dirty="0" smtClean="0">
                <a:solidFill>
                  <a:schemeClr val="tx2"/>
                </a:solidFill>
              </a:rPr>
              <a:t>Ayakta yapılan ağır kol işleri	          17 °C</a:t>
            </a:r>
          </a:p>
          <a:p>
            <a:r>
              <a:rPr lang="tr-TR" dirty="0" smtClean="0">
                <a:solidFill>
                  <a:schemeClr val="tx2"/>
                </a:solidFill>
              </a:rPr>
              <a:t>Çok ağır İşler	                     		16 °C</a:t>
            </a:r>
          </a:p>
        </p:txBody>
      </p:sp>
      <p:sp>
        <p:nvSpPr>
          <p:cNvPr id="5" name="4 Slayt Numarası Yer Tutucusu"/>
          <p:cNvSpPr>
            <a:spLocks noGrp="1"/>
          </p:cNvSpPr>
          <p:nvPr>
            <p:ph type="sldNum" sz="quarter" idx="12"/>
          </p:nvPr>
        </p:nvSpPr>
        <p:spPr/>
        <p:txBody>
          <a:bodyPr/>
          <a:lstStyle/>
          <a:p>
            <a:pPr>
              <a:defRPr/>
            </a:pPr>
            <a:fld id="{F69421E4-4E14-4346-9BC3-4C3734F36989}" type="slidenum">
              <a:rPr lang="tr-TR"/>
              <a:pPr>
                <a:defRPr/>
              </a:pPr>
              <a:t>20</a:t>
            </a:fld>
            <a:endParaRPr lang="tr-TR"/>
          </a:p>
        </p:txBody>
      </p:sp>
    </p:spTree>
    <p:extLst>
      <p:ext uri="{BB962C8B-B14F-4D97-AF65-F5344CB8AC3E}">
        <p14:creationId xmlns:p14="http://schemas.microsoft.com/office/powerpoint/2010/main" val="40871767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152400"/>
            <a:ext cx="8229600" cy="762000"/>
          </a:xfrm>
        </p:spPr>
        <p:txBody>
          <a:bodyPr/>
          <a:lstStyle/>
          <a:p>
            <a:pPr eaLnBrk="1" hangingPunct="1"/>
            <a:r>
              <a:rPr lang="tr-TR" sz="3200" b="1" dirty="0" smtClean="0">
                <a:solidFill>
                  <a:schemeClr val="accent2">
                    <a:lumMod val="50000"/>
                  </a:schemeClr>
                </a:solidFill>
              </a:rPr>
              <a:t>Çalışma Ortamında Rahat Sıcaklık bölgesi</a:t>
            </a:r>
            <a:endParaRPr lang="tr-TR" sz="3200" dirty="0" smtClean="0">
              <a:solidFill>
                <a:schemeClr val="accent2">
                  <a:lumMod val="50000"/>
                </a:schemeClr>
              </a:solidFill>
            </a:endParaRPr>
          </a:p>
        </p:txBody>
      </p:sp>
      <p:sp>
        <p:nvSpPr>
          <p:cNvPr id="17411" name="Rectangle 3"/>
          <p:cNvSpPr>
            <a:spLocks noGrp="1" noChangeArrowheads="1"/>
          </p:cNvSpPr>
          <p:nvPr>
            <p:ph idx="1"/>
          </p:nvPr>
        </p:nvSpPr>
        <p:spPr>
          <a:xfrm>
            <a:off x="251520" y="1124744"/>
            <a:ext cx="8534400" cy="4343400"/>
          </a:xfrm>
        </p:spPr>
        <p:txBody>
          <a:bodyPr/>
          <a:lstStyle/>
          <a:p>
            <a:pPr eaLnBrk="1" hangingPunct="1">
              <a:lnSpc>
                <a:spcPct val="90000"/>
              </a:lnSpc>
            </a:pPr>
            <a:r>
              <a:rPr lang="tr-TR" sz="2400" dirty="0" smtClean="0">
                <a:solidFill>
                  <a:schemeClr val="tx2"/>
                </a:solidFill>
              </a:rPr>
              <a:t>Bağıl (</a:t>
            </a:r>
            <a:r>
              <a:rPr lang="tr-TR" sz="2400" dirty="0" err="1" smtClean="0">
                <a:solidFill>
                  <a:schemeClr val="tx2"/>
                </a:solidFill>
              </a:rPr>
              <a:t>nisbi</a:t>
            </a:r>
            <a:r>
              <a:rPr lang="tr-TR" sz="2400" dirty="0" smtClean="0">
                <a:solidFill>
                  <a:schemeClr val="tx2"/>
                </a:solidFill>
              </a:rPr>
              <a:t>) nem, rahat çalışmanın devamlı olmasında önemli bir etkendir. </a:t>
            </a:r>
          </a:p>
          <a:p>
            <a:pPr eaLnBrk="1" hangingPunct="1">
              <a:lnSpc>
                <a:spcPct val="90000"/>
              </a:lnSpc>
            </a:pPr>
            <a:endParaRPr lang="tr-TR" sz="2400" dirty="0" smtClean="0">
              <a:solidFill>
                <a:schemeClr val="tx2"/>
              </a:solidFill>
            </a:endParaRPr>
          </a:p>
          <a:p>
            <a:pPr eaLnBrk="1" hangingPunct="1">
              <a:lnSpc>
                <a:spcPct val="90000"/>
              </a:lnSpc>
            </a:pPr>
            <a:r>
              <a:rPr lang="tr-TR" sz="2400" dirty="0" smtClean="0">
                <a:solidFill>
                  <a:schemeClr val="tx2"/>
                </a:solidFill>
              </a:rPr>
              <a:t>Çok fazla nem, terlemeye ve terin vücuttan uzaklaşmasına etki eder. </a:t>
            </a:r>
          </a:p>
          <a:p>
            <a:pPr eaLnBrk="1" hangingPunct="1">
              <a:lnSpc>
                <a:spcPct val="90000"/>
              </a:lnSpc>
            </a:pPr>
            <a:endParaRPr lang="tr-TR" sz="2400" dirty="0" smtClean="0">
              <a:solidFill>
                <a:schemeClr val="tx2"/>
              </a:solidFill>
            </a:endParaRPr>
          </a:p>
          <a:p>
            <a:pPr eaLnBrk="1" hangingPunct="1">
              <a:lnSpc>
                <a:spcPct val="90000"/>
              </a:lnSpc>
            </a:pPr>
            <a:r>
              <a:rPr lang="tr-TR" sz="2400" dirty="0" smtClean="0">
                <a:solidFill>
                  <a:schemeClr val="tx2"/>
                </a:solidFill>
              </a:rPr>
              <a:t>Ancak soğutma sistemi ile vücut sıcaklığı normalde tutulabilir. </a:t>
            </a:r>
          </a:p>
          <a:p>
            <a:pPr eaLnBrk="1" hangingPunct="1">
              <a:lnSpc>
                <a:spcPct val="90000"/>
              </a:lnSpc>
            </a:pPr>
            <a:endParaRPr lang="tr-TR" sz="2400" dirty="0" smtClean="0">
              <a:solidFill>
                <a:schemeClr val="tx2"/>
              </a:solidFill>
            </a:endParaRPr>
          </a:p>
          <a:p>
            <a:pPr eaLnBrk="1" hangingPunct="1">
              <a:lnSpc>
                <a:spcPct val="90000"/>
              </a:lnSpc>
            </a:pPr>
            <a:r>
              <a:rPr lang="tr-TR" sz="2400" dirty="0" smtClean="0">
                <a:solidFill>
                  <a:schemeClr val="tx2"/>
                </a:solidFill>
              </a:rPr>
              <a:t>Eğer vücut sıcaklığı çok yükselirse sıcak çarpması (bayılma) ile sonuçlanabilir.</a:t>
            </a:r>
          </a:p>
        </p:txBody>
      </p:sp>
      <p:sp>
        <p:nvSpPr>
          <p:cNvPr id="5" name="4 Slayt Numarası Yer Tutucusu"/>
          <p:cNvSpPr>
            <a:spLocks noGrp="1"/>
          </p:cNvSpPr>
          <p:nvPr>
            <p:ph type="sldNum" sz="quarter" idx="12"/>
          </p:nvPr>
        </p:nvSpPr>
        <p:spPr/>
        <p:txBody>
          <a:bodyPr/>
          <a:lstStyle/>
          <a:p>
            <a:pPr>
              <a:defRPr/>
            </a:pPr>
            <a:fld id="{76955010-25C6-4E7E-963F-22229AAC1085}" type="slidenum">
              <a:rPr lang="tr-TR"/>
              <a:pPr>
                <a:defRPr/>
              </a:pPr>
              <a:t>21</a:t>
            </a:fld>
            <a:endParaRPr lang="tr-TR"/>
          </a:p>
        </p:txBody>
      </p:sp>
    </p:spTree>
    <p:extLst>
      <p:ext uri="{BB962C8B-B14F-4D97-AF65-F5344CB8AC3E}">
        <p14:creationId xmlns:p14="http://schemas.microsoft.com/office/powerpoint/2010/main" val="6056787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259632" y="404664"/>
            <a:ext cx="6172200" cy="1066800"/>
          </a:xfrm>
        </p:spPr>
        <p:txBody>
          <a:bodyPr/>
          <a:lstStyle/>
          <a:p>
            <a:r>
              <a:rPr lang="tr-TR" sz="3200" b="1" dirty="0" smtClean="0">
                <a:solidFill>
                  <a:srgbClr val="FF0000"/>
                </a:solidFill>
              </a:rPr>
              <a:t>Aşırı ısı üretim üzerinde olumsuz etki yapar</a:t>
            </a:r>
          </a:p>
        </p:txBody>
      </p:sp>
      <p:sp>
        <p:nvSpPr>
          <p:cNvPr id="22531" name="Rectangle 3"/>
          <p:cNvSpPr>
            <a:spLocks noGrp="1" noChangeArrowheads="1"/>
          </p:cNvSpPr>
          <p:nvPr>
            <p:ph idx="1"/>
          </p:nvPr>
        </p:nvSpPr>
        <p:spPr>
          <a:xfrm>
            <a:off x="457200" y="1981200"/>
            <a:ext cx="8229600" cy="3048000"/>
          </a:xfrm>
        </p:spPr>
        <p:txBody>
          <a:bodyPr/>
          <a:lstStyle/>
          <a:p>
            <a:pPr>
              <a:buFont typeface="Wingdings" pitchFamily="2" charset="2"/>
              <a:buNone/>
            </a:pPr>
            <a:r>
              <a:rPr lang="tr-TR" dirty="0" smtClean="0">
                <a:solidFill>
                  <a:srgbClr val="0033CC"/>
                </a:solidFill>
              </a:rPr>
              <a:t>Sıcaklık 29 derece olursa performans </a:t>
            </a:r>
            <a:r>
              <a:rPr lang="tr-TR" dirty="0" smtClean="0">
                <a:solidFill>
                  <a:srgbClr val="CC3300"/>
                </a:solidFill>
              </a:rPr>
              <a:t>%5</a:t>
            </a:r>
            <a:r>
              <a:rPr lang="tr-TR" dirty="0" smtClean="0">
                <a:solidFill>
                  <a:srgbClr val="0033CC"/>
                </a:solidFill>
              </a:rPr>
              <a:t> düşer.</a:t>
            </a:r>
          </a:p>
          <a:p>
            <a:pPr>
              <a:buFont typeface="Wingdings" pitchFamily="2" charset="2"/>
              <a:buNone/>
            </a:pPr>
            <a:r>
              <a:rPr lang="tr-TR" dirty="0" smtClean="0">
                <a:solidFill>
                  <a:srgbClr val="0033CC"/>
                </a:solidFill>
              </a:rPr>
              <a:t>Sıcaklık 30   “     	 “                  “             </a:t>
            </a:r>
            <a:r>
              <a:rPr lang="tr-TR" dirty="0" smtClean="0">
                <a:solidFill>
                  <a:srgbClr val="CC3300"/>
                </a:solidFill>
              </a:rPr>
              <a:t>%10</a:t>
            </a:r>
            <a:r>
              <a:rPr lang="tr-TR" dirty="0" smtClean="0">
                <a:solidFill>
                  <a:srgbClr val="0033CC"/>
                </a:solidFill>
              </a:rPr>
              <a:t>    “</a:t>
            </a:r>
          </a:p>
          <a:p>
            <a:pPr>
              <a:buFont typeface="Wingdings" pitchFamily="2" charset="2"/>
              <a:buNone/>
            </a:pPr>
            <a:r>
              <a:rPr lang="tr-TR" dirty="0" smtClean="0">
                <a:solidFill>
                  <a:srgbClr val="0033CC"/>
                </a:solidFill>
              </a:rPr>
              <a:t>Sıcaklık 31   “      	 “       	   	 “             </a:t>
            </a:r>
            <a:r>
              <a:rPr lang="tr-TR" dirty="0" smtClean="0">
                <a:solidFill>
                  <a:srgbClr val="CC3300"/>
                </a:solidFill>
              </a:rPr>
              <a:t>%17</a:t>
            </a:r>
            <a:r>
              <a:rPr lang="tr-TR" dirty="0" smtClean="0">
                <a:solidFill>
                  <a:srgbClr val="0033CC"/>
                </a:solidFill>
              </a:rPr>
              <a:t>   “</a:t>
            </a:r>
          </a:p>
          <a:p>
            <a:pPr>
              <a:buFont typeface="Wingdings" pitchFamily="2" charset="2"/>
              <a:buNone/>
            </a:pPr>
            <a:r>
              <a:rPr lang="tr-TR" dirty="0" smtClean="0">
                <a:solidFill>
                  <a:srgbClr val="0033CC"/>
                </a:solidFill>
              </a:rPr>
              <a:t>Sıcaklık 32   “      	 “      	   	 “       	      </a:t>
            </a:r>
            <a:r>
              <a:rPr lang="tr-TR" dirty="0" smtClean="0">
                <a:solidFill>
                  <a:srgbClr val="CC3300"/>
                </a:solidFill>
              </a:rPr>
              <a:t>%30</a:t>
            </a:r>
            <a:r>
              <a:rPr lang="tr-TR" dirty="0" smtClean="0">
                <a:solidFill>
                  <a:srgbClr val="0033CC"/>
                </a:solidFill>
              </a:rPr>
              <a:t>   “</a:t>
            </a:r>
          </a:p>
        </p:txBody>
      </p:sp>
      <p:sp>
        <p:nvSpPr>
          <p:cNvPr id="5" name="4 Slayt Numarası Yer Tutucusu"/>
          <p:cNvSpPr>
            <a:spLocks noGrp="1"/>
          </p:cNvSpPr>
          <p:nvPr>
            <p:ph type="sldNum" sz="quarter" idx="12"/>
          </p:nvPr>
        </p:nvSpPr>
        <p:spPr/>
        <p:txBody>
          <a:bodyPr/>
          <a:lstStyle/>
          <a:p>
            <a:pPr>
              <a:defRPr/>
            </a:pPr>
            <a:fld id="{C9DF8FC6-B540-42F8-99BF-7949C918EAAD}" type="slidenum">
              <a:rPr lang="tr-TR"/>
              <a:pPr>
                <a:defRPr/>
              </a:pPr>
              <a:t>22</a:t>
            </a:fld>
            <a:endParaRPr lang="tr-TR"/>
          </a:p>
        </p:txBody>
      </p:sp>
    </p:spTree>
    <p:extLst>
      <p:ext uri="{BB962C8B-B14F-4D97-AF65-F5344CB8AC3E}">
        <p14:creationId xmlns:p14="http://schemas.microsoft.com/office/powerpoint/2010/main" val="8463476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457200"/>
            <a:ext cx="8229600" cy="838200"/>
          </a:xfrm>
        </p:spPr>
        <p:txBody>
          <a:bodyPr/>
          <a:lstStyle/>
          <a:p>
            <a:pPr eaLnBrk="1" hangingPunct="1"/>
            <a:r>
              <a:rPr lang="tr-TR" b="1" dirty="0" smtClean="0">
                <a:solidFill>
                  <a:srgbClr val="000090"/>
                </a:solidFill>
              </a:rPr>
              <a:t>TOZ</a:t>
            </a:r>
          </a:p>
        </p:txBody>
      </p:sp>
      <p:sp>
        <p:nvSpPr>
          <p:cNvPr id="24579" name="Rectangle 3"/>
          <p:cNvSpPr>
            <a:spLocks noGrp="1" noChangeArrowheads="1"/>
          </p:cNvSpPr>
          <p:nvPr>
            <p:ph idx="1"/>
          </p:nvPr>
        </p:nvSpPr>
        <p:spPr>
          <a:xfrm>
            <a:off x="467544" y="1412776"/>
            <a:ext cx="8534400" cy="4953000"/>
          </a:xfrm>
        </p:spPr>
        <p:txBody>
          <a:bodyPr/>
          <a:lstStyle/>
          <a:p>
            <a:pPr eaLnBrk="1" hangingPunct="1"/>
            <a:r>
              <a:rPr lang="tr-TR" dirty="0" smtClean="0"/>
              <a:t>Çeşitli organik ve inorganik maddelerden aşınma, parçalanma, öğütme, yanma veya mekanik olarak kırma, delme işlemleri sırasında ve sonucunda oluşan, büyüklükleri bir kaç A°(</a:t>
            </a:r>
            <a:r>
              <a:rPr lang="tr-TR" dirty="0" err="1" smtClean="0"/>
              <a:t>Angstron</a:t>
            </a:r>
            <a:r>
              <a:rPr lang="tr-TR" dirty="0" smtClean="0"/>
              <a:t>) ile 300 mikron arasında değişen kimyasal özellikleri kendisini oluşturan kimyasal maddenin yapısına benzeyen maddelerdir.</a:t>
            </a:r>
          </a:p>
        </p:txBody>
      </p:sp>
      <p:sp>
        <p:nvSpPr>
          <p:cNvPr id="5" name="4 Slayt Numarası Yer Tutucusu"/>
          <p:cNvSpPr>
            <a:spLocks noGrp="1"/>
          </p:cNvSpPr>
          <p:nvPr>
            <p:ph type="sldNum" sz="quarter" idx="12"/>
          </p:nvPr>
        </p:nvSpPr>
        <p:spPr/>
        <p:txBody>
          <a:bodyPr/>
          <a:lstStyle/>
          <a:p>
            <a:pPr>
              <a:defRPr/>
            </a:pPr>
            <a:fld id="{D5DA9B22-1FDD-48B3-85CE-6B94E718D1D5}" type="slidenum">
              <a:rPr lang="tr-TR"/>
              <a:pPr>
                <a:defRPr/>
              </a:pPr>
              <a:t>23</a:t>
            </a:fld>
            <a:endParaRPr lang="tr-TR"/>
          </a:p>
        </p:txBody>
      </p:sp>
    </p:spTree>
    <p:extLst>
      <p:ext uri="{BB962C8B-B14F-4D97-AF65-F5344CB8AC3E}">
        <p14:creationId xmlns:p14="http://schemas.microsoft.com/office/powerpoint/2010/main" val="20801800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457200"/>
            <a:ext cx="8229600" cy="838200"/>
          </a:xfrm>
        </p:spPr>
        <p:txBody>
          <a:bodyPr/>
          <a:lstStyle/>
          <a:p>
            <a:pPr eaLnBrk="1" hangingPunct="1"/>
            <a:r>
              <a:rPr lang="tr-TR" b="1" dirty="0" smtClean="0">
                <a:solidFill>
                  <a:srgbClr val="000090"/>
                </a:solidFill>
              </a:rPr>
              <a:t>TOZ</a:t>
            </a:r>
          </a:p>
        </p:txBody>
      </p:sp>
      <p:sp>
        <p:nvSpPr>
          <p:cNvPr id="25603" name="Rectangle 3"/>
          <p:cNvSpPr>
            <a:spLocks noGrp="1" noChangeArrowheads="1"/>
          </p:cNvSpPr>
          <p:nvPr>
            <p:ph idx="1"/>
          </p:nvPr>
        </p:nvSpPr>
        <p:spPr>
          <a:xfrm>
            <a:off x="228600" y="1295400"/>
            <a:ext cx="8519864" cy="4953000"/>
          </a:xfrm>
        </p:spPr>
        <p:txBody>
          <a:bodyPr/>
          <a:lstStyle/>
          <a:p>
            <a:pPr eaLnBrk="1" hangingPunct="1"/>
            <a:r>
              <a:rPr lang="tr-TR" dirty="0" smtClean="0"/>
              <a:t>Toz, insanları solunum sistemi ile akciğerlere yerleşerek veya kana karışarak olumsuz olarak etkilemektedir.</a:t>
            </a:r>
          </a:p>
          <a:p>
            <a:pPr eaLnBrk="1" hangingPunct="1"/>
            <a:r>
              <a:rPr lang="tr-TR" dirty="0" smtClean="0"/>
              <a:t>İlk fark edilen meslek hastalıkları sebeplerindendir.</a:t>
            </a:r>
          </a:p>
          <a:p>
            <a:pPr eaLnBrk="1" hangingPunct="1"/>
            <a:r>
              <a:rPr lang="tr-TR" dirty="0" smtClean="0"/>
              <a:t>Çeşitli iş kollarında toz problemi ile karşılaşılmaktadır. </a:t>
            </a:r>
          </a:p>
        </p:txBody>
      </p:sp>
      <p:sp>
        <p:nvSpPr>
          <p:cNvPr id="5" name="4 Slayt Numarası Yer Tutucusu"/>
          <p:cNvSpPr>
            <a:spLocks noGrp="1"/>
          </p:cNvSpPr>
          <p:nvPr>
            <p:ph type="sldNum" sz="quarter" idx="12"/>
          </p:nvPr>
        </p:nvSpPr>
        <p:spPr/>
        <p:txBody>
          <a:bodyPr/>
          <a:lstStyle/>
          <a:p>
            <a:pPr>
              <a:defRPr/>
            </a:pPr>
            <a:fld id="{F1DEE88D-4AB3-4FCD-B3D0-BF0CE5FBF1AC}" type="slidenum">
              <a:rPr lang="tr-TR"/>
              <a:pPr>
                <a:defRPr/>
              </a:pPr>
              <a:t>24</a:t>
            </a:fld>
            <a:endParaRPr lang="tr-TR"/>
          </a:p>
        </p:txBody>
      </p:sp>
    </p:spTree>
    <p:extLst>
      <p:ext uri="{BB962C8B-B14F-4D97-AF65-F5344CB8AC3E}">
        <p14:creationId xmlns:p14="http://schemas.microsoft.com/office/powerpoint/2010/main" val="30431769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09600" y="457200"/>
            <a:ext cx="8077200" cy="838200"/>
          </a:xfrm>
        </p:spPr>
        <p:txBody>
          <a:bodyPr/>
          <a:lstStyle/>
          <a:p>
            <a:pPr eaLnBrk="1" hangingPunct="1"/>
            <a:r>
              <a:rPr lang="tr-TR" sz="3200" b="1" dirty="0" smtClean="0">
                <a:solidFill>
                  <a:srgbClr val="660066"/>
                </a:solidFill>
              </a:rPr>
              <a:t>En çok toza maruz kalınan iş kolları </a:t>
            </a:r>
            <a:endParaRPr lang="tr-TR" sz="2400" b="1" dirty="0" smtClean="0">
              <a:solidFill>
                <a:srgbClr val="660066"/>
              </a:solidFill>
            </a:endParaRPr>
          </a:p>
        </p:txBody>
      </p:sp>
      <p:sp>
        <p:nvSpPr>
          <p:cNvPr id="26627" name="Rectangle 3"/>
          <p:cNvSpPr>
            <a:spLocks noGrp="1" noChangeArrowheads="1"/>
          </p:cNvSpPr>
          <p:nvPr>
            <p:ph idx="1"/>
          </p:nvPr>
        </p:nvSpPr>
        <p:spPr>
          <a:xfrm>
            <a:off x="467544" y="1644352"/>
            <a:ext cx="8229600" cy="4953000"/>
          </a:xfrm>
        </p:spPr>
        <p:txBody>
          <a:bodyPr/>
          <a:lstStyle/>
          <a:p>
            <a:pPr eaLnBrk="1" hangingPunct="1">
              <a:lnSpc>
                <a:spcPct val="90000"/>
              </a:lnSpc>
              <a:buFont typeface="Wingdings" pitchFamily="2" charset="2"/>
              <a:buNone/>
            </a:pPr>
            <a:r>
              <a:rPr lang="tr-TR" sz="2800" dirty="0" smtClean="0">
                <a:solidFill>
                  <a:schemeClr val="tx2"/>
                </a:solidFill>
              </a:rPr>
              <a:t>• Patlatma, kırma, delme ve öğütme işleri</a:t>
            </a:r>
          </a:p>
          <a:p>
            <a:pPr eaLnBrk="1" hangingPunct="1">
              <a:lnSpc>
                <a:spcPct val="90000"/>
              </a:lnSpc>
              <a:buFont typeface="Wingdings" pitchFamily="2" charset="2"/>
              <a:buNone/>
            </a:pPr>
            <a:r>
              <a:rPr lang="tr-TR" sz="2800" dirty="0" smtClean="0">
                <a:solidFill>
                  <a:schemeClr val="tx2"/>
                </a:solidFill>
              </a:rPr>
              <a:t>• Maden ocakları</a:t>
            </a:r>
          </a:p>
          <a:p>
            <a:pPr eaLnBrk="1" hangingPunct="1">
              <a:lnSpc>
                <a:spcPct val="90000"/>
              </a:lnSpc>
              <a:buFont typeface="Wingdings" pitchFamily="2" charset="2"/>
              <a:buNone/>
            </a:pPr>
            <a:r>
              <a:rPr lang="tr-TR" sz="2800" dirty="0" smtClean="0">
                <a:solidFill>
                  <a:schemeClr val="tx2"/>
                </a:solidFill>
              </a:rPr>
              <a:t>• Yol, Tünel ve baraj yapımı işleri</a:t>
            </a:r>
          </a:p>
          <a:p>
            <a:pPr eaLnBrk="1" hangingPunct="1">
              <a:lnSpc>
                <a:spcPct val="90000"/>
              </a:lnSpc>
              <a:buFont typeface="Wingdings" pitchFamily="2" charset="2"/>
              <a:buNone/>
            </a:pPr>
            <a:r>
              <a:rPr lang="tr-TR" sz="2800" dirty="0" smtClean="0">
                <a:solidFill>
                  <a:schemeClr val="tx2"/>
                </a:solidFill>
              </a:rPr>
              <a:t>• Porselen sanayi</a:t>
            </a:r>
          </a:p>
          <a:p>
            <a:pPr eaLnBrk="1" hangingPunct="1">
              <a:lnSpc>
                <a:spcPct val="90000"/>
              </a:lnSpc>
              <a:buFont typeface="Wingdings" pitchFamily="2" charset="2"/>
              <a:buNone/>
            </a:pPr>
            <a:r>
              <a:rPr lang="tr-TR" sz="2800" dirty="0" smtClean="0">
                <a:solidFill>
                  <a:schemeClr val="tx2"/>
                </a:solidFill>
              </a:rPr>
              <a:t>• Tuğla ve kiremit sanayi</a:t>
            </a:r>
          </a:p>
          <a:p>
            <a:pPr eaLnBrk="1" hangingPunct="1">
              <a:lnSpc>
                <a:spcPct val="90000"/>
              </a:lnSpc>
              <a:buFont typeface="Wingdings" pitchFamily="2" charset="2"/>
              <a:buNone/>
            </a:pPr>
            <a:r>
              <a:rPr lang="tr-TR" sz="2800" dirty="0" smtClean="0">
                <a:solidFill>
                  <a:schemeClr val="tx2"/>
                </a:solidFill>
              </a:rPr>
              <a:t>• Mermer sanayi</a:t>
            </a:r>
          </a:p>
          <a:p>
            <a:pPr eaLnBrk="1" hangingPunct="1">
              <a:lnSpc>
                <a:spcPct val="90000"/>
              </a:lnSpc>
              <a:buFont typeface="Wingdings" pitchFamily="2" charset="2"/>
              <a:buNone/>
            </a:pPr>
            <a:r>
              <a:rPr lang="tr-TR" sz="2800" dirty="0" smtClean="0">
                <a:solidFill>
                  <a:schemeClr val="tx2"/>
                </a:solidFill>
              </a:rPr>
              <a:t>• Çimento sanayi</a:t>
            </a:r>
          </a:p>
          <a:p>
            <a:pPr eaLnBrk="1" hangingPunct="1">
              <a:lnSpc>
                <a:spcPct val="90000"/>
              </a:lnSpc>
              <a:buFont typeface="Wingdings" pitchFamily="2" charset="2"/>
              <a:buNone/>
            </a:pPr>
            <a:r>
              <a:rPr lang="tr-TR" sz="2800" dirty="0" smtClean="0">
                <a:solidFill>
                  <a:schemeClr val="tx2"/>
                </a:solidFill>
              </a:rPr>
              <a:t>• Kaynak işleri</a:t>
            </a:r>
          </a:p>
          <a:p>
            <a:pPr eaLnBrk="1" hangingPunct="1">
              <a:lnSpc>
                <a:spcPct val="90000"/>
              </a:lnSpc>
              <a:buFont typeface="Wingdings" pitchFamily="2" charset="2"/>
              <a:buNone/>
            </a:pPr>
            <a:r>
              <a:rPr lang="tr-TR" sz="2800" dirty="0" smtClean="0">
                <a:solidFill>
                  <a:schemeClr val="tx2"/>
                </a:solidFill>
              </a:rPr>
              <a:t>• Cam sanayi</a:t>
            </a:r>
          </a:p>
        </p:txBody>
      </p:sp>
      <p:sp>
        <p:nvSpPr>
          <p:cNvPr id="5" name="4 Slayt Numarası Yer Tutucusu"/>
          <p:cNvSpPr>
            <a:spLocks noGrp="1"/>
          </p:cNvSpPr>
          <p:nvPr>
            <p:ph type="sldNum" sz="quarter" idx="12"/>
          </p:nvPr>
        </p:nvSpPr>
        <p:spPr/>
        <p:txBody>
          <a:bodyPr/>
          <a:lstStyle/>
          <a:p>
            <a:pPr>
              <a:defRPr/>
            </a:pPr>
            <a:fld id="{62C9D3D4-1DAF-43E3-B6FA-FC3E5C2B8CDC}" type="slidenum">
              <a:rPr lang="tr-TR"/>
              <a:pPr>
                <a:defRPr/>
              </a:pPr>
              <a:t>25</a:t>
            </a:fld>
            <a:endParaRPr lang="tr-TR"/>
          </a:p>
        </p:txBody>
      </p:sp>
    </p:spTree>
    <p:extLst>
      <p:ext uri="{BB962C8B-B14F-4D97-AF65-F5344CB8AC3E}">
        <p14:creationId xmlns:p14="http://schemas.microsoft.com/office/powerpoint/2010/main" val="38566747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457200"/>
            <a:ext cx="8001000" cy="838200"/>
          </a:xfrm>
        </p:spPr>
        <p:txBody>
          <a:bodyPr/>
          <a:lstStyle/>
          <a:p>
            <a:pPr eaLnBrk="1" hangingPunct="1"/>
            <a:r>
              <a:rPr lang="tr-TR" sz="3600" b="1" dirty="0" smtClean="0">
                <a:solidFill>
                  <a:srgbClr val="660066"/>
                </a:solidFill>
              </a:rPr>
              <a:t>En çok toza maruz kalınan iş kolları</a:t>
            </a:r>
          </a:p>
        </p:txBody>
      </p:sp>
      <p:sp>
        <p:nvSpPr>
          <p:cNvPr id="27651" name="Rectangle 3"/>
          <p:cNvSpPr>
            <a:spLocks noGrp="1" noChangeArrowheads="1"/>
          </p:cNvSpPr>
          <p:nvPr>
            <p:ph idx="1"/>
          </p:nvPr>
        </p:nvSpPr>
        <p:spPr>
          <a:xfrm>
            <a:off x="467544" y="1340768"/>
            <a:ext cx="8229600" cy="4495800"/>
          </a:xfrm>
        </p:spPr>
        <p:txBody>
          <a:bodyPr/>
          <a:lstStyle/>
          <a:p>
            <a:pPr eaLnBrk="1" hangingPunct="1">
              <a:lnSpc>
                <a:spcPct val="90000"/>
              </a:lnSpc>
              <a:buFont typeface="Wingdings" pitchFamily="2" charset="2"/>
              <a:buNone/>
            </a:pPr>
            <a:r>
              <a:rPr lang="tr-TR" sz="2800" dirty="0" smtClean="0">
                <a:solidFill>
                  <a:schemeClr val="tx2"/>
                </a:solidFill>
              </a:rPr>
              <a:t>• Pamuklu dokuma sanayi ve çırçır sanayi</a:t>
            </a:r>
          </a:p>
          <a:p>
            <a:pPr eaLnBrk="1" hangingPunct="1">
              <a:lnSpc>
                <a:spcPct val="90000"/>
              </a:lnSpc>
              <a:buFont typeface="Wingdings" pitchFamily="2" charset="2"/>
              <a:buNone/>
            </a:pPr>
            <a:r>
              <a:rPr lang="tr-TR" sz="2800" dirty="0" smtClean="0">
                <a:solidFill>
                  <a:schemeClr val="tx2"/>
                </a:solidFill>
              </a:rPr>
              <a:t>• Tahıl siloları, un değirmeni ve un fabrikaları</a:t>
            </a:r>
          </a:p>
          <a:p>
            <a:pPr eaLnBrk="1" hangingPunct="1">
              <a:lnSpc>
                <a:spcPct val="90000"/>
              </a:lnSpc>
              <a:buFont typeface="Wingdings" pitchFamily="2" charset="2"/>
              <a:buNone/>
            </a:pPr>
            <a:r>
              <a:rPr lang="tr-TR" sz="2800" dirty="0" smtClean="0">
                <a:solidFill>
                  <a:schemeClr val="tx2"/>
                </a:solidFill>
              </a:rPr>
              <a:t>• Sigara sanayi</a:t>
            </a:r>
          </a:p>
          <a:p>
            <a:pPr eaLnBrk="1" hangingPunct="1">
              <a:lnSpc>
                <a:spcPct val="90000"/>
              </a:lnSpc>
              <a:buFont typeface="Wingdings" pitchFamily="2" charset="2"/>
              <a:buNone/>
            </a:pPr>
            <a:r>
              <a:rPr lang="tr-TR" sz="2800" dirty="0" smtClean="0">
                <a:solidFill>
                  <a:schemeClr val="tx2"/>
                </a:solidFill>
              </a:rPr>
              <a:t>• Ağaç doğrama ve mobilya işleri</a:t>
            </a:r>
          </a:p>
          <a:p>
            <a:pPr eaLnBrk="1" hangingPunct="1">
              <a:lnSpc>
                <a:spcPct val="90000"/>
              </a:lnSpc>
              <a:buFont typeface="Wingdings" pitchFamily="2" charset="2"/>
              <a:buNone/>
            </a:pPr>
            <a:r>
              <a:rPr lang="tr-TR" sz="2800" dirty="0" smtClean="0">
                <a:solidFill>
                  <a:schemeClr val="tx2"/>
                </a:solidFill>
              </a:rPr>
              <a:t>• Metal sanayi</a:t>
            </a:r>
          </a:p>
          <a:p>
            <a:pPr eaLnBrk="1" hangingPunct="1">
              <a:lnSpc>
                <a:spcPct val="90000"/>
              </a:lnSpc>
              <a:buFont typeface="Wingdings" pitchFamily="2" charset="2"/>
              <a:buNone/>
            </a:pPr>
            <a:r>
              <a:rPr lang="tr-TR" sz="2800" dirty="0" smtClean="0">
                <a:solidFill>
                  <a:schemeClr val="tx2"/>
                </a:solidFill>
              </a:rPr>
              <a:t>• Demir ve çelik endüstrisi</a:t>
            </a:r>
          </a:p>
          <a:p>
            <a:pPr eaLnBrk="1" hangingPunct="1">
              <a:lnSpc>
                <a:spcPct val="90000"/>
              </a:lnSpc>
              <a:buFont typeface="Wingdings" pitchFamily="2" charset="2"/>
              <a:buNone/>
            </a:pPr>
            <a:r>
              <a:rPr lang="tr-TR" sz="2800" dirty="0" smtClean="0">
                <a:solidFill>
                  <a:schemeClr val="tx2"/>
                </a:solidFill>
              </a:rPr>
              <a:t>• Kumlama ve raspa işleri</a:t>
            </a:r>
          </a:p>
          <a:p>
            <a:pPr eaLnBrk="1" hangingPunct="1">
              <a:lnSpc>
                <a:spcPct val="90000"/>
              </a:lnSpc>
              <a:buFont typeface="Wingdings" pitchFamily="2" charset="2"/>
              <a:buNone/>
            </a:pPr>
            <a:r>
              <a:rPr lang="tr-TR" sz="2800" dirty="0" smtClean="0">
                <a:solidFill>
                  <a:schemeClr val="tx2"/>
                </a:solidFill>
              </a:rPr>
              <a:t>• Nakliyat,</a:t>
            </a:r>
          </a:p>
          <a:p>
            <a:pPr eaLnBrk="1" hangingPunct="1">
              <a:lnSpc>
                <a:spcPct val="90000"/>
              </a:lnSpc>
              <a:buFont typeface="Wingdings" pitchFamily="2" charset="2"/>
              <a:buNone/>
            </a:pPr>
            <a:r>
              <a:rPr lang="tr-TR" sz="2800" dirty="0" smtClean="0">
                <a:solidFill>
                  <a:schemeClr val="tx2"/>
                </a:solidFill>
              </a:rPr>
              <a:t>• Depolama ve yüzeylerin işlenmesi.</a:t>
            </a:r>
          </a:p>
          <a:p>
            <a:pPr eaLnBrk="1" hangingPunct="1">
              <a:lnSpc>
                <a:spcPct val="90000"/>
              </a:lnSpc>
            </a:pPr>
            <a:endParaRPr lang="tr-TR" sz="2800" dirty="0" smtClean="0">
              <a:solidFill>
                <a:schemeClr val="tx2"/>
              </a:solidFill>
            </a:endParaRPr>
          </a:p>
          <a:p>
            <a:pPr eaLnBrk="1" hangingPunct="1">
              <a:lnSpc>
                <a:spcPct val="90000"/>
              </a:lnSpc>
            </a:pPr>
            <a:endParaRPr lang="tr-TR" sz="2800" dirty="0" smtClean="0">
              <a:solidFill>
                <a:schemeClr val="tx2"/>
              </a:solidFill>
            </a:endParaRPr>
          </a:p>
        </p:txBody>
      </p:sp>
      <p:sp>
        <p:nvSpPr>
          <p:cNvPr id="5" name="4 Slayt Numarası Yer Tutucusu"/>
          <p:cNvSpPr>
            <a:spLocks noGrp="1"/>
          </p:cNvSpPr>
          <p:nvPr>
            <p:ph type="sldNum" sz="quarter" idx="12"/>
          </p:nvPr>
        </p:nvSpPr>
        <p:spPr/>
        <p:txBody>
          <a:bodyPr/>
          <a:lstStyle/>
          <a:p>
            <a:pPr>
              <a:defRPr/>
            </a:pPr>
            <a:fld id="{5C42916C-1974-4600-AF9E-4FBCE3FB966B}" type="slidenum">
              <a:rPr lang="tr-TR"/>
              <a:pPr>
                <a:defRPr/>
              </a:pPr>
              <a:t>26</a:t>
            </a:fld>
            <a:endParaRPr lang="tr-TR"/>
          </a:p>
        </p:txBody>
      </p:sp>
    </p:spTree>
    <p:extLst>
      <p:ext uri="{BB962C8B-B14F-4D97-AF65-F5344CB8AC3E}">
        <p14:creationId xmlns:p14="http://schemas.microsoft.com/office/powerpoint/2010/main" val="34467679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838200" y="457200"/>
            <a:ext cx="7848600" cy="762000"/>
          </a:xfrm>
        </p:spPr>
        <p:txBody>
          <a:bodyPr/>
          <a:lstStyle/>
          <a:p>
            <a:pPr eaLnBrk="1" hangingPunct="1"/>
            <a:r>
              <a:rPr lang="tr-TR" sz="3600" b="1" dirty="0" smtClean="0">
                <a:solidFill>
                  <a:srgbClr val="FF0000"/>
                </a:solidFill>
              </a:rPr>
              <a:t>TOZUN SAĞLIĞA ETKİLERİ</a:t>
            </a:r>
          </a:p>
        </p:txBody>
      </p:sp>
      <p:sp>
        <p:nvSpPr>
          <p:cNvPr id="28675" name="Rectangle 3"/>
          <p:cNvSpPr>
            <a:spLocks noGrp="1" noChangeArrowheads="1"/>
          </p:cNvSpPr>
          <p:nvPr>
            <p:ph idx="1"/>
          </p:nvPr>
        </p:nvSpPr>
        <p:spPr>
          <a:xfrm>
            <a:off x="457200" y="1447800"/>
            <a:ext cx="8229600" cy="3810000"/>
          </a:xfrm>
        </p:spPr>
        <p:txBody>
          <a:bodyPr/>
          <a:lstStyle/>
          <a:p>
            <a:pPr eaLnBrk="1" hangingPunct="1"/>
            <a:r>
              <a:rPr lang="tr-TR" dirty="0" smtClean="0">
                <a:solidFill>
                  <a:schemeClr val="tx2"/>
                </a:solidFill>
              </a:rPr>
              <a:t> Solunan tozların tane büyüklükleri ise 60 mikronun altındadır. Büyüklüklerine göre solunum sisteminin çeşitli kısımlarında tutulurlar.</a:t>
            </a:r>
          </a:p>
        </p:txBody>
      </p:sp>
      <p:sp>
        <p:nvSpPr>
          <p:cNvPr id="5" name="4 Slayt Numarası Yer Tutucusu"/>
          <p:cNvSpPr>
            <a:spLocks noGrp="1"/>
          </p:cNvSpPr>
          <p:nvPr>
            <p:ph type="sldNum" sz="quarter" idx="12"/>
          </p:nvPr>
        </p:nvSpPr>
        <p:spPr/>
        <p:txBody>
          <a:bodyPr/>
          <a:lstStyle/>
          <a:p>
            <a:pPr>
              <a:defRPr/>
            </a:pPr>
            <a:fld id="{70270C45-6C41-4683-9A18-EF47DFD97E82}" type="slidenum">
              <a:rPr lang="tr-TR"/>
              <a:pPr>
                <a:defRPr/>
              </a:pPr>
              <a:t>27</a:t>
            </a:fld>
            <a:endParaRPr lang="tr-TR"/>
          </a:p>
        </p:txBody>
      </p:sp>
    </p:spTree>
    <p:extLst>
      <p:ext uri="{BB962C8B-B14F-4D97-AF65-F5344CB8AC3E}">
        <p14:creationId xmlns:p14="http://schemas.microsoft.com/office/powerpoint/2010/main" val="7966333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457200"/>
            <a:ext cx="8229600" cy="914400"/>
          </a:xfrm>
        </p:spPr>
        <p:txBody>
          <a:bodyPr/>
          <a:lstStyle/>
          <a:p>
            <a:pPr eaLnBrk="1" hangingPunct="1"/>
            <a:r>
              <a:rPr lang="tr-TR" sz="3600" b="1" dirty="0" smtClean="0">
                <a:solidFill>
                  <a:srgbClr val="008000"/>
                </a:solidFill>
              </a:rPr>
              <a:t>SOLUNUM</a:t>
            </a:r>
          </a:p>
        </p:txBody>
      </p:sp>
      <p:sp>
        <p:nvSpPr>
          <p:cNvPr id="29699" name="Rectangle 3"/>
          <p:cNvSpPr>
            <a:spLocks noGrp="1" noChangeArrowheads="1"/>
          </p:cNvSpPr>
          <p:nvPr>
            <p:ph idx="1"/>
          </p:nvPr>
        </p:nvSpPr>
        <p:spPr>
          <a:xfrm>
            <a:off x="457200" y="1447800"/>
            <a:ext cx="8229600" cy="4419600"/>
          </a:xfrm>
        </p:spPr>
        <p:txBody>
          <a:bodyPr/>
          <a:lstStyle/>
          <a:p>
            <a:pPr eaLnBrk="1" hangingPunct="1">
              <a:buFont typeface="Wingdings" pitchFamily="2" charset="2"/>
              <a:buNone/>
              <a:defRPr/>
            </a:pPr>
            <a:r>
              <a:rPr lang="tr-TR" dirty="0" smtClean="0">
                <a:solidFill>
                  <a:schemeClr val="tx2"/>
                </a:solidFill>
              </a:rPr>
              <a:t>	Solunum sistemimiz 4 ana kısımdan oluşmaktadır:</a:t>
            </a:r>
          </a:p>
          <a:p>
            <a:pPr marL="0" indent="0" eaLnBrk="1" hangingPunct="1">
              <a:buFont typeface="Arial" pitchFamily="34" charset="0"/>
              <a:buNone/>
              <a:defRPr/>
            </a:pPr>
            <a:r>
              <a:rPr lang="tr-TR" dirty="0" smtClean="0">
                <a:solidFill>
                  <a:schemeClr val="tx2"/>
                </a:solidFill>
              </a:rPr>
              <a:t>1-Burun ve ağız,</a:t>
            </a:r>
          </a:p>
          <a:p>
            <a:pPr marL="0" indent="0" eaLnBrk="1" hangingPunct="1">
              <a:buFont typeface="Arial" pitchFamily="34" charset="0"/>
              <a:buNone/>
              <a:defRPr/>
            </a:pPr>
            <a:r>
              <a:rPr lang="tr-TR" dirty="0" smtClean="0">
                <a:solidFill>
                  <a:schemeClr val="tx2"/>
                </a:solidFill>
              </a:rPr>
              <a:t>2-Nefes borusu,</a:t>
            </a:r>
          </a:p>
          <a:p>
            <a:pPr marL="0" indent="0" eaLnBrk="1" hangingPunct="1">
              <a:buFont typeface="Arial" pitchFamily="34" charset="0"/>
              <a:buNone/>
              <a:defRPr/>
            </a:pPr>
            <a:r>
              <a:rPr lang="tr-TR" dirty="0" smtClean="0">
                <a:solidFill>
                  <a:schemeClr val="tx2"/>
                </a:solidFill>
              </a:rPr>
              <a:t>3-Bronşlar,</a:t>
            </a:r>
          </a:p>
          <a:p>
            <a:pPr marL="0" indent="0" eaLnBrk="1" hangingPunct="1">
              <a:buFont typeface="Arial" pitchFamily="34" charset="0"/>
              <a:buNone/>
              <a:defRPr/>
            </a:pPr>
            <a:r>
              <a:rPr lang="tr-TR" dirty="0" smtClean="0">
                <a:solidFill>
                  <a:schemeClr val="tx2"/>
                </a:solidFill>
              </a:rPr>
              <a:t>4-Bronşiyol ve alveoller,</a:t>
            </a:r>
          </a:p>
        </p:txBody>
      </p:sp>
      <p:sp>
        <p:nvSpPr>
          <p:cNvPr id="5" name="4 Slayt Numarası Yer Tutucusu"/>
          <p:cNvSpPr>
            <a:spLocks noGrp="1"/>
          </p:cNvSpPr>
          <p:nvPr>
            <p:ph type="sldNum" sz="quarter" idx="12"/>
          </p:nvPr>
        </p:nvSpPr>
        <p:spPr/>
        <p:txBody>
          <a:bodyPr/>
          <a:lstStyle/>
          <a:p>
            <a:pPr>
              <a:defRPr/>
            </a:pPr>
            <a:fld id="{E4ACFE8B-60E3-4162-9733-38F810108B2F}" type="slidenum">
              <a:rPr lang="tr-TR"/>
              <a:pPr>
                <a:defRPr/>
              </a:pPr>
              <a:t>28</a:t>
            </a:fld>
            <a:endParaRPr lang="tr-TR"/>
          </a:p>
        </p:txBody>
      </p:sp>
    </p:spTree>
    <p:extLst>
      <p:ext uri="{BB962C8B-B14F-4D97-AF65-F5344CB8AC3E}">
        <p14:creationId xmlns:p14="http://schemas.microsoft.com/office/powerpoint/2010/main" val="2116964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259632" y="332656"/>
            <a:ext cx="6781800" cy="990600"/>
          </a:xfrm>
        </p:spPr>
        <p:txBody>
          <a:bodyPr/>
          <a:lstStyle/>
          <a:p>
            <a:pPr eaLnBrk="1" hangingPunct="1"/>
            <a:r>
              <a:rPr lang="tr-TR" sz="3200" b="1" dirty="0" smtClean="0">
                <a:solidFill>
                  <a:srgbClr val="FF0000"/>
                </a:solidFill>
              </a:rPr>
              <a:t>Tozların tutuldukları bölge ve tanecik büyüklükleri</a:t>
            </a:r>
          </a:p>
        </p:txBody>
      </p:sp>
      <p:sp>
        <p:nvSpPr>
          <p:cNvPr id="30723" name="Rectangle 3"/>
          <p:cNvSpPr>
            <a:spLocks noGrp="1" noChangeArrowheads="1"/>
          </p:cNvSpPr>
          <p:nvPr>
            <p:ph idx="1"/>
          </p:nvPr>
        </p:nvSpPr>
        <p:spPr>
          <a:xfrm>
            <a:off x="228600" y="1524000"/>
            <a:ext cx="8610600" cy="4343400"/>
          </a:xfrm>
        </p:spPr>
        <p:txBody>
          <a:bodyPr/>
          <a:lstStyle/>
          <a:p>
            <a:pPr eaLnBrk="1" hangingPunct="1"/>
            <a:r>
              <a:rPr lang="tr-TR" dirty="0" smtClean="0">
                <a:solidFill>
                  <a:schemeClr val="tx2"/>
                </a:solidFill>
              </a:rPr>
              <a:t>10 Mikron - Boğaz ve üst solunum yolunda </a:t>
            </a:r>
          </a:p>
          <a:p>
            <a:pPr eaLnBrk="1" hangingPunct="1"/>
            <a:endParaRPr lang="tr-TR" dirty="0" smtClean="0">
              <a:solidFill>
                <a:schemeClr val="tx2"/>
              </a:solidFill>
            </a:endParaRPr>
          </a:p>
          <a:p>
            <a:pPr eaLnBrk="1" hangingPunct="1"/>
            <a:r>
              <a:rPr lang="tr-TR" dirty="0" smtClean="0">
                <a:solidFill>
                  <a:schemeClr val="tx2"/>
                </a:solidFill>
              </a:rPr>
              <a:t>5–10 Mikron - Alt solunum yollarında</a:t>
            </a:r>
          </a:p>
          <a:p>
            <a:pPr eaLnBrk="1" hangingPunct="1"/>
            <a:endParaRPr lang="tr-TR" dirty="0" smtClean="0">
              <a:solidFill>
                <a:schemeClr val="tx2"/>
              </a:solidFill>
            </a:endParaRPr>
          </a:p>
          <a:p>
            <a:pPr eaLnBrk="1" hangingPunct="1"/>
            <a:r>
              <a:rPr lang="tr-TR" dirty="0" smtClean="0">
                <a:solidFill>
                  <a:schemeClr val="tx2"/>
                </a:solidFill>
              </a:rPr>
              <a:t>0.5 Mikron ve altındaki toz tanecikleri ise solunum sırasında akciğerlere girer çıkar, birikim olmaz.</a:t>
            </a:r>
          </a:p>
        </p:txBody>
      </p:sp>
      <p:sp>
        <p:nvSpPr>
          <p:cNvPr id="5" name="4 Slayt Numarası Yer Tutucusu"/>
          <p:cNvSpPr>
            <a:spLocks noGrp="1"/>
          </p:cNvSpPr>
          <p:nvPr>
            <p:ph type="sldNum" sz="quarter" idx="12"/>
          </p:nvPr>
        </p:nvSpPr>
        <p:spPr/>
        <p:txBody>
          <a:bodyPr/>
          <a:lstStyle/>
          <a:p>
            <a:pPr>
              <a:defRPr/>
            </a:pPr>
            <a:fld id="{12E39D79-065B-4F96-8567-4C0D2CE995D2}" type="slidenum">
              <a:rPr lang="tr-TR"/>
              <a:pPr>
                <a:defRPr/>
              </a:pPr>
              <a:t>29</a:t>
            </a:fld>
            <a:endParaRPr lang="tr-TR"/>
          </a:p>
        </p:txBody>
      </p:sp>
    </p:spTree>
    <p:extLst>
      <p:ext uri="{BB962C8B-B14F-4D97-AF65-F5344CB8AC3E}">
        <p14:creationId xmlns:p14="http://schemas.microsoft.com/office/powerpoint/2010/main" val="3417384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457200"/>
            <a:ext cx="8229600" cy="990600"/>
          </a:xfrm>
        </p:spPr>
        <p:txBody>
          <a:bodyPr/>
          <a:lstStyle/>
          <a:p>
            <a:r>
              <a:rPr lang="tr-TR" altLang="zh-CN" b="1" dirty="0" smtClean="0">
                <a:solidFill>
                  <a:srgbClr val="00B050"/>
                </a:solidFill>
              </a:rPr>
              <a:t>TEMİZ HAVA</a:t>
            </a:r>
            <a:endParaRPr lang="tr-TR" b="1" dirty="0" smtClean="0">
              <a:solidFill>
                <a:srgbClr val="00B050"/>
              </a:solidFill>
            </a:endParaRPr>
          </a:p>
        </p:txBody>
      </p:sp>
      <p:sp>
        <p:nvSpPr>
          <p:cNvPr id="5123" name="Rectangle 3"/>
          <p:cNvSpPr>
            <a:spLocks noGrp="1" noChangeArrowheads="1"/>
          </p:cNvSpPr>
          <p:nvPr>
            <p:ph idx="1"/>
          </p:nvPr>
        </p:nvSpPr>
        <p:spPr>
          <a:xfrm>
            <a:off x="539552" y="1556792"/>
            <a:ext cx="8229600" cy="3581400"/>
          </a:xfrm>
        </p:spPr>
        <p:txBody>
          <a:bodyPr/>
          <a:lstStyle/>
          <a:p>
            <a:r>
              <a:rPr lang="tr-TR" altLang="zh-CN" dirty="0" smtClean="0"/>
              <a:t>Normal şartlarda (Büro ortamında), </a:t>
            </a:r>
            <a:r>
              <a:rPr lang="tr-TR" altLang="zh-CN" dirty="0" smtClean="0">
                <a:solidFill>
                  <a:srgbClr val="0033CC"/>
                </a:solidFill>
              </a:rPr>
              <a:t>Karbondioksit</a:t>
            </a:r>
            <a:r>
              <a:rPr lang="tr-TR" altLang="zh-CN" dirty="0" smtClean="0"/>
              <a:t> miktarının </a:t>
            </a:r>
            <a:r>
              <a:rPr lang="tr-TR" altLang="zh-CN" dirty="0" smtClean="0">
                <a:solidFill>
                  <a:srgbClr val="FF3300"/>
                </a:solidFill>
              </a:rPr>
              <a:t>binde birin</a:t>
            </a:r>
            <a:r>
              <a:rPr lang="tr-TR" altLang="zh-CN" dirty="0" smtClean="0"/>
              <a:t> üstüne çıkmayan havaya temiz hava denir.</a:t>
            </a:r>
          </a:p>
          <a:p>
            <a:r>
              <a:rPr lang="tr-TR" altLang="zh-CN" dirty="0" smtClean="0"/>
              <a:t>İşyeri ortamında bulunan </a:t>
            </a:r>
            <a:r>
              <a:rPr lang="tr-TR" altLang="zh-CN" dirty="0" smtClean="0">
                <a:solidFill>
                  <a:srgbClr val="0033CC"/>
                </a:solidFill>
              </a:rPr>
              <a:t>gaz, toz ve kokunun</a:t>
            </a:r>
            <a:r>
              <a:rPr lang="tr-TR" altLang="zh-CN" dirty="0" smtClean="0"/>
              <a:t> kabul edilebilir sınırların altında olması gereklidir.</a:t>
            </a:r>
            <a:endParaRPr lang="tr-TR" dirty="0" smtClean="0"/>
          </a:p>
        </p:txBody>
      </p:sp>
      <p:sp>
        <p:nvSpPr>
          <p:cNvPr id="5" name="4 Slayt Numarası Yer Tutucusu"/>
          <p:cNvSpPr>
            <a:spLocks noGrp="1"/>
          </p:cNvSpPr>
          <p:nvPr>
            <p:ph type="sldNum" sz="quarter" idx="12"/>
          </p:nvPr>
        </p:nvSpPr>
        <p:spPr/>
        <p:txBody>
          <a:bodyPr/>
          <a:lstStyle/>
          <a:p>
            <a:pPr>
              <a:defRPr/>
            </a:pPr>
            <a:fld id="{114ED513-D0D3-455B-A461-34F90D5510D6}" type="slidenum">
              <a:rPr lang="tr-TR"/>
              <a:pPr>
                <a:defRPr/>
              </a:pPr>
              <a:t>3</a:t>
            </a:fld>
            <a:endParaRPr lang="tr-TR"/>
          </a:p>
        </p:txBody>
      </p:sp>
    </p:spTree>
    <p:extLst>
      <p:ext uri="{BB962C8B-B14F-4D97-AF65-F5344CB8AC3E}">
        <p14:creationId xmlns:p14="http://schemas.microsoft.com/office/powerpoint/2010/main" val="27467348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259632" y="332656"/>
            <a:ext cx="6781800" cy="990600"/>
          </a:xfrm>
        </p:spPr>
        <p:txBody>
          <a:bodyPr/>
          <a:lstStyle/>
          <a:p>
            <a:pPr eaLnBrk="1" hangingPunct="1"/>
            <a:r>
              <a:rPr lang="tr-TR" sz="3200" b="1" dirty="0" smtClean="0">
                <a:solidFill>
                  <a:srgbClr val="FF0000"/>
                </a:solidFill>
              </a:rPr>
              <a:t>Tozların tutuldukları bölge ve tanecik büyüklükleri</a:t>
            </a:r>
          </a:p>
        </p:txBody>
      </p:sp>
      <p:sp>
        <p:nvSpPr>
          <p:cNvPr id="31747" name="Rectangle 3"/>
          <p:cNvSpPr>
            <a:spLocks noGrp="1" noChangeArrowheads="1"/>
          </p:cNvSpPr>
          <p:nvPr>
            <p:ph idx="1"/>
          </p:nvPr>
        </p:nvSpPr>
        <p:spPr>
          <a:xfrm>
            <a:off x="228600" y="1524000"/>
            <a:ext cx="8763000" cy="4267200"/>
          </a:xfrm>
        </p:spPr>
        <p:txBody>
          <a:bodyPr/>
          <a:lstStyle/>
          <a:p>
            <a:pPr eaLnBrk="1" hangingPunct="1">
              <a:lnSpc>
                <a:spcPct val="110000"/>
              </a:lnSpc>
            </a:pPr>
            <a:r>
              <a:rPr lang="tr-TR" sz="2800" dirty="0" smtClean="0">
                <a:solidFill>
                  <a:schemeClr val="tx2"/>
                </a:solidFill>
              </a:rPr>
              <a:t>Sağlık açısından en önemli olanlar "ince tozlar" veya “Solunabilir toz” adını verdiğimiz </a:t>
            </a:r>
            <a:r>
              <a:rPr lang="tr-TR" sz="2800" b="1" dirty="0" smtClean="0">
                <a:solidFill>
                  <a:schemeClr val="tx2"/>
                </a:solidFill>
              </a:rPr>
              <a:t>0.5–5 mikron</a:t>
            </a:r>
            <a:r>
              <a:rPr lang="tr-TR" sz="2800" dirty="0" smtClean="0">
                <a:solidFill>
                  <a:schemeClr val="tx2"/>
                </a:solidFill>
              </a:rPr>
              <a:t> arasında büyüklüğe sahip tozlardır. </a:t>
            </a:r>
          </a:p>
          <a:p>
            <a:pPr eaLnBrk="1" hangingPunct="1">
              <a:lnSpc>
                <a:spcPct val="110000"/>
              </a:lnSpc>
            </a:pPr>
            <a:r>
              <a:rPr lang="tr-TR" sz="2800" dirty="0" smtClean="0">
                <a:solidFill>
                  <a:schemeClr val="tx2"/>
                </a:solidFill>
              </a:rPr>
              <a:t>Bu tozlar solunum yoluyla alveollere (hava kesecikleri) kadar ulaşırlar ve bir kısmı tekrar çıkar. Atılamayıp geriye kalan kısmı akciğerlerde birikerek "</a:t>
            </a:r>
            <a:r>
              <a:rPr lang="tr-TR" sz="2800" dirty="0" err="1" smtClean="0">
                <a:solidFill>
                  <a:schemeClr val="tx2"/>
                </a:solidFill>
              </a:rPr>
              <a:t>pnömokonyoz</a:t>
            </a:r>
            <a:r>
              <a:rPr lang="tr-TR" sz="2800" dirty="0" smtClean="0">
                <a:solidFill>
                  <a:schemeClr val="tx2"/>
                </a:solidFill>
              </a:rPr>
              <a:t>" dediğimiz akciğer toz hastalıklarına neden olabilirler. </a:t>
            </a:r>
          </a:p>
        </p:txBody>
      </p:sp>
      <p:sp>
        <p:nvSpPr>
          <p:cNvPr id="5" name="4 Slayt Numarası Yer Tutucusu"/>
          <p:cNvSpPr>
            <a:spLocks noGrp="1"/>
          </p:cNvSpPr>
          <p:nvPr>
            <p:ph type="sldNum" sz="quarter" idx="12"/>
          </p:nvPr>
        </p:nvSpPr>
        <p:spPr/>
        <p:txBody>
          <a:bodyPr/>
          <a:lstStyle/>
          <a:p>
            <a:pPr>
              <a:defRPr/>
            </a:pPr>
            <a:fld id="{28058BE9-62CE-4707-8F17-E291E88D8711}" type="slidenum">
              <a:rPr lang="tr-TR"/>
              <a:pPr>
                <a:defRPr/>
              </a:pPr>
              <a:t>30</a:t>
            </a:fld>
            <a:endParaRPr lang="tr-TR"/>
          </a:p>
        </p:txBody>
      </p:sp>
    </p:spTree>
    <p:extLst>
      <p:ext uri="{BB962C8B-B14F-4D97-AF65-F5344CB8AC3E}">
        <p14:creationId xmlns:p14="http://schemas.microsoft.com/office/powerpoint/2010/main" val="9837717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332656"/>
            <a:ext cx="9144000" cy="1066800"/>
          </a:xfrm>
        </p:spPr>
        <p:txBody>
          <a:bodyPr/>
          <a:lstStyle/>
          <a:p>
            <a:pPr eaLnBrk="1" hangingPunct="1"/>
            <a:r>
              <a:rPr lang="tr-TR" sz="3200" b="1" dirty="0" smtClean="0">
                <a:solidFill>
                  <a:schemeClr val="accent6">
                    <a:lumMod val="50000"/>
                  </a:schemeClr>
                </a:solidFill>
              </a:rPr>
              <a:t>TOZLAR KİMYASAL KÖKENİNE GÖRE İKİ GRUBA AYRILIR</a:t>
            </a:r>
          </a:p>
        </p:txBody>
      </p:sp>
      <p:sp>
        <p:nvSpPr>
          <p:cNvPr id="32771" name="Rectangle 3"/>
          <p:cNvSpPr>
            <a:spLocks noGrp="1" noChangeArrowheads="1"/>
          </p:cNvSpPr>
          <p:nvPr>
            <p:ph idx="1"/>
          </p:nvPr>
        </p:nvSpPr>
        <p:spPr>
          <a:xfrm>
            <a:off x="457200" y="1600200"/>
            <a:ext cx="8229600" cy="4267200"/>
          </a:xfrm>
        </p:spPr>
        <p:txBody>
          <a:bodyPr/>
          <a:lstStyle/>
          <a:p>
            <a:pPr eaLnBrk="1" hangingPunct="1">
              <a:buFont typeface="Wingdings" pitchFamily="2" charset="2"/>
              <a:buNone/>
              <a:defRPr/>
            </a:pPr>
            <a:r>
              <a:rPr lang="tr-TR" b="1" dirty="0" smtClean="0">
                <a:solidFill>
                  <a:schemeClr val="tx2"/>
                </a:solidFill>
              </a:rPr>
              <a:t>	1. Organik Tozlar:</a:t>
            </a:r>
            <a:endParaRPr lang="tr-TR" dirty="0" smtClean="0">
              <a:solidFill>
                <a:schemeClr val="tx2"/>
              </a:solidFill>
            </a:endParaRPr>
          </a:p>
          <a:p>
            <a:pPr marL="0" indent="0" eaLnBrk="1" hangingPunct="1">
              <a:buFont typeface="Arial" pitchFamily="34" charset="0"/>
              <a:buNone/>
              <a:defRPr/>
            </a:pPr>
            <a:r>
              <a:rPr lang="tr-TR" dirty="0" smtClean="0">
                <a:solidFill>
                  <a:schemeClr val="tx2"/>
                </a:solidFill>
              </a:rPr>
              <a:t>a) Bitkisel kökenli tozlar (pamuk tozu, tahta tozu, un tozu, saman tozu </a:t>
            </a:r>
            <a:r>
              <a:rPr lang="tr-TR" dirty="0" err="1" smtClean="0">
                <a:solidFill>
                  <a:schemeClr val="tx2"/>
                </a:solidFill>
              </a:rPr>
              <a:t>v.s</a:t>
            </a:r>
            <a:r>
              <a:rPr lang="tr-TR" dirty="0" smtClean="0">
                <a:solidFill>
                  <a:schemeClr val="tx2"/>
                </a:solidFill>
              </a:rPr>
              <a:t>.)</a:t>
            </a:r>
          </a:p>
          <a:p>
            <a:pPr marL="0" indent="0" eaLnBrk="1" hangingPunct="1">
              <a:buFont typeface="Arial" pitchFamily="34" charset="0"/>
              <a:buNone/>
              <a:defRPr/>
            </a:pPr>
            <a:r>
              <a:rPr lang="tr-TR" dirty="0" smtClean="0">
                <a:solidFill>
                  <a:schemeClr val="tx2"/>
                </a:solidFill>
              </a:rPr>
              <a:t>b)Hayvansal tozlar (tüy, saç </a:t>
            </a:r>
            <a:r>
              <a:rPr lang="tr-TR" dirty="0" err="1" smtClean="0">
                <a:solidFill>
                  <a:schemeClr val="tx2"/>
                </a:solidFill>
              </a:rPr>
              <a:t>v.s</a:t>
            </a:r>
            <a:r>
              <a:rPr lang="tr-TR" dirty="0" smtClean="0">
                <a:solidFill>
                  <a:schemeClr val="tx2"/>
                </a:solidFill>
              </a:rPr>
              <a:t>.)</a:t>
            </a:r>
          </a:p>
          <a:p>
            <a:pPr marL="0" indent="0" eaLnBrk="1" hangingPunct="1">
              <a:buFont typeface="Arial" pitchFamily="34" charset="0"/>
              <a:buNone/>
              <a:defRPr/>
            </a:pPr>
            <a:r>
              <a:rPr lang="tr-TR" dirty="0" smtClean="0">
                <a:solidFill>
                  <a:schemeClr val="tx2"/>
                </a:solidFill>
              </a:rPr>
              <a:t>c)Sentetik bileşenlerin tozları (DDT, </a:t>
            </a:r>
            <a:r>
              <a:rPr lang="tr-TR" dirty="0" err="1" smtClean="0">
                <a:solidFill>
                  <a:schemeClr val="tx2"/>
                </a:solidFill>
              </a:rPr>
              <a:t>trinitro</a:t>
            </a:r>
            <a:r>
              <a:rPr lang="tr-TR" dirty="0" smtClean="0">
                <a:solidFill>
                  <a:schemeClr val="tx2"/>
                </a:solidFill>
              </a:rPr>
              <a:t> </a:t>
            </a:r>
            <a:r>
              <a:rPr lang="tr-TR" dirty="0" err="1" smtClean="0">
                <a:solidFill>
                  <a:schemeClr val="tx2"/>
                </a:solidFill>
              </a:rPr>
              <a:t>toluen</a:t>
            </a:r>
            <a:r>
              <a:rPr lang="tr-TR" dirty="0" smtClean="0">
                <a:solidFill>
                  <a:schemeClr val="tx2"/>
                </a:solidFill>
              </a:rPr>
              <a:t> </a:t>
            </a:r>
            <a:r>
              <a:rPr lang="tr-TR" dirty="0" err="1" smtClean="0">
                <a:solidFill>
                  <a:schemeClr val="tx2"/>
                </a:solidFill>
              </a:rPr>
              <a:t>v.s</a:t>
            </a:r>
            <a:r>
              <a:rPr lang="tr-TR" dirty="0" smtClean="0">
                <a:solidFill>
                  <a:schemeClr val="tx2"/>
                </a:solidFill>
              </a:rPr>
              <a:t>.)</a:t>
            </a:r>
          </a:p>
        </p:txBody>
      </p:sp>
      <p:sp>
        <p:nvSpPr>
          <p:cNvPr id="5" name="4 Slayt Numarası Yer Tutucusu"/>
          <p:cNvSpPr>
            <a:spLocks noGrp="1"/>
          </p:cNvSpPr>
          <p:nvPr>
            <p:ph type="sldNum" sz="quarter" idx="12"/>
          </p:nvPr>
        </p:nvSpPr>
        <p:spPr/>
        <p:txBody>
          <a:bodyPr/>
          <a:lstStyle/>
          <a:p>
            <a:pPr>
              <a:defRPr/>
            </a:pPr>
            <a:fld id="{697400D7-9A0A-4047-8AA8-BF5F1BD4F6DA}" type="slidenum">
              <a:rPr lang="tr-TR"/>
              <a:pPr>
                <a:defRPr/>
              </a:pPr>
              <a:t>31</a:t>
            </a:fld>
            <a:endParaRPr lang="tr-TR"/>
          </a:p>
        </p:txBody>
      </p:sp>
    </p:spTree>
    <p:extLst>
      <p:ext uri="{BB962C8B-B14F-4D97-AF65-F5344CB8AC3E}">
        <p14:creationId xmlns:p14="http://schemas.microsoft.com/office/powerpoint/2010/main" val="31609497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1000" y="152400"/>
            <a:ext cx="8305800" cy="1295400"/>
          </a:xfrm>
        </p:spPr>
        <p:txBody>
          <a:bodyPr/>
          <a:lstStyle/>
          <a:p>
            <a:pPr eaLnBrk="1" hangingPunct="1"/>
            <a:r>
              <a:rPr lang="tr-TR" sz="3200" b="1" dirty="0" smtClean="0">
                <a:solidFill>
                  <a:srgbClr val="984807"/>
                </a:solidFill>
              </a:rPr>
              <a:t>TOZLAR KİMYASAL KÖKENİNE GÖRE İKİ GRUBA AYRILIR</a:t>
            </a:r>
          </a:p>
        </p:txBody>
      </p:sp>
      <p:sp>
        <p:nvSpPr>
          <p:cNvPr id="33795" name="Rectangle 3"/>
          <p:cNvSpPr>
            <a:spLocks noGrp="1" noChangeArrowheads="1"/>
          </p:cNvSpPr>
          <p:nvPr>
            <p:ph idx="1"/>
          </p:nvPr>
        </p:nvSpPr>
        <p:spPr>
          <a:xfrm>
            <a:off x="228600" y="1676400"/>
            <a:ext cx="8763000" cy="4724400"/>
          </a:xfrm>
        </p:spPr>
        <p:txBody>
          <a:bodyPr/>
          <a:lstStyle/>
          <a:p>
            <a:pPr eaLnBrk="1" hangingPunct="1">
              <a:buFont typeface="Wingdings" pitchFamily="2" charset="2"/>
              <a:buNone/>
              <a:defRPr/>
            </a:pPr>
            <a:r>
              <a:rPr lang="tr-TR" b="1" dirty="0" smtClean="0">
                <a:solidFill>
                  <a:schemeClr val="tx2"/>
                </a:solidFill>
              </a:rPr>
              <a:t>	2. İnorganik Tozlar:</a:t>
            </a:r>
            <a:endParaRPr lang="tr-TR" dirty="0" smtClean="0">
              <a:solidFill>
                <a:schemeClr val="tx2"/>
              </a:solidFill>
            </a:endParaRPr>
          </a:p>
          <a:p>
            <a:pPr marL="0" indent="0" eaLnBrk="1" hangingPunct="1">
              <a:buFont typeface="Arial" pitchFamily="34" charset="0"/>
              <a:buNone/>
              <a:defRPr/>
            </a:pPr>
            <a:r>
              <a:rPr lang="tr-TR" dirty="0" smtClean="0">
                <a:solidFill>
                  <a:schemeClr val="tx2"/>
                </a:solidFill>
              </a:rPr>
              <a:t>a)Metalik tozlar (demir, bakır, çinko tozu vb.)</a:t>
            </a:r>
          </a:p>
          <a:p>
            <a:pPr marL="0" indent="0" eaLnBrk="1" hangingPunct="1">
              <a:buFont typeface="Arial" pitchFamily="34" charset="0"/>
              <a:buNone/>
              <a:defRPr/>
            </a:pPr>
            <a:r>
              <a:rPr lang="tr-TR" dirty="0" smtClean="0">
                <a:solidFill>
                  <a:schemeClr val="tx2"/>
                </a:solidFill>
              </a:rPr>
              <a:t>b)Metalik olmayan tozlar (kükürt, kömür tozu)</a:t>
            </a:r>
          </a:p>
          <a:p>
            <a:pPr marL="0" indent="0" eaLnBrk="1" hangingPunct="1">
              <a:buFont typeface="Arial" pitchFamily="34" charset="0"/>
              <a:buNone/>
              <a:defRPr/>
            </a:pPr>
            <a:r>
              <a:rPr lang="tr-TR" dirty="0" smtClean="0">
                <a:solidFill>
                  <a:schemeClr val="tx2"/>
                </a:solidFill>
              </a:rPr>
              <a:t>c) Kimyasal bileşiklerin tozları (çinko oksit, manganez oksit gibi).</a:t>
            </a:r>
          </a:p>
          <a:p>
            <a:pPr marL="0" indent="0" eaLnBrk="1" hangingPunct="1">
              <a:buFont typeface="Arial" pitchFamily="34" charset="0"/>
              <a:buNone/>
              <a:defRPr/>
            </a:pPr>
            <a:r>
              <a:rPr lang="tr-TR" dirty="0" smtClean="0">
                <a:solidFill>
                  <a:schemeClr val="tx2"/>
                </a:solidFill>
              </a:rPr>
              <a:t>d) Doğal bileşiklerin tozları (mineraller, killer, maden cevherleri </a:t>
            </a:r>
            <a:r>
              <a:rPr lang="tr-TR" dirty="0" err="1" smtClean="0">
                <a:solidFill>
                  <a:schemeClr val="tx2"/>
                </a:solidFill>
              </a:rPr>
              <a:t>v.s</a:t>
            </a:r>
            <a:r>
              <a:rPr lang="tr-TR" dirty="0" smtClean="0">
                <a:solidFill>
                  <a:schemeClr val="tx2"/>
                </a:solidFill>
              </a:rPr>
              <a:t>.)</a:t>
            </a:r>
          </a:p>
        </p:txBody>
      </p:sp>
      <p:sp>
        <p:nvSpPr>
          <p:cNvPr id="5" name="4 Slayt Numarası Yer Tutucusu"/>
          <p:cNvSpPr>
            <a:spLocks noGrp="1"/>
          </p:cNvSpPr>
          <p:nvPr>
            <p:ph type="sldNum" sz="quarter" idx="12"/>
          </p:nvPr>
        </p:nvSpPr>
        <p:spPr/>
        <p:txBody>
          <a:bodyPr/>
          <a:lstStyle/>
          <a:p>
            <a:pPr>
              <a:defRPr/>
            </a:pPr>
            <a:fld id="{1474BD7B-6B3A-48D0-8DD3-59575F2E062B}" type="slidenum">
              <a:rPr lang="tr-TR"/>
              <a:pPr>
                <a:defRPr/>
              </a:pPr>
              <a:t>32</a:t>
            </a:fld>
            <a:endParaRPr lang="tr-TR"/>
          </a:p>
        </p:txBody>
      </p:sp>
    </p:spTree>
    <p:extLst>
      <p:ext uri="{BB962C8B-B14F-4D97-AF65-F5344CB8AC3E}">
        <p14:creationId xmlns:p14="http://schemas.microsoft.com/office/powerpoint/2010/main" val="37055420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381000" y="260350"/>
            <a:ext cx="8316913" cy="922338"/>
          </a:xfrm>
        </p:spPr>
        <p:txBody>
          <a:bodyPr rtlCol="0">
            <a:normAutofit fontScale="90000"/>
          </a:bodyPr>
          <a:lstStyle/>
          <a:p>
            <a:pPr eaLnBrk="1" fontAlgn="auto" hangingPunct="1">
              <a:spcAft>
                <a:spcPts val="0"/>
              </a:spcAft>
              <a:defRPr/>
            </a:pPr>
            <a:r>
              <a:rPr lang="tr-TR" sz="2800" b="1" dirty="0">
                <a:solidFill>
                  <a:srgbClr val="FF0000"/>
                </a:solidFill>
              </a:rPr>
              <a:t>İNSAN SAĞLIĞINA ETKİLERİ AÇISINDAN TOZLARIN </a:t>
            </a:r>
            <a:r>
              <a:rPr lang="tr-TR" sz="2800" b="1" dirty="0" smtClean="0">
                <a:solidFill>
                  <a:srgbClr val="FF0000"/>
                </a:solidFill>
              </a:rPr>
              <a:t>SINIFLANDIRILMASI</a:t>
            </a:r>
            <a:endParaRPr lang="tr-TR" sz="2800" b="1" dirty="0">
              <a:solidFill>
                <a:srgbClr val="FF0000"/>
              </a:solidFill>
            </a:endParaRPr>
          </a:p>
        </p:txBody>
      </p:sp>
      <p:sp>
        <p:nvSpPr>
          <p:cNvPr id="34819" name="Rectangle 3"/>
          <p:cNvSpPr>
            <a:spLocks noGrp="1" noChangeArrowheads="1"/>
          </p:cNvSpPr>
          <p:nvPr>
            <p:ph idx="1"/>
          </p:nvPr>
        </p:nvSpPr>
        <p:spPr>
          <a:xfrm>
            <a:off x="304800" y="1524000"/>
            <a:ext cx="8587680" cy="4419600"/>
          </a:xfrm>
        </p:spPr>
        <p:txBody>
          <a:bodyPr/>
          <a:lstStyle/>
          <a:p>
            <a:pPr marL="609600" indent="-609600" eaLnBrk="1" hangingPunct="1"/>
            <a:r>
              <a:rPr lang="tr-TR" sz="2800" dirty="0" err="1" smtClean="0">
                <a:solidFill>
                  <a:srgbClr val="FF6600"/>
                </a:solidFill>
              </a:rPr>
              <a:t>Fibrojenik</a:t>
            </a:r>
            <a:r>
              <a:rPr lang="tr-TR" sz="2800" dirty="0" smtClean="0">
                <a:solidFill>
                  <a:srgbClr val="FF6600"/>
                </a:solidFill>
              </a:rPr>
              <a:t> tozlar</a:t>
            </a:r>
            <a:r>
              <a:rPr lang="tr-TR" sz="2800" dirty="0" smtClean="0">
                <a:solidFill>
                  <a:schemeClr val="tx2"/>
                </a:solidFill>
              </a:rPr>
              <a:t>:  Silikoz, </a:t>
            </a:r>
            <a:r>
              <a:rPr lang="tr-TR" sz="2800" dirty="0" err="1" smtClean="0">
                <a:solidFill>
                  <a:schemeClr val="tx2"/>
                </a:solidFill>
              </a:rPr>
              <a:t>asbestoz</a:t>
            </a:r>
            <a:r>
              <a:rPr lang="tr-TR" sz="2800" dirty="0" smtClean="0">
                <a:solidFill>
                  <a:schemeClr val="tx2"/>
                </a:solidFill>
              </a:rPr>
              <a:t> gibi </a:t>
            </a:r>
            <a:r>
              <a:rPr lang="tr-TR" sz="2800" dirty="0" err="1" smtClean="0">
                <a:solidFill>
                  <a:schemeClr val="tx2"/>
                </a:solidFill>
              </a:rPr>
              <a:t>pnömokonyoza</a:t>
            </a:r>
            <a:r>
              <a:rPr lang="tr-TR" sz="2800" dirty="0" smtClean="0">
                <a:solidFill>
                  <a:schemeClr val="tx2"/>
                </a:solidFill>
              </a:rPr>
              <a:t> sebep olan tozlardır.</a:t>
            </a:r>
          </a:p>
          <a:p>
            <a:pPr marL="609600" indent="-609600" eaLnBrk="1" hangingPunct="1"/>
            <a:r>
              <a:rPr lang="tr-TR" sz="2800" dirty="0" err="1" smtClean="0">
                <a:solidFill>
                  <a:srgbClr val="FF6600"/>
                </a:solidFill>
              </a:rPr>
              <a:t>Toksik</a:t>
            </a:r>
            <a:r>
              <a:rPr lang="tr-TR" sz="2800" dirty="0" smtClean="0">
                <a:solidFill>
                  <a:srgbClr val="FF6600"/>
                </a:solidFill>
              </a:rPr>
              <a:t> tozlar</a:t>
            </a:r>
            <a:r>
              <a:rPr lang="tr-TR" sz="2800" dirty="0" smtClean="0">
                <a:solidFill>
                  <a:schemeClr val="tx2"/>
                </a:solidFill>
              </a:rPr>
              <a:t>: Vücuda alındıklarında akut veya kronik zehirlenmeye sebep olan tozlardır. Bunlar kurşun, krom, kadmiyum, mangan, vanadyum gibi ağır metal tozlarıdır.</a:t>
            </a:r>
          </a:p>
          <a:p>
            <a:pPr marL="609600" indent="-609600" eaLnBrk="1" hangingPunct="1"/>
            <a:r>
              <a:rPr lang="tr-TR" sz="2800" dirty="0" smtClean="0">
                <a:solidFill>
                  <a:srgbClr val="FF6600"/>
                </a:solidFill>
              </a:rPr>
              <a:t>Kanserojen tozlar</a:t>
            </a:r>
            <a:r>
              <a:rPr lang="tr-TR" sz="2800" dirty="0" smtClean="0">
                <a:solidFill>
                  <a:schemeClr val="tx2"/>
                </a:solidFill>
              </a:rPr>
              <a:t>: Kansere sebep olan tozlardır. Bunlar asbest, arsenik, berilyum, </a:t>
            </a:r>
            <a:r>
              <a:rPr lang="tr-TR" sz="2800" dirty="0" err="1" smtClean="0">
                <a:solidFill>
                  <a:schemeClr val="tx2"/>
                </a:solidFill>
              </a:rPr>
              <a:t>kromatlar</a:t>
            </a:r>
            <a:r>
              <a:rPr lang="tr-TR" sz="2800" dirty="0" smtClean="0">
                <a:solidFill>
                  <a:schemeClr val="tx2"/>
                </a:solidFill>
              </a:rPr>
              <a:t>, nikel tozları gibi tozlardır.</a:t>
            </a:r>
          </a:p>
        </p:txBody>
      </p:sp>
      <p:sp>
        <p:nvSpPr>
          <p:cNvPr id="5" name="4 Slayt Numarası Yer Tutucusu"/>
          <p:cNvSpPr>
            <a:spLocks noGrp="1"/>
          </p:cNvSpPr>
          <p:nvPr>
            <p:ph type="sldNum" sz="quarter" idx="12"/>
          </p:nvPr>
        </p:nvSpPr>
        <p:spPr/>
        <p:txBody>
          <a:bodyPr/>
          <a:lstStyle/>
          <a:p>
            <a:pPr>
              <a:defRPr/>
            </a:pPr>
            <a:fld id="{FB0DE5F2-19C3-4E86-A6E7-95654941A680}" type="slidenum">
              <a:rPr lang="tr-TR"/>
              <a:pPr>
                <a:defRPr/>
              </a:pPr>
              <a:t>33</a:t>
            </a:fld>
            <a:endParaRPr lang="tr-TR"/>
          </a:p>
        </p:txBody>
      </p:sp>
    </p:spTree>
    <p:extLst>
      <p:ext uri="{BB962C8B-B14F-4D97-AF65-F5344CB8AC3E}">
        <p14:creationId xmlns:p14="http://schemas.microsoft.com/office/powerpoint/2010/main" val="5057537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95536" y="260648"/>
            <a:ext cx="8229600" cy="1143000"/>
          </a:xfrm>
        </p:spPr>
        <p:txBody>
          <a:bodyPr/>
          <a:lstStyle/>
          <a:p>
            <a:pPr eaLnBrk="1" hangingPunct="1"/>
            <a:r>
              <a:rPr lang="tr-TR" sz="2800" b="1" dirty="0" smtClean="0">
                <a:solidFill>
                  <a:srgbClr val="FF0000"/>
                </a:solidFill>
              </a:rPr>
              <a:t>İNSAN SAĞLIĞINA ETKİLERİ AÇISINDAN TOZLARIN SINIFLANDIRILMASI</a:t>
            </a:r>
          </a:p>
        </p:txBody>
      </p:sp>
      <p:sp>
        <p:nvSpPr>
          <p:cNvPr id="35843" name="Rectangle 3"/>
          <p:cNvSpPr>
            <a:spLocks noGrp="1" noChangeArrowheads="1"/>
          </p:cNvSpPr>
          <p:nvPr>
            <p:ph idx="1"/>
          </p:nvPr>
        </p:nvSpPr>
        <p:spPr>
          <a:xfrm>
            <a:off x="381000" y="1676400"/>
            <a:ext cx="8569325" cy="4718050"/>
          </a:xfrm>
        </p:spPr>
        <p:txBody>
          <a:bodyPr/>
          <a:lstStyle/>
          <a:p>
            <a:pPr eaLnBrk="1" hangingPunct="1"/>
            <a:r>
              <a:rPr lang="tr-TR" sz="2800" dirty="0" smtClean="0">
                <a:solidFill>
                  <a:srgbClr val="FF6600"/>
                </a:solidFill>
              </a:rPr>
              <a:t>Radyoaktif tozlar</a:t>
            </a:r>
            <a:r>
              <a:rPr lang="tr-TR" sz="2800" dirty="0" smtClean="0">
                <a:solidFill>
                  <a:schemeClr val="tx2"/>
                </a:solidFill>
              </a:rPr>
              <a:t>: Bunlar çok sayıda olmakla beraber en önemlileri uranyum, seryum, zirkonyum bileşikleri, trityum ve radyum tuzlarıdır.</a:t>
            </a:r>
          </a:p>
          <a:p>
            <a:pPr eaLnBrk="1" hangingPunct="1"/>
            <a:r>
              <a:rPr lang="tr-TR" sz="2800" dirty="0" smtClean="0">
                <a:solidFill>
                  <a:srgbClr val="FF6600"/>
                </a:solidFill>
              </a:rPr>
              <a:t>Alerji yapan tozlar</a:t>
            </a:r>
            <a:r>
              <a:rPr lang="tr-TR" sz="2800" dirty="0" smtClean="0">
                <a:solidFill>
                  <a:schemeClr val="tx2"/>
                </a:solidFill>
              </a:rPr>
              <a:t>: Bunlar bazı insanlarda alerji yapan, astım ve egzama gibi hastalıklara sebep olan tozlardır.</a:t>
            </a:r>
          </a:p>
          <a:p>
            <a:pPr eaLnBrk="1" hangingPunct="1"/>
            <a:r>
              <a:rPr lang="tr-TR" sz="2800" dirty="0" err="1" smtClean="0">
                <a:solidFill>
                  <a:srgbClr val="FF6600"/>
                </a:solidFill>
              </a:rPr>
              <a:t>İnert</a:t>
            </a:r>
            <a:r>
              <a:rPr lang="tr-TR" sz="2800" dirty="0" smtClean="0">
                <a:solidFill>
                  <a:srgbClr val="FF6600"/>
                </a:solidFill>
              </a:rPr>
              <a:t> tozlar</a:t>
            </a:r>
            <a:r>
              <a:rPr lang="tr-TR" sz="2800" dirty="0" smtClean="0">
                <a:solidFill>
                  <a:schemeClr val="tx2"/>
                </a:solidFill>
              </a:rPr>
              <a:t>: Akciğerlerde birikebilen, fakat herhangi bir hastalık yapmayan tozlardır.</a:t>
            </a:r>
          </a:p>
          <a:p>
            <a:pPr eaLnBrk="1" hangingPunct="1"/>
            <a:endParaRPr lang="tr-TR" sz="2800" dirty="0" smtClean="0">
              <a:solidFill>
                <a:schemeClr val="tx2"/>
              </a:solidFill>
            </a:endParaRPr>
          </a:p>
        </p:txBody>
      </p:sp>
      <p:sp>
        <p:nvSpPr>
          <p:cNvPr id="5" name="4 Slayt Numarası Yer Tutucusu"/>
          <p:cNvSpPr>
            <a:spLocks noGrp="1"/>
          </p:cNvSpPr>
          <p:nvPr>
            <p:ph type="sldNum" sz="quarter" idx="12"/>
          </p:nvPr>
        </p:nvSpPr>
        <p:spPr/>
        <p:txBody>
          <a:bodyPr/>
          <a:lstStyle/>
          <a:p>
            <a:pPr>
              <a:defRPr/>
            </a:pPr>
            <a:fld id="{6243E3F8-6537-475F-B938-00FF68E6D7CC}" type="slidenum">
              <a:rPr lang="tr-TR"/>
              <a:pPr>
                <a:defRPr/>
              </a:pPr>
              <a:t>34</a:t>
            </a:fld>
            <a:endParaRPr lang="tr-TR"/>
          </a:p>
        </p:txBody>
      </p:sp>
    </p:spTree>
    <p:extLst>
      <p:ext uri="{BB962C8B-B14F-4D97-AF65-F5344CB8AC3E}">
        <p14:creationId xmlns:p14="http://schemas.microsoft.com/office/powerpoint/2010/main" val="38545215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11560" y="476672"/>
            <a:ext cx="8153400" cy="914400"/>
          </a:xfrm>
        </p:spPr>
        <p:txBody>
          <a:bodyPr/>
          <a:lstStyle/>
          <a:p>
            <a:pPr eaLnBrk="1" hangingPunct="1"/>
            <a:r>
              <a:rPr lang="tr-TR" sz="2400" b="1" dirty="0" smtClean="0">
                <a:solidFill>
                  <a:srgbClr val="0000FF"/>
                </a:solidFill>
              </a:rPr>
              <a:t>ZARARLI TOZLARLA MEYDANA GELEN MESLEKİ AKCİĞER HASTALIKLARI (PNÖMOKONYOZ)</a:t>
            </a:r>
          </a:p>
        </p:txBody>
      </p:sp>
      <p:sp>
        <p:nvSpPr>
          <p:cNvPr id="84995" name="Rectangle 3"/>
          <p:cNvSpPr>
            <a:spLocks noGrp="1" noChangeArrowheads="1"/>
          </p:cNvSpPr>
          <p:nvPr>
            <p:ph idx="1"/>
          </p:nvPr>
        </p:nvSpPr>
        <p:spPr>
          <a:xfrm>
            <a:off x="304800" y="1828800"/>
            <a:ext cx="8382000" cy="3733800"/>
          </a:xfrm>
        </p:spPr>
        <p:txBody>
          <a:bodyPr/>
          <a:lstStyle/>
          <a:p>
            <a:pPr eaLnBrk="1" hangingPunct="1"/>
            <a:r>
              <a:rPr lang="tr-TR" sz="2800" dirty="0" smtClean="0">
                <a:solidFill>
                  <a:schemeClr val="tx2"/>
                </a:solidFill>
              </a:rPr>
              <a:t>Tozların meydana getirdiği mesleki akciğer hastalıklarına genel tabir ile </a:t>
            </a:r>
            <a:r>
              <a:rPr lang="tr-TR" sz="2800" dirty="0" err="1" smtClean="0">
                <a:solidFill>
                  <a:schemeClr val="tx2"/>
                </a:solidFill>
              </a:rPr>
              <a:t>pnömokonyozlar</a:t>
            </a:r>
            <a:r>
              <a:rPr lang="tr-TR" sz="2800" dirty="0" smtClean="0">
                <a:solidFill>
                  <a:schemeClr val="tx2"/>
                </a:solidFill>
              </a:rPr>
              <a:t> denilmektedir.</a:t>
            </a:r>
          </a:p>
          <a:p>
            <a:pPr eaLnBrk="1" hangingPunct="1">
              <a:lnSpc>
                <a:spcPct val="10000"/>
              </a:lnSpc>
            </a:pPr>
            <a:endParaRPr lang="tr-TR" sz="2800" dirty="0" smtClean="0">
              <a:solidFill>
                <a:schemeClr val="tx2"/>
              </a:solidFill>
            </a:endParaRPr>
          </a:p>
          <a:p>
            <a:pPr eaLnBrk="1" hangingPunct="1"/>
            <a:r>
              <a:rPr lang="tr-TR" sz="2800" dirty="0" err="1" smtClean="0">
                <a:solidFill>
                  <a:schemeClr val="tx2"/>
                </a:solidFill>
              </a:rPr>
              <a:t>Pnömokonyozlar</a:t>
            </a:r>
            <a:r>
              <a:rPr lang="tr-TR" sz="2800" dirty="0" smtClean="0">
                <a:solidFill>
                  <a:schemeClr val="tx2"/>
                </a:solidFill>
              </a:rPr>
              <a:t>, toz halinde olan zararlı maddelerin solunum yolu ile akciğere girerek, akciğerlerin küçük ünitelerinde kalıcı birikimleri sonucu meydana gelen hastalıklardır.</a:t>
            </a:r>
          </a:p>
        </p:txBody>
      </p:sp>
      <p:sp>
        <p:nvSpPr>
          <p:cNvPr id="5" name="4 Slayt Numarası Yer Tutucusu"/>
          <p:cNvSpPr>
            <a:spLocks noGrp="1"/>
          </p:cNvSpPr>
          <p:nvPr>
            <p:ph type="sldNum" sz="quarter" idx="12"/>
          </p:nvPr>
        </p:nvSpPr>
        <p:spPr/>
        <p:txBody>
          <a:bodyPr/>
          <a:lstStyle/>
          <a:p>
            <a:pPr>
              <a:defRPr/>
            </a:pPr>
            <a:fld id="{2EACA04A-5F9C-4034-ADF4-D1A5A82834ED}" type="slidenum">
              <a:rPr lang="tr-TR"/>
              <a:pPr>
                <a:defRPr/>
              </a:pPr>
              <a:t>35</a:t>
            </a:fld>
            <a:endParaRPr lang="tr-TR"/>
          </a:p>
        </p:txBody>
      </p:sp>
    </p:spTree>
    <p:extLst>
      <p:ext uri="{BB962C8B-B14F-4D97-AF65-F5344CB8AC3E}">
        <p14:creationId xmlns:p14="http://schemas.microsoft.com/office/powerpoint/2010/main" val="11198035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animEffect transition="in" filter="wipe(left)">
                                      <p:cBhvr>
                                        <p:cTn id="7" dur="500"/>
                                        <p:tgtEl>
                                          <p:spTgt spid="849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4995">
                                            <p:txEl>
                                              <p:pRg st="2" end="2"/>
                                            </p:txEl>
                                          </p:spTgt>
                                        </p:tgtEl>
                                        <p:attrNameLst>
                                          <p:attrName>style.visibility</p:attrName>
                                        </p:attrNameLst>
                                      </p:cBhvr>
                                      <p:to>
                                        <p:strVal val="visible"/>
                                      </p:to>
                                    </p:set>
                                    <p:animEffect transition="in" filter="wipe(left)">
                                      <p:cBhvr>
                                        <p:cTn id="12" dur="500"/>
                                        <p:tgtEl>
                                          <p:spTgt spid="849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95536" y="260648"/>
            <a:ext cx="8229600" cy="914400"/>
          </a:xfrm>
        </p:spPr>
        <p:txBody>
          <a:bodyPr/>
          <a:lstStyle/>
          <a:p>
            <a:pPr eaLnBrk="1" hangingPunct="1"/>
            <a:r>
              <a:rPr lang="tr-TR" sz="3600" b="1" dirty="0" smtClean="0">
                <a:solidFill>
                  <a:srgbClr val="008000"/>
                </a:solidFill>
              </a:rPr>
              <a:t>Olumsuz Etkilerin Önlenmesi</a:t>
            </a:r>
          </a:p>
        </p:txBody>
      </p:sp>
      <p:sp>
        <p:nvSpPr>
          <p:cNvPr id="38915" name="Rectangle 3"/>
          <p:cNvSpPr>
            <a:spLocks noGrp="1" noChangeArrowheads="1"/>
          </p:cNvSpPr>
          <p:nvPr>
            <p:ph idx="1"/>
          </p:nvPr>
        </p:nvSpPr>
        <p:spPr>
          <a:xfrm>
            <a:off x="251520" y="1268760"/>
            <a:ext cx="8763000" cy="5105400"/>
          </a:xfrm>
        </p:spPr>
        <p:txBody>
          <a:bodyPr/>
          <a:lstStyle/>
          <a:p>
            <a:pPr eaLnBrk="1" hangingPunct="1">
              <a:lnSpc>
                <a:spcPct val="110000"/>
              </a:lnSpc>
            </a:pPr>
            <a:r>
              <a:rPr lang="tr-TR" sz="2800" b="1" dirty="0" smtClean="0">
                <a:solidFill>
                  <a:srgbClr val="800000"/>
                </a:solidFill>
              </a:rPr>
              <a:t>Uygun havalandırma yapılması: </a:t>
            </a:r>
            <a:endParaRPr lang="tr-TR" sz="2800" dirty="0" smtClean="0">
              <a:solidFill>
                <a:srgbClr val="800000"/>
              </a:solidFill>
            </a:endParaRPr>
          </a:p>
          <a:p>
            <a:pPr eaLnBrk="1" hangingPunct="1">
              <a:lnSpc>
                <a:spcPct val="110000"/>
              </a:lnSpc>
              <a:buFont typeface="Wingdings" pitchFamily="2" charset="2"/>
              <a:buNone/>
            </a:pPr>
            <a:r>
              <a:rPr lang="tr-TR" sz="2800" dirty="0" smtClean="0">
                <a:solidFill>
                  <a:schemeClr val="tx2"/>
                </a:solidFill>
              </a:rPr>
              <a:t>	Bu tür işyerlerinin havasının sık sık değiştirilmesi tozun seyrelmesine vesile olur. Eğer, tozun çıkış yerinden emilerek dışarı atılması sağlanabilirse en etkili havalandırma yapılmış olur. Bu tür havalandırmaya lokal (Mevzii) havalandırma denir. Mümkün mertebe, zararlı maddeler, gazlar ve tozlar, ortama yayılmadan çıkış yerinden emilerek dışarı atılmalıdır. Bu tür havalandırma  işyerinin ısıtılması açısından da faydalı olur.</a:t>
            </a:r>
          </a:p>
        </p:txBody>
      </p:sp>
      <p:sp>
        <p:nvSpPr>
          <p:cNvPr id="5" name="4 Slayt Numarası Yer Tutucusu"/>
          <p:cNvSpPr>
            <a:spLocks noGrp="1"/>
          </p:cNvSpPr>
          <p:nvPr>
            <p:ph type="sldNum" sz="quarter" idx="12"/>
          </p:nvPr>
        </p:nvSpPr>
        <p:spPr/>
        <p:txBody>
          <a:bodyPr/>
          <a:lstStyle/>
          <a:p>
            <a:pPr>
              <a:defRPr/>
            </a:pPr>
            <a:fld id="{6A779002-27C3-4E05-B9A9-2E3CECA58127}" type="slidenum">
              <a:rPr lang="tr-TR"/>
              <a:pPr>
                <a:defRPr/>
              </a:pPr>
              <a:t>36</a:t>
            </a:fld>
            <a:endParaRPr lang="tr-TR"/>
          </a:p>
        </p:txBody>
      </p:sp>
    </p:spTree>
    <p:extLst>
      <p:ext uri="{BB962C8B-B14F-4D97-AF65-F5344CB8AC3E}">
        <p14:creationId xmlns:p14="http://schemas.microsoft.com/office/powerpoint/2010/main" val="23600013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323528" y="908720"/>
            <a:ext cx="8229600" cy="4343400"/>
          </a:xfrm>
        </p:spPr>
        <p:txBody>
          <a:bodyPr/>
          <a:lstStyle/>
          <a:p>
            <a:pPr marL="0" indent="0" eaLnBrk="1" hangingPunct="1">
              <a:buNone/>
            </a:pPr>
            <a:r>
              <a:rPr lang="tr-TR" altLang="zh-CN" b="1" dirty="0" smtClean="0">
                <a:solidFill>
                  <a:srgbClr val="008000"/>
                </a:solidFill>
              </a:rPr>
              <a:t>DOĞAL HAVALANDIRMA</a:t>
            </a:r>
          </a:p>
          <a:p>
            <a:pPr marL="0" indent="0" eaLnBrk="1" hangingPunct="1">
              <a:buNone/>
            </a:pPr>
            <a:endParaRPr lang="tr-TR" altLang="zh-CN" dirty="0" smtClean="0">
              <a:solidFill>
                <a:srgbClr val="008000"/>
              </a:solidFill>
            </a:endParaRPr>
          </a:p>
          <a:p>
            <a:pPr eaLnBrk="1" hangingPunct="1">
              <a:buFont typeface="Wingdings" pitchFamily="2" charset="2"/>
              <a:buNone/>
            </a:pPr>
            <a:r>
              <a:rPr lang="tr-TR" altLang="zh-CN" dirty="0" smtClean="0">
                <a:solidFill>
                  <a:schemeClr val="tx2"/>
                </a:solidFill>
              </a:rPr>
              <a:t>	Doğal havalandırma iç ve dış ısı farkı artması, rüzgar basıncının artması ile doğru orantılı olarak artar. Normal şartlarda binaların yapımında, doğal havalandırma ve aydınlatma yeterli olacak şekilde planlama yapılır. </a:t>
            </a:r>
            <a:endParaRPr lang="tr-TR" dirty="0" smtClean="0">
              <a:solidFill>
                <a:schemeClr val="tx2"/>
              </a:solidFill>
            </a:endParaRPr>
          </a:p>
        </p:txBody>
      </p:sp>
      <p:sp>
        <p:nvSpPr>
          <p:cNvPr id="5" name="4 Slayt Numarası Yer Tutucusu"/>
          <p:cNvSpPr>
            <a:spLocks noGrp="1"/>
          </p:cNvSpPr>
          <p:nvPr>
            <p:ph type="sldNum" sz="quarter" idx="12"/>
          </p:nvPr>
        </p:nvSpPr>
        <p:spPr/>
        <p:txBody>
          <a:bodyPr/>
          <a:lstStyle/>
          <a:p>
            <a:pPr>
              <a:defRPr/>
            </a:pPr>
            <a:fld id="{DB21B5F4-1B17-4376-B891-2AB520C2D108}" type="slidenum">
              <a:rPr lang="tr-TR"/>
              <a:pPr>
                <a:defRPr/>
              </a:pPr>
              <a:t>37</a:t>
            </a:fld>
            <a:endParaRPr lang="tr-TR"/>
          </a:p>
        </p:txBody>
      </p:sp>
    </p:spTree>
    <p:extLst>
      <p:ext uri="{BB962C8B-B14F-4D97-AF65-F5344CB8AC3E}">
        <p14:creationId xmlns:p14="http://schemas.microsoft.com/office/powerpoint/2010/main" val="211280693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457200" y="1524000"/>
            <a:ext cx="8229600" cy="4343400"/>
          </a:xfrm>
        </p:spPr>
        <p:txBody>
          <a:bodyPr/>
          <a:lstStyle/>
          <a:p>
            <a:pPr marL="0" indent="0" eaLnBrk="1" hangingPunct="1">
              <a:buNone/>
            </a:pPr>
            <a:r>
              <a:rPr lang="tr-TR" altLang="zh-CN" b="1" dirty="0" smtClean="0">
                <a:solidFill>
                  <a:srgbClr val="FF0000"/>
                </a:solidFill>
              </a:rPr>
              <a:t>CEBRİ HAVALANDIRMA</a:t>
            </a:r>
          </a:p>
          <a:p>
            <a:pPr marL="0" indent="0" eaLnBrk="1" hangingPunct="1">
              <a:buNone/>
            </a:pPr>
            <a:endParaRPr lang="tr-TR" altLang="zh-CN" dirty="0" smtClean="0">
              <a:solidFill>
                <a:schemeClr val="tx2"/>
              </a:solidFill>
            </a:endParaRPr>
          </a:p>
          <a:p>
            <a:pPr eaLnBrk="1" hangingPunct="1">
              <a:buFont typeface="Wingdings" pitchFamily="2" charset="2"/>
              <a:buNone/>
            </a:pPr>
            <a:r>
              <a:rPr lang="tr-TR" altLang="zh-CN" dirty="0" smtClean="0">
                <a:solidFill>
                  <a:schemeClr val="tx2"/>
                </a:solidFill>
              </a:rPr>
              <a:t>	İşyerlerinin havalandırmasını, doğal havalandırma ile yeterli şekilde yapılamadığı durumlarda cebri havalandırmaya baş vurulur.	</a:t>
            </a:r>
            <a:endParaRPr lang="tr-TR" dirty="0" smtClean="0">
              <a:solidFill>
                <a:schemeClr val="tx2"/>
              </a:solidFill>
            </a:endParaRPr>
          </a:p>
        </p:txBody>
      </p:sp>
      <p:sp>
        <p:nvSpPr>
          <p:cNvPr id="5" name="4 Slayt Numarası Yer Tutucusu"/>
          <p:cNvSpPr>
            <a:spLocks noGrp="1"/>
          </p:cNvSpPr>
          <p:nvPr>
            <p:ph type="sldNum" sz="quarter" idx="12"/>
          </p:nvPr>
        </p:nvSpPr>
        <p:spPr/>
        <p:txBody>
          <a:bodyPr/>
          <a:lstStyle/>
          <a:p>
            <a:pPr>
              <a:defRPr/>
            </a:pPr>
            <a:fld id="{BE76309F-5BC9-40D2-AA40-B94E8CD9F3A3}" type="slidenum">
              <a:rPr lang="tr-TR"/>
              <a:pPr>
                <a:defRPr/>
              </a:pPr>
              <a:t>38</a:t>
            </a:fld>
            <a:endParaRPr lang="tr-TR"/>
          </a:p>
        </p:txBody>
      </p:sp>
    </p:spTree>
    <p:extLst>
      <p:ext uri="{BB962C8B-B14F-4D97-AF65-F5344CB8AC3E}">
        <p14:creationId xmlns:p14="http://schemas.microsoft.com/office/powerpoint/2010/main" val="263182192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467544" y="476672"/>
            <a:ext cx="8229600" cy="4876800"/>
          </a:xfrm>
        </p:spPr>
        <p:txBody>
          <a:bodyPr/>
          <a:lstStyle/>
          <a:p>
            <a:pPr marL="609600" indent="-609600" eaLnBrk="1" hangingPunct="1">
              <a:buFont typeface="Wingdings" pitchFamily="2" charset="2"/>
              <a:buNone/>
            </a:pPr>
            <a:r>
              <a:rPr lang="tr-TR" b="1" dirty="0" smtClean="0">
                <a:solidFill>
                  <a:srgbClr val="660066"/>
                </a:solidFill>
              </a:rPr>
              <a:t>GENEL HAVALANDIRMA</a:t>
            </a:r>
          </a:p>
          <a:p>
            <a:pPr marL="609600" indent="-609600" eaLnBrk="1" hangingPunct="1">
              <a:buFont typeface="Wingdings" pitchFamily="2" charset="2"/>
              <a:buNone/>
            </a:pPr>
            <a:endParaRPr lang="tr-TR" dirty="0" smtClean="0">
              <a:solidFill>
                <a:schemeClr val="tx2"/>
              </a:solidFill>
            </a:endParaRPr>
          </a:p>
          <a:p>
            <a:pPr marL="609600" indent="-609600" eaLnBrk="1" hangingPunct="1"/>
            <a:r>
              <a:rPr lang="tr-TR" dirty="0" smtClean="0">
                <a:solidFill>
                  <a:schemeClr val="tx2"/>
                </a:solidFill>
              </a:rPr>
              <a:t>Dışarıdan hava basarak havalandırma</a:t>
            </a:r>
          </a:p>
          <a:p>
            <a:pPr marL="609600" indent="-609600" eaLnBrk="1" hangingPunct="1"/>
            <a:r>
              <a:rPr lang="tr-TR" dirty="0" smtClean="0">
                <a:solidFill>
                  <a:schemeClr val="tx2"/>
                </a:solidFill>
              </a:rPr>
              <a:t>İçerdeki havayı emip dışarı atarak havalandırma</a:t>
            </a:r>
          </a:p>
          <a:p>
            <a:pPr marL="609600" indent="-609600" eaLnBrk="1" hangingPunct="1"/>
            <a:r>
              <a:rPr lang="tr-TR" dirty="0" smtClean="0">
                <a:solidFill>
                  <a:schemeClr val="tx2"/>
                </a:solidFill>
              </a:rPr>
              <a:t>Alttan havalandırma</a:t>
            </a:r>
          </a:p>
          <a:p>
            <a:pPr marL="609600" indent="-609600" eaLnBrk="1" hangingPunct="1"/>
            <a:r>
              <a:rPr lang="tr-TR" dirty="0" smtClean="0">
                <a:solidFill>
                  <a:schemeClr val="tx2"/>
                </a:solidFill>
              </a:rPr>
              <a:t>Üstten havalandırma</a:t>
            </a:r>
          </a:p>
          <a:p>
            <a:pPr marL="609600" indent="-609600" eaLnBrk="1" hangingPunct="1"/>
            <a:r>
              <a:rPr lang="tr-TR" dirty="0" smtClean="0">
                <a:solidFill>
                  <a:schemeClr val="tx2"/>
                </a:solidFill>
              </a:rPr>
              <a:t>Hava üst taraftan verilerek ve alt taraftan çekilerek yapılan havalandırma</a:t>
            </a:r>
          </a:p>
        </p:txBody>
      </p:sp>
      <p:sp>
        <p:nvSpPr>
          <p:cNvPr id="5" name="4 Slayt Numarası Yer Tutucusu"/>
          <p:cNvSpPr>
            <a:spLocks noGrp="1"/>
          </p:cNvSpPr>
          <p:nvPr>
            <p:ph type="sldNum" sz="quarter" idx="12"/>
          </p:nvPr>
        </p:nvSpPr>
        <p:spPr/>
        <p:txBody>
          <a:bodyPr/>
          <a:lstStyle/>
          <a:p>
            <a:pPr>
              <a:defRPr/>
            </a:pPr>
            <a:fld id="{C5715514-701F-4C20-A566-032702771148}" type="slidenum">
              <a:rPr lang="tr-TR"/>
              <a:pPr>
                <a:defRPr/>
              </a:pPr>
              <a:t>39</a:t>
            </a:fld>
            <a:endParaRPr lang="tr-TR"/>
          </a:p>
        </p:txBody>
      </p:sp>
    </p:spTree>
    <p:extLst>
      <p:ext uri="{BB962C8B-B14F-4D97-AF65-F5344CB8AC3E}">
        <p14:creationId xmlns:p14="http://schemas.microsoft.com/office/powerpoint/2010/main" val="3243045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51520" y="476672"/>
            <a:ext cx="8229600" cy="762000"/>
          </a:xfrm>
        </p:spPr>
        <p:txBody>
          <a:bodyPr/>
          <a:lstStyle/>
          <a:p>
            <a:r>
              <a:rPr lang="tr-TR" sz="3600" smtClean="0">
                <a:solidFill>
                  <a:srgbClr val="C00000"/>
                </a:solidFill>
              </a:rPr>
              <a:t>HAVANIN İDEAL FORMÜLÜ</a:t>
            </a:r>
          </a:p>
        </p:txBody>
      </p:sp>
      <p:sp>
        <p:nvSpPr>
          <p:cNvPr id="6147" name="Rectangle 3"/>
          <p:cNvSpPr>
            <a:spLocks noGrp="1" noChangeArrowheads="1"/>
          </p:cNvSpPr>
          <p:nvPr>
            <p:ph idx="1"/>
          </p:nvPr>
        </p:nvSpPr>
        <p:spPr>
          <a:xfrm>
            <a:off x="457200" y="1447800"/>
            <a:ext cx="8229600" cy="4648200"/>
          </a:xfrm>
        </p:spPr>
        <p:txBody>
          <a:bodyPr/>
          <a:lstStyle/>
          <a:p>
            <a:pPr>
              <a:lnSpc>
                <a:spcPct val="90000"/>
              </a:lnSpc>
              <a:buFont typeface="Wingdings" pitchFamily="2" charset="2"/>
              <a:buNone/>
            </a:pPr>
            <a:r>
              <a:rPr lang="tr-TR" dirty="0" smtClean="0"/>
              <a:t>	</a:t>
            </a:r>
            <a:r>
              <a:rPr lang="tr-TR" dirty="0" smtClean="0">
                <a:solidFill>
                  <a:srgbClr val="008000"/>
                </a:solidFill>
              </a:rPr>
              <a:t>azot :</a:t>
            </a:r>
            <a:r>
              <a:rPr lang="tr-TR" dirty="0" smtClean="0"/>
              <a:t> 			% 78.084 </a:t>
            </a:r>
            <a:br>
              <a:rPr lang="tr-TR" dirty="0" smtClean="0"/>
            </a:br>
            <a:r>
              <a:rPr lang="tr-TR" dirty="0" smtClean="0">
                <a:solidFill>
                  <a:srgbClr val="0033CC"/>
                </a:solidFill>
              </a:rPr>
              <a:t>oksijen:	</a:t>
            </a:r>
            <a:r>
              <a:rPr lang="tr-TR" dirty="0" smtClean="0"/>
              <a:t>		% 20.9476</a:t>
            </a:r>
            <a:br>
              <a:rPr lang="tr-TR" dirty="0" smtClean="0"/>
            </a:br>
            <a:r>
              <a:rPr lang="tr-TR" dirty="0" smtClean="0">
                <a:solidFill>
                  <a:srgbClr val="008000"/>
                </a:solidFill>
              </a:rPr>
              <a:t>argon:</a:t>
            </a:r>
            <a:r>
              <a:rPr lang="tr-TR" dirty="0" smtClean="0"/>
              <a:t> 			%0.934</a:t>
            </a:r>
            <a:br>
              <a:rPr lang="tr-TR" dirty="0" smtClean="0"/>
            </a:br>
            <a:r>
              <a:rPr lang="tr-TR" dirty="0" smtClean="0">
                <a:solidFill>
                  <a:srgbClr val="CC3300"/>
                </a:solidFill>
              </a:rPr>
              <a:t>karbondioksit:</a:t>
            </a:r>
            <a:r>
              <a:rPr lang="tr-TR" dirty="0" smtClean="0"/>
              <a:t> 	%0.0314</a:t>
            </a:r>
            <a:br>
              <a:rPr lang="tr-TR" dirty="0" smtClean="0"/>
            </a:br>
            <a:r>
              <a:rPr lang="tr-TR" dirty="0" smtClean="0"/>
              <a:t>neon: 			% 0.0018</a:t>
            </a:r>
            <a:br>
              <a:rPr lang="tr-TR" dirty="0" smtClean="0"/>
            </a:br>
            <a:r>
              <a:rPr lang="tr-TR" dirty="0" smtClean="0"/>
              <a:t>metan:			%0.0002</a:t>
            </a:r>
            <a:br>
              <a:rPr lang="tr-TR" dirty="0" smtClean="0"/>
            </a:br>
            <a:r>
              <a:rPr lang="tr-TR" dirty="0" smtClean="0"/>
              <a:t>helyum: 			%0.000524</a:t>
            </a:r>
            <a:br>
              <a:rPr lang="tr-TR" dirty="0" smtClean="0"/>
            </a:br>
            <a:r>
              <a:rPr lang="tr-TR" dirty="0" smtClean="0"/>
              <a:t>kripton: 			%0.000114</a:t>
            </a:r>
            <a:br>
              <a:rPr lang="tr-TR" dirty="0" smtClean="0"/>
            </a:br>
            <a:r>
              <a:rPr lang="tr-TR" dirty="0" smtClean="0"/>
              <a:t>hidrojen: 		%0.00005</a:t>
            </a:r>
            <a:br>
              <a:rPr lang="tr-TR" dirty="0" smtClean="0"/>
            </a:br>
            <a:r>
              <a:rPr lang="tr-TR" dirty="0" err="1" smtClean="0"/>
              <a:t>xenon</a:t>
            </a:r>
            <a:r>
              <a:rPr lang="tr-TR" dirty="0" smtClean="0"/>
              <a:t>,ozon :		%0.0000087</a:t>
            </a:r>
          </a:p>
        </p:txBody>
      </p:sp>
      <p:sp>
        <p:nvSpPr>
          <p:cNvPr id="5" name="4 Slayt Numarası Yer Tutucusu"/>
          <p:cNvSpPr>
            <a:spLocks noGrp="1"/>
          </p:cNvSpPr>
          <p:nvPr>
            <p:ph type="sldNum" sz="quarter" idx="12"/>
          </p:nvPr>
        </p:nvSpPr>
        <p:spPr/>
        <p:txBody>
          <a:bodyPr/>
          <a:lstStyle/>
          <a:p>
            <a:pPr>
              <a:defRPr/>
            </a:pPr>
            <a:fld id="{53E0AAA5-F146-48D0-988D-E66616DC0DCD}" type="slidenum">
              <a:rPr lang="tr-TR"/>
              <a:pPr>
                <a:defRPr/>
              </a:pPr>
              <a:t>4</a:t>
            </a:fld>
            <a:endParaRPr lang="tr-TR"/>
          </a:p>
        </p:txBody>
      </p:sp>
    </p:spTree>
    <p:extLst>
      <p:ext uri="{BB962C8B-B14F-4D97-AF65-F5344CB8AC3E}">
        <p14:creationId xmlns:p14="http://schemas.microsoft.com/office/powerpoint/2010/main" val="13039294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229600" cy="4525963"/>
          </a:xfrm>
        </p:spPr>
        <p:txBody>
          <a:bodyPr/>
          <a:lstStyle/>
          <a:p>
            <a:pPr marL="0" indent="0" algn="just">
              <a:buNone/>
            </a:pPr>
            <a:r>
              <a:rPr lang="tr-TR" b="1" dirty="0"/>
              <a:t>Genel havalandırmanın avantajları: </a:t>
            </a:r>
            <a:endParaRPr lang="tr-TR" dirty="0"/>
          </a:p>
          <a:p>
            <a:pPr algn="just"/>
            <a:r>
              <a:rPr lang="tr-TR" dirty="0" err="1"/>
              <a:t>Düşük</a:t>
            </a:r>
            <a:r>
              <a:rPr lang="tr-TR" dirty="0"/>
              <a:t> ekipman ve kurulum maliyetleri. </a:t>
            </a:r>
          </a:p>
          <a:p>
            <a:pPr algn="just"/>
            <a:r>
              <a:rPr lang="tr-TR" dirty="0"/>
              <a:t>Az bakım gerektirmesi. </a:t>
            </a:r>
          </a:p>
          <a:p>
            <a:pPr algn="just"/>
            <a:r>
              <a:rPr lang="tr-TR" dirty="0" err="1"/>
              <a:t>Düşük</a:t>
            </a:r>
            <a:r>
              <a:rPr lang="tr-TR" dirty="0"/>
              <a:t> dozda </a:t>
            </a:r>
            <a:r>
              <a:rPr lang="tr-TR" dirty="0" err="1"/>
              <a:t>toksik</a:t>
            </a:r>
            <a:r>
              <a:rPr lang="tr-TR" dirty="0"/>
              <a:t> madde </a:t>
            </a:r>
            <a:r>
              <a:rPr lang="tr-TR" dirty="0" err="1"/>
              <a:t>içeren</a:t>
            </a:r>
            <a:r>
              <a:rPr lang="tr-TR" dirty="0"/>
              <a:t> kimyasallar </a:t>
            </a:r>
            <a:r>
              <a:rPr lang="tr-TR" dirty="0" err="1"/>
              <a:t>için</a:t>
            </a:r>
            <a:r>
              <a:rPr lang="tr-TR" dirty="0"/>
              <a:t> etkili olması. </a:t>
            </a:r>
          </a:p>
          <a:p>
            <a:pPr algn="just"/>
            <a:r>
              <a:rPr lang="tr-TR" dirty="0"/>
              <a:t>Parlayıcı ve yanıcı gazlar veya buharlar </a:t>
            </a:r>
            <a:r>
              <a:rPr lang="tr-TR" dirty="0" err="1"/>
              <a:t>için</a:t>
            </a:r>
            <a:r>
              <a:rPr lang="tr-TR" dirty="0"/>
              <a:t> etkili olması. </a:t>
            </a:r>
          </a:p>
          <a:p>
            <a:pPr algn="just"/>
            <a:r>
              <a:rPr lang="tr-TR" dirty="0"/>
              <a:t>Hareketli veya </a:t>
            </a:r>
            <a:r>
              <a:rPr lang="tr-TR" dirty="0" err="1"/>
              <a:t>dağılmıs</a:t>
            </a:r>
            <a:r>
              <a:rPr lang="tr-TR" dirty="0"/>
              <a:t>̧ kirleticiler </a:t>
            </a:r>
            <a:r>
              <a:rPr lang="tr-TR" dirty="0" err="1"/>
              <a:t>için</a:t>
            </a:r>
            <a:r>
              <a:rPr lang="tr-TR" dirty="0"/>
              <a:t> en iyi havalandırma </a:t>
            </a:r>
            <a:r>
              <a:rPr lang="tr-TR" dirty="0" err="1"/>
              <a:t>sağlaması</a:t>
            </a:r>
            <a:r>
              <a:rPr lang="tr-TR" dirty="0"/>
              <a:t>. </a:t>
            </a:r>
          </a:p>
          <a:p>
            <a:endParaRPr lang="en-US" dirty="0"/>
          </a:p>
        </p:txBody>
      </p:sp>
    </p:spTree>
    <p:extLst>
      <p:ext uri="{BB962C8B-B14F-4D97-AF65-F5344CB8AC3E}">
        <p14:creationId xmlns:p14="http://schemas.microsoft.com/office/powerpoint/2010/main" val="13721504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2" cstate="print"/>
          <a:srcRect/>
          <a:stretch>
            <a:fillRect/>
          </a:stretch>
        </p:blipFill>
        <p:spPr bwMode="auto">
          <a:xfrm>
            <a:off x="1619672" y="1196752"/>
            <a:ext cx="5616624" cy="3528392"/>
          </a:xfrm>
          <a:prstGeom prst="rect">
            <a:avLst/>
          </a:prstGeom>
          <a:noFill/>
        </p:spPr>
      </p:pic>
      <p:sp>
        <p:nvSpPr>
          <p:cNvPr id="10" name="TextBox 1"/>
          <p:cNvSpPr txBox="1"/>
          <p:nvPr/>
        </p:nvSpPr>
        <p:spPr>
          <a:xfrm>
            <a:off x="1835696" y="4941168"/>
            <a:ext cx="5184576" cy="220573"/>
          </a:xfrm>
          <a:prstGeom prst="rect">
            <a:avLst/>
          </a:prstGeom>
          <a:noFill/>
        </p:spPr>
        <p:txBody>
          <a:bodyPr wrap="square" lIns="0" tIns="0" rIns="0" rtlCol="0">
            <a:spAutoFit/>
          </a:bodyPr>
          <a:lstStyle/>
          <a:p>
            <a:pPr>
              <a:lnSpc>
                <a:spcPts val="1200"/>
              </a:lnSpc>
              <a:tabLst/>
            </a:pPr>
            <a:r>
              <a:rPr lang="en-US" altLang="zh-CN" b="1" dirty="0" smtClean="0">
                <a:solidFill>
                  <a:srgbClr val="000000"/>
                </a:solidFill>
                <a:latin typeface="Times New Roman" pitchFamily="18" charset="0"/>
                <a:cs typeface="Times New Roman" pitchFamily="18" charset="0"/>
              </a:rPr>
              <a:t>Şekil</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1</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Tavsiye</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edilen</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genel</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havalandırma</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örnekleri</a:t>
            </a:r>
          </a:p>
        </p:txBody>
      </p:sp>
    </p:spTree>
    <p:extLst>
      <p:ext uri="{BB962C8B-B14F-4D97-AF65-F5344CB8AC3E}">
        <p14:creationId xmlns:p14="http://schemas.microsoft.com/office/powerpoint/2010/main" val="34015213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p:cNvPicPr>
            <a:picLocks noChangeAspect="1" noChangeArrowheads="1"/>
          </p:cNvPicPr>
          <p:nvPr/>
        </p:nvPicPr>
        <p:blipFill>
          <a:blip r:embed="rId2" cstate="print"/>
          <a:srcRect/>
          <a:stretch>
            <a:fillRect/>
          </a:stretch>
        </p:blipFill>
        <p:spPr bwMode="auto">
          <a:xfrm>
            <a:off x="1835696" y="692696"/>
            <a:ext cx="5688632" cy="3528392"/>
          </a:xfrm>
          <a:prstGeom prst="rect">
            <a:avLst/>
          </a:prstGeom>
          <a:noFill/>
        </p:spPr>
      </p:pic>
      <p:sp>
        <p:nvSpPr>
          <p:cNvPr id="8" name="TextBox 1"/>
          <p:cNvSpPr txBox="1"/>
          <p:nvPr/>
        </p:nvSpPr>
        <p:spPr>
          <a:xfrm>
            <a:off x="1835696" y="4653136"/>
            <a:ext cx="5219378" cy="220573"/>
          </a:xfrm>
          <a:prstGeom prst="rect">
            <a:avLst/>
          </a:prstGeom>
          <a:noFill/>
        </p:spPr>
        <p:txBody>
          <a:bodyPr wrap="none" lIns="0" tIns="0" rIns="0" rtlCol="0">
            <a:spAutoFit/>
          </a:bodyPr>
          <a:lstStyle/>
          <a:p>
            <a:pPr>
              <a:lnSpc>
                <a:spcPts val="1200"/>
              </a:lnSpc>
              <a:tabLst/>
            </a:pPr>
            <a:r>
              <a:rPr lang="en-US" altLang="zh-CN" b="1" dirty="0" smtClean="0">
                <a:solidFill>
                  <a:srgbClr val="000000"/>
                </a:solidFill>
                <a:latin typeface="Times New Roman" pitchFamily="18" charset="0"/>
                <a:cs typeface="Times New Roman" pitchFamily="18" charset="0"/>
              </a:rPr>
              <a:t>Şekil</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2</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Tavsiye</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edilen</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genel</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havalandırma</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örnekleri</a:t>
            </a:r>
          </a:p>
        </p:txBody>
      </p:sp>
    </p:spTree>
    <p:extLst>
      <p:ext uri="{BB962C8B-B14F-4D97-AF65-F5344CB8AC3E}">
        <p14:creationId xmlns:p14="http://schemas.microsoft.com/office/powerpoint/2010/main" val="34656701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2" cstate="print"/>
          <a:srcRect/>
          <a:stretch>
            <a:fillRect/>
          </a:stretch>
        </p:blipFill>
        <p:spPr bwMode="auto">
          <a:xfrm>
            <a:off x="1763688" y="889000"/>
            <a:ext cx="5832648" cy="3764136"/>
          </a:xfrm>
          <a:prstGeom prst="rect">
            <a:avLst/>
          </a:prstGeom>
          <a:noFill/>
        </p:spPr>
      </p:pic>
      <p:sp>
        <p:nvSpPr>
          <p:cNvPr id="6" name="TextBox 1"/>
          <p:cNvSpPr txBox="1"/>
          <p:nvPr/>
        </p:nvSpPr>
        <p:spPr>
          <a:xfrm>
            <a:off x="1979712" y="4869160"/>
            <a:ext cx="5219378" cy="220573"/>
          </a:xfrm>
          <a:prstGeom prst="rect">
            <a:avLst/>
          </a:prstGeom>
          <a:noFill/>
        </p:spPr>
        <p:txBody>
          <a:bodyPr wrap="none" lIns="0" tIns="0" rIns="0" rtlCol="0">
            <a:spAutoFit/>
          </a:bodyPr>
          <a:lstStyle/>
          <a:p>
            <a:pPr>
              <a:lnSpc>
                <a:spcPts val="1200"/>
              </a:lnSpc>
              <a:tabLst/>
            </a:pPr>
            <a:r>
              <a:rPr lang="en-US" altLang="zh-CN" b="1" dirty="0" smtClean="0">
                <a:solidFill>
                  <a:srgbClr val="000000"/>
                </a:solidFill>
                <a:latin typeface="Times New Roman" pitchFamily="18" charset="0"/>
                <a:cs typeface="Times New Roman" pitchFamily="18" charset="0"/>
              </a:rPr>
              <a:t>Şekil</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4</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Tavsiye</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edilen</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genel</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havalandırma</a:t>
            </a:r>
            <a:r>
              <a:rPr lang="en-US" altLang="zh-CN" b="1" dirty="0" smtClean="0">
                <a:latin typeface="Times New Roman" pitchFamily="18" charset="0"/>
                <a:cs typeface="Times New Roman" pitchFamily="18" charset="0"/>
              </a:rPr>
              <a:t> </a:t>
            </a:r>
            <a:r>
              <a:rPr lang="en-US" altLang="zh-CN" b="1" dirty="0" smtClean="0">
                <a:solidFill>
                  <a:srgbClr val="000000"/>
                </a:solidFill>
                <a:latin typeface="Times New Roman" pitchFamily="18" charset="0"/>
                <a:cs typeface="Times New Roman" pitchFamily="18" charset="0"/>
              </a:rPr>
              <a:t>örnekleri</a:t>
            </a:r>
          </a:p>
        </p:txBody>
      </p:sp>
    </p:spTree>
    <p:extLst>
      <p:ext uri="{BB962C8B-B14F-4D97-AF65-F5344CB8AC3E}">
        <p14:creationId xmlns:p14="http://schemas.microsoft.com/office/powerpoint/2010/main" val="5963987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2" cstate="print"/>
          <a:srcRect/>
          <a:stretch>
            <a:fillRect/>
          </a:stretch>
        </p:blipFill>
        <p:spPr bwMode="auto">
          <a:xfrm>
            <a:off x="1547664" y="764704"/>
            <a:ext cx="5976664" cy="3960440"/>
          </a:xfrm>
          <a:prstGeom prst="rect">
            <a:avLst/>
          </a:prstGeom>
          <a:noFill/>
        </p:spPr>
      </p:pic>
      <p:sp>
        <p:nvSpPr>
          <p:cNvPr id="6" name="Rectangle 5"/>
          <p:cNvSpPr/>
          <p:nvPr/>
        </p:nvSpPr>
        <p:spPr>
          <a:xfrm>
            <a:off x="1763688" y="4869160"/>
            <a:ext cx="5976664" cy="266740"/>
          </a:xfrm>
          <a:prstGeom prst="rect">
            <a:avLst/>
          </a:prstGeom>
        </p:spPr>
        <p:txBody>
          <a:bodyPr wrap="square">
            <a:spAutoFit/>
          </a:bodyPr>
          <a:lstStyle/>
          <a:p>
            <a:pPr>
              <a:lnSpc>
                <a:spcPts val="1200"/>
              </a:lnSpc>
              <a:tabLst>
                <a:tab pos="1295400" algn="l"/>
              </a:tabLst>
            </a:pPr>
            <a:r>
              <a:rPr lang="en-US" altLang="zh-CN" b="1" dirty="0" err="1">
                <a:solidFill>
                  <a:srgbClr val="000000"/>
                </a:solidFill>
                <a:latin typeface="Times New Roman" pitchFamily="18" charset="0"/>
                <a:cs typeface="Times New Roman" pitchFamily="18" charset="0"/>
              </a:rPr>
              <a:t>Şekil</a:t>
            </a:r>
            <a:r>
              <a:rPr lang="en-US" altLang="zh-CN" b="1" dirty="0">
                <a:latin typeface="Times New Roman" pitchFamily="18" charset="0"/>
                <a:cs typeface="Times New Roman" pitchFamily="18" charset="0"/>
              </a:rPr>
              <a:t> </a:t>
            </a:r>
            <a:r>
              <a:rPr lang="en-US" altLang="zh-CN" b="1" dirty="0">
                <a:solidFill>
                  <a:srgbClr val="000000"/>
                </a:solidFill>
                <a:latin typeface="Times New Roman" pitchFamily="18" charset="0"/>
                <a:cs typeface="Times New Roman" pitchFamily="18" charset="0"/>
              </a:rPr>
              <a:t>5</a:t>
            </a:r>
            <a:r>
              <a:rPr lang="en-US" altLang="zh-CN" b="1" dirty="0">
                <a:latin typeface="Times New Roman" pitchFamily="18" charset="0"/>
                <a:cs typeface="Times New Roman" pitchFamily="18" charset="0"/>
              </a:rPr>
              <a:t> </a:t>
            </a:r>
            <a:r>
              <a:rPr lang="en-US" altLang="zh-CN" b="1" dirty="0">
                <a:solidFill>
                  <a:srgbClr val="000000"/>
                </a:solidFill>
                <a:latin typeface="Times New Roman" pitchFamily="18" charset="0"/>
                <a:cs typeface="Times New Roman" pitchFamily="18" charset="0"/>
              </a:rPr>
              <a:t>-</a:t>
            </a:r>
            <a:r>
              <a:rPr lang="en-US" altLang="zh-CN" b="1" dirty="0">
                <a:latin typeface="Times New Roman" pitchFamily="18" charset="0"/>
                <a:cs typeface="Times New Roman" pitchFamily="18" charset="0"/>
              </a:rPr>
              <a:t> </a:t>
            </a:r>
            <a:r>
              <a:rPr lang="en-US" altLang="zh-CN" b="1" dirty="0" err="1">
                <a:solidFill>
                  <a:srgbClr val="000000"/>
                </a:solidFill>
                <a:latin typeface="Times New Roman" pitchFamily="18" charset="0"/>
                <a:cs typeface="Times New Roman" pitchFamily="18" charset="0"/>
              </a:rPr>
              <a:t>Tavsiye</a:t>
            </a:r>
            <a:r>
              <a:rPr lang="en-US" altLang="zh-CN" b="1" dirty="0">
                <a:latin typeface="Times New Roman" pitchFamily="18" charset="0"/>
                <a:cs typeface="Times New Roman" pitchFamily="18" charset="0"/>
              </a:rPr>
              <a:t> </a:t>
            </a:r>
            <a:r>
              <a:rPr lang="en-US" altLang="zh-CN" b="1" dirty="0" err="1">
                <a:solidFill>
                  <a:srgbClr val="000000"/>
                </a:solidFill>
                <a:latin typeface="Times New Roman" pitchFamily="18" charset="0"/>
                <a:cs typeface="Times New Roman" pitchFamily="18" charset="0"/>
              </a:rPr>
              <a:t>edilmeyen</a:t>
            </a:r>
            <a:r>
              <a:rPr lang="en-US" altLang="zh-CN" b="1" dirty="0">
                <a:latin typeface="Times New Roman" pitchFamily="18" charset="0"/>
                <a:cs typeface="Times New Roman" pitchFamily="18" charset="0"/>
              </a:rPr>
              <a:t> </a:t>
            </a:r>
            <a:r>
              <a:rPr lang="en-US" altLang="zh-CN" b="1" dirty="0" err="1">
                <a:solidFill>
                  <a:srgbClr val="000000"/>
                </a:solidFill>
                <a:latin typeface="Times New Roman" pitchFamily="18" charset="0"/>
                <a:cs typeface="Times New Roman" pitchFamily="18" charset="0"/>
              </a:rPr>
              <a:t>genel</a:t>
            </a:r>
            <a:r>
              <a:rPr lang="en-US" altLang="zh-CN" b="1" dirty="0">
                <a:latin typeface="Times New Roman" pitchFamily="18" charset="0"/>
                <a:cs typeface="Times New Roman" pitchFamily="18" charset="0"/>
              </a:rPr>
              <a:t> </a:t>
            </a:r>
            <a:r>
              <a:rPr lang="en-US" altLang="zh-CN" b="1" dirty="0" err="1">
                <a:solidFill>
                  <a:srgbClr val="000000"/>
                </a:solidFill>
                <a:latin typeface="Times New Roman" pitchFamily="18" charset="0"/>
                <a:cs typeface="Times New Roman" pitchFamily="18" charset="0"/>
              </a:rPr>
              <a:t>havalandırma</a:t>
            </a:r>
            <a:r>
              <a:rPr lang="en-US" altLang="zh-CN" b="1" dirty="0">
                <a:latin typeface="Times New Roman" pitchFamily="18" charset="0"/>
                <a:cs typeface="Times New Roman" pitchFamily="18" charset="0"/>
              </a:rPr>
              <a:t> </a:t>
            </a:r>
            <a:r>
              <a:rPr lang="en-US" altLang="zh-CN" b="1" dirty="0" err="1">
                <a:solidFill>
                  <a:srgbClr val="000000"/>
                </a:solidFill>
                <a:latin typeface="Times New Roman" pitchFamily="18" charset="0"/>
                <a:cs typeface="Times New Roman" pitchFamily="18" charset="0"/>
              </a:rPr>
              <a:t>örneği</a:t>
            </a:r>
            <a:endParaRPr lang="en-US" altLang="zh-CN" b="1"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8758840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83568" y="1052736"/>
            <a:ext cx="8208912" cy="4688462"/>
          </a:xfrm>
          <a:prstGeom prst="rect">
            <a:avLst/>
          </a:prstGeom>
          <a:noFill/>
        </p:spPr>
        <p:txBody>
          <a:bodyPr wrap="square" rtlCol="0">
            <a:spAutoFit/>
          </a:bodyPr>
          <a:lstStyle/>
          <a:p>
            <a:pPr algn="just"/>
            <a:r>
              <a:rPr lang="tr-TR" sz="3200" b="1" baseline="30000" dirty="0"/>
              <a:t>Genel Havalandırmanın </a:t>
            </a:r>
            <a:r>
              <a:rPr lang="tr-TR" sz="3200" b="1" baseline="30000" dirty="0" smtClean="0"/>
              <a:t>Zorlukları</a:t>
            </a:r>
          </a:p>
          <a:p>
            <a:pPr algn="just"/>
            <a:endParaRPr lang="tr-TR" sz="3200" b="1" baseline="30000" dirty="0"/>
          </a:p>
          <a:p>
            <a:pPr algn="just"/>
            <a:r>
              <a:rPr lang="tr-TR" sz="3200" baseline="30000" dirty="0" err="1"/>
              <a:t>Çalışanları</a:t>
            </a:r>
            <a:r>
              <a:rPr lang="tr-TR" sz="3200" baseline="30000" dirty="0"/>
              <a:t> koruma metodu olmasından dolayı, genel havalandırma ile </a:t>
            </a:r>
            <a:r>
              <a:rPr lang="tr-TR" sz="3200" baseline="30000" dirty="0" smtClean="0"/>
              <a:t>ilgili</a:t>
            </a:r>
          </a:p>
          <a:p>
            <a:pPr algn="just"/>
            <a:endParaRPr lang="tr-TR" sz="3200" baseline="30000" dirty="0"/>
          </a:p>
          <a:p>
            <a:pPr algn="just"/>
            <a:r>
              <a:rPr lang="tr-TR" sz="3200" baseline="30000" dirty="0"/>
              <a:t>• Kirleticileri tamamen ortadan </a:t>
            </a:r>
            <a:r>
              <a:rPr lang="tr-TR" sz="3200" baseline="30000" dirty="0" err="1"/>
              <a:t>kaldırmayacağı</a:t>
            </a:r>
            <a:r>
              <a:rPr lang="tr-TR" sz="3200" baseline="30000" dirty="0"/>
              <a:t>,</a:t>
            </a:r>
          </a:p>
          <a:p>
            <a:pPr algn="just"/>
            <a:r>
              <a:rPr lang="tr-TR" sz="3200" baseline="30000" dirty="0"/>
              <a:t>• Yüksek dozda </a:t>
            </a:r>
            <a:r>
              <a:rPr lang="tr-TR" sz="3200" baseline="30000" dirty="0" err="1"/>
              <a:t>toksik</a:t>
            </a:r>
            <a:r>
              <a:rPr lang="tr-TR" sz="3200" baseline="30000" dirty="0"/>
              <a:t> madde içeren kimyasallarda </a:t>
            </a:r>
            <a:r>
              <a:rPr lang="tr-TR" sz="3200" baseline="30000" dirty="0" err="1"/>
              <a:t>kullanılamayacağı</a:t>
            </a:r>
            <a:r>
              <a:rPr lang="tr-TR" sz="3200" baseline="30000" dirty="0"/>
              <a:t>,</a:t>
            </a:r>
          </a:p>
          <a:p>
            <a:pPr algn="just"/>
            <a:r>
              <a:rPr lang="tr-TR" sz="3200" baseline="30000" dirty="0"/>
              <a:t>• Toz veya metal dumanı veya yüksek miktarda gaz ve buhar için etkili </a:t>
            </a:r>
            <a:r>
              <a:rPr lang="tr-TR" sz="3200" baseline="30000" dirty="0" err="1"/>
              <a:t>olmadığı</a:t>
            </a:r>
            <a:r>
              <a:rPr lang="tr-TR" sz="3200" baseline="30000" dirty="0"/>
              <a:t>,</a:t>
            </a:r>
          </a:p>
          <a:p>
            <a:pPr algn="just"/>
            <a:r>
              <a:rPr lang="tr-TR" sz="3200" baseline="30000" dirty="0"/>
              <a:t>• Isıtılması veya </a:t>
            </a:r>
            <a:r>
              <a:rPr lang="tr-TR" sz="3200" baseline="30000" dirty="0" err="1"/>
              <a:t>soğutulması</a:t>
            </a:r>
            <a:r>
              <a:rPr lang="tr-TR" sz="3200" baseline="30000" dirty="0"/>
              <a:t> için yüksek miktarda taze hava </a:t>
            </a:r>
            <a:r>
              <a:rPr lang="tr-TR" sz="3200" baseline="30000" dirty="0" err="1"/>
              <a:t>gerektirdiği</a:t>
            </a:r>
            <a:endParaRPr lang="tr-TR" sz="3200" baseline="30000" dirty="0"/>
          </a:p>
          <a:p>
            <a:pPr algn="just"/>
            <a:r>
              <a:rPr lang="tr-TR" sz="3200" baseline="30000" dirty="0"/>
              <a:t>• Düzensiz yayınımların veya gaz ve buhar dalgalanmalarının </a:t>
            </a:r>
            <a:r>
              <a:rPr lang="tr-TR" sz="3200" baseline="30000" dirty="0" err="1"/>
              <a:t>dağıtılmasında</a:t>
            </a:r>
            <a:r>
              <a:rPr lang="tr-TR" sz="3200" baseline="30000" dirty="0"/>
              <a:t> etkili </a:t>
            </a:r>
            <a:r>
              <a:rPr lang="tr-TR" sz="3200" baseline="30000" dirty="0" err="1"/>
              <a:t>olmadığı</a:t>
            </a:r>
            <a:endParaRPr lang="tr-TR" sz="3200" baseline="30000" dirty="0"/>
          </a:p>
          <a:p>
            <a:pPr algn="just"/>
            <a:endParaRPr lang="tr-TR" sz="3200" baseline="30000" dirty="0" smtClean="0"/>
          </a:p>
          <a:p>
            <a:pPr algn="just"/>
            <a:r>
              <a:rPr lang="tr-TR" sz="3200" baseline="30000" dirty="0" smtClean="0"/>
              <a:t>hususları </a:t>
            </a:r>
            <a:r>
              <a:rPr lang="tr-TR" sz="3200" baseline="30000" dirty="0"/>
              <a:t>göz önünde bulundurulmalıdır.</a:t>
            </a:r>
            <a:endParaRPr lang="en-US" sz="3200" dirty="0"/>
          </a:p>
        </p:txBody>
      </p:sp>
    </p:spTree>
    <p:extLst>
      <p:ext uri="{BB962C8B-B14F-4D97-AF65-F5344CB8AC3E}">
        <p14:creationId xmlns:p14="http://schemas.microsoft.com/office/powerpoint/2010/main" val="937683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467544" y="1340768"/>
            <a:ext cx="8229600" cy="4267200"/>
          </a:xfrm>
        </p:spPr>
        <p:txBody>
          <a:bodyPr/>
          <a:lstStyle/>
          <a:p>
            <a:pPr marL="609600" indent="-609600" eaLnBrk="1" hangingPunct="1">
              <a:buFont typeface="Wingdings" pitchFamily="2" charset="2"/>
              <a:buNone/>
            </a:pPr>
            <a:r>
              <a:rPr lang="tr-TR" b="1" dirty="0" smtClean="0">
                <a:solidFill>
                  <a:schemeClr val="accent4">
                    <a:lumMod val="75000"/>
                  </a:schemeClr>
                </a:solidFill>
              </a:rPr>
              <a:t>LOKAL HAVALANDIRMA</a:t>
            </a:r>
          </a:p>
          <a:p>
            <a:pPr marL="609600" indent="-609600" eaLnBrk="1" hangingPunct="1">
              <a:buFont typeface="Wingdings" pitchFamily="2" charset="2"/>
              <a:buNone/>
            </a:pPr>
            <a:endParaRPr lang="tr-TR" dirty="0" smtClean="0">
              <a:solidFill>
                <a:schemeClr val="tx2"/>
              </a:solidFill>
            </a:endParaRPr>
          </a:p>
          <a:p>
            <a:pPr marL="609600" indent="-609600" eaLnBrk="1" hangingPunct="1"/>
            <a:r>
              <a:rPr lang="tr-TR" dirty="0" smtClean="0">
                <a:solidFill>
                  <a:schemeClr val="tx2"/>
                </a:solidFill>
              </a:rPr>
              <a:t>Sabit davlumbazlar</a:t>
            </a:r>
          </a:p>
          <a:p>
            <a:pPr marL="609600" indent="-609600" eaLnBrk="1" hangingPunct="1"/>
            <a:r>
              <a:rPr lang="tr-TR" dirty="0" smtClean="0">
                <a:solidFill>
                  <a:schemeClr val="tx2"/>
                </a:solidFill>
              </a:rPr>
              <a:t>Hareketli emme ağızları</a:t>
            </a:r>
          </a:p>
          <a:p>
            <a:pPr marL="609600" indent="-609600" eaLnBrk="1" hangingPunct="1"/>
            <a:r>
              <a:rPr lang="tr-TR" dirty="0" smtClean="0">
                <a:solidFill>
                  <a:schemeClr val="tx2"/>
                </a:solidFill>
              </a:rPr>
              <a:t>Seyyar emici cihazlar</a:t>
            </a:r>
          </a:p>
          <a:p>
            <a:pPr marL="609600" indent="-609600" eaLnBrk="1" hangingPunct="1"/>
            <a:r>
              <a:rPr lang="tr-TR" dirty="0" smtClean="0">
                <a:solidFill>
                  <a:schemeClr val="tx2"/>
                </a:solidFill>
              </a:rPr>
              <a:t>Havayı filtre edip temizleyen cihazlar</a:t>
            </a:r>
          </a:p>
        </p:txBody>
      </p:sp>
      <p:sp>
        <p:nvSpPr>
          <p:cNvPr id="5" name="4 Slayt Numarası Yer Tutucusu"/>
          <p:cNvSpPr>
            <a:spLocks noGrp="1"/>
          </p:cNvSpPr>
          <p:nvPr>
            <p:ph type="sldNum" sz="quarter" idx="12"/>
          </p:nvPr>
        </p:nvSpPr>
        <p:spPr/>
        <p:txBody>
          <a:bodyPr/>
          <a:lstStyle/>
          <a:p>
            <a:pPr>
              <a:defRPr/>
            </a:pPr>
            <a:fld id="{958C0858-4254-461F-BA22-92F535E81173}" type="slidenum">
              <a:rPr lang="tr-TR"/>
              <a:pPr>
                <a:defRPr/>
              </a:pPr>
              <a:t>46</a:t>
            </a:fld>
            <a:endParaRPr lang="tr-TR"/>
          </a:p>
        </p:txBody>
      </p:sp>
    </p:spTree>
    <p:extLst>
      <p:ext uri="{BB962C8B-B14F-4D97-AF65-F5344CB8AC3E}">
        <p14:creationId xmlns:p14="http://schemas.microsoft.com/office/powerpoint/2010/main" val="187440183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Lokal</a:t>
            </a:r>
            <a:r>
              <a:rPr lang="en-US" dirty="0" smtClean="0"/>
              <a:t> </a:t>
            </a:r>
            <a:r>
              <a:rPr lang="en-US" dirty="0" err="1" smtClean="0"/>
              <a:t>Havalandırma</a:t>
            </a:r>
            <a:endParaRPr lang="en-US" dirty="0"/>
          </a:p>
        </p:txBody>
      </p:sp>
      <p:sp>
        <p:nvSpPr>
          <p:cNvPr id="3" name="Content Placeholder 2"/>
          <p:cNvSpPr>
            <a:spLocks noGrp="1"/>
          </p:cNvSpPr>
          <p:nvPr>
            <p:ph idx="1"/>
          </p:nvPr>
        </p:nvSpPr>
        <p:spPr/>
        <p:txBody>
          <a:bodyPr/>
          <a:lstStyle/>
          <a:p>
            <a:pPr algn="just"/>
            <a:r>
              <a:rPr lang="tr-TR" dirty="0"/>
              <a:t>Hava kirleticinin ciddi </a:t>
            </a:r>
            <a:r>
              <a:rPr lang="tr-TR" dirty="0" err="1"/>
              <a:t>sağlık</a:t>
            </a:r>
            <a:r>
              <a:rPr lang="tr-TR" dirty="0"/>
              <a:t> riski </a:t>
            </a:r>
            <a:r>
              <a:rPr lang="tr-TR" dirty="0" err="1"/>
              <a:t>oluşturması</a:t>
            </a:r>
            <a:r>
              <a:rPr lang="tr-TR" dirty="0"/>
              <a:t> </a:t>
            </a:r>
          </a:p>
          <a:p>
            <a:pPr algn="just"/>
            <a:r>
              <a:rPr lang="tr-TR" dirty="0" err="1"/>
              <a:t>Büyük</a:t>
            </a:r>
            <a:r>
              <a:rPr lang="tr-TR" dirty="0"/>
              <a:t> miktarlarda toz veya duman </a:t>
            </a:r>
            <a:r>
              <a:rPr lang="tr-TR" dirty="0" err="1"/>
              <a:t>üretilmesi</a:t>
            </a:r>
            <a:r>
              <a:rPr lang="tr-TR" dirty="0"/>
              <a:t> </a:t>
            </a:r>
          </a:p>
          <a:p>
            <a:pPr algn="just"/>
            <a:r>
              <a:rPr lang="tr-TR" dirty="0" err="1"/>
              <a:t>Soğuk</a:t>
            </a:r>
            <a:r>
              <a:rPr lang="tr-TR" dirty="0"/>
              <a:t> havalarda havalandırmadan dolayı ısınma giderlerinin artma </a:t>
            </a:r>
            <a:r>
              <a:rPr lang="tr-TR" dirty="0" err="1"/>
              <a:t>endişesinin</a:t>
            </a:r>
            <a:r>
              <a:rPr lang="tr-TR" dirty="0"/>
              <a:t> </a:t>
            </a:r>
            <a:r>
              <a:rPr lang="tr-TR" dirty="0" smtClean="0"/>
              <a:t>olması </a:t>
            </a:r>
            <a:endParaRPr lang="tr-TR" dirty="0"/>
          </a:p>
          <a:p>
            <a:pPr algn="just"/>
            <a:r>
              <a:rPr lang="tr-TR" dirty="0"/>
              <a:t>Emisyon kaynaklarının az olması </a:t>
            </a:r>
          </a:p>
          <a:p>
            <a:pPr algn="just"/>
            <a:r>
              <a:rPr lang="tr-TR" dirty="0"/>
              <a:t>Emisyon kaynaklarının </a:t>
            </a:r>
            <a:r>
              <a:rPr lang="tr-TR" dirty="0" err="1"/>
              <a:t>işçilerin</a:t>
            </a:r>
            <a:r>
              <a:rPr lang="tr-TR" dirty="0"/>
              <a:t> nefes alma </a:t>
            </a:r>
            <a:r>
              <a:rPr lang="tr-TR" dirty="0" err="1"/>
              <a:t>bölgesi</a:t>
            </a:r>
            <a:r>
              <a:rPr lang="tr-TR" dirty="0"/>
              <a:t> yakınında bulunması </a:t>
            </a:r>
          </a:p>
          <a:p>
            <a:pPr marL="0" indent="0" algn="just">
              <a:buNone/>
            </a:pPr>
            <a:r>
              <a:rPr lang="tr-TR" dirty="0"/>
              <a:t>durumlarında tercih edilir. </a:t>
            </a:r>
          </a:p>
          <a:p>
            <a:endParaRPr lang="en-US" dirty="0"/>
          </a:p>
        </p:txBody>
      </p:sp>
    </p:spTree>
    <p:extLst>
      <p:ext uri="{BB962C8B-B14F-4D97-AF65-F5344CB8AC3E}">
        <p14:creationId xmlns:p14="http://schemas.microsoft.com/office/powerpoint/2010/main" val="25119956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92696"/>
            <a:ext cx="8229600" cy="4525963"/>
          </a:xfrm>
        </p:spPr>
        <p:txBody>
          <a:bodyPr/>
          <a:lstStyle/>
          <a:p>
            <a:pPr marL="0" indent="0">
              <a:buNone/>
            </a:pPr>
            <a:r>
              <a:rPr lang="tr-TR" b="1" dirty="0"/>
              <a:t>Lokal Egzoz Havalandırmasının Avantajları: </a:t>
            </a:r>
            <a:endParaRPr lang="tr-TR" b="1" dirty="0" smtClean="0"/>
          </a:p>
          <a:p>
            <a:pPr marL="0" indent="0">
              <a:buNone/>
            </a:pPr>
            <a:endParaRPr lang="tr-TR" dirty="0"/>
          </a:p>
          <a:p>
            <a:pPr lvl="1"/>
            <a:r>
              <a:rPr lang="tr-TR" dirty="0"/>
              <a:t>Kirleticiyi </a:t>
            </a:r>
            <a:r>
              <a:rPr lang="tr-TR" dirty="0" err="1"/>
              <a:t>kaynağında</a:t>
            </a:r>
            <a:r>
              <a:rPr lang="tr-TR" dirty="0"/>
              <a:t> yakalar ve </a:t>
            </a:r>
            <a:r>
              <a:rPr lang="tr-TR" dirty="0" err="1"/>
              <a:t>uzaklaştırır</a:t>
            </a:r>
            <a:r>
              <a:rPr lang="tr-TR" dirty="0"/>
              <a:t>. </a:t>
            </a:r>
          </a:p>
          <a:p>
            <a:pPr lvl="1"/>
            <a:r>
              <a:rPr lang="tr-TR" dirty="0" err="1"/>
              <a:t>Yüksek</a:t>
            </a:r>
            <a:r>
              <a:rPr lang="tr-TR" dirty="0"/>
              <a:t> dozda </a:t>
            </a:r>
            <a:r>
              <a:rPr lang="tr-TR" dirty="0" err="1"/>
              <a:t>toksik</a:t>
            </a:r>
            <a:r>
              <a:rPr lang="tr-TR" dirty="0"/>
              <a:t> madde </a:t>
            </a:r>
            <a:r>
              <a:rPr lang="tr-TR" dirty="0" err="1"/>
              <a:t>içeren</a:t>
            </a:r>
            <a:r>
              <a:rPr lang="tr-TR" dirty="0"/>
              <a:t> kimyasallar </a:t>
            </a:r>
            <a:r>
              <a:rPr lang="tr-TR" dirty="0" err="1"/>
              <a:t>için</a:t>
            </a:r>
            <a:r>
              <a:rPr lang="tr-TR" dirty="0"/>
              <a:t> tek </a:t>
            </a:r>
            <a:r>
              <a:rPr lang="tr-TR" dirty="0" err="1"/>
              <a:t>seçenek</a:t>
            </a:r>
            <a:r>
              <a:rPr lang="tr-TR" dirty="0"/>
              <a:t>. </a:t>
            </a:r>
          </a:p>
          <a:p>
            <a:pPr lvl="1"/>
            <a:r>
              <a:rPr lang="tr-TR" dirty="0"/>
              <a:t>Tozlar ve metal dumanları </a:t>
            </a:r>
            <a:r>
              <a:rPr lang="tr-TR" dirty="0" err="1"/>
              <a:t>dâhil</a:t>
            </a:r>
            <a:r>
              <a:rPr lang="tr-TR" dirty="0"/>
              <a:t> </a:t>
            </a:r>
            <a:r>
              <a:rPr lang="tr-TR" dirty="0" err="1"/>
              <a:t>çok</a:t>
            </a:r>
            <a:r>
              <a:rPr lang="tr-TR" dirty="0"/>
              <a:t> kirletici </a:t>
            </a:r>
            <a:r>
              <a:rPr lang="tr-TR" dirty="0" err="1"/>
              <a:t>çeşidini</a:t>
            </a:r>
            <a:r>
              <a:rPr lang="tr-TR" dirty="0"/>
              <a:t> tutabilir. </a:t>
            </a:r>
          </a:p>
          <a:p>
            <a:pPr lvl="1"/>
            <a:r>
              <a:rPr lang="tr-TR" dirty="0"/>
              <a:t>Daha az taze hava gerektirir. Bu sayede de daha az hava </a:t>
            </a:r>
            <a:r>
              <a:rPr lang="tr-TR" dirty="0" err="1"/>
              <a:t>dışarı</a:t>
            </a:r>
            <a:r>
              <a:rPr lang="tr-TR" dirty="0"/>
              <a:t> atılır. </a:t>
            </a:r>
          </a:p>
          <a:p>
            <a:pPr lvl="1"/>
            <a:r>
              <a:rPr lang="tr-TR" dirty="0"/>
              <a:t>Az taze hava </a:t>
            </a:r>
            <a:r>
              <a:rPr lang="tr-TR" dirty="0" err="1"/>
              <a:t>gerektirdiği</a:t>
            </a:r>
            <a:r>
              <a:rPr lang="tr-TR" dirty="0"/>
              <a:t> </a:t>
            </a:r>
            <a:r>
              <a:rPr lang="tr-TR" dirty="0" err="1"/>
              <a:t>için</a:t>
            </a:r>
            <a:r>
              <a:rPr lang="tr-TR" dirty="0"/>
              <a:t> ısıtma ve </a:t>
            </a:r>
            <a:r>
              <a:rPr lang="tr-TR" dirty="0" err="1"/>
              <a:t>soğutma</a:t>
            </a:r>
            <a:r>
              <a:rPr lang="tr-TR" dirty="0"/>
              <a:t> maliyeti </a:t>
            </a:r>
            <a:r>
              <a:rPr lang="tr-TR" dirty="0" err="1"/>
              <a:t>düşük</a:t>
            </a:r>
            <a:r>
              <a:rPr lang="tr-TR" dirty="0"/>
              <a:t>. </a:t>
            </a:r>
          </a:p>
          <a:p>
            <a:endParaRPr lang="en-US" dirty="0"/>
          </a:p>
        </p:txBody>
      </p:sp>
    </p:spTree>
    <p:extLst>
      <p:ext uri="{BB962C8B-B14F-4D97-AF65-F5344CB8AC3E}">
        <p14:creationId xmlns:p14="http://schemas.microsoft.com/office/powerpoint/2010/main" val="38804745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764704"/>
            <a:ext cx="8229600" cy="4525963"/>
          </a:xfrm>
        </p:spPr>
        <p:txBody>
          <a:bodyPr/>
          <a:lstStyle/>
          <a:p>
            <a:pPr marL="0" indent="0">
              <a:buNone/>
            </a:pPr>
            <a:r>
              <a:rPr lang="en-US" b="1" dirty="0" smtClean="0"/>
              <a:t>L</a:t>
            </a:r>
            <a:r>
              <a:rPr lang="tr-TR" b="1" dirty="0" err="1" smtClean="0"/>
              <a:t>okal</a:t>
            </a:r>
            <a:r>
              <a:rPr lang="tr-TR" b="1" dirty="0" smtClean="0"/>
              <a:t> H</a:t>
            </a:r>
            <a:r>
              <a:rPr lang="en-US" b="1" dirty="0" smtClean="0"/>
              <a:t>a</a:t>
            </a:r>
            <a:r>
              <a:rPr lang="tr-TR" b="1" dirty="0" err="1" smtClean="0"/>
              <a:t>valandırmanın</a:t>
            </a:r>
            <a:r>
              <a:rPr lang="tr-TR" b="1" dirty="0" smtClean="0"/>
              <a:t> Dezavantajları</a:t>
            </a:r>
            <a:r>
              <a:rPr lang="tr-TR" b="1" dirty="0"/>
              <a:t>: </a:t>
            </a:r>
            <a:endParaRPr lang="tr-TR" dirty="0" smtClean="0"/>
          </a:p>
          <a:p>
            <a:endParaRPr lang="tr-TR" dirty="0"/>
          </a:p>
          <a:p>
            <a:r>
              <a:rPr lang="tr-TR" dirty="0" smtClean="0"/>
              <a:t>Tasarım</a:t>
            </a:r>
            <a:r>
              <a:rPr lang="tr-TR" dirty="0"/>
              <a:t>, montaj ve ekipman </a:t>
            </a:r>
            <a:r>
              <a:rPr lang="tr-TR" dirty="0" err="1"/>
              <a:t>için</a:t>
            </a:r>
            <a:r>
              <a:rPr lang="tr-TR" dirty="0"/>
              <a:t> </a:t>
            </a:r>
            <a:r>
              <a:rPr lang="tr-TR" dirty="0" err="1"/>
              <a:t>yüksek</a:t>
            </a:r>
            <a:r>
              <a:rPr lang="tr-TR" dirty="0"/>
              <a:t> maliyet. </a:t>
            </a:r>
          </a:p>
          <a:p>
            <a:r>
              <a:rPr lang="tr-TR" dirty="0" err="1"/>
              <a:t>Düzenli</a:t>
            </a:r>
            <a:r>
              <a:rPr lang="tr-TR" dirty="0"/>
              <a:t> temizlik, kontrol ve bakım gerektirir. </a:t>
            </a:r>
          </a:p>
          <a:p>
            <a:endParaRPr lang="en-US" dirty="0"/>
          </a:p>
        </p:txBody>
      </p:sp>
    </p:spTree>
    <p:extLst>
      <p:ext uri="{BB962C8B-B14F-4D97-AF65-F5344CB8AC3E}">
        <p14:creationId xmlns:p14="http://schemas.microsoft.com/office/powerpoint/2010/main" val="1811227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sz="2400" dirty="0" smtClean="0"/>
              <a:t>Kapalı hacimlerde hava kullanıldıkça yukarıdaki doğal karışım </a:t>
            </a:r>
            <a:r>
              <a:rPr lang="tr-TR" sz="2400" dirty="0" err="1" smtClean="0"/>
              <a:t>oranlarınıkaybeder</a:t>
            </a:r>
            <a:r>
              <a:rPr lang="tr-TR" sz="2400" dirty="0" smtClean="0"/>
              <a:t> ve canlılar için taşıdığı konfor  şartlarından uzaklaşır.</a:t>
            </a:r>
          </a:p>
          <a:p>
            <a:r>
              <a:rPr lang="tr-TR" sz="2400" dirty="0" smtClean="0"/>
              <a:t>Sıcaklığın arması ile terleme</a:t>
            </a:r>
          </a:p>
          <a:p>
            <a:r>
              <a:rPr lang="tr-TR" sz="2400" dirty="0" smtClean="0"/>
              <a:t>Sıcaklığın düşmesi ile üşüme</a:t>
            </a:r>
          </a:p>
          <a:p>
            <a:r>
              <a:rPr lang="tr-TR" sz="2400" dirty="0" smtClean="0"/>
              <a:t>Nemin artması ile cilt solunumunun yavaşlaması</a:t>
            </a:r>
          </a:p>
          <a:p>
            <a:r>
              <a:rPr lang="tr-TR" sz="2400" dirty="0" smtClean="0"/>
              <a:t>Nemin azalması ile cilt kuruluğu</a:t>
            </a:r>
          </a:p>
          <a:p>
            <a:r>
              <a:rPr lang="tr-TR" sz="2400" dirty="0" smtClean="0"/>
              <a:t>Oksijenin azalması ile solunum zorluğu</a:t>
            </a:r>
          </a:p>
          <a:p>
            <a:pPr>
              <a:buNone/>
            </a:pPr>
            <a:r>
              <a:rPr lang="tr-TR" sz="2400" dirty="0" smtClean="0"/>
              <a:t>Görülür.</a:t>
            </a:r>
            <a:endParaRPr lang="tr-TR" sz="2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a:xfrm>
            <a:off x="320456" y="1052736"/>
            <a:ext cx="8839200" cy="5486400"/>
          </a:xfrm>
        </p:spPr>
        <p:txBody>
          <a:bodyPr/>
          <a:lstStyle/>
          <a:p>
            <a:pPr eaLnBrk="1" hangingPunct="1"/>
            <a:r>
              <a:rPr lang="tr-TR" dirty="0" smtClean="0">
                <a:solidFill>
                  <a:srgbClr val="FF6600"/>
                </a:solidFill>
              </a:rPr>
              <a:t>Kimyasallardan Çıkan Buhar ve Kokular</a:t>
            </a:r>
            <a:endParaRPr lang="tr-TR" dirty="0">
              <a:solidFill>
                <a:srgbClr val="FF6600"/>
              </a:solidFill>
            </a:endParaRPr>
          </a:p>
          <a:p>
            <a:pPr marL="0" indent="0" eaLnBrk="1" hangingPunct="1">
              <a:buNone/>
            </a:pPr>
            <a:r>
              <a:rPr lang="tr-TR" dirty="0" smtClean="0">
                <a:solidFill>
                  <a:schemeClr val="tx2"/>
                </a:solidFill>
              </a:rPr>
              <a:t/>
            </a:r>
            <a:br>
              <a:rPr lang="tr-TR" dirty="0" smtClean="0">
                <a:solidFill>
                  <a:schemeClr val="tx2"/>
                </a:solidFill>
              </a:rPr>
            </a:br>
            <a:r>
              <a:rPr lang="tr-TR" dirty="0" smtClean="0">
                <a:solidFill>
                  <a:schemeClr val="tx2"/>
                </a:solidFill>
              </a:rPr>
              <a:t>Kimyasallardan çıkan koku ve buharın ortama yayılmaması için kapaklarının sürekli kapalı tutulmaları sağlanacaktır. “</a:t>
            </a:r>
            <a:r>
              <a:rPr lang="tr-TR" dirty="0" smtClean="0">
                <a:solidFill>
                  <a:srgbClr val="FF0000"/>
                </a:solidFill>
              </a:rPr>
              <a:t>Tehlikeli Kimyasal Maddelerle Çalışmalar</a:t>
            </a:r>
            <a:r>
              <a:rPr lang="tr-TR" dirty="0" smtClean="0">
                <a:solidFill>
                  <a:schemeClr val="tx2"/>
                </a:solidFill>
              </a:rPr>
              <a:t>” teknolojik gelişmeler de dikkate alınarak uygun yöntemlerle yapılacak, uygun makine ve ekipman sağlanacaktır. </a:t>
            </a:r>
          </a:p>
        </p:txBody>
      </p:sp>
      <p:sp>
        <p:nvSpPr>
          <p:cNvPr id="5" name="4 Slayt Numarası Yer Tutucusu"/>
          <p:cNvSpPr>
            <a:spLocks noGrp="1"/>
          </p:cNvSpPr>
          <p:nvPr>
            <p:ph type="sldNum" sz="quarter" idx="12"/>
          </p:nvPr>
        </p:nvSpPr>
        <p:spPr/>
        <p:txBody>
          <a:bodyPr/>
          <a:lstStyle/>
          <a:p>
            <a:pPr>
              <a:defRPr/>
            </a:pPr>
            <a:fld id="{24D02EAC-5DCB-415F-8333-42C694E70B74}" type="slidenum">
              <a:rPr lang="tr-TR"/>
              <a:pPr>
                <a:defRPr/>
              </a:pPr>
              <a:t>50</a:t>
            </a:fld>
            <a:endParaRPr lang="tr-TR"/>
          </a:p>
        </p:txBody>
      </p:sp>
    </p:spTree>
    <p:extLst>
      <p:ext uri="{BB962C8B-B14F-4D97-AF65-F5344CB8AC3E}">
        <p14:creationId xmlns:p14="http://schemas.microsoft.com/office/powerpoint/2010/main" val="236394470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a:xfrm>
            <a:off x="251373" y="836712"/>
            <a:ext cx="8915400" cy="4495800"/>
          </a:xfrm>
        </p:spPr>
        <p:txBody>
          <a:bodyPr/>
          <a:lstStyle/>
          <a:p>
            <a:pPr eaLnBrk="1" hangingPunct="1"/>
            <a:r>
              <a:rPr lang="tr-TR" dirty="0" smtClean="0">
                <a:solidFill>
                  <a:schemeClr val="tx2"/>
                </a:solidFill>
              </a:rPr>
              <a:t>Buğu, duman çıkaran işlerin yapıldığı yerlere, bunları çekecek yeterlikte bacalar ve menfezler yapılacak işin niteliğine göre bu tedbirlerin yetmediği hallerde diğer tedbirler alınacaktır. </a:t>
            </a:r>
          </a:p>
          <a:p>
            <a:r>
              <a:rPr lang="tr-TR" dirty="0">
                <a:solidFill>
                  <a:srgbClr val="FF0000"/>
                </a:solidFill>
              </a:rPr>
              <a:t>Asbest </a:t>
            </a:r>
            <a:r>
              <a:rPr lang="tr-TR" dirty="0" smtClean="0">
                <a:solidFill>
                  <a:srgbClr val="FF0000"/>
                </a:solidFill>
              </a:rPr>
              <a:t>Tozları</a:t>
            </a:r>
            <a:r>
              <a:rPr lang="tr-TR" dirty="0">
                <a:solidFill>
                  <a:schemeClr val="tx2"/>
                </a:solidFill>
              </a:rPr>
              <a:t/>
            </a:r>
            <a:br>
              <a:rPr lang="tr-TR" dirty="0">
                <a:solidFill>
                  <a:schemeClr val="tx2"/>
                </a:solidFill>
              </a:rPr>
            </a:br>
            <a:r>
              <a:rPr lang="tr-TR" dirty="0" smtClean="0">
                <a:solidFill>
                  <a:schemeClr val="tx2"/>
                </a:solidFill>
              </a:rPr>
              <a:t>Asbest </a:t>
            </a:r>
            <a:r>
              <a:rPr lang="tr-TR" dirty="0">
                <a:solidFill>
                  <a:schemeClr val="tx2"/>
                </a:solidFill>
              </a:rPr>
              <a:t>gibi tehlikeli kimyasal maddelerle yapılan çalışmalarda işçilerin sağlık ve güvenliği yönünden riskler ile ilgili gerekli önlemler alınacak ve en az düzeye indirilecektir.  </a:t>
            </a:r>
          </a:p>
        </p:txBody>
      </p:sp>
      <p:sp>
        <p:nvSpPr>
          <p:cNvPr id="5" name="4 Slayt Numarası Yer Tutucusu"/>
          <p:cNvSpPr>
            <a:spLocks noGrp="1"/>
          </p:cNvSpPr>
          <p:nvPr>
            <p:ph type="sldNum" sz="quarter" idx="12"/>
          </p:nvPr>
        </p:nvSpPr>
        <p:spPr/>
        <p:txBody>
          <a:bodyPr/>
          <a:lstStyle/>
          <a:p>
            <a:pPr>
              <a:defRPr/>
            </a:pPr>
            <a:fld id="{8C535BF0-1FA6-40CA-B2B4-C2F3DF2A2DC3}" type="slidenum">
              <a:rPr lang="tr-TR"/>
              <a:pPr>
                <a:defRPr/>
              </a:pPr>
              <a:t>51</a:t>
            </a:fld>
            <a:endParaRPr lang="tr-TR"/>
          </a:p>
        </p:txBody>
      </p:sp>
    </p:spTree>
    <p:extLst>
      <p:ext uri="{BB962C8B-B14F-4D97-AF65-F5344CB8AC3E}">
        <p14:creationId xmlns:p14="http://schemas.microsoft.com/office/powerpoint/2010/main" val="248106560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1960" y="1844824"/>
            <a:ext cx="4557192" cy="1143000"/>
          </a:xfrm>
        </p:spPr>
        <p:txBody>
          <a:bodyPr/>
          <a:lstStyle/>
          <a:p>
            <a:r>
              <a:rPr lang="en-US" dirty="0" err="1" smtClean="0">
                <a:solidFill>
                  <a:srgbClr val="FF0000"/>
                </a:solidFill>
              </a:rPr>
              <a:t>Teşekkürler</a:t>
            </a:r>
            <a:r>
              <a:rPr lang="en-US" dirty="0" smtClean="0">
                <a:solidFill>
                  <a:srgbClr val="FF0000"/>
                </a:solidFill>
              </a:rPr>
              <a:t> </a:t>
            </a:r>
            <a:endParaRPr lang="en-US" dirty="0">
              <a:solidFill>
                <a:srgbClr val="FF0000"/>
              </a:solidFill>
            </a:endParaRPr>
          </a:p>
        </p:txBody>
      </p:sp>
      <p:pic>
        <p:nvPicPr>
          <p:cNvPr id="4" name="Picture 3"/>
          <p:cNvPicPr>
            <a:picLocks noChangeAspect="1"/>
          </p:cNvPicPr>
          <p:nvPr/>
        </p:nvPicPr>
        <p:blipFill>
          <a:blip r:embed="rId2" cstate="print"/>
          <a:stretch>
            <a:fillRect/>
          </a:stretch>
        </p:blipFill>
        <p:spPr>
          <a:xfrm>
            <a:off x="395536" y="1052736"/>
            <a:ext cx="4406900" cy="4826000"/>
          </a:xfrm>
          <a:prstGeom prst="rect">
            <a:avLst/>
          </a:prstGeom>
        </p:spPr>
      </p:pic>
    </p:spTree>
    <p:extLst>
      <p:ext uri="{BB962C8B-B14F-4D97-AF65-F5344CB8AC3E}">
        <p14:creationId xmlns:p14="http://schemas.microsoft.com/office/powerpoint/2010/main" val="3980040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Havanın karışımı, sıcaklığı ve nemi termal şartları oluşturur.</a:t>
            </a:r>
          </a:p>
          <a:p>
            <a:r>
              <a:rPr lang="tr-TR" dirty="0" smtClean="0"/>
              <a:t>%21  oksijen ile  zararlı gaz ve partiküller bulundurmayan hava konfor şartlarını oluşturur.</a:t>
            </a:r>
          </a:p>
          <a:p>
            <a:r>
              <a:rPr lang="tr-TR" dirty="0" smtClean="0"/>
              <a:t>Sıcaklığın mevsimlere göre 18-28, nemin ise %40-60 arasında olması gerekir.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457200"/>
            <a:ext cx="8229600" cy="762000"/>
          </a:xfrm>
        </p:spPr>
        <p:txBody>
          <a:bodyPr/>
          <a:lstStyle/>
          <a:p>
            <a:r>
              <a:rPr lang="tr-TR" altLang="zh-CN" sz="3600" b="1" dirty="0" smtClean="0">
                <a:solidFill>
                  <a:srgbClr val="002060"/>
                </a:solidFill>
              </a:rPr>
              <a:t>HAVA İHTİYACI</a:t>
            </a:r>
            <a:endParaRPr lang="tr-TR" sz="3600" b="1" dirty="0" smtClean="0">
              <a:solidFill>
                <a:srgbClr val="002060"/>
              </a:solidFill>
            </a:endParaRPr>
          </a:p>
        </p:txBody>
      </p:sp>
      <p:sp>
        <p:nvSpPr>
          <p:cNvPr id="7171" name="Rectangle 3"/>
          <p:cNvSpPr>
            <a:spLocks noGrp="1" noChangeArrowheads="1"/>
          </p:cNvSpPr>
          <p:nvPr>
            <p:ph idx="1"/>
          </p:nvPr>
        </p:nvSpPr>
        <p:spPr>
          <a:xfrm>
            <a:off x="457200" y="1295400"/>
            <a:ext cx="8229600" cy="4572000"/>
          </a:xfrm>
        </p:spPr>
        <p:txBody>
          <a:bodyPr/>
          <a:lstStyle/>
          <a:p>
            <a:r>
              <a:rPr lang="tr-TR" altLang="zh-CN" dirty="0" smtClean="0"/>
              <a:t>Yetişkin bir insanın saatte </a:t>
            </a:r>
            <a:r>
              <a:rPr lang="tr-TR" altLang="zh-CN" dirty="0" smtClean="0">
                <a:solidFill>
                  <a:srgbClr val="FF0000"/>
                </a:solidFill>
              </a:rPr>
              <a:t>30 m</a:t>
            </a:r>
            <a:r>
              <a:rPr lang="tr-TR" altLang="zh-CN" baseline="30000" dirty="0" smtClean="0">
                <a:solidFill>
                  <a:srgbClr val="FF0000"/>
                </a:solidFill>
              </a:rPr>
              <a:t>3</a:t>
            </a:r>
            <a:r>
              <a:rPr lang="tr-TR" altLang="zh-CN" dirty="0" smtClean="0"/>
              <a:t> temiz havaya ihtiyacı vardır.</a:t>
            </a:r>
          </a:p>
          <a:p>
            <a:r>
              <a:rPr lang="tr-TR" altLang="zh-CN" dirty="0" smtClean="0"/>
              <a:t>Tabi havalandırma ile ortam havası </a:t>
            </a:r>
            <a:r>
              <a:rPr lang="tr-TR" altLang="zh-CN" dirty="0" smtClean="0">
                <a:solidFill>
                  <a:srgbClr val="FF0000"/>
                </a:solidFill>
              </a:rPr>
              <a:t>saatte 2-3 defa değişir.</a:t>
            </a:r>
          </a:p>
          <a:p>
            <a:r>
              <a:rPr lang="tr-TR" altLang="zh-CN" dirty="0" smtClean="0"/>
              <a:t>Kişi başına düşen hava hacmi  </a:t>
            </a:r>
            <a:r>
              <a:rPr lang="tr-TR" altLang="zh-CN" dirty="0" smtClean="0">
                <a:solidFill>
                  <a:srgbClr val="FF0000"/>
                </a:solidFill>
              </a:rPr>
              <a:t>10 m</a:t>
            </a:r>
            <a:r>
              <a:rPr lang="tr-TR" altLang="zh-CN" baseline="30000" dirty="0" smtClean="0">
                <a:solidFill>
                  <a:srgbClr val="FF0000"/>
                </a:solidFill>
              </a:rPr>
              <a:t>3</a:t>
            </a:r>
            <a:r>
              <a:rPr lang="tr-TR" altLang="zh-CN" dirty="0" smtClean="0"/>
              <a:t>           </a:t>
            </a:r>
          </a:p>
          <a:p>
            <a:pPr>
              <a:buFont typeface="Wingdings" pitchFamily="2" charset="2"/>
              <a:buNone/>
            </a:pPr>
            <a:r>
              <a:rPr lang="tr-TR" altLang="zh-CN" dirty="0" smtClean="0"/>
              <a:t>	olmalıdır.</a:t>
            </a:r>
          </a:p>
          <a:p>
            <a:r>
              <a:rPr lang="tr-TR" altLang="zh-CN" dirty="0" smtClean="0"/>
              <a:t>Koğuşlarda kişi başına düşen hava hacmi </a:t>
            </a:r>
            <a:r>
              <a:rPr lang="tr-TR" altLang="zh-CN" dirty="0" smtClean="0">
                <a:solidFill>
                  <a:srgbClr val="FF0000"/>
                </a:solidFill>
              </a:rPr>
              <a:t>12 m</a:t>
            </a:r>
            <a:r>
              <a:rPr lang="tr-TR" altLang="zh-CN" baseline="30000" dirty="0" smtClean="0">
                <a:solidFill>
                  <a:srgbClr val="FF0000"/>
                </a:solidFill>
              </a:rPr>
              <a:t>3</a:t>
            </a:r>
            <a:r>
              <a:rPr lang="tr-TR" altLang="zh-CN" dirty="0" smtClean="0">
                <a:solidFill>
                  <a:srgbClr val="FF0000"/>
                </a:solidFill>
              </a:rPr>
              <a:t> </a:t>
            </a:r>
            <a:r>
              <a:rPr lang="tr-TR" altLang="zh-CN" dirty="0" smtClean="0"/>
              <a:t>tür.</a:t>
            </a:r>
          </a:p>
        </p:txBody>
      </p:sp>
      <p:sp>
        <p:nvSpPr>
          <p:cNvPr id="5" name="4 Slayt Numarası Yer Tutucusu"/>
          <p:cNvSpPr>
            <a:spLocks noGrp="1"/>
          </p:cNvSpPr>
          <p:nvPr>
            <p:ph type="sldNum" sz="quarter" idx="12"/>
          </p:nvPr>
        </p:nvSpPr>
        <p:spPr/>
        <p:txBody>
          <a:bodyPr/>
          <a:lstStyle/>
          <a:p>
            <a:pPr>
              <a:defRPr/>
            </a:pPr>
            <a:fld id="{6F230B1B-FE4D-4B84-A1E9-16313AE47049}" type="slidenum">
              <a:rPr lang="tr-TR"/>
              <a:pPr>
                <a:defRPr/>
              </a:pPr>
              <a:t>7</a:t>
            </a:fld>
            <a:endParaRPr lang="tr-TR"/>
          </a:p>
        </p:txBody>
      </p:sp>
    </p:spTree>
    <p:extLst>
      <p:ext uri="{BB962C8B-B14F-4D97-AF65-F5344CB8AC3E}">
        <p14:creationId xmlns:p14="http://schemas.microsoft.com/office/powerpoint/2010/main" val="2649525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304800"/>
            <a:ext cx="8229600" cy="838200"/>
          </a:xfrm>
        </p:spPr>
        <p:txBody>
          <a:bodyPr/>
          <a:lstStyle/>
          <a:p>
            <a:r>
              <a:rPr lang="tr-TR" altLang="zh-CN" sz="3600" b="1" dirty="0" smtClean="0"/>
              <a:t>HAVA İHTİYACI</a:t>
            </a:r>
            <a:endParaRPr lang="tr-TR" sz="3600" b="1" dirty="0" smtClean="0"/>
          </a:p>
        </p:txBody>
      </p:sp>
      <p:sp>
        <p:nvSpPr>
          <p:cNvPr id="8195" name="Rectangle 3"/>
          <p:cNvSpPr>
            <a:spLocks noGrp="1" noChangeArrowheads="1"/>
          </p:cNvSpPr>
          <p:nvPr>
            <p:ph idx="1"/>
          </p:nvPr>
        </p:nvSpPr>
        <p:spPr>
          <a:xfrm>
            <a:off x="457200" y="1143000"/>
            <a:ext cx="8382000" cy="5029200"/>
          </a:xfrm>
        </p:spPr>
        <p:txBody>
          <a:bodyPr/>
          <a:lstStyle/>
          <a:p>
            <a:pPr>
              <a:lnSpc>
                <a:spcPct val="90000"/>
              </a:lnSpc>
            </a:pPr>
            <a:r>
              <a:rPr lang="tr-TR" altLang="zh-CN" smtClean="0"/>
              <a:t>Tavan yüksekliğinin </a:t>
            </a:r>
            <a:r>
              <a:rPr lang="tr-TR" altLang="zh-CN" smtClean="0">
                <a:solidFill>
                  <a:srgbClr val="0033CC"/>
                </a:solidFill>
              </a:rPr>
              <a:t>4</a:t>
            </a:r>
            <a:r>
              <a:rPr lang="tr-TR" altLang="zh-CN" smtClean="0"/>
              <a:t> metreden fazlası hesaba katılmaz</a:t>
            </a:r>
          </a:p>
          <a:p>
            <a:pPr>
              <a:lnSpc>
                <a:spcPct val="90000"/>
              </a:lnSpc>
            </a:pPr>
            <a:r>
              <a:rPr lang="tr-TR" altLang="zh-CN" smtClean="0"/>
              <a:t>Normal şartlarda işyerinin tavan yüksekliği en az </a:t>
            </a:r>
            <a:r>
              <a:rPr lang="tr-TR" altLang="zh-CN" smtClean="0">
                <a:solidFill>
                  <a:srgbClr val="0033CC"/>
                </a:solidFill>
              </a:rPr>
              <a:t>3</a:t>
            </a:r>
            <a:r>
              <a:rPr lang="tr-TR" altLang="zh-CN" smtClean="0"/>
              <a:t> metre olmalıdır. En düşük yükseklik </a:t>
            </a:r>
            <a:r>
              <a:rPr lang="tr-TR" altLang="zh-CN" smtClean="0">
                <a:solidFill>
                  <a:srgbClr val="0033CC"/>
                </a:solidFill>
              </a:rPr>
              <a:t>2,4</a:t>
            </a:r>
            <a:r>
              <a:rPr lang="tr-TR" altLang="zh-CN" smtClean="0"/>
              <a:t> metredir.</a:t>
            </a:r>
          </a:p>
          <a:p>
            <a:pPr>
              <a:lnSpc>
                <a:spcPct val="90000"/>
              </a:lnSpc>
            </a:pPr>
            <a:r>
              <a:rPr lang="tr-TR" altLang="zh-CN" smtClean="0"/>
              <a:t>Zararlı toz ve gazların bulunduğu ortamlarda tavan yüksekliği en az </a:t>
            </a:r>
            <a:r>
              <a:rPr lang="tr-TR" altLang="zh-CN" smtClean="0">
                <a:solidFill>
                  <a:srgbClr val="0033CC"/>
                </a:solidFill>
              </a:rPr>
              <a:t>3,5</a:t>
            </a:r>
            <a:r>
              <a:rPr lang="tr-TR" altLang="zh-CN" smtClean="0"/>
              <a:t> metre olmalıdır.</a:t>
            </a:r>
          </a:p>
          <a:p>
            <a:pPr>
              <a:lnSpc>
                <a:spcPct val="90000"/>
              </a:lnSpc>
            </a:pPr>
            <a:r>
              <a:rPr lang="tr-TR" altLang="zh-CN" smtClean="0"/>
              <a:t>İşyerlerinde  kişi başına düşen serbest alan miktarı en az </a:t>
            </a:r>
            <a:r>
              <a:rPr lang="tr-TR" altLang="zh-CN" smtClean="0">
                <a:solidFill>
                  <a:srgbClr val="0033CC"/>
                </a:solidFill>
              </a:rPr>
              <a:t>2,5</a:t>
            </a:r>
            <a:r>
              <a:rPr lang="tr-TR" altLang="zh-CN" smtClean="0"/>
              <a:t> metrekare olmalıdır.</a:t>
            </a:r>
            <a:endParaRPr lang="tr-TR" smtClean="0"/>
          </a:p>
        </p:txBody>
      </p:sp>
      <p:sp>
        <p:nvSpPr>
          <p:cNvPr id="5" name="4 Slayt Numarası Yer Tutucusu"/>
          <p:cNvSpPr>
            <a:spLocks noGrp="1"/>
          </p:cNvSpPr>
          <p:nvPr>
            <p:ph type="sldNum" sz="quarter" idx="12"/>
          </p:nvPr>
        </p:nvSpPr>
        <p:spPr/>
        <p:txBody>
          <a:bodyPr/>
          <a:lstStyle/>
          <a:p>
            <a:pPr>
              <a:defRPr/>
            </a:pPr>
            <a:fld id="{5111C71E-5992-495F-97E0-79D07E03BE50}" type="slidenum">
              <a:rPr lang="tr-TR"/>
              <a:pPr>
                <a:defRPr/>
              </a:pPr>
              <a:t>8</a:t>
            </a:fld>
            <a:endParaRPr lang="tr-TR"/>
          </a:p>
        </p:txBody>
      </p:sp>
    </p:spTree>
    <p:extLst>
      <p:ext uri="{BB962C8B-B14F-4D97-AF65-F5344CB8AC3E}">
        <p14:creationId xmlns:p14="http://schemas.microsoft.com/office/powerpoint/2010/main" val="15249371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Slayt Numarası Yer Tutucusu"/>
          <p:cNvSpPr>
            <a:spLocks noGrp="1"/>
          </p:cNvSpPr>
          <p:nvPr>
            <p:ph type="sldNum" sz="quarter" idx="12"/>
          </p:nvPr>
        </p:nvSpPr>
        <p:spPr/>
        <p:txBody>
          <a:bodyPr/>
          <a:lstStyle/>
          <a:p>
            <a:pPr>
              <a:defRPr/>
            </a:pPr>
            <a:fld id="{A4B4A4CA-1938-4018-88B3-1FE7EF3AE93C}" type="slidenum">
              <a:rPr lang="tr-TR"/>
              <a:pPr>
                <a:defRPr/>
              </a:pPr>
              <a:t>9</a:t>
            </a:fld>
            <a:endParaRPr lang="tr-TR"/>
          </a:p>
        </p:txBody>
      </p:sp>
      <p:sp>
        <p:nvSpPr>
          <p:cNvPr id="37891" name="Rectangle 2"/>
          <p:cNvSpPr>
            <a:spLocks noGrp="1" noChangeArrowheads="1"/>
          </p:cNvSpPr>
          <p:nvPr>
            <p:ph type="title" idx="4294967295"/>
          </p:nvPr>
        </p:nvSpPr>
        <p:spPr>
          <a:xfrm>
            <a:off x="0" y="304800"/>
            <a:ext cx="9144000" cy="914400"/>
          </a:xfrm>
        </p:spPr>
        <p:txBody>
          <a:bodyPr/>
          <a:lstStyle/>
          <a:p>
            <a:pPr eaLnBrk="1" hangingPunct="1"/>
            <a:r>
              <a:rPr lang="tr-TR" altLang="zh-CN" sz="2800" b="1" dirty="0" smtClean="0">
                <a:solidFill>
                  <a:srgbClr val="FF0000"/>
                </a:solidFill>
              </a:rPr>
              <a:t>DEĞİŞİK ÇALIŞMA YERLERİNDE HAVA DEĞİŞİMİ İHTİYACI</a:t>
            </a:r>
            <a:endParaRPr lang="tr-TR" sz="2800" b="1" dirty="0" smtClean="0">
              <a:solidFill>
                <a:srgbClr val="FF0000"/>
              </a:solidFill>
            </a:endParaRPr>
          </a:p>
        </p:txBody>
      </p:sp>
      <p:sp>
        <p:nvSpPr>
          <p:cNvPr id="37892" name="Rectangle 3"/>
          <p:cNvSpPr>
            <a:spLocks noChangeArrowheads="1"/>
          </p:cNvSpPr>
          <p:nvPr/>
        </p:nvSpPr>
        <p:spPr bwMode="auto">
          <a:xfrm>
            <a:off x="304800" y="1342023"/>
            <a:ext cx="879475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tabLst>
                <a:tab pos="3543300" algn="l"/>
              </a:tabLst>
            </a:pPr>
            <a:r>
              <a:rPr lang="tr-TR" dirty="0">
                <a:solidFill>
                  <a:schemeClr val="tx2"/>
                </a:solidFill>
              </a:rPr>
              <a:t>            </a:t>
            </a:r>
            <a:r>
              <a:rPr lang="tr-TR" sz="2400" b="1" u="sng" dirty="0">
                <a:solidFill>
                  <a:schemeClr val="tx2"/>
                </a:solidFill>
              </a:rPr>
              <a:t>İşyeri 			      Hava değişimi/Saat</a:t>
            </a:r>
            <a:endParaRPr lang="tr-TR" sz="2400" dirty="0">
              <a:solidFill>
                <a:schemeClr val="tx2"/>
              </a:solidFill>
            </a:endParaRPr>
          </a:p>
          <a:p>
            <a:pPr>
              <a:tabLst>
                <a:tab pos="3543300" algn="l"/>
              </a:tabLst>
            </a:pPr>
            <a:r>
              <a:rPr lang="tr-TR" sz="2400" dirty="0">
                <a:solidFill>
                  <a:schemeClr val="tx2"/>
                </a:solidFill>
              </a:rPr>
              <a:t>Akümülatör İmalatı				       </a:t>
            </a:r>
            <a:r>
              <a:rPr lang="tr-TR" sz="2400" dirty="0" smtClean="0">
                <a:solidFill>
                  <a:schemeClr val="tx2"/>
                </a:solidFill>
              </a:rPr>
              <a:t>      </a:t>
            </a:r>
            <a:r>
              <a:rPr lang="tr-TR" sz="2400" dirty="0">
                <a:solidFill>
                  <a:schemeClr val="tx2"/>
                </a:solidFill>
              </a:rPr>
              <a:t>5-10 defa</a:t>
            </a:r>
          </a:p>
          <a:p>
            <a:pPr>
              <a:tabLst>
                <a:tab pos="3543300" algn="l"/>
              </a:tabLst>
            </a:pPr>
            <a:r>
              <a:rPr lang="tr-TR" sz="2400" dirty="0">
                <a:solidFill>
                  <a:schemeClr val="tx2"/>
                </a:solidFill>
              </a:rPr>
              <a:t>Boyahaneler					5-15    “</a:t>
            </a:r>
          </a:p>
          <a:p>
            <a:pPr>
              <a:tabLst>
                <a:tab pos="3543300" algn="l"/>
              </a:tabLst>
            </a:pPr>
            <a:r>
              <a:rPr lang="tr-TR" sz="2400" dirty="0">
                <a:solidFill>
                  <a:schemeClr val="tx2"/>
                </a:solidFill>
              </a:rPr>
              <a:t>Bürolar					3-6	“</a:t>
            </a:r>
          </a:p>
          <a:p>
            <a:pPr>
              <a:tabLst>
                <a:tab pos="3543300" algn="l"/>
              </a:tabLst>
            </a:pPr>
            <a:r>
              <a:rPr lang="tr-TR" sz="2400" dirty="0">
                <a:solidFill>
                  <a:schemeClr val="tx2"/>
                </a:solidFill>
              </a:rPr>
              <a:t>Püskürtme boya işleri					20-50  “</a:t>
            </a:r>
          </a:p>
          <a:p>
            <a:pPr>
              <a:tabLst>
                <a:tab pos="3543300" algn="l"/>
              </a:tabLst>
            </a:pPr>
            <a:r>
              <a:rPr lang="tr-TR" sz="2400" dirty="0">
                <a:solidFill>
                  <a:schemeClr val="tx2"/>
                </a:solidFill>
              </a:rPr>
              <a:t>Garajlar					4-6	 “</a:t>
            </a:r>
          </a:p>
          <a:p>
            <a:pPr>
              <a:tabLst>
                <a:tab pos="3543300" algn="l"/>
              </a:tabLst>
            </a:pPr>
            <a:r>
              <a:rPr lang="tr-TR" sz="2400" dirty="0">
                <a:solidFill>
                  <a:schemeClr val="tx2"/>
                </a:solidFill>
              </a:rPr>
              <a:t>Elbise bırakılan yerler					4-6       “</a:t>
            </a:r>
          </a:p>
          <a:p>
            <a:pPr>
              <a:tabLst>
                <a:tab pos="3543300" algn="l"/>
              </a:tabLst>
            </a:pPr>
            <a:r>
              <a:rPr lang="tr-TR" sz="2400" dirty="0">
                <a:solidFill>
                  <a:schemeClr val="tx2"/>
                </a:solidFill>
              </a:rPr>
              <a:t>Lokanta ve kantinler					4-8       “</a:t>
            </a:r>
          </a:p>
          <a:p>
            <a:pPr>
              <a:tabLst>
                <a:tab pos="3543300" algn="l"/>
              </a:tabLst>
            </a:pPr>
            <a:r>
              <a:rPr lang="tr-TR" sz="2400" dirty="0">
                <a:solidFill>
                  <a:schemeClr val="tx2"/>
                </a:solidFill>
              </a:rPr>
              <a:t>Fabrika mutfakları büyük mutfaklar	</a:t>
            </a:r>
            <a:r>
              <a:rPr lang="tr-TR" sz="2400" dirty="0" smtClean="0">
                <a:solidFill>
                  <a:schemeClr val="tx2"/>
                </a:solidFill>
              </a:rPr>
              <a:t>  	</a:t>
            </a:r>
            <a:r>
              <a:rPr lang="tr-TR" sz="2400" dirty="0">
                <a:solidFill>
                  <a:schemeClr val="tx2"/>
                </a:solidFill>
              </a:rPr>
              <a:t>	6-8 	 “</a:t>
            </a:r>
          </a:p>
          <a:p>
            <a:pPr>
              <a:tabLst>
                <a:tab pos="3543300" algn="l"/>
              </a:tabLst>
            </a:pPr>
            <a:r>
              <a:rPr lang="tr-TR" sz="2400" dirty="0">
                <a:solidFill>
                  <a:schemeClr val="tx2"/>
                </a:solidFill>
              </a:rPr>
              <a:t>Küçük mutfaklar					15-20   “</a:t>
            </a:r>
          </a:p>
          <a:p>
            <a:pPr>
              <a:tabLst>
                <a:tab pos="3543300" algn="l"/>
              </a:tabLst>
            </a:pPr>
            <a:r>
              <a:rPr lang="tr-TR" sz="2400" dirty="0" err="1">
                <a:solidFill>
                  <a:schemeClr val="tx2"/>
                </a:solidFill>
              </a:rPr>
              <a:t>Laboratuarlar</a:t>
            </a:r>
            <a:r>
              <a:rPr lang="tr-TR" sz="2400" dirty="0">
                <a:solidFill>
                  <a:schemeClr val="tx2"/>
                </a:solidFill>
              </a:rPr>
              <a:t>					5-10     “</a:t>
            </a:r>
          </a:p>
          <a:p>
            <a:pPr>
              <a:tabLst>
                <a:tab pos="3543300" algn="l"/>
              </a:tabLst>
            </a:pPr>
            <a:r>
              <a:rPr lang="tr-TR" sz="2400" dirty="0">
                <a:solidFill>
                  <a:schemeClr val="tx2"/>
                </a:solidFill>
              </a:rPr>
              <a:t>Tuvalet Banyo ve Duşlar					4-8       “</a:t>
            </a:r>
          </a:p>
          <a:p>
            <a:pPr>
              <a:tabLst>
                <a:tab pos="3543300" algn="l"/>
              </a:tabLst>
            </a:pPr>
            <a:r>
              <a:rPr lang="tr-TR" sz="2400" dirty="0">
                <a:solidFill>
                  <a:schemeClr val="tx2"/>
                </a:solidFill>
              </a:rPr>
              <a:t>Çamaşırhaneler					5-15     “</a:t>
            </a:r>
          </a:p>
          <a:p>
            <a:pPr>
              <a:tabLst>
                <a:tab pos="3543300" algn="l"/>
              </a:tabLst>
            </a:pPr>
            <a:r>
              <a:rPr lang="tr-TR" sz="2400" dirty="0">
                <a:solidFill>
                  <a:schemeClr val="tx2"/>
                </a:solidFill>
              </a:rPr>
              <a:t>Kasa odaları					3-6       “</a:t>
            </a:r>
            <a:endParaRPr lang="tr-TR" dirty="0">
              <a:solidFill>
                <a:schemeClr val="tx2"/>
              </a:solidFill>
            </a:endParaRPr>
          </a:p>
        </p:txBody>
      </p:sp>
    </p:spTree>
    <p:extLst>
      <p:ext uri="{BB962C8B-B14F-4D97-AF65-F5344CB8AC3E}">
        <p14:creationId xmlns:p14="http://schemas.microsoft.com/office/powerpoint/2010/main" val="3160362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961</TotalTime>
  <Words>1617</Words>
  <Application>Microsoft Office PowerPoint</Application>
  <PresentationFormat>Ekran Gösterisi (4:3)</PresentationFormat>
  <Paragraphs>274</Paragraphs>
  <Slides>52</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52</vt:i4>
      </vt:variant>
    </vt:vector>
  </HeadingPairs>
  <TitlesOfParts>
    <vt:vector size="58" baseType="lpstr">
      <vt:lpstr>宋体</vt:lpstr>
      <vt:lpstr>Arial</vt:lpstr>
      <vt:lpstr>Calibri</vt:lpstr>
      <vt:lpstr>Times New Roman</vt:lpstr>
      <vt:lpstr>Wingdings</vt:lpstr>
      <vt:lpstr>Ofis Teması</vt:lpstr>
      <vt:lpstr>HAVALANDIRMA  İKLİMLENDİRME</vt:lpstr>
      <vt:lpstr>İŞYERİ ÇALIŞMA ORTAMI</vt:lpstr>
      <vt:lpstr>TEMİZ HAVA</vt:lpstr>
      <vt:lpstr>HAVANIN İDEAL FORMÜLÜ</vt:lpstr>
      <vt:lpstr>PowerPoint Sunusu</vt:lpstr>
      <vt:lpstr>PowerPoint Sunusu</vt:lpstr>
      <vt:lpstr>HAVA İHTİYACI</vt:lpstr>
      <vt:lpstr>HAVA İHTİYACI</vt:lpstr>
      <vt:lpstr>DEĞİŞİK ÇALIŞMA YERLERİNDE HAVA DEĞİŞİMİ İHTİYACI</vt:lpstr>
      <vt:lpstr>HAVA AKIM HIZI </vt:lpstr>
      <vt:lpstr>HAVA AKIM HIZI </vt:lpstr>
      <vt:lpstr>İKLİMLENDİRME</vt:lpstr>
      <vt:lpstr>İKLİMLENDİRME</vt:lpstr>
      <vt:lpstr>TERMAL KONFOR BÖLGESİ;</vt:lpstr>
      <vt:lpstr>TERMAL KONFOR BÖLGESİ;</vt:lpstr>
      <vt:lpstr>BAĞIL NEM</vt:lpstr>
      <vt:lpstr>BAĞIL NEM</vt:lpstr>
      <vt:lpstr>Hafif işlerde rahat çalışmak için sıcaklık, hava akım hızı ve bağıl nem değerleri</vt:lpstr>
      <vt:lpstr>Yapılan işlere göre çalışma ortamı sıcaklıkları</vt:lpstr>
      <vt:lpstr>Yapılan işlere göre uygun çalışma ortamı sıcaklıkları</vt:lpstr>
      <vt:lpstr>Çalışma Ortamında Rahat Sıcaklık bölgesi</vt:lpstr>
      <vt:lpstr>Aşırı ısı üretim üzerinde olumsuz etki yapar</vt:lpstr>
      <vt:lpstr>TOZ</vt:lpstr>
      <vt:lpstr>TOZ</vt:lpstr>
      <vt:lpstr>En çok toza maruz kalınan iş kolları </vt:lpstr>
      <vt:lpstr>En çok toza maruz kalınan iş kolları</vt:lpstr>
      <vt:lpstr>TOZUN SAĞLIĞA ETKİLERİ</vt:lpstr>
      <vt:lpstr>SOLUNUM</vt:lpstr>
      <vt:lpstr>Tozların tutuldukları bölge ve tanecik büyüklükleri</vt:lpstr>
      <vt:lpstr>Tozların tutuldukları bölge ve tanecik büyüklükleri</vt:lpstr>
      <vt:lpstr>TOZLAR KİMYASAL KÖKENİNE GÖRE İKİ GRUBA AYRILIR</vt:lpstr>
      <vt:lpstr>TOZLAR KİMYASAL KÖKENİNE GÖRE İKİ GRUBA AYRILIR</vt:lpstr>
      <vt:lpstr>İNSAN SAĞLIĞINA ETKİLERİ AÇISINDAN TOZLARIN SINIFLANDIRILMASI</vt:lpstr>
      <vt:lpstr>İNSAN SAĞLIĞINA ETKİLERİ AÇISINDAN TOZLARIN SINIFLANDIRILMASI</vt:lpstr>
      <vt:lpstr>ZARARLI TOZLARLA MEYDANA GELEN MESLEKİ AKCİĞER HASTALIKLARI (PNÖMOKONYOZ)</vt:lpstr>
      <vt:lpstr>Olumsuz Etkilerin Önlenmesi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Lokal Havalandırma</vt:lpstr>
      <vt:lpstr>PowerPoint Sunusu</vt:lpstr>
      <vt:lpstr>PowerPoint Sunusu</vt:lpstr>
      <vt:lpstr>PowerPoint Sunusu</vt:lpstr>
      <vt:lpstr>PowerPoint Sunusu</vt:lpstr>
      <vt:lpstr>Teşekkürler </vt:lpstr>
    </vt:vector>
  </TitlesOfParts>
  <Company>AYDEMiR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Sağlığı ve Güvenliğine Genel Bakış ve Güvenlik Kültürü</dc:title>
  <dc:creator>BILGISAYAR</dc:creator>
  <cp:lastModifiedBy>Bülent</cp:lastModifiedBy>
  <cp:revision>69</cp:revision>
  <dcterms:created xsi:type="dcterms:W3CDTF">2012-12-06T17:59:33Z</dcterms:created>
  <dcterms:modified xsi:type="dcterms:W3CDTF">2019-05-22T15:09:31Z</dcterms:modified>
</cp:coreProperties>
</file>