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97" r:id="rId5"/>
    <p:sldId id="298" r:id="rId6"/>
    <p:sldId id="285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86" r:id="rId16"/>
    <p:sldId id="287" r:id="rId17"/>
    <p:sldId id="288" r:id="rId18"/>
    <p:sldId id="300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Karışık Desen (Mixed Design / </a:t>
            </a:r>
            <a:r>
              <a:rPr lang="tr-TR" dirty="0" err="1"/>
              <a:t>Split</a:t>
            </a:r>
            <a:r>
              <a:rPr lang="tr-TR" dirty="0"/>
              <a:t> </a:t>
            </a:r>
            <a:r>
              <a:rPr lang="tr-TR" dirty="0" err="1"/>
              <a:t>Plot</a:t>
            </a:r>
            <a:r>
              <a:rPr lang="tr-TR" dirty="0"/>
              <a:t>) ANOVA (Bir Faktörde Tekrarlı İki Faktörlü ANOVA)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lnSpc>
                <a:spcPct val="150000"/>
              </a:lnSpc>
              <a:spcBef>
                <a:spcPts val="1000"/>
              </a:spcBef>
            </a:pPr>
            <a:r>
              <a:rPr lang="tr-TR" dirty="0"/>
              <a:t>Tek faktör üzerinde tekrarlı ölçümler için iki faktörlü </a:t>
            </a:r>
            <a:r>
              <a:rPr lang="tr-TR" dirty="0" err="1"/>
              <a:t>ANOVA’da</a:t>
            </a:r>
            <a:r>
              <a:rPr lang="tr-TR" dirty="0"/>
              <a:t> toplam </a:t>
            </a:r>
            <a:r>
              <a:rPr lang="tr-TR" dirty="0" err="1" smtClean="0"/>
              <a:t>varyans</a:t>
            </a:r>
            <a:r>
              <a:rPr lang="tr-TR" dirty="0" smtClean="0"/>
              <a:t> </a:t>
            </a:r>
            <a:r>
              <a:rPr lang="tr-TR" sz="1800" dirty="0"/>
              <a:t>(Büyüköztürk, 2004</a:t>
            </a:r>
            <a:r>
              <a:rPr lang="tr-TR" sz="1800" dirty="0" smtClean="0"/>
              <a:t>);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</a:t>
            </a:r>
            <a:r>
              <a:rPr lang="tr-TR" dirty="0"/>
              <a:t>) </a:t>
            </a:r>
            <a:r>
              <a:rPr lang="tr-TR" dirty="0" err="1"/>
              <a:t>deneklerarası</a:t>
            </a:r>
            <a:r>
              <a:rPr lang="tr-TR" dirty="0"/>
              <a:t> ve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</a:t>
            </a:r>
            <a:r>
              <a:rPr lang="tr-TR" dirty="0"/>
              <a:t>) </a:t>
            </a:r>
            <a:r>
              <a:rPr lang="tr-TR" dirty="0" err="1"/>
              <a:t>denekleriçi</a:t>
            </a:r>
            <a:r>
              <a:rPr lang="tr-TR" dirty="0"/>
              <a:t> olmak üzere iki temel bölüme ayrılır.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err="1" smtClean="0"/>
              <a:t>Deneklerarası</a:t>
            </a:r>
            <a:r>
              <a:rPr lang="tr-TR" dirty="0" smtClean="0"/>
              <a:t> </a:t>
            </a:r>
            <a:r>
              <a:rPr lang="tr-TR" dirty="0" err="1"/>
              <a:t>varyans</a:t>
            </a:r>
            <a:r>
              <a:rPr lang="tr-TR" dirty="0"/>
              <a:t> farklı işlem gruplarına ve hataya bağlı </a:t>
            </a:r>
            <a:r>
              <a:rPr lang="tr-TR" dirty="0" err="1"/>
              <a:t>varyans</a:t>
            </a:r>
            <a:r>
              <a:rPr lang="tr-TR" dirty="0"/>
              <a:t> olmak üzere iki kısma bölünür. </a:t>
            </a:r>
          </a:p>
        </p:txBody>
      </p:sp>
    </p:spTree>
    <p:extLst>
      <p:ext uri="{BB962C8B-B14F-4D97-AF65-F5344CB8AC3E}">
        <p14:creationId xmlns:p14="http://schemas.microsoft.com/office/powerpoint/2010/main" val="1546151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tr-TR" sz="3000" b="1" dirty="0"/>
              <a:t>Karışık Desen (Mixed Design / </a:t>
            </a:r>
            <a:r>
              <a:rPr lang="tr-TR" sz="3000" b="1" dirty="0" err="1"/>
              <a:t>Split</a:t>
            </a:r>
            <a:r>
              <a:rPr lang="tr-TR" sz="3000" b="1" dirty="0"/>
              <a:t> </a:t>
            </a:r>
            <a:r>
              <a:rPr lang="tr-TR" sz="3000" b="1" dirty="0" err="1"/>
              <a:t>Plot</a:t>
            </a:r>
            <a:r>
              <a:rPr lang="tr-TR" sz="3000" b="1" dirty="0"/>
              <a:t>) ANOVA (Bir Faktörde Tekrarlı İki Faktörlü ANOVA</a:t>
            </a:r>
            <a:r>
              <a:rPr lang="tr-TR" sz="3000" b="1" dirty="0" smtClean="0"/>
              <a:t>) </a:t>
            </a:r>
            <a:r>
              <a:rPr lang="tr-TR" sz="2200" dirty="0" smtClean="0"/>
              <a:t>(Büyüköztürk, 2004)</a:t>
            </a:r>
            <a:endParaRPr lang="tr-TR" sz="2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Denekleriçi</a:t>
            </a:r>
            <a:r>
              <a:rPr lang="tr-TR" dirty="0" smtClean="0"/>
              <a:t> </a:t>
            </a:r>
            <a:r>
              <a:rPr lang="tr-TR" dirty="0" err="1"/>
              <a:t>varyans</a:t>
            </a:r>
            <a:r>
              <a:rPr lang="tr-TR" dirty="0"/>
              <a:t> ise tekrarlı ölçümlere (denemelere), ölçüm ile grup faktörünün etkileşimine ve denemelere bağlı hata olmak üzere üç kısma bölünür.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A </a:t>
            </a:r>
            <a:r>
              <a:rPr lang="tr-TR" dirty="0"/>
              <a:t>farklı işlem gruplarında olmayı tanımlayan </a:t>
            </a:r>
            <a:r>
              <a:rPr lang="tr-TR" dirty="0" err="1"/>
              <a:t>deneklerarası</a:t>
            </a:r>
            <a:r>
              <a:rPr lang="tr-TR" dirty="0"/>
              <a:t> (</a:t>
            </a:r>
            <a:r>
              <a:rPr lang="tr-TR" dirty="0" err="1"/>
              <a:t>gruplararası</a:t>
            </a:r>
            <a:r>
              <a:rPr lang="tr-TR" dirty="0"/>
              <a:t>, </a:t>
            </a:r>
            <a:r>
              <a:rPr lang="tr-TR" i="1" dirty="0"/>
              <a:t>da</a:t>
            </a:r>
            <a:r>
              <a:rPr lang="tr-TR" dirty="0"/>
              <a:t>) faktörü ve B zamana bağlı tekrarlı ölçümleri tanımlayan </a:t>
            </a:r>
            <a:r>
              <a:rPr lang="tr-TR" dirty="0" err="1"/>
              <a:t>denekleriçi</a:t>
            </a:r>
            <a:r>
              <a:rPr lang="tr-TR" dirty="0"/>
              <a:t> (</a:t>
            </a:r>
            <a:r>
              <a:rPr lang="tr-TR" dirty="0" err="1"/>
              <a:t>gruplariçi</a:t>
            </a:r>
            <a:r>
              <a:rPr lang="tr-TR" dirty="0"/>
              <a:t>, </a:t>
            </a:r>
            <a:r>
              <a:rPr lang="tr-TR" i="1" dirty="0" err="1"/>
              <a:t>di</a:t>
            </a:r>
            <a:r>
              <a:rPr lang="tr-TR" dirty="0"/>
              <a:t>) faktörü göstermek üzere istatistiksel model aşağıda verildiği gibi yazılabilir:</a:t>
            </a:r>
          </a:p>
          <a:p>
            <a:r>
              <a:rPr lang="tr-TR" dirty="0"/>
              <a:t>KT</a:t>
            </a:r>
            <a:r>
              <a:rPr lang="tr-TR" baseline="-25000" dirty="0"/>
              <a:t>T</a:t>
            </a:r>
            <a:r>
              <a:rPr lang="tr-TR" dirty="0"/>
              <a:t> =[ KT</a:t>
            </a:r>
            <a:r>
              <a:rPr lang="tr-TR" baseline="-25000" dirty="0"/>
              <a:t>A</a:t>
            </a:r>
            <a:r>
              <a:rPr lang="tr-TR" dirty="0"/>
              <a:t>+ </a:t>
            </a:r>
            <a:r>
              <a:rPr lang="tr-TR" dirty="0" err="1"/>
              <a:t>KT</a:t>
            </a:r>
            <a:r>
              <a:rPr lang="tr-TR" baseline="-25000" dirty="0" err="1"/>
              <a:t>e</a:t>
            </a:r>
            <a:r>
              <a:rPr lang="tr-TR" baseline="-25000" dirty="0"/>
              <a:t>-da</a:t>
            </a:r>
            <a:r>
              <a:rPr lang="tr-TR" dirty="0"/>
              <a:t>] + [ KT</a:t>
            </a:r>
            <a:r>
              <a:rPr lang="tr-TR" baseline="-25000" dirty="0"/>
              <a:t>B</a:t>
            </a:r>
            <a:r>
              <a:rPr lang="tr-TR" dirty="0"/>
              <a:t> + </a:t>
            </a:r>
            <a:r>
              <a:rPr lang="tr-TR" dirty="0" err="1"/>
              <a:t>KT</a:t>
            </a:r>
            <a:r>
              <a:rPr lang="tr-TR" baseline="-25000" dirty="0" err="1"/>
              <a:t>AxB</a:t>
            </a:r>
            <a:r>
              <a:rPr lang="tr-TR" dirty="0"/>
              <a:t>+ </a:t>
            </a:r>
            <a:r>
              <a:rPr lang="tr-TR" dirty="0" err="1"/>
              <a:t>KT</a:t>
            </a:r>
            <a:r>
              <a:rPr lang="tr-TR" baseline="-25000" dirty="0" err="1"/>
              <a:t>e</a:t>
            </a:r>
            <a:r>
              <a:rPr lang="tr-TR" baseline="-25000" dirty="0"/>
              <a:t>-</a:t>
            </a:r>
            <a:r>
              <a:rPr lang="tr-TR" baseline="-25000" dirty="0" err="1"/>
              <a:t>di</a:t>
            </a:r>
            <a:r>
              <a:rPr lang="tr-TR" dirty="0"/>
              <a:t>]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350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Karışık Desen (Mixed Design / </a:t>
            </a:r>
            <a:r>
              <a:rPr lang="tr-TR" b="1" dirty="0" err="1"/>
              <a:t>Split</a:t>
            </a:r>
            <a:r>
              <a:rPr lang="tr-TR" b="1" dirty="0"/>
              <a:t> </a:t>
            </a:r>
            <a:r>
              <a:rPr lang="tr-TR" b="1" dirty="0" err="1"/>
              <a:t>Plot</a:t>
            </a:r>
            <a:r>
              <a:rPr lang="tr-TR" b="1" dirty="0"/>
              <a:t>) ANOVA (Bir Faktörde Tekrarlı İki Faktörlü ANOVA) </a:t>
            </a:r>
            <a:r>
              <a:rPr lang="tr-TR" sz="3600" dirty="0"/>
              <a:t>(Büyüköztürk, 2004)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Tek faktörde tekrarlı ölçümler için iki faktörlü ANOVA modeli, iki faktörlü karışık (</a:t>
            </a:r>
            <a:r>
              <a:rPr lang="tr-TR" dirty="0" err="1"/>
              <a:t>split-plot</a:t>
            </a:r>
            <a:r>
              <a:rPr lang="tr-TR" dirty="0"/>
              <a:t>) desenlerde toplanan verilerin analizinde sıklıkla kullanılan çok faktörlü (</a:t>
            </a:r>
            <a:r>
              <a:rPr lang="tr-TR" dirty="0" err="1"/>
              <a:t>faktöryel</a:t>
            </a:r>
            <a:r>
              <a:rPr lang="tr-TR" dirty="0"/>
              <a:t>) bir analizdir.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tür bir desen iki faktörü içerir. Faktörlerden birincisi (satır faktörü), farklı deneysel işlem koşullarını, örneğin deney-kontrol gruplarını, deney1-deney2-deney3 vb. grupları gösterir.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280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Karışık Desen (Mixed Design / </a:t>
            </a:r>
            <a:r>
              <a:rPr lang="tr-TR" b="1" dirty="0" err="1"/>
              <a:t>Split</a:t>
            </a:r>
            <a:r>
              <a:rPr lang="tr-TR" b="1" dirty="0"/>
              <a:t> </a:t>
            </a:r>
            <a:r>
              <a:rPr lang="tr-TR" b="1" dirty="0" err="1"/>
              <a:t>Plot</a:t>
            </a:r>
            <a:r>
              <a:rPr lang="tr-TR" b="1" dirty="0"/>
              <a:t>) ANOVA (Bir Faktörde Tekrarlı İki Faktörlü ANOVA) </a:t>
            </a:r>
            <a:r>
              <a:rPr lang="tr-TR" sz="3600" dirty="0"/>
              <a:t>(Büyüköztürk, 2004)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İkinci faktör (sütun faktörü)  zaman bağlı değişimi betimlemek amacıyla yapılan tekrarlı ölçümleri, örneğin </a:t>
            </a:r>
            <a:r>
              <a:rPr lang="tr-TR" dirty="0" err="1"/>
              <a:t>öntest-sontest</a:t>
            </a:r>
            <a:r>
              <a:rPr lang="tr-TR" dirty="0"/>
              <a:t>, 1.ölçüm-2.ölçüm-3.ölçüm vb.  tanımlar. 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Analiz</a:t>
            </a:r>
            <a:r>
              <a:rPr lang="tr-TR" dirty="0"/>
              <a:t>, </a:t>
            </a:r>
            <a:r>
              <a:rPr lang="tr-TR" dirty="0" err="1"/>
              <a:t>öntest-sontest</a:t>
            </a:r>
            <a:r>
              <a:rPr lang="tr-TR" dirty="0"/>
              <a:t> kontrol gruplu desenlerde yaygın olarak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172277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Karışık Desen (Mixed Design / </a:t>
            </a:r>
            <a:r>
              <a:rPr lang="tr-TR" b="1" dirty="0" err="1"/>
              <a:t>Split</a:t>
            </a:r>
            <a:r>
              <a:rPr lang="tr-TR" b="1" dirty="0"/>
              <a:t> </a:t>
            </a:r>
            <a:r>
              <a:rPr lang="tr-TR" b="1" dirty="0" err="1"/>
              <a:t>Plot</a:t>
            </a:r>
            <a:r>
              <a:rPr lang="tr-TR" b="1" dirty="0"/>
              <a:t>) ANOVA (Bir Faktörde Tekrarlı İki Faktörlü ANOVA) </a:t>
            </a:r>
            <a:r>
              <a:rPr lang="tr-TR" sz="3600" dirty="0"/>
              <a:t>(Büyüköztürk, 2004)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tr-TR" dirty="0" smtClean="0"/>
              <a:t>Örneğin</a:t>
            </a:r>
            <a:r>
              <a:rPr lang="tr-TR" dirty="0"/>
              <a:t>, 2x4’lük bir karışık desen, birinci faktörün (A) iki düzeyden, yani iki işlem grubundan; ikinci faktörün (B) dört düzeyden, yani sırasıyla yapılan dört tekrarlı ölçümden oluştuğunu gösterir.  </a:t>
            </a:r>
            <a:endParaRPr lang="tr-TR" dirty="0" smtClean="0"/>
          </a:p>
          <a:p>
            <a:pPr>
              <a:lnSpc>
                <a:spcPct val="100000"/>
              </a:lnSpc>
            </a:pPr>
            <a:r>
              <a:rPr lang="tr-TR" dirty="0" smtClean="0"/>
              <a:t>Desende </a:t>
            </a:r>
            <a:r>
              <a:rPr lang="tr-TR" dirty="0"/>
              <a:t>8 deneysel koşul, gözenek vardır. İki farklı işlem grubundaki deneklerin her biri, dört ayrı zamanda, aynı değişkene ilişkin ölçülür ve bu ölçümler, ilişkili ölçümler olan tekrarlı ölçümleri oluşturur. </a:t>
            </a:r>
            <a:endParaRPr lang="tr-TR" dirty="0" smtClean="0"/>
          </a:p>
          <a:p>
            <a:pPr>
              <a:lnSpc>
                <a:spcPct val="100000"/>
              </a:lnSpc>
            </a:pPr>
            <a:r>
              <a:rPr lang="tr-TR" dirty="0" smtClean="0"/>
              <a:t>Öte </a:t>
            </a:r>
            <a:r>
              <a:rPr lang="tr-TR" dirty="0"/>
              <a:t>yandan, grupların, sütunun her bir düzeyindeki ölçümleri birbirinden farklıdır ve  bunlar da ilişkisiz ölçümleri gösterir.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365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Uygulama Dersi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r>
              <a:rPr lang="tr-TR" sz="3000" dirty="0" smtClean="0"/>
              <a:t>Bağımsız </a:t>
            </a:r>
            <a:r>
              <a:rPr lang="tr-TR" sz="3000" dirty="0"/>
              <a:t>Gruplar için İki Faktörlü ANOVA</a:t>
            </a:r>
          </a:p>
          <a:p>
            <a:pPr marL="0" indent="0">
              <a:buNone/>
            </a:pPr>
            <a:endParaRPr lang="tr-TR" sz="3000" dirty="0"/>
          </a:p>
          <a:p>
            <a:r>
              <a:rPr lang="tr-TR" sz="3000" dirty="0" smtClean="0"/>
              <a:t>Karışık </a:t>
            </a:r>
            <a:r>
              <a:rPr lang="tr-TR" sz="3000" dirty="0"/>
              <a:t>Desen (Mixed Design / </a:t>
            </a:r>
            <a:r>
              <a:rPr lang="tr-TR" sz="3000" dirty="0" err="1"/>
              <a:t>Split</a:t>
            </a:r>
            <a:r>
              <a:rPr lang="tr-TR" sz="3000" dirty="0"/>
              <a:t> </a:t>
            </a:r>
            <a:r>
              <a:rPr lang="tr-TR" sz="3000" dirty="0" err="1"/>
              <a:t>Plot</a:t>
            </a:r>
            <a:r>
              <a:rPr lang="tr-TR" sz="3000" dirty="0"/>
              <a:t>) ANOVA (Bir Faktörde Tekrarlı İki Faktörlü ANOVA)</a:t>
            </a:r>
          </a:p>
          <a:p>
            <a:pPr marL="0" indent="0">
              <a:buNone/>
            </a:pPr>
            <a:endParaRPr lang="tr-TR" sz="3000" dirty="0"/>
          </a:p>
          <a:p>
            <a:r>
              <a:rPr lang="tr-TR" sz="3000" dirty="0" err="1" smtClean="0"/>
              <a:t>Kovaryans</a:t>
            </a:r>
            <a:r>
              <a:rPr lang="tr-TR" sz="3000" dirty="0" smtClean="0"/>
              <a:t> </a:t>
            </a:r>
            <a:r>
              <a:rPr lang="tr-TR" sz="3000" dirty="0"/>
              <a:t>Analizi (ANCOVA</a:t>
            </a:r>
            <a:r>
              <a:rPr lang="tr-TR" sz="3000" dirty="0" smtClean="0"/>
              <a:t>)</a:t>
            </a:r>
          </a:p>
          <a:p>
            <a:endParaRPr lang="tr-TR" sz="3000" dirty="0" smtClean="0"/>
          </a:p>
          <a:p>
            <a:r>
              <a:rPr lang="tr-TR" sz="3200" dirty="0"/>
              <a:t>Çok Değişkenli </a:t>
            </a:r>
            <a:r>
              <a:rPr lang="tr-TR" sz="3200" dirty="0" err="1"/>
              <a:t>Varyans</a:t>
            </a:r>
            <a:r>
              <a:rPr lang="tr-TR" sz="3200" dirty="0"/>
              <a:t> Analizi (MANOVA)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000" dirty="0" smtClean="0"/>
          </a:p>
          <a:p>
            <a:endParaRPr lang="tr-TR" sz="3000" dirty="0"/>
          </a:p>
          <a:p>
            <a:pPr marL="0" indent="0">
              <a:buNone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475600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Uygulama </a:t>
            </a:r>
            <a:r>
              <a:rPr lang="tr-TR" sz="3200" b="1" dirty="0" smtClean="0"/>
              <a:t>Dersi-devam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r>
              <a:rPr lang="tr-TR" sz="3000" dirty="0" smtClean="0"/>
              <a:t>Bağımsız </a:t>
            </a:r>
            <a:r>
              <a:rPr lang="tr-TR" sz="3000" dirty="0"/>
              <a:t>Gruplar için İki Faktörlü ANOVA</a:t>
            </a:r>
          </a:p>
          <a:p>
            <a:pPr marL="0" indent="0">
              <a:buNone/>
            </a:pPr>
            <a:endParaRPr lang="tr-TR" sz="3000" dirty="0"/>
          </a:p>
          <a:p>
            <a:r>
              <a:rPr lang="tr-TR" sz="3000" dirty="0" smtClean="0"/>
              <a:t>Karışık </a:t>
            </a:r>
            <a:r>
              <a:rPr lang="tr-TR" sz="3000" dirty="0"/>
              <a:t>Desen (Mixed Design / </a:t>
            </a:r>
            <a:r>
              <a:rPr lang="tr-TR" sz="3000" dirty="0" err="1"/>
              <a:t>Split</a:t>
            </a:r>
            <a:r>
              <a:rPr lang="tr-TR" sz="3000" dirty="0"/>
              <a:t> </a:t>
            </a:r>
            <a:r>
              <a:rPr lang="tr-TR" sz="3000" dirty="0" err="1"/>
              <a:t>Plot</a:t>
            </a:r>
            <a:r>
              <a:rPr lang="tr-TR" sz="3000" dirty="0"/>
              <a:t>) ANOVA (Bir Faktörde Tekrarlı İki Faktörlü ANOVA)</a:t>
            </a:r>
          </a:p>
          <a:p>
            <a:pPr marL="0" indent="0">
              <a:buNone/>
            </a:pPr>
            <a:endParaRPr lang="tr-TR" sz="3000" dirty="0"/>
          </a:p>
          <a:p>
            <a:r>
              <a:rPr lang="tr-TR" sz="3000" dirty="0" err="1" smtClean="0"/>
              <a:t>Kovaryans</a:t>
            </a:r>
            <a:r>
              <a:rPr lang="tr-TR" sz="3000" dirty="0" smtClean="0"/>
              <a:t> </a:t>
            </a:r>
            <a:r>
              <a:rPr lang="tr-TR" sz="3000" dirty="0"/>
              <a:t>Analizi (ANCOVA</a:t>
            </a:r>
            <a:r>
              <a:rPr lang="tr-TR" sz="3000" dirty="0" smtClean="0"/>
              <a:t>)</a:t>
            </a:r>
          </a:p>
          <a:p>
            <a:endParaRPr lang="tr-TR" sz="3000" dirty="0" smtClean="0"/>
          </a:p>
          <a:p>
            <a:r>
              <a:rPr lang="tr-TR" sz="3200" dirty="0"/>
              <a:t>Çok Değişkenli </a:t>
            </a:r>
            <a:r>
              <a:rPr lang="tr-TR" sz="3200" dirty="0" err="1"/>
              <a:t>Varyans</a:t>
            </a:r>
            <a:r>
              <a:rPr lang="tr-TR" sz="3200" dirty="0"/>
              <a:t> Analizi (MANOVA)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000" dirty="0" smtClean="0"/>
          </a:p>
          <a:p>
            <a:endParaRPr lang="tr-TR" sz="3000" dirty="0"/>
          </a:p>
          <a:p>
            <a:pPr marL="0" indent="0">
              <a:buNone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727775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err="1" smtClean="0"/>
              <a:t>Anova</a:t>
            </a:r>
            <a:r>
              <a:rPr lang="tr-TR" sz="3200" b="1" dirty="0" smtClean="0"/>
              <a:t> Desenleri İçin Okunacak Kaynaklar</a:t>
            </a:r>
            <a:r>
              <a:rPr lang="tr-TR" sz="3200" b="1" dirty="0"/>
              <a:t/>
            </a:r>
            <a:br>
              <a:rPr lang="tr-TR" sz="3200" b="1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000" dirty="0" smtClean="0"/>
              <a:t>Büyüköztürk, Ş. (2001). Deneysel Desenler: </a:t>
            </a:r>
            <a:r>
              <a:rPr lang="tr-TR" sz="3000" dirty="0" err="1" smtClean="0"/>
              <a:t>Öntest</a:t>
            </a:r>
            <a:r>
              <a:rPr lang="tr-TR" sz="3000" dirty="0" smtClean="0"/>
              <a:t> </a:t>
            </a:r>
            <a:r>
              <a:rPr lang="tr-TR" sz="3000" dirty="0" err="1" smtClean="0"/>
              <a:t>sontest</a:t>
            </a:r>
            <a:r>
              <a:rPr lang="tr-TR" sz="3000" dirty="0" smtClean="0"/>
              <a:t> kontrol gruplu desen. Ankara: </a:t>
            </a:r>
            <a:r>
              <a:rPr lang="tr-TR" sz="3000" dirty="0" err="1" smtClean="0"/>
              <a:t>Pegem</a:t>
            </a:r>
            <a:r>
              <a:rPr lang="tr-TR" sz="3000" dirty="0" smtClean="0"/>
              <a:t> Yayınları.</a:t>
            </a:r>
          </a:p>
          <a:p>
            <a:pPr algn="just"/>
            <a:endParaRPr lang="tr-TR" sz="3000" dirty="0"/>
          </a:p>
          <a:p>
            <a:pPr algn="just"/>
            <a:r>
              <a:rPr lang="tr-TR" sz="3000" dirty="0"/>
              <a:t>Büyüköztürk, Ş. (1997). İki faktörlü </a:t>
            </a:r>
            <a:r>
              <a:rPr lang="tr-TR" sz="3000" dirty="0" err="1"/>
              <a:t>varyans</a:t>
            </a:r>
            <a:r>
              <a:rPr lang="tr-TR" sz="3000" dirty="0"/>
              <a:t> analizi. Ankara Üniversitesi Eğitim Bilimleri Fakültesi Dergisi, 30 (1), </a:t>
            </a:r>
            <a:r>
              <a:rPr lang="tr-TR" sz="3000" dirty="0" smtClean="0"/>
              <a:t>141-58.</a:t>
            </a:r>
          </a:p>
          <a:p>
            <a:pPr algn="just"/>
            <a:endParaRPr lang="tr-TR" sz="3000" dirty="0"/>
          </a:p>
          <a:p>
            <a:pPr algn="just"/>
            <a:r>
              <a:rPr lang="tr-TR" sz="3200" dirty="0"/>
              <a:t> Büyüköztürk, Ş. (1998). </a:t>
            </a:r>
            <a:r>
              <a:rPr lang="tr-TR" sz="3200" dirty="0" err="1"/>
              <a:t>Kovaryans</a:t>
            </a:r>
            <a:r>
              <a:rPr lang="tr-TR" sz="3200" dirty="0"/>
              <a:t> analizi: </a:t>
            </a:r>
            <a:r>
              <a:rPr lang="tr-TR" sz="3200" dirty="0" err="1"/>
              <a:t>V</a:t>
            </a:r>
            <a:r>
              <a:rPr lang="tr-TR" sz="3200" dirty="0" err="1" smtClean="0"/>
              <a:t>aryans</a:t>
            </a:r>
            <a:r>
              <a:rPr lang="tr-TR" sz="3200" dirty="0" smtClean="0"/>
              <a:t> </a:t>
            </a:r>
            <a:r>
              <a:rPr lang="tr-TR" sz="3200" dirty="0"/>
              <a:t>analizi ile karşılaştırmalı bir inceleme. Ankara Üniversitesi Eğitim Bilimleri Fakültesi Dergisi, 31(1), 91-105.</a:t>
            </a:r>
            <a:endParaRPr lang="tr-TR" sz="3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673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Büyüköztürk, Ş. (</a:t>
            </a:r>
            <a:r>
              <a:rPr lang="tr-TR" dirty="0" smtClean="0"/>
              <a:t>2004). </a:t>
            </a:r>
            <a:r>
              <a:rPr lang="tr-TR" i="1" dirty="0"/>
              <a:t>Sosyal Bilimler için Veri Analizi El </a:t>
            </a:r>
            <a:r>
              <a:rPr lang="tr-TR" i="1" dirty="0" smtClean="0"/>
              <a:t>Kitabı</a:t>
            </a:r>
            <a:r>
              <a:rPr lang="tr-TR" dirty="0" smtClean="0"/>
              <a:t>. Ankara</a:t>
            </a:r>
            <a:r>
              <a:rPr lang="tr-TR" dirty="0"/>
              <a:t>: </a:t>
            </a:r>
            <a:r>
              <a:rPr lang="tr-TR" dirty="0" err="1"/>
              <a:t>Pegem</a:t>
            </a:r>
            <a:r>
              <a:rPr lang="tr-TR" dirty="0"/>
              <a:t> A Yayıncılık.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8463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ANOVA DESENLERİ</a:t>
            </a:r>
            <a:r>
              <a:rPr lang="tr-TR" sz="3200" b="1" dirty="0" smtClean="0"/>
              <a:t>: </a:t>
            </a:r>
            <a:r>
              <a:rPr lang="tr-TR" sz="3200" b="1" dirty="0" err="1" smtClean="0"/>
              <a:t>Kovaryans</a:t>
            </a:r>
            <a:r>
              <a:rPr lang="tr-TR" sz="3200" b="1" dirty="0" smtClean="0"/>
              <a:t> Analizi (ANCOVA)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Bir araştırmada etkisi test edilen bir faktörün ya da faktörlerin dışında, bağımlı değişken ile ilişkisi bulunan bir değişkenin ya da değişkenlerin istatistiksel olarak kontrol edilmesini sağlayan bir tekniktir (Büyüköztürk</a:t>
            </a:r>
            <a:r>
              <a:rPr lang="tr-TR" dirty="0"/>
              <a:t>, 2004</a:t>
            </a:r>
            <a:r>
              <a:rPr lang="tr-TR" dirty="0" smtClean="0"/>
              <a:t>).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ANOVA ile regresyonun birleşimidir.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Özellikle </a:t>
            </a:r>
            <a:r>
              <a:rPr lang="tr-TR" dirty="0" err="1" smtClean="0"/>
              <a:t>öntest-sontest</a:t>
            </a:r>
            <a:r>
              <a:rPr lang="tr-TR" dirty="0" smtClean="0"/>
              <a:t> kontrol gruplu modellerde </a:t>
            </a:r>
            <a:r>
              <a:rPr lang="tr-TR" dirty="0" err="1" smtClean="0"/>
              <a:t>öntestin</a:t>
            </a:r>
            <a:r>
              <a:rPr lang="tr-TR" dirty="0" smtClean="0"/>
              <a:t> etkisine göre düzeltilmiş </a:t>
            </a:r>
            <a:r>
              <a:rPr lang="tr-TR" dirty="0" err="1" smtClean="0"/>
              <a:t>sontest</a:t>
            </a:r>
            <a:r>
              <a:rPr lang="tr-TR" dirty="0" smtClean="0"/>
              <a:t> puanlarının karşılaştırılmasında yaygın olarak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677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ANOVA DESENLERİ: </a:t>
            </a:r>
            <a:r>
              <a:rPr lang="tr-TR" sz="3200" b="1" dirty="0" err="1"/>
              <a:t>Kovaryans</a:t>
            </a:r>
            <a:r>
              <a:rPr lang="tr-TR" sz="3200" b="1" dirty="0"/>
              <a:t> Analizi (ANCOVA)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01288"/>
            <a:ext cx="10515600" cy="477567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3000" dirty="0" smtClean="0"/>
              <a:t>Varsayımlar</a:t>
            </a:r>
            <a:endParaRPr lang="tr-TR" sz="3000" b="1" dirty="0" smtClean="0"/>
          </a:p>
          <a:p>
            <a:pPr lvl="1">
              <a:lnSpc>
                <a:spcPct val="150000"/>
              </a:lnSpc>
            </a:pPr>
            <a:r>
              <a:rPr lang="tr-TR" sz="3000" dirty="0" err="1" smtClean="0"/>
              <a:t>Seçkisiz</a:t>
            </a:r>
            <a:r>
              <a:rPr lang="tr-TR" sz="3000" dirty="0" smtClean="0"/>
              <a:t> bir desende bağımlı değişken ve ortak değişken arasında doğrusal bir ilişki vardır.</a:t>
            </a:r>
          </a:p>
          <a:p>
            <a:pPr lvl="1">
              <a:lnSpc>
                <a:spcPct val="150000"/>
              </a:lnSpc>
            </a:pPr>
            <a:r>
              <a:rPr lang="tr-TR" sz="3000" dirty="0" err="1"/>
              <a:t>Gruplariçi</a:t>
            </a:r>
            <a:r>
              <a:rPr lang="tr-TR" sz="3000" dirty="0"/>
              <a:t> regresyon eğimleri eşittir</a:t>
            </a:r>
            <a:r>
              <a:rPr lang="tr-TR" sz="3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tr-TR" sz="3000" dirty="0" smtClean="0"/>
              <a:t>Bir faktöre göre oluşan grupların her biri için bağımlı değişkene ait puanların evrendeki </a:t>
            </a:r>
            <a:r>
              <a:rPr lang="tr-TR" sz="3000" dirty="0" err="1" smtClean="0"/>
              <a:t>varyansları</a:t>
            </a:r>
            <a:r>
              <a:rPr lang="tr-TR" sz="3000" dirty="0" smtClean="0"/>
              <a:t> eşittir ve dağılımı normaldir.</a:t>
            </a:r>
          </a:p>
          <a:p>
            <a:pPr lvl="1">
              <a:lnSpc>
                <a:spcPct val="150000"/>
              </a:lnSpc>
            </a:pPr>
            <a:r>
              <a:rPr lang="tr-TR" sz="3000" dirty="0" smtClean="0"/>
              <a:t>Ortalama puanları karşılaştırılacak örneklemler </a:t>
            </a:r>
            <a:r>
              <a:rPr lang="tr-TR" sz="3000" dirty="0"/>
              <a:t>ilişkisizdir (Büyüköztürk, 2004</a:t>
            </a:r>
            <a:r>
              <a:rPr lang="tr-TR" sz="3000" dirty="0" smtClean="0"/>
              <a:t>).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1481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Kovaryans</a:t>
            </a:r>
            <a:r>
              <a:rPr lang="tr-TR" b="1" dirty="0"/>
              <a:t> Analizi (ANCOVA)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ANCOVA, farklı işlem gruplarındaki deneklerin bağımlı değişkene ilişkin puanlarının karşılaştırıldığı ve bağımlı değişkenle ilişkili olan bir ya da daha fazla sürekli değişkenin olduğu deneysel desenlerde sıklıkla kullanılan bir istatistiktir (Büyüköztürk, 2004).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059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Kovaryans</a:t>
            </a:r>
            <a:r>
              <a:rPr lang="tr-TR" b="1" dirty="0"/>
              <a:t> Analizi (ANCOVA)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Öntest-sontest</a:t>
            </a:r>
            <a:r>
              <a:rPr lang="tr-TR" dirty="0"/>
              <a:t> kontrol gruplu bir desende, araştırmacı deneysel işlemin etkili olup olmadığına odaklanmışsa, en uygun istatistiksel işlem, </a:t>
            </a:r>
            <a:r>
              <a:rPr lang="tr-TR" dirty="0" err="1"/>
              <a:t>öntestin</a:t>
            </a:r>
            <a:r>
              <a:rPr lang="tr-TR" dirty="0"/>
              <a:t> ortak değişken olarak kontrol edildiği tek faktörlü </a:t>
            </a:r>
            <a:r>
              <a:rPr lang="tr-TR" dirty="0" err="1"/>
              <a:t>ANCOVA’dır</a:t>
            </a:r>
            <a:r>
              <a:rPr lang="tr-TR" dirty="0"/>
              <a:t>. Benzer olarak iki ya da daha fazla işlem grubunun bulunduğu ve deney öncesi ve sonrası ölçümlerin olduğu bir karışık desen (</a:t>
            </a:r>
            <a:r>
              <a:rPr lang="tr-TR" dirty="0" err="1"/>
              <a:t>split-plot</a:t>
            </a:r>
            <a:r>
              <a:rPr lang="tr-TR" dirty="0"/>
              <a:t> desen) için de tek faktörlü ANCOVA uygundur. Burada da deney öncesi ölçümler ortak değişken olarak analize dahil </a:t>
            </a:r>
            <a:r>
              <a:rPr lang="tr-TR" dirty="0" smtClean="0"/>
              <a:t>edilir</a:t>
            </a:r>
            <a:r>
              <a:rPr lang="tr-TR" dirty="0"/>
              <a:t> </a:t>
            </a:r>
            <a:r>
              <a:rPr lang="tr-TR" dirty="0" smtClean="0"/>
              <a:t>(Büyüköztürk</a:t>
            </a:r>
            <a:r>
              <a:rPr lang="tr-TR" dirty="0"/>
              <a:t>, 2004).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175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ANOVA </a:t>
            </a:r>
            <a:r>
              <a:rPr lang="tr-TR" sz="3200" b="1" dirty="0"/>
              <a:t>DESENLERİ: </a:t>
            </a:r>
            <a:r>
              <a:rPr lang="tr-TR" sz="3200" b="1" dirty="0" smtClean="0"/>
              <a:t>Çok Değişkenli </a:t>
            </a:r>
            <a:r>
              <a:rPr lang="tr-TR" sz="3200" b="1" dirty="0" err="1"/>
              <a:t>Varyans</a:t>
            </a:r>
            <a:r>
              <a:rPr lang="tr-TR" sz="3200" b="1" dirty="0"/>
              <a:t> Analizi (MANOVA)</a:t>
            </a:r>
            <a:br>
              <a:rPr lang="tr-TR" sz="3200" b="1" dirty="0"/>
            </a:b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/>
              <a:t>Çok Değişkenli </a:t>
            </a:r>
            <a:r>
              <a:rPr lang="tr-TR" dirty="0" err="1"/>
              <a:t>Varyans</a:t>
            </a:r>
            <a:r>
              <a:rPr lang="tr-TR" dirty="0"/>
              <a:t> Analizi (MANOVA), birden fazla bağımlı değişkenin bulunduğu durumlarda kullanılır. Bağımsız gruplar için tek Faktörlü </a:t>
            </a:r>
            <a:r>
              <a:rPr lang="tr-TR" dirty="0" err="1"/>
              <a:t>ANOVA'dan</a:t>
            </a:r>
            <a:r>
              <a:rPr lang="tr-TR" dirty="0"/>
              <a:t> farkı, birden fazla bağımlı değişkenin eşzamanlı </a:t>
            </a:r>
            <a:r>
              <a:rPr lang="tr-TR" dirty="0" err="1"/>
              <a:t>inclenmesine</a:t>
            </a:r>
            <a:r>
              <a:rPr lang="tr-TR" dirty="0"/>
              <a:t> olanak </a:t>
            </a:r>
            <a:r>
              <a:rPr lang="tr-TR" dirty="0" smtClean="0"/>
              <a:t>sağlamasıdır </a:t>
            </a:r>
            <a:r>
              <a:rPr lang="tr-TR" dirty="0"/>
              <a:t>(Büyüköztürk, 2004).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14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Karışık Desen (Mixed Design / </a:t>
            </a:r>
            <a:r>
              <a:rPr lang="tr-TR" dirty="0" err="1"/>
              <a:t>Split</a:t>
            </a:r>
            <a:r>
              <a:rPr lang="tr-TR" dirty="0"/>
              <a:t> </a:t>
            </a:r>
            <a:r>
              <a:rPr lang="tr-TR" dirty="0" err="1"/>
              <a:t>Plot</a:t>
            </a:r>
            <a:r>
              <a:rPr lang="tr-TR" dirty="0"/>
              <a:t>) ANOVA (Bir Faktörde Tekrarlı İki Faktörlü ANOVA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Karışık ölçümler için iki faktörlü ANOVA, işlem gruplarına bağlı olarak ilişkisiz ölçümlerin ve zamana bağlı olarak tekrarlı ölçümlerin söz edildiği iki faktörlü karışık (</a:t>
            </a:r>
            <a:r>
              <a:rPr lang="tr-TR" dirty="0" err="1"/>
              <a:t>split-plot</a:t>
            </a:r>
            <a:r>
              <a:rPr lang="tr-TR" dirty="0"/>
              <a:t>) desenlerde, uygulanan deneysel işlemin etkililiğine ilişkin </a:t>
            </a:r>
            <a:r>
              <a:rPr lang="tr-TR" dirty="0" err="1"/>
              <a:t>satırxsütun</a:t>
            </a:r>
            <a:r>
              <a:rPr lang="tr-TR" dirty="0"/>
              <a:t> ortak etkisini ve satır ile sütun faktörlerinin temel etkilerini test etmek için </a:t>
            </a:r>
            <a:r>
              <a:rPr lang="tr-TR" dirty="0" smtClean="0"/>
              <a:t>kullanılır </a:t>
            </a:r>
            <a:r>
              <a:rPr lang="tr-TR" dirty="0"/>
              <a:t>(Büyüköztürk, 2004).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059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tr-TR" sz="3000" b="1" dirty="0"/>
              <a:t>Karışık Desen (Mixed Design / </a:t>
            </a:r>
            <a:r>
              <a:rPr lang="tr-TR" sz="3000" b="1" dirty="0" err="1"/>
              <a:t>Split</a:t>
            </a:r>
            <a:r>
              <a:rPr lang="tr-TR" sz="3000" b="1" dirty="0"/>
              <a:t> </a:t>
            </a:r>
            <a:r>
              <a:rPr lang="tr-TR" sz="3000" b="1" dirty="0" err="1"/>
              <a:t>Plot</a:t>
            </a:r>
            <a:r>
              <a:rPr lang="tr-TR" sz="3000" b="1" dirty="0"/>
              <a:t>) ANOVA (Bir Faktörde Tekrarlı İki Faktörlü ANOVA</a:t>
            </a:r>
            <a:r>
              <a:rPr lang="tr-TR" sz="3000" b="1" dirty="0" smtClean="0"/>
              <a:t>) </a:t>
            </a:r>
            <a:r>
              <a:rPr lang="tr-TR" sz="2000" dirty="0" smtClean="0"/>
              <a:t>(Büyüköztürk, 2004)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Tek faktör üzerinde tekrarlı ölçümler için iki faktörlü ANOVA olarak da isimlendirilen bu istatistiksel modelin varsayımları aşağıda verilmiştir: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Bağımlı değişken en az aralık ölçeğindedir.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Bağımlı değişkene ait puanlar, her bir alt grupta normal dağılım gösterir.</a:t>
            </a:r>
          </a:p>
          <a:p>
            <a:pPr lvl="0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625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Karışık Desen (Mixed Design / </a:t>
            </a:r>
            <a:r>
              <a:rPr lang="tr-TR" b="1" dirty="0" err="1"/>
              <a:t>Split</a:t>
            </a:r>
            <a:r>
              <a:rPr lang="tr-TR" b="1" dirty="0"/>
              <a:t> </a:t>
            </a:r>
            <a:r>
              <a:rPr lang="tr-TR" b="1" dirty="0" err="1"/>
              <a:t>Plot</a:t>
            </a:r>
            <a:r>
              <a:rPr lang="tr-TR" b="1" dirty="0"/>
              <a:t>) ANOVA (Bir Faktörde Tekrarlı İki Faktörlü ANOVA)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tr-TR" dirty="0" smtClean="0"/>
              <a:t>Grupların </a:t>
            </a:r>
            <a:r>
              <a:rPr lang="tr-TR" dirty="0"/>
              <a:t>aynı zamanda elde edilen puanlarının </a:t>
            </a:r>
            <a:r>
              <a:rPr lang="tr-TR" dirty="0" err="1"/>
              <a:t>varyansları</a:t>
            </a:r>
            <a:r>
              <a:rPr lang="tr-TR" dirty="0"/>
              <a:t> eşittir.</a:t>
            </a:r>
          </a:p>
          <a:p>
            <a:pPr lvl="0">
              <a:lnSpc>
                <a:spcPct val="150000"/>
              </a:lnSpc>
            </a:pPr>
            <a:r>
              <a:rPr lang="tr-TR" dirty="0"/>
              <a:t>Ölçüm setlerinin ikili kombinasyonları için grupların </a:t>
            </a:r>
            <a:r>
              <a:rPr lang="tr-TR" dirty="0" err="1"/>
              <a:t>kovaryansları</a:t>
            </a:r>
            <a:r>
              <a:rPr lang="tr-TR" dirty="0"/>
              <a:t>    eşittir.</a:t>
            </a:r>
          </a:p>
          <a:p>
            <a:pPr>
              <a:lnSpc>
                <a:spcPct val="150000"/>
              </a:lnSpc>
            </a:pPr>
            <a:r>
              <a:rPr lang="tr-TR" dirty="0"/>
              <a:t>Herhangi bir denek için hesaplanan fark puanı, diğer denekler için hesaplanan fark puanlarından </a:t>
            </a:r>
            <a:r>
              <a:rPr lang="tr-TR" dirty="0" smtClean="0"/>
              <a:t>bağımsızdır </a:t>
            </a:r>
            <a:r>
              <a:rPr lang="tr-TR" dirty="0"/>
              <a:t>(Büyüköztürk, 2004). </a:t>
            </a:r>
          </a:p>
          <a:p>
            <a:pPr marL="0" lvl="0" indent="0">
              <a:lnSpc>
                <a:spcPct val="150000"/>
              </a:lnSpc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3222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1014</Words>
  <Application>Microsoft Office PowerPoint</Application>
  <PresentationFormat>Geniş ekran</PresentationFormat>
  <Paragraphs>73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DAVRANIŞ BİLİMLERİNDE İLERİ İSTATİSTİK  DOKTORA</vt:lpstr>
      <vt:lpstr>ANOVA DESENLERİ: Kovaryans Analizi (ANCOVA)</vt:lpstr>
      <vt:lpstr>ANOVA DESENLERİ: Kovaryans Analizi (ANCOVA)</vt:lpstr>
      <vt:lpstr>Kovaryans Analizi (ANCOVA)</vt:lpstr>
      <vt:lpstr>Kovaryans Analizi (ANCOVA)</vt:lpstr>
      <vt:lpstr> ANOVA DESENLERİ: Çok Değişkenli Varyans Analizi (MANOVA) </vt:lpstr>
      <vt:lpstr>Karışık Desen (Mixed Design / Split Plot) ANOVA (Bir Faktörde Tekrarlı İki Faktörlü ANOVA)</vt:lpstr>
      <vt:lpstr>Karışık Desen (Mixed Design / Split Plot) ANOVA (Bir Faktörde Tekrarlı İki Faktörlü ANOVA) (Büyüköztürk, 2004)</vt:lpstr>
      <vt:lpstr>Karışık Desen (Mixed Design / Split Plot) ANOVA (Bir Faktörde Tekrarlı İki Faktörlü ANOVA)</vt:lpstr>
      <vt:lpstr>Karışık Desen (Mixed Design / Split Plot) ANOVA (Bir Faktörde Tekrarlı İki Faktörlü ANOVA)</vt:lpstr>
      <vt:lpstr>Karışık Desen (Mixed Design / Split Plot) ANOVA (Bir Faktörde Tekrarlı İki Faktörlü ANOVA) (Büyüköztürk, 2004)</vt:lpstr>
      <vt:lpstr>Karışık Desen (Mixed Design / Split Plot) ANOVA (Bir Faktörde Tekrarlı İki Faktörlü ANOVA) (Büyüköztürk, 2004)</vt:lpstr>
      <vt:lpstr>Karışık Desen (Mixed Design / Split Plot) ANOVA (Bir Faktörde Tekrarlı İki Faktörlü ANOVA) (Büyüköztürk, 2004)</vt:lpstr>
      <vt:lpstr>Karışık Desen (Mixed Design / Split Plot) ANOVA (Bir Faktörde Tekrarlı İki Faktörlü ANOVA) (Büyüköztürk, 2004)</vt:lpstr>
      <vt:lpstr>Uygulama Dersi</vt:lpstr>
      <vt:lpstr>Uygulama Dersi-devam</vt:lpstr>
      <vt:lpstr> Anova Desenleri İçin Okunacak Kaynaklar 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36</cp:revision>
  <dcterms:created xsi:type="dcterms:W3CDTF">2017-05-18T14:31:00Z</dcterms:created>
  <dcterms:modified xsi:type="dcterms:W3CDTF">2018-01-31T19:55:53Z</dcterms:modified>
</cp:coreProperties>
</file>