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433" r:id="rId3"/>
    <p:sldId id="434" r:id="rId4"/>
    <p:sldId id="268" r:id="rId5"/>
    <p:sldId id="269" r:id="rId6"/>
    <p:sldId id="437" r:id="rId7"/>
    <p:sldId id="264" r:id="rId8"/>
    <p:sldId id="265" r:id="rId9"/>
    <p:sldId id="349" r:id="rId10"/>
    <p:sldId id="322" r:id="rId11"/>
    <p:sldId id="361" r:id="rId12"/>
    <p:sldId id="270" r:id="rId13"/>
    <p:sldId id="271" r:id="rId14"/>
    <p:sldId id="272" r:id="rId15"/>
    <p:sldId id="330" r:id="rId16"/>
    <p:sldId id="411" r:id="rId17"/>
    <p:sldId id="282" r:id="rId18"/>
    <p:sldId id="280" r:id="rId19"/>
    <p:sldId id="284" r:id="rId20"/>
    <p:sldId id="327" r:id="rId21"/>
    <p:sldId id="325" r:id="rId22"/>
    <p:sldId id="371" r:id="rId23"/>
    <p:sldId id="408" r:id="rId24"/>
    <p:sldId id="372" r:id="rId25"/>
    <p:sldId id="374" r:id="rId26"/>
    <p:sldId id="375" r:id="rId27"/>
    <p:sldId id="283" r:id="rId28"/>
    <p:sldId id="311" r:id="rId29"/>
    <p:sldId id="312" r:id="rId30"/>
    <p:sldId id="313" r:id="rId31"/>
    <p:sldId id="293" r:id="rId32"/>
    <p:sldId id="294" r:id="rId33"/>
    <p:sldId id="298" r:id="rId34"/>
    <p:sldId id="299" r:id="rId35"/>
    <p:sldId id="297" r:id="rId36"/>
    <p:sldId id="296" r:id="rId37"/>
    <p:sldId id="418" r:id="rId38"/>
    <p:sldId id="426" r:id="rId39"/>
    <p:sldId id="425" r:id="rId40"/>
    <p:sldId id="427" r:id="rId41"/>
    <p:sldId id="413" r:id="rId42"/>
    <p:sldId id="414" r:id="rId43"/>
    <p:sldId id="415" r:id="rId44"/>
    <p:sldId id="416" r:id="rId45"/>
    <p:sldId id="417" r:id="rId46"/>
    <p:sldId id="421" r:id="rId47"/>
    <p:sldId id="422" r:id="rId48"/>
    <p:sldId id="423" r:id="rId49"/>
    <p:sldId id="438" r:id="rId50"/>
    <p:sldId id="348" r:id="rId51"/>
    <p:sldId id="353" r:id="rId52"/>
    <p:sldId id="302" r:id="rId53"/>
    <p:sldId id="295" r:id="rId54"/>
    <p:sldId id="376" r:id="rId55"/>
    <p:sldId id="377" r:id="rId56"/>
    <p:sldId id="379" r:id="rId57"/>
    <p:sldId id="380" r:id="rId58"/>
    <p:sldId id="404" r:id="rId59"/>
    <p:sldId id="382" r:id="rId60"/>
    <p:sldId id="405" r:id="rId61"/>
    <p:sldId id="384" r:id="rId62"/>
    <p:sldId id="385" r:id="rId63"/>
    <p:sldId id="386" r:id="rId64"/>
    <p:sldId id="387" r:id="rId65"/>
    <p:sldId id="388" r:id="rId66"/>
    <p:sldId id="389" r:id="rId67"/>
    <p:sldId id="390" r:id="rId68"/>
    <p:sldId id="391" r:id="rId69"/>
    <p:sldId id="392" r:id="rId70"/>
    <p:sldId id="393" r:id="rId71"/>
    <p:sldId id="394" r:id="rId72"/>
    <p:sldId id="395" r:id="rId73"/>
    <p:sldId id="396" r:id="rId74"/>
    <p:sldId id="406" r:id="rId75"/>
    <p:sldId id="407" r:id="rId76"/>
    <p:sldId id="436" r:id="rId77"/>
    <p:sldId id="363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C3E1"/>
    <a:srgbClr val="0000FF"/>
    <a:srgbClr val="66FFFF"/>
    <a:srgbClr val="66FFCC"/>
    <a:srgbClr val="E6E6E6"/>
    <a:srgbClr val="FFFFFF"/>
    <a:srgbClr val="FF66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755" autoAdjust="0"/>
  </p:normalViewPr>
  <p:slideViewPr>
    <p:cSldViewPr snapToGrid="0" snapToObjects="1">
      <p:cViewPr varScale="1">
        <p:scale>
          <a:sx n="109" d="100"/>
          <a:sy n="109" d="100"/>
        </p:scale>
        <p:origin x="22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92B00-FDA9-2441-A903-C3C941700663}" type="doc">
      <dgm:prSet loTypeId="urn:microsoft.com/office/officeart/2005/8/layout/orgChart1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C4A0B7-450D-6147-8616-2529EFC2118C}">
      <dgm:prSet phldrT="[Text]"/>
      <dgm:spPr/>
      <dgm:t>
        <a:bodyPr/>
        <a:lstStyle/>
        <a:p>
          <a:r>
            <a:rPr lang="en-US" dirty="0" err="1"/>
            <a:t>Endoplazma</a:t>
          </a:r>
          <a:r>
            <a:rPr lang="en-US" dirty="0"/>
            <a:t> </a:t>
          </a:r>
          <a:r>
            <a:rPr lang="en-US" dirty="0" err="1"/>
            <a:t>Retikulumu</a:t>
          </a:r>
          <a:endParaRPr lang="en-US" dirty="0"/>
        </a:p>
      </dgm:t>
    </dgm:pt>
    <dgm:pt modelId="{EC44603A-DC59-D543-94E1-1E07FFA2CCCD}" type="parTrans" cxnId="{7521C958-1516-DD4D-BA32-F9E0ABAEC9BB}">
      <dgm:prSet/>
      <dgm:spPr/>
      <dgm:t>
        <a:bodyPr/>
        <a:lstStyle/>
        <a:p>
          <a:endParaRPr lang="en-US"/>
        </a:p>
      </dgm:t>
    </dgm:pt>
    <dgm:pt modelId="{1D7FA991-8794-D948-9CEA-4E5605B32F52}" type="sibTrans" cxnId="{7521C958-1516-DD4D-BA32-F9E0ABAEC9BB}">
      <dgm:prSet/>
      <dgm:spPr/>
      <dgm:t>
        <a:bodyPr/>
        <a:lstStyle/>
        <a:p>
          <a:endParaRPr lang="en-US"/>
        </a:p>
      </dgm:t>
    </dgm:pt>
    <dgm:pt modelId="{4921C185-A936-FC48-A033-7FE45FD8A747}">
      <dgm:prSet phldrT="[Text]"/>
      <dgm:spPr/>
      <dgm:t>
        <a:bodyPr/>
        <a:lstStyle/>
        <a:p>
          <a:r>
            <a:rPr lang="en-US" dirty="0" err="1"/>
            <a:t>Granüllü</a:t>
          </a:r>
          <a:r>
            <a:rPr lang="en-US" dirty="0"/>
            <a:t> ER</a:t>
          </a:r>
        </a:p>
      </dgm:t>
    </dgm:pt>
    <dgm:pt modelId="{A584D388-6355-BA48-9642-F5FEAA44D5A3}" type="parTrans" cxnId="{BDE947BE-7F49-4A4A-B7E0-DA36476AC2C9}">
      <dgm:prSet/>
      <dgm:spPr/>
      <dgm:t>
        <a:bodyPr/>
        <a:lstStyle/>
        <a:p>
          <a:endParaRPr lang="en-US"/>
        </a:p>
      </dgm:t>
    </dgm:pt>
    <dgm:pt modelId="{0A1C8C33-9889-DA48-9E5C-A7A072F7E060}" type="sibTrans" cxnId="{BDE947BE-7F49-4A4A-B7E0-DA36476AC2C9}">
      <dgm:prSet/>
      <dgm:spPr/>
      <dgm:t>
        <a:bodyPr/>
        <a:lstStyle/>
        <a:p>
          <a:endParaRPr lang="en-US"/>
        </a:p>
      </dgm:t>
    </dgm:pt>
    <dgm:pt modelId="{C3A24970-2463-884D-AEA2-45F4B9B600B6}">
      <dgm:prSet phldrT="[Text]"/>
      <dgm:spPr/>
      <dgm:t>
        <a:bodyPr/>
        <a:lstStyle/>
        <a:p>
          <a:r>
            <a:rPr lang="en-US" dirty="0" err="1"/>
            <a:t>Ribozom</a:t>
          </a:r>
          <a:endParaRPr lang="en-US" dirty="0"/>
        </a:p>
      </dgm:t>
    </dgm:pt>
    <dgm:pt modelId="{3032CF38-C482-B441-A6D3-591AD1EDAD11}" type="parTrans" cxnId="{AD6B4458-B822-EC47-857C-9593B90CB52A}">
      <dgm:prSet/>
      <dgm:spPr/>
      <dgm:t>
        <a:bodyPr/>
        <a:lstStyle/>
        <a:p>
          <a:endParaRPr lang="en-US"/>
        </a:p>
      </dgm:t>
    </dgm:pt>
    <dgm:pt modelId="{A29F2B04-C27B-4F4F-AC2A-BFA9ADF81E7F}" type="sibTrans" cxnId="{AD6B4458-B822-EC47-857C-9593B90CB52A}">
      <dgm:prSet/>
      <dgm:spPr/>
      <dgm:t>
        <a:bodyPr/>
        <a:lstStyle/>
        <a:p>
          <a:endParaRPr lang="en-US"/>
        </a:p>
      </dgm:t>
    </dgm:pt>
    <dgm:pt modelId="{B5C14C7C-4247-7040-A5AC-6B78C6F06C64}">
      <dgm:prSet phldrT="[Text]"/>
      <dgm:spPr/>
      <dgm:t>
        <a:bodyPr/>
        <a:lstStyle/>
        <a:p>
          <a:r>
            <a:rPr lang="en-US" dirty="0"/>
            <a:t>Protein </a:t>
          </a:r>
          <a:r>
            <a:rPr lang="en-US" dirty="0" err="1"/>
            <a:t>sentezi</a:t>
          </a:r>
          <a:endParaRPr lang="en-US" dirty="0"/>
        </a:p>
      </dgm:t>
    </dgm:pt>
    <dgm:pt modelId="{F99DD10E-31D0-F444-A87B-EEA19C51E815}" type="parTrans" cxnId="{971EB382-F4D9-7D40-B7E3-6E8471070A6E}">
      <dgm:prSet/>
      <dgm:spPr/>
      <dgm:t>
        <a:bodyPr/>
        <a:lstStyle/>
        <a:p>
          <a:endParaRPr lang="en-US"/>
        </a:p>
      </dgm:t>
    </dgm:pt>
    <dgm:pt modelId="{24C39A89-84C2-B143-A752-20DEE67DEB6C}" type="sibTrans" cxnId="{971EB382-F4D9-7D40-B7E3-6E8471070A6E}">
      <dgm:prSet/>
      <dgm:spPr/>
      <dgm:t>
        <a:bodyPr/>
        <a:lstStyle/>
        <a:p>
          <a:endParaRPr lang="en-US"/>
        </a:p>
      </dgm:t>
    </dgm:pt>
    <dgm:pt modelId="{D2ACAC73-5B80-F74D-A981-BE98444ADF46}">
      <dgm:prSet phldrT="[Text]"/>
      <dgm:spPr/>
      <dgm:t>
        <a:bodyPr/>
        <a:lstStyle/>
        <a:p>
          <a:r>
            <a:rPr lang="en-US" dirty="0" err="1"/>
            <a:t>Granülsüz</a:t>
          </a:r>
          <a:r>
            <a:rPr lang="en-US" dirty="0"/>
            <a:t> ER</a:t>
          </a:r>
        </a:p>
      </dgm:t>
    </dgm:pt>
    <dgm:pt modelId="{EDA9F89B-3AF9-2848-AFE1-A038DAAA287E}" type="parTrans" cxnId="{5C08B8FD-5429-F840-9222-1DF7802992AB}">
      <dgm:prSet/>
      <dgm:spPr/>
      <dgm:t>
        <a:bodyPr/>
        <a:lstStyle/>
        <a:p>
          <a:endParaRPr lang="en-US"/>
        </a:p>
      </dgm:t>
    </dgm:pt>
    <dgm:pt modelId="{FA468685-7495-D748-8797-3C59F0232F26}" type="sibTrans" cxnId="{5C08B8FD-5429-F840-9222-1DF7802992AB}">
      <dgm:prSet/>
      <dgm:spPr/>
      <dgm:t>
        <a:bodyPr/>
        <a:lstStyle/>
        <a:p>
          <a:endParaRPr lang="en-US"/>
        </a:p>
      </dgm:t>
    </dgm:pt>
    <dgm:pt modelId="{7DE9D989-B08E-E341-B800-CDEB578DFD30}" type="pres">
      <dgm:prSet presAssocID="{10C92B00-FDA9-2441-A903-C3C9417006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EF0FFF-521C-7F43-905D-1DC53A5E147A}" type="pres">
      <dgm:prSet presAssocID="{E8C4A0B7-450D-6147-8616-2529EFC2118C}" presName="hierRoot1" presStyleCnt="0">
        <dgm:presLayoutVars>
          <dgm:hierBranch val="init"/>
        </dgm:presLayoutVars>
      </dgm:prSet>
      <dgm:spPr/>
    </dgm:pt>
    <dgm:pt modelId="{640CB968-63ED-D149-A73D-877120D90999}" type="pres">
      <dgm:prSet presAssocID="{E8C4A0B7-450D-6147-8616-2529EFC2118C}" presName="rootComposite1" presStyleCnt="0"/>
      <dgm:spPr/>
    </dgm:pt>
    <dgm:pt modelId="{83BC1263-9C4A-E841-ACBB-840C47D84A91}" type="pres">
      <dgm:prSet presAssocID="{E8C4A0B7-450D-6147-8616-2529EFC2118C}" presName="rootText1" presStyleLbl="node0" presStyleIdx="0" presStyleCnt="1">
        <dgm:presLayoutVars>
          <dgm:chPref val="3"/>
        </dgm:presLayoutVars>
      </dgm:prSet>
      <dgm:spPr/>
    </dgm:pt>
    <dgm:pt modelId="{D2CEC290-F9E2-0447-8D53-88CB6104ED09}" type="pres">
      <dgm:prSet presAssocID="{E8C4A0B7-450D-6147-8616-2529EFC2118C}" presName="rootConnector1" presStyleLbl="node1" presStyleIdx="0" presStyleCnt="0"/>
      <dgm:spPr/>
    </dgm:pt>
    <dgm:pt modelId="{7D746B6A-3401-D645-A403-E48AEA484B6A}" type="pres">
      <dgm:prSet presAssocID="{E8C4A0B7-450D-6147-8616-2529EFC2118C}" presName="hierChild2" presStyleCnt="0"/>
      <dgm:spPr/>
    </dgm:pt>
    <dgm:pt modelId="{77CEF13C-27D1-4447-9553-66A0AE294683}" type="pres">
      <dgm:prSet presAssocID="{A584D388-6355-BA48-9642-F5FEAA44D5A3}" presName="Name37" presStyleLbl="parChTrans1D2" presStyleIdx="0" presStyleCnt="2"/>
      <dgm:spPr/>
    </dgm:pt>
    <dgm:pt modelId="{D9034362-2E1D-AA40-9485-FFB4719A2BBE}" type="pres">
      <dgm:prSet presAssocID="{4921C185-A936-FC48-A033-7FE45FD8A747}" presName="hierRoot2" presStyleCnt="0">
        <dgm:presLayoutVars>
          <dgm:hierBranch val="init"/>
        </dgm:presLayoutVars>
      </dgm:prSet>
      <dgm:spPr/>
    </dgm:pt>
    <dgm:pt modelId="{5072B053-F67C-644F-B5BE-12879B677CBE}" type="pres">
      <dgm:prSet presAssocID="{4921C185-A936-FC48-A033-7FE45FD8A747}" presName="rootComposite" presStyleCnt="0"/>
      <dgm:spPr/>
    </dgm:pt>
    <dgm:pt modelId="{9C2CD2CD-2819-3D45-97CF-1A92A95AA5DF}" type="pres">
      <dgm:prSet presAssocID="{4921C185-A936-FC48-A033-7FE45FD8A747}" presName="rootText" presStyleLbl="node2" presStyleIdx="0" presStyleCnt="2">
        <dgm:presLayoutVars>
          <dgm:chPref val="3"/>
        </dgm:presLayoutVars>
      </dgm:prSet>
      <dgm:spPr/>
    </dgm:pt>
    <dgm:pt modelId="{98339FD4-2BBE-8D4A-B288-2163A93715FA}" type="pres">
      <dgm:prSet presAssocID="{4921C185-A936-FC48-A033-7FE45FD8A747}" presName="rootConnector" presStyleLbl="node2" presStyleIdx="0" presStyleCnt="2"/>
      <dgm:spPr/>
    </dgm:pt>
    <dgm:pt modelId="{4C0945B9-2714-DA49-AB51-F0F5FD32AFA5}" type="pres">
      <dgm:prSet presAssocID="{4921C185-A936-FC48-A033-7FE45FD8A747}" presName="hierChild4" presStyleCnt="0"/>
      <dgm:spPr/>
    </dgm:pt>
    <dgm:pt modelId="{A1885D50-0226-CC46-87D0-318FD05FEC76}" type="pres">
      <dgm:prSet presAssocID="{3032CF38-C482-B441-A6D3-591AD1EDAD11}" presName="Name37" presStyleLbl="parChTrans1D3" presStyleIdx="0" presStyleCnt="2"/>
      <dgm:spPr/>
    </dgm:pt>
    <dgm:pt modelId="{996D6E03-7D1D-4745-B9E8-5ECF31077C08}" type="pres">
      <dgm:prSet presAssocID="{C3A24970-2463-884D-AEA2-45F4B9B600B6}" presName="hierRoot2" presStyleCnt="0">
        <dgm:presLayoutVars>
          <dgm:hierBranch val="init"/>
        </dgm:presLayoutVars>
      </dgm:prSet>
      <dgm:spPr/>
    </dgm:pt>
    <dgm:pt modelId="{CC112801-D8DB-1449-A3AB-1D2211D4AD8D}" type="pres">
      <dgm:prSet presAssocID="{C3A24970-2463-884D-AEA2-45F4B9B600B6}" presName="rootComposite" presStyleCnt="0"/>
      <dgm:spPr/>
    </dgm:pt>
    <dgm:pt modelId="{574D496A-BCA9-C547-A321-2E743994070A}" type="pres">
      <dgm:prSet presAssocID="{C3A24970-2463-884D-AEA2-45F4B9B600B6}" presName="rootText" presStyleLbl="node3" presStyleIdx="0" presStyleCnt="2">
        <dgm:presLayoutVars>
          <dgm:chPref val="3"/>
        </dgm:presLayoutVars>
      </dgm:prSet>
      <dgm:spPr/>
    </dgm:pt>
    <dgm:pt modelId="{A6E38DCD-E10F-564E-8A7C-5FF773F9A237}" type="pres">
      <dgm:prSet presAssocID="{C3A24970-2463-884D-AEA2-45F4B9B600B6}" presName="rootConnector" presStyleLbl="node3" presStyleIdx="0" presStyleCnt="2"/>
      <dgm:spPr/>
    </dgm:pt>
    <dgm:pt modelId="{8FF5E464-6B87-B649-A72F-06012DD3D9B5}" type="pres">
      <dgm:prSet presAssocID="{C3A24970-2463-884D-AEA2-45F4B9B600B6}" presName="hierChild4" presStyleCnt="0"/>
      <dgm:spPr/>
    </dgm:pt>
    <dgm:pt modelId="{4711AF72-9CBA-954D-9FCA-6BE535524BBF}" type="pres">
      <dgm:prSet presAssocID="{C3A24970-2463-884D-AEA2-45F4B9B600B6}" presName="hierChild5" presStyleCnt="0"/>
      <dgm:spPr/>
    </dgm:pt>
    <dgm:pt modelId="{40750965-B832-9C43-B678-576AD9988127}" type="pres">
      <dgm:prSet presAssocID="{F99DD10E-31D0-F444-A87B-EEA19C51E815}" presName="Name37" presStyleLbl="parChTrans1D3" presStyleIdx="1" presStyleCnt="2"/>
      <dgm:spPr/>
    </dgm:pt>
    <dgm:pt modelId="{DB24D7C0-E862-2E41-B5C1-4F25BFD56B62}" type="pres">
      <dgm:prSet presAssocID="{B5C14C7C-4247-7040-A5AC-6B78C6F06C64}" presName="hierRoot2" presStyleCnt="0">
        <dgm:presLayoutVars>
          <dgm:hierBranch val="init"/>
        </dgm:presLayoutVars>
      </dgm:prSet>
      <dgm:spPr/>
    </dgm:pt>
    <dgm:pt modelId="{D1D9A257-BB83-804D-AAD7-10DC5AFF9F87}" type="pres">
      <dgm:prSet presAssocID="{B5C14C7C-4247-7040-A5AC-6B78C6F06C64}" presName="rootComposite" presStyleCnt="0"/>
      <dgm:spPr/>
    </dgm:pt>
    <dgm:pt modelId="{12F1E42E-4C2E-2849-8173-E4FD6E392474}" type="pres">
      <dgm:prSet presAssocID="{B5C14C7C-4247-7040-A5AC-6B78C6F06C64}" presName="rootText" presStyleLbl="node3" presStyleIdx="1" presStyleCnt="2">
        <dgm:presLayoutVars>
          <dgm:chPref val="3"/>
        </dgm:presLayoutVars>
      </dgm:prSet>
      <dgm:spPr/>
    </dgm:pt>
    <dgm:pt modelId="{4DDB62C6-A9EA-994B-9811-DFDA8EC88DBB}" type="pres">
      <dgm:prSet presAssocID="{B5C14C7C-4247-7040-A5AC-6B78C6F06C64}" presName="rootConnector" presStyleLbl="node3" presStyleIdx="1" presStyleCnt="2"/>
      <dgm:spPr/>
    </dgm:pt>
    <dgm:pt modelId="{87BBE205-A5AA-4841-BEAB-2176FB7DFAA7}" type="pres">
      <dgm:prSet presAssocID="{B5C14C7C-4247-7040-A5AC-6B78C6F06C64}" presName="hierChild4" presStyleCnt="0"/>
      <dgm:spPr/>
    </dgm:pt>
    <dgm:pt modelId="{89491A1A-13AD-B14F-90D9-E5719E6430A0}" type="pres">
      <dgm:prSet presAssocID="{B5C14C7C-4247-7040-A5AC-6B78C6F06C64}" presName="hierChild5" presStyleCnt="0"/>
      <dgm:spPr/>
    </dgm:pt>
    <dgm:pt modelId="{5E786050-A1E5-AD41-A4CA-8358BFA45040}" type="pres">
      <dgm:prSet presAssocID="{4921C185-A936-FC48-A033-7FE45FD8A747}" presName="hierChild5" presStyleCnt="0"/>
      <dgm:spPr/>
    </dgm:pt>
    <dgm:pt modelId="{11DE2F6E-127B-4141-B2AB-4B3502E98353}" type="pres">
      <dgm:prSet presAssocID="{EDA9F89B-3AF9-2848-AFE1-A038DAAA287E}" presName="Name37" presStyleLbl="parChTrans1D2" presStyleIdx="1" presStyleCnt="2"/>
      <dgm:spPr/>
    </dgm:pt>
    <dgm:pt modelId="{BEBB8626-83C7-7B47-8D2E-9271B79F1804}" type="pres">
      <dgm:prSet presAssocID="{D2ACAC73-5B80-F74D-A981-BE98444ADF46}" presName="hierRoot2" presStyleCnt="0">
        <dgm:presLayoutVars>
          <dgm:hierBranch val="init"/>
        </dgm:presLayoutVars>
      </dgm:prSet>
      <dgm:spPr/>
    </dgm:pt>
    <dgm:pt modelId="{2031FC57-7FE8-8044-A6AD-6292F2895779}" type="pres">
      <dgm:prSet presAssocID="{D2ACAC73-5B80-F74D-A981-BE98444ADF46}" presName="rootComposite" presStyleCnt="0"/>
      <dgm:spPr/>
    </dgm:pt>
    <dgm:pt modelId="{9F341DE1-3B1A-3F4A-BE92-BF52C03152B8}" type="pres">
      <dgm:prSet presAssocID="{D2ACAC73-5B80-F74D-A981-BE98444ADF46}" presName="rootText" presStyleLbl="node2" presStyleIdx="1" presStyleCnt="2" custScaleX="127949">
        <dgm:presLayoutVars>
          <dgm:chPref val="3"/>
        </dgm:presLayoutVars>
      </dgm:prSet>
      <dgm:spPr/>
    </dgm:pt>
    <dgm:pt modelId="{1C083491-D9E5-5B40-8AFC-C8D11F18D341}" type="pres">
      <dgm:prSet presAssocID="{D2ACAC73-5B80-F74D-A981-BE98444ADF46}" presName="rootConnector" presStyleLbl="node2" presStyleIdx="1" presStyleCnt="2"/>
      <dgm:spPr/>
    </dgm:pt>
    <dgm:pt modelId="{0371440D-1E8E-5B49-8E18-7ED21386AD4C}" type="pres">
      <dgm:prSet presAssocID="{D2ACAC73-5B80-F74D-A981-BE98444ADF46}" presName="hierChild4" presStyleCnt="0"/>
      <dgm:spPr/>
    </dgm:pt>
    <dgm:pt modelId="{3AC24CA0-65E0-684F-9DB5-B5900F20E549}" type="pres">
      <dgm:prSet presAssocID="{D2ACAC73-5B80-F74D-A981-BE98444ADF46}" presName="hierChild5" presStyleCnt="0"/>
      <dgm:spPr/>
    </dgm:pt>
    <dgm:pt modelId="{F0C9B2C3-CA6B-5B47-B550-15E18C915FA9}" type="pres">
      <dgm:prSet presAssocID="{E8C4A0B7-450D-6147-8616-2529EFC2118C}" presName="hierChild3" presStyleCnt="0"/>
      <dgm:spPr/>
    </dgm:pt>
  </dgm:ptLst>
  <dgm:cxnLst>
    <dgm:cxn modelId="{0DD80C09-19DB-3549-BEA1-74346010BE12}" type="presOf" srcId="{C3A24970-2463-884D-AEA2-45F4B9B600B6}" destId="{574D496A-BCA9-C547-A321-2E743994070A}" srcOrd="0" destOrd="0" presId="urn:microsoft.com/office/officeart/2005/8/layout/orgChart1"/>
    <dgm:cxn modelId="{18F7D829-B766-2B44-847F-C04AE9BFAFB8}" type="presOf" srcId="{EDA9F89B-3AF9-2848-AFE1-A038DAAA287E}" destId="{11DE2F6E-127B-4141-B2AB-4B3502E98353}" srcOrd="0" destOrd="0" presId="urn:microsoft.com/office/officeart/2005/8/layout/orgChart1"/>
    <dgm:cxn modelId="{AE5C5B30-C380-A74B-9EAC-369343EA29FA}" type="presOf" srcId="{F99DD10E-31D0-F444-A87B-EEA19C51E815}" destId="{40750965-B832-9C43-B678-576AD9988127}" srcOrd="0" destOrd="0" presId="urn:microsoft.com/office/officeart/2005/8/layout/orgChart1"/>
    <dgm:cxn modelId="{DD85F848-5C5D-764B-86F0-DDEAA3C8488B}" type="presOf" srcId="{E8C4A0B7-450D-6147-8616-2529EFC2118C}" destId="{D2CEC290-F9E2-0447-8D53-88CB6104ED09}" srcOrd="1" destOrd="0" presId="urn:microsoft.com/office/officeart/2005/8/layout/orgChart1"/>
    <dgm:cxn modelId="{124EBC49-A6AA-D541-9577-A3085828A1FA}" type="presOf" srcId="{E8C4A0B7-450D-6147-8616-2529EFC2118C}" destId="{83BC1263-9C4A-E841-ACBB-840C47D84A91}" srcOrd="0" destOrd="0" presId="urn:microsoft.com/office/officeart/2005/8/layout/orgChart1"/>
    <dgm:cxn modelId="{2B89594F-755C-B648-A7E3-439E5D9D1B4E}" type="presOf" srcId="{10C92B00-FDA9-2441-A903-C3C941700663}" destId="{7DE9D989-B08E-E341-B800-CDEB578DFD30}" srcOrd="0" destOrd="0" presId="urn:microsoft.com/office/officeart/2005/8/layout/orgChart1"/>
    <dgm:cxn modelId="{AD6B4458-B822-EC47-857C-9593B90CB52A}" srcId="{4921C185-A936-FC48-A033-7FE45FD8A747}" destId="{C3A24970-2463-884D-AEA2-45F4B9B600B6}" srcOrd="0" destOrd="0" parTransId="{3032CF38-C482-B441-A6D3-591AD1EDAD11}" sibTransId="{A29F2B04-C27B-4F4F-AC2A-BFA9ADF81E7F}"/>
    <dgm:cxn modelId="{7521C958-1516-DD4D-BA32-F9E0ABAEC9BB}" srcId="{10C92B00-FDA9-2441-A903-C3C941700663}" destId="{E8C4A0B7-450D-6147-8616-2529EFC2118C}" srcOrd="0" destOrd="0" parTransId="{EC44603A-DC59-D543-94E1-1E07FFA2CCCD}" sibTransId="{1D7FA991-8794-D948-9CEA-4E5605B32F52}"/>
    <dgm:cxn modelId="{5981966E-94F8-0746-941F-E2C6993AE910}" type="presOf" srcId="{4921C185-A936-FC48-A033-7FE45FD8A747}" destId="{98339FD4-2BBE-8D4A-B288-2163A93715FA}" srcOrd="1" destOrd="0" presId="urn:microsoft.com/office/officeart/2005/8/layout/orgChart1"/>
    <dgm:cxn modelId="{20CE6675-015D-9C49-BFBE-686A98523077}" type="presOf" srcId="{B5C14C7C-4247-7040-A5AC-6B78C6F06C64}" destId="{4DDB62C6-A9EA-994B-9811-DFDA8EC88DBB}" srcOrd="1" destOrd="0" presId="urn:microsoft.com/office/officeart/2005/8/layout/orgChart1"/>
    <dgm:cxn modelId="{971EB382-F4D9-7D40-B7E3-6E8471070A6E}" srcId="{4921C185-A936-FC48-A033-7FE45FD8A747}" destId="{B5C14C7C-4247-7040-A5AC-6B78C6F06C64}" srcOrd="1" destOrd="0" parTransId="{F99DD10E-31D0-F444-A87B-EEA19C51E815}" sibTransId="{24C39A89-84C2-B143-A752-20DEE67DEB6C}"/>
    <dgm:cxn modelId="{07521A85-1940-1E42-BF3A-0A3F1C4BD51C}" type="presOf" srcId="{D2ACAC73-5B80-F74D-A981-BE98444ADF46}" destId="{9F341DE1-3B1A-3F4A-BE92-BF52C03152B8}" srcOrd="0" destOrd="0" presId="urn:microsoft.com/office/officeart/2005/8/layout/orgChart1"/>
    <dgm:cxn modelId="{CF893C89-78D9-A34C-B7CB-45D98CFA1A2C}" type="presOf" srcId="{B5C14C7C-4247-7040-A5AC-6B78C6F06C64}" destId="{12F1E42E-4C2E-2849-8173-E4FD6E392474}" srcOrd="0" destOrd="0" presId="urn:microsoft.com/office/officeart/2005/8/layout/orgChart1"/>
    <dgm:cxn modelId="{2DC4FCA4-7DDF-8641-955B-B37EFE591EC3}" type="presOf" srcId="{C3A24970-2463-884D-AEA2-45F4B9B600B6}" destId="{A6E38DCD-E10F-564E-8A7C-5FF773F9A237}" srcOrd="1" destOrd="0" presId="urn:microsoft.com/office/officeart/2005/8/layout/orgChart1"/>
    <dgm:cxn modelId="{356911B6-A787-C645-A25E-2413F40F2098}" type="presOf" srcId="{D2ACAC73-5B80-F74D-A981-BE98444ADF46}" destId="{1C083491-D9E5-5B40-8AFC-C8D11F18D341}" srcOrd="1" destOrd="0" presId="urn:microsoft.com/office/officeart/2005/8/layout/orgChart1"/>
    <dgm:cxn modelId="{BCC648BB-8009-074F-8429-134DA03509E5}" type="presOf" srcId="{A584D388-6355-BA48-9642-F5FEAA44D5A3}" destId="{77CEF13C-27D1-4447-9553-66A0AE294683}" srcOrd="0" destOrd="0" presId="urn:microsoft.com/office/officeart/2005/8/layout/orgChart1"/>
    <dgm:cxn modelId="{BDE947BE-7F49-4A4A-B7E0-DA36476AC2C9}" srcId="{E8C4A0B7-450D-6147-8616-2529EFC2118C}" destId="{4921C185-A936-FC48-A033-7FE45FD8A747}" srcOrd="0" destOrd="0" parTransId="{A584D388-6355-BA48-9642-F5FEAA44D5A3}" sibTransId="{0A1C8C33-9889-DA48-9E5C-A7A072F7E060}"/>
    <dgm:cxn modelId="{056AB6D6-5900-4649-802E-8364219ACB36}" type="presOf" srcId="{4921C185-A936-FC48-A033-7FE45FD8A747}" destId="{9C2CD2CD-2819-3D45-97CF-1A92A95AA5DF}" srcOrd="0" destOrd="0" presId="urn:microsoft.com/office/officeart/2005/8/layout/orgChart1"/>
    <dgm:cxn modelId="{0965F9DC-2ECE-5D45-B0CD-CC07C56464D0}" type="presOf" srcId="{3032CF38-C482-B441-A6D3-591AD1EDAD11}" destId="{A1885D50-0226-CC46-87D0-318FD05FEC76}" srcOrd="0" destOrd="0" presId="urn:microsoft.com/office/officeart/2005/8/layout/orgChart1"/>
    <dgm:cxn modelId="{5C08B8FD-5429-F840-9222-1DF7802992AB}" srcId="{E8C4A0B7-450D-6147-8616-2529EFC2118C}" destId="{D2ACAC73-5B80-F74D-A981-BE98444ADF46}" srcOrd="1" destOrd="0" parTransId="{EDA9F89B-3AF9-2848-AFE1-A038DAAA287E}" sibTransId="{FA468685-7495-D748-8797-3C59F0232F26}"/>
    <dgm:cxn modelId="{D04E25F9-1D2D-344D-AE6D-45CBDE6381AF}" type="presParOf" srcId="{7DE9D989-B08E-E341-B800-CDEB578DFD30}" destId="{DFEF0FFF-521C-7F43-905D-1DC53A5E147A}" srcOrd="0" destOrd="0" presId="urn:microsoft.com/office/officeart/2005/8/layout/orgChart1"/>
    <dgm:cxn modelId="{94304367-2018-9C47-AFC7-1E570247B20E}" type="presParOf" srcId="{DFEF0FFF-521C-7F43-905D-1DC53A5E147A}" destId="{640CB968-63ED-D149-A73D-877120D90999}" srcOrd="0" destOrd="0" presId="urn:microsoft.com/office/officeart/2005/8/layout/orgChart1"/>
    <dgm:cxn modelId="{B15242B8-6CFB-9E4B-ADEA-8B206EB9A14D}" type="presParOf" srcId="{640CB968-63ED-D149-A73D-877120D90999}" destId="{83BC1263-9C4A-E841-ACBB-840C47D84A91}" srcOrd="0" destOrd="0" presId="urn:microsoft.com/office/officeart/2005/8/layout/orgChart1"/>
    <dgm:cxn modelId="{064A3C8F-F2FE-0E4E-851B-C96398F57A3B}" type="presParOf" srcId="{640CB968-63ED-D149-A73D-877120D90999}" destId="{D2CEC290-F9E2-0447-8D53-88CB6104ED09}" srcOrd="1" destOrd="0" presId="urn:microsoft.com/office/officeart/2005/8/layout/orgChart1"/>
    <dgm:cxn modelId="{C8127414-D997-B441-9A8E-2B0220A0EDF5}" type="presParOf" srcId="{DFEF0FFF-521C-7F43-905D-1DC53A5E147A}" destId="{7D746B6A-3401-D645-A403-E48AEA484B6A}" srcOrd="1" destOrd="0" presId="urn:microsoft.com/office/officeart/2005/8/layout/orgChart1"/>
    <dgm:cxn modelId="{14B8AFE9-F512-3F49-AE9E-8D9DC3BCCE93}" type="presParOf" srcId="{7D746B6A-3401-D645-A403-E48AEA484B6A}" destId="{77CEF13C-27D1-4447-9553-66A0AE294683}" srcOrd="0" destOrd="0" presId="urn:microsoft.com/office/officeart/2005/8/layout/orgChart1"/>
    <dgm:cxn modelId="{84BF0D7B-AA4D-9C49-BFBB-1C369D3683CC}" type="presParOf" srcId="{7D746B6A-3401-D645-A403-E48AEA484B6A}" destId="{D9034362-2E1D-AA40-9485-FFB4719A2BBE}" srcOrd="1" destOrd="0" presId="urn:microsoft.com/office/officeart/2005/8/layout/orgChart1"/>
    <dgm:cxn modelId="{01FB857E-9645-C149-92E2-EC020E34F270}" type="presParOf" srcId="{D9034362-2E1D-AA40-9485-FFB4719A2BBE}" destId="{5072B053-F67C-644F-B5BE-12879B677CBE}" srcOrd="0" destOrd="0" presId="urn:microsoft.com/office/officeart/2005/8/layout/orgChart1"/>
    <dgm:cxn modelId="{6CB2111E-DB00-E541-AE0F-BBB5C5FD9B66}" type="presParOf" srcId="{5072B053-F67C-644F-B5BE-12879B677CBE}" destId="{9C2CD2CD-2819-3D45-97CF-1A92A95AA5DF}" srcOrd="0" destOrd="0" presId="urn:microsoft.com/office/officeart/2005/8/layout/orgChart1"/>
    <dgm:cxn modelId="{75FEB21E-5F37-6940-8E69-604A07E695BC}" type="presParOf" srcId="{5072B053-F67C-644F-B5BE-12879B677CBE}" destId="{98339FD4-2BBE-8D4A-B288-2163A93715FA}" srcOrd="1" destOrd="0" presId="urn:microsoft.com/office/officeart/2005/8/layout/orgChart1"/>
    <dgm:cxn modelId="{6187A40C-88B6-DD4F-91B5-A1FD3C8C9C55}" type="presParOf" srcId="{D9034362-2E1D-AA40-9485-FFB4719A2BBE}" destId="{4C0945B9-2714-DA49-AB51-F0F5FD32AFA5}" srcOrd="1" destOrd="0" presId="urn:microsoft.com/office/officeart/2005/8/layout/orgChart1"/>
    <dgm:cxn modelId="{A8E59EF1-7223-424F-8950-A77221CD5CF2}" type="presParOf" srcId="{4C0945B9-2714-DA49-AB51-F0F5FD32AFA5}" destId="{A1885D50-0226-CC46-87D0-318FD05FEC76}" srcOrd="0" destOrd="0" presId="urn:microsoft.com/office/officeart/2005/8/layout/orgChart1"/>
    <dgm:cxn modelId="{E669A945-898C-8841-AB78-877AF19B4DB9}" type="presParOf" srcId="{4C0945B9-2714-DA49-AB51-F0F5FD32AFA5}" destId="{996D6E03-7D1D-4745-B9E8-5ECF31077C08}" srcOrd="1" destOrd="0" presId="urn:microsoft.com/office/officeart/2005/8/layout/orgChart1"/>
    <dgm:cxn modelId="{97569416-5D5D-4445-B8C4-18E0E17B56EB}" type="presParOf" srcId="{996D6E03-7D1D-4745-B9E8-5ECF31077C08}" destId="{CC112801-D8DB-1449-A3AB-1D2211D4AD8D}" srcOrd="0" destOrd="0" presId="urn:microsoft.com/office/officeart/2005/8/layout/orgChart1"/>
    <dgm:cxn modelId="{69C47AA8-104B-0F42-A611-01AC87E0387D}" type="presParOf" srcId="{CC112801-D8DB-1449-A3AB-1D2211D4AD8D}" destId="{574D496A-BCA9-C547-A321-2E743994070A}" srcOrd="0" destOrd="0" presId="urn:microsoft.com/office/officeart/2005/8/layout/orgChart1"/>
    <dgm:cxn modelId="{21360FDD-F0E7-824B-9EE9-0456522C25C7}" type="presParOf" srcId="{CC112801-D8DB-1449-A3AB-1D2211D4AD8D}" destId="{A6E38DCD-E10F-564E-8A7C-5FF773F9A237}" srcOrd="1" destOrd="0" presId="urn:microsoft.com/office/officeart/2005/8/layout/orgChart1"/>
    <dgm:cxn modelId="{E912B0A4-93E8-DE44-8377-86B98D15962F}" type="presParOf" srcId="{996D6E03-7D1D-4745-B9E8-5ECF31077C08}" destId="{8FF5E464-6B87-B649-A72F-06012DD3D9B5}" srcOrd="1" destOrd="0" presId="urn:microsoft.com/office/officeart/2005/8/layout/orgChart1"/>
    <dgm:cxn modelId="{A95C5F56-EBFC-FC43-865D-A0F9C1B19267}" type="presParOf" srcId="{996D6E03-7D1D-4745-B9E8-5ECF31077C08}" destId="{4711AF72-9CBA-954D-9FCA-6BE535524BBF}" srcOrd="2" destOrd="0" presId="urn:microsoft.com/office/officeart/2005/8/layout/orgChart1"/>
    <dgm:cxn modelId="{31E11C24-F350-1749-B16E-50EED51BECBC}" type="presParOf" srcId="{4C0945B9-2714-DA49-AB51-F0F5FD32AFA5}" destId="{40750965-B832-9C43-B678-576AD9988127}" srcOrd="2" destOrd="0" presId="urn:microsoft.com/office/officeart/2005/8/layout/orgChart1"/>
    <dgm:cxn modelId="{C4898457-6E89-3949-A10D-30236D43B4A3}" type="presParOf" srcId="{4C0945B9-2714-DA49-AB51-F0F5FD32AFA5}" destId="{DB24D7C0-E862-2E41-B5C1-4F25BFD56B62}" srcOrd="3" destOrd="0" presId="urn:microsoft.com/office/officeart/2005/8/layout/orgChart1"/>
    <dgm:cxn modelId="{42922543-E46B-6945-8D09-D4DA7C934EBF}" type="presParOf" srcId="{DB24D7C0-E862-2E41-B5C1-4F25BFD56B62}" destId="{D1D9A257-BB83-804D-AAD7-10DC5AFF9F87}" srcOrd="0" destOrd="0" presId="urn:microsoft.com/office/officeart/2005/8/layout/orgChart1"/>
    <dgm:cxn modelId="{57FE7C1B-4D4A-194E-AB24-33B07D7916F6}" type="presParOf" srcId="{D1D9A257-BB83-804D-AAD7-10DC5AFF9F87}" destId="{12F1E42E-4C2E-2849-8173-E4FD6E392474}" srcOrd="0" destOrd="0" presId="urn:microsoft.com/office/officeart/2005/8/layout/orgChart1"/>
    <dgm:cxn modelId="{8B2E2FB0-7513-BD4C-B0E0-3ED4F5C519A4}" type="presParOf" srcId="{D1D9A257-BB83-804D-AAD7-10DC5AFF9F87}" destId="{4DDB62C6-A9EA-994B-9811-DFDA8EC88DBB}" srcOrd="1" destOrd="0" presId="urn:microsoft.com/office/officeart/2005/8/layout/orgChart1"/>
    <dgm:cxn modelId="{1A3BA94D-4F0F-7B42-82AC-3BACEC2A06B6}" type="presParOf" srcId="{DB24D7C0-E862-2E41-B5C1-4F25BFD56B62}" destId="{87BBE205-A5AA-4841-BEAB-2176FB7DFAA7}" srcOrd="1" destOrd="0" presId="urn:microsoft.com/office/officeart/2005/8/layout/orgChart1"/>
    <dgm:cxn modelId="{020618A6-DCDE-734A-B347-8607BAB0991A}" type="presParOf" srcId="{DB24D7C0-E862-2E41-B5C1-4F25BFD56B62}" destId="{89491A1A-13AD-B14F-90D9-E5719E6430A0}" srcOrd="2" destOrd="0" presId="urn:microsoft.com/office/officeart/2005/8/layout/orgChart1"/>
    <dgm:cxn modelId="{8E2ADD37-380F-C24B-B32C-19AFD9987FEE}" type="presParOf" srcId="{D9034362-2E1D-AA40-9485-FFB4719A2BBE}" destId="{5E786050-A1E5-AD41-A4CA-8358BFA45040}" srcOrd="2" destOrd="0" presId="urn:microsoft.com/office/officeart/2005/8/layout/orgChart1"/>
    <dgm:cxn modelId="{5F378511-2AD5-5A43-8391-C2EB79964E13}" type="presParOf" srcId="{7D746B6A-3401-D645-A403-E48AEA484B6A}" destId="{11DE2F6E-127B-4141-B2AB-4B3502E98353}" srcOrd="2" destOrd="0" presId="urn:microsoft.com/office/officeart/2005/8/layout/orgChart1"/>
    <dgm:cxn modelId="{1AC14A2E-C0D9-214C-885A-33C2F768828D}" type="presParOf" srcId="{7D746B6A-3401-D645-A403-E48AEA484B6A}" destId="{BEBB8626-83C7-7B47-8D2E-9271B79F1804}" srcOrd="3" destOrd="0" presId="urn:microsoft.com/office/officeart/2005/8/layout/orgChart1"/>
    <dgm:cxn modelId="{C2D32797-4D24-174D-9384-7B30CE87C77F}" type="presParOf" srcId="{BEBB8626-83C7-7B47-8D2E-9271B79F1804}" destId="{2031FC57-7FE8-8044-A6AD-6292F2895779}" srcOrd="0" destOrd="0" presId="urn:microsoft.com/office/officeart/2005/8/layout/orgChart1"/>
    <dgm:cxn modelId="{C89D693C-9095-0E4A-9ADB-666D1455D2D1}" type="presParOf" srcId="{2031FC57-7FE8-8044-A6AD-6292F2895779}" destId="{9F341DE1-3B1A-3F4A-BE92-BF52C03152B8}" srcOrd="0" destOrd="0" presId="urn:microsoft.com/office/officeart/2005/8/layout/orgChart1"/>
    <dgm:cxn modelId="{37A43FCD-919B-074E-9A59-45FE007B24C1}" type="presParOf" srcId="{2031FC57-7FE8-8044-A6AD-6292F2895779}" destId="{1C083491-D9E5-5B40-8AFC-C8D11F18D341}" srcOrd="1" destOrd="0" presId="urn:microsoft.com/office/officeart/2005/8/layout/orgChart1"/>
    <dgm:cxn modelId="{97C10DED-CDE0-5541-9C86-F6C5A5B87B36}" type="presParOf" srcId="{BEBB8626-83C7-7B47-8D2E-9271B79F1804}" destId="{0371440D-1E8E-5B49-8E18-7ED21386AD4C}" srcOrd="1" destOrd="0" presId="urn:microsoft.com/office/officeart/2005/8/layout/orgChart1"/>
    <dgm:cxn modelId="{83944737-4A40-874B-9FCA-E30999FECB06}" type="presParOf" srcId="{BEBB8626-83C7-7B47-8D2E-9271B79F1804}" destId="{3AC24CA0-65E0-684F-9DB5-B5900F20E549}" srcOrd="2" destOrd="0" presId="urn:microsoft.com/office/officeart/2005/8/layout/orgChart1"/>
    <dgm:cxn modelId="{9C8423B1-ACAF-DD4F-A88F-EB4268D79FAA}" type="presParOf" srcId="{DFEF0FFF-521C-7F43-905D-1DC53A5E147A}" destId="{F0C9B2C3-CA6B-5B47-B550-15E18C915F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E2F6E-127B-4141-B2AB-4B3502E98353}">
      <dsp:nvSpPr>
        <dsp:cNvPr id="0" name=""/>
        <dsp:cNvSpPr/>
      </dsp:nvSpPr>
      <dsp:spPr>
        <a:xfrm>
          <a:off x="4114800" y="860888"/>
          <a:ext cx="1040817" cy="361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37"/>
              </a:lnTo>
              <a:lnTo>
                <a:pt x="1040817" y="180637"/>
              </a:lnTo>
              <a:lnTo>
                <a:pt x="1040817" y="3612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50965-B832-9C43-B678-576AD9988127}">
      <dsp:nvSpPr>
        <dsp:cNvPr id="0" name=""/>
        <dsp:cNvSpPr/>
      </dsp:nvSpPr>
      <dsp:spPr>
        <a:xfrm>
          <a:off x="2145426" y="2082343"/>
          <a:ext cx="258054" cy="2012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821"/>
              </a:lnTo>
              <a:lnTo>
                <a:pt x="258054" y="20128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85D50-0226-CC46-87D0-318FD05FEC76}">
      <dsp:nvSpPr>
        <dsp:cNvPr id="0" name=""/>
        <dsp:cNvSpPr/>
      </dsp:nvSpPr>
      <dsp:spPr>
        <a:xfrm>
          <a:off x="2145426" y="2082343"/>
          <a:ext cx="258054" cy="79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65"/>
              </a:lnTo>
              <a:lnTo>
                <a:pt x="258054" y="7913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EF13C-27D1-4447-9553-66A0AE294683}">
      <dsp:nvSpPr>
        <dsp:cNvPr id="0" name=""/>
        <dsp:cNvSpPr/>
      </dsp:nvSpPr>
      <dsp:spPr>
        <a:xfrm>
          <a:off x="2833570" y="860888"/>
          <a:ext cx="1281229" cy="361275"/>
        </a:xfrm>
        <a:custGeom>
          <a:avLst/>
          <a:gdLst/>
          <a:ahLst/>
          <a:cxnLst/>
          <a:rect l="0" t="0" r="0" b="0"/>
          <a:pathLst>
            <a:path>
              <a:moveTo>
                <a:pt x="1281229" y="0"/>
              </a:moveTo>
              <a:lnTo>
                <a:pt x="1281229" y="180637"/>
              </a:lnTo>
              <a:lnTo>
                <a:pt x="0" y="180637"/>
              </a:lnTo>
              <a:lnTo>
                <a:pt x="0" y="3612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C1263-9C4A-E841-ACBB-840C47D84A91}">
      <dsp:nvSpPr>
        <dsp:cNvPr id="0" name=""/>
        <dsp:cNvSpPr/>
      </dsp:nvSpPr>
      <dsp:spPr>
        <a:xfrm>
          <a:off x="3254619" y="707"/>
          <a:ext cx="1720360" cy="860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Endoplazma</a:t>
          </a:r>
          <a:r>
            <a:rPr lang="en-US" sz="2600" kern="1200" dirty="0"/>
            <a:t> </a:t>
          </a:r>
          <a:r>
            <a:rPr lang="en-US" sz="2600" kern="1200" dirty="0" err="1"/>
            <a:t>Retikulumu</a:t>
          </a:r>
          <a:endParaRPr lang="en-US" sz="2600" kern="1200" dirty="0"/>
        </a:p>
      </dsp:txBody>
      <dsp:txXfrm>
        <a:off x="3254619" y="707"/>
        <a:ext cx="1720360" cy="860180"/>
      </dsp:txXfrm>
    </dsp:sp>
    <dsp:sp modelId="{9C2CD2CD-2819-3D45-97CF-1A92A95AA5DF}">
      <dsp:nvSpPr>
        <dsp:cNvPr id="0" name=""/>
        <dsp:cNvSpPr/>
      </dsp:nvSpPr>
      <dsp:spPr>
        <a:xfrm>
          <a:off x="1973390" y="1222163"/>
          <a:ext cx="1720360" cy="860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Granüllü</a:t>
          </a:r>
          <a:r>
            <a:rPr lang="en-US" sz="2600" kern="1200" dirty="0"/>
            <a:t> ER</a:t>
          </a:r>
        </a:p>
      </dsp:txBody>
      <dsp:txXfrm>
        <a:off x="1973390" y="1222163"/>
        <a:ext cx="1720360" cy="860180"/>
      </dsp:txXfrm>
    </dsp:sp>
    <dsp:sp modelId="{574D496A-BCA9-C547-A321-2E743994070A}">
      <dsp:nvSpPr>
        <dsp:cNvPr id="0" name=""/>
        <dsp:cNvSpPr/>
      </dsp:nvSpPr>
      <dsp:spPr>
        <a:xfrm>
          <a:off x="2403480" y="2443619"/>
          <a:ext cx="1720360" cy="860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Ribozom</a:t>
          </a:r>
          <a:endParaRPr lang="en-US" sz="2600" kern="1200" dirty="0"/>
        </a:p>
      </dsp:txBody>
      <dsp:txXfrm>
        <a:off x="2403480" y="2443619"/>
        <a:ext cx="1720360" cy="860180"/>
      </dsp:txXfrm>
    </dsp:sp>
    <dsp:sp modelId="{12F1E42E-4C2E-2849-8173-E4FD6E392474}">
      <dsp:nvSpPr>
        <dsp:cNvPr id="0" name=""/>
        <dsp:cNvSpPr/>
      </dsp:nvSpPr>
      <dsp:spPr>
        <a:xfrm>
          <a:off x="2403480" y="3665074"/>
          <a:ext cx="1720360" cy="860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Protein </a:t>
          </a:r>
          <a:r>
            <a:rPr lang="en-US" sz="2600" kern="1200" dirty="0" err="1"/>
            <a:t>sentezi</a:t>
          </a:r>
          <a:endParaRPr lang="en-US" sz="2600" kern="1200" dirty="0"/>
        </a:p>
      </dsp:txBody>
      <dsp:txXfrm>
        <a:off x="2403480" y="3665074"/>
        <a:ext cx="1720360" cy="860180"/>
      </dsp:txXfrm>
    </dsp:sp>
    <dsp:sp modelId="{9F341DE1-3B1A-3F4A-BE92-BF52C03152B8}">
      <dsp:nvSpPr>
        <dsp:cNvPr id="0" name=""/>
        <dsp:cNvSpPr/>
      </dsp:nvSpPr>
      <dsp:spPr>
        <a:xfrm>
          <a:off x="4055026" y="1222163"/>
          <a:ext cx="2201183" cy="860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Granülsüz</a:t>
          </a:r>
          <a:r>
            <a:rPr lang="en-US" sz="2600" kern="1200" dirty="0"/>
            <a:t> ER</a:t>
          </a:r>
        </a:p>
      </dsp:txBody>
      <dsp:txXfrm>
        <a:off x="4055026" y="1222163"/>
        <a:ext cx="2201183" cy="860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6BCAB-EF51-7748-BB3A-34AB67312487}" type="datetimeFigureOut">
              <a:rPr lang="en-US" smtClean="0"/>
              <a:pPr/>
              <a:t>11/30/18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AF379-51D1-594F-B3F8-779E90DA8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3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Kontrast</a:t>
            </a:r>
            <a:r>
              <a:rPr lang="en-US" dirty="0"/>
              <a:t> </a:t>
            </a:r>
            <a:r>
              <a:rPr lang="en-US" dirty="0" err="1"/>
              <a:t>yaratmak</a:t>
            </a:r>
            <a:r>
              <a:rPr lang="en-US" dirty="0"/>
              <a:t> </a:t>
            </a:r>
            <a:r>
              <a:rPr lang="en-US" dirty="0" err="1"/>
              <a:t>mikroskopta</a:t>
            </a:r>
            <a:r>
              <a:rPr lang="en-US" dirty="0"/>
              <a:t> </a:t>
            </a:r>
            <a:r>
              <a:rPr lang="en-US" dirty="0" err="1"/>
              <a:t>önemlidir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AF379-51D1-594F-B3F8-779E90DA8B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4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AF379-51D1-594F-B3F8-779E90DA8B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43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Fosfolipid</a:t>
            </a:r>
            <a:r>
              <a:rPr lang="en-US" dirty="0"/>
              <a:t>, protein, </a:t>
            </a:r>
            <a:r>
              <a:rPr lang="en-US" dirty="0" err="1"/>
              <a:t>kolesterol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AF379-51D1-594F-B3F8-779E90DA8B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5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Brefeldin</a:t>
            </a:r>
            <a:r>
              <a:rPr lang="en-US" dirty="0"/>
              <a:t> A (BFA) is a fungal metabolite used experimentally to disrupt the secretion pathway as a method of testing Golgi function. BFA blocks the activation of some ADP-</a:t>
            </a:r>
            <a:r>
              <a:rPr lang="en-US" dirty="0" err="1"/>
              <a:t>ribosylation</a:t>
            </a:r>
            <a:r>
              <a:rPr lang="en-US" dirty="0"/>
              <a:t> factors (ARFs)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AF379-51D1-594F-B3F8-779E90DA8B2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İki</a:t>
            </a:r>
            <a:r>
              <a:rPr lang="en-US" dirty="0"/>
              <a:t> </a:t>
            </a:r>
            <a:r>
              <a:rPr lang="en-US" dirty="0" err="1"/>
              <a:t>tabakalıdır</a:t>
            </a:r>
            <a:endParaRPr lang="en-US" dirty="0"/>
          </a:p>
          <a:p>
            <a:r>
              <a:rPr lang="en-US" dirty="0" err="1"/>
              <a:t>GERle</a:t>
            </a:r>
            <a:r>
              <a:rPr lang="en-US" baseline="0" dirty="0"/>
              <a:t> </a:t>
            </a:r>
            <a:r>
              <a:rPr lang="en-US" baseline="0" dirty="0" err="1"/>
              <a:t>devamlıdır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Kromatinle</a:t>
            </a:r>
            <a:r>
              <a:rPr lang="en-US" baseline="0" dirty="0"/>
              <a:t> </a:t>
            </a:r>
            <a:r>
              <a:rPr lang="en-US" baseline="0" dirty="0" err="1"/>
              <a:t>yakın</a:t>
            </a:r>
            <a:r>
              <a:rPr lang="en-US" baseline="0" dirty="0"/>
              <a:t> </a:t>
            </a:r>
            <a:r>
              <a:rPr lang="en-US" baseline="0" dirty="0" err="1"/>
              <a:t>ilişkilidir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AF379-51D1-594F-B3F8-779E90DA8B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030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Yapısal</a:t>
            </a:r>
            <a:r>
              <a:rPr lang="en-US" baseline="0" dirty="0"/>
              <a:t> </a:t>
            </a:r>
            <a:r>
              <a:rPr lang="en-US" baseline="0" dirty="0" err="1"/>
              <a:t>heterokromatin</a:t>
            </a:r>
            <a:r>
              <a:rPr lang="en-US" baseline="0" dirty="0"/>
              <a:t>: </a:t>
            </a:r>
            <a:r>
              <a:rPr lang="en-US" baseline="0" dirty="0" err="1"/>
              <a:t>Telomer</a:t>
            </a:r>
            <a:r>
              <a:rPr lang="en-US" baseline="0" dirty="0"/>
              <a:t>, </a:t>
            </a:r>
            <a:r>
              <a:rPr lang="en-US" baseline="0" dirty="0" err="1"/>
              <a:t>sentromer</a:t>
            </a:r>
            <a:r>
              <a:rPr lang="en-US" baseline="0" dirty="0"/>
              <a:t> </a:t>
            </a:r>
            <a:r>
              <a:rPr lang="en-US" baseline="0" dirty="0" err="1"/>
              <a:t>bölgeleri</a:t>
            </a:r>
            <a:r>
              <a:rPr lang="en-US" baseline="0" dirty="0"/>
              <a:t> </a:t>
            </a:r>
            <a:r>
              <a:rPr lang="en-US" baseline="0" dirty="0" err="1"/>
              <a:t>gibi</a:t>
            </a:r>
            <a:r>
              <a:rPr lang="en-US" baseline="0" dirty="0"/>
              <a:t> </a:t>
            </a:r>
            <a:r>
              <a:rPr lang="en-US" baseline="0" dirty="0" err="1"/>
              <a:t>hemen</a:t>
            </a:r>
            <a:r>
              <a:rPr lang="en-US" baseline="0" dirty="0"/>
              <a:t> </a:t>
            </a:r>
            <a:r>
              <a:rPr lang="en-US" baseline="0" dirty="0" err="1"/>
              <a:t>tüm</a:t>
            </a:r>
            <a:r>
              <a:rPr lang="en-US" baseline="0" dirty="0"/>
              <a:t> </a:t>
            </a:r>
            <a:r>
              <a:rPr lang="en-US" baseline="0" dirty="0" err="1"/>
              <a:t>hücrelerin</a:t>
            </a:r>
            <a:r>
              <a:rPr lang="en-US" baseline="0" dirty="0"/>
              <a:t> </a:t>
            </a:r>
            <a:r>
              <a:rPr lang="en-US" baseline="0" dirty="0" err="1"/>
              <a:t>değişmeyen</a:t>
            </a:r>
            <a:r>
              <a:rPr lang="en-US" baseline="0" dirty="0"/>
              <a:t> </a:t>
            </a:r>
            <a:r>
              <a:rPr lang="en-US" baseline="0" dirty="0" err="1"/>
              <a:t>heterokromatin</a:t>
            </a:r>
            <a:r>
              <a:rPr lang="en-US" baseline="0" dirty="0"/>
              <a:t> </a:t>
            </a:r>
            <a:r>
              <a:rPr lang="en-US" baseline="0" dirty="0" err="1"/>
              <a:t>bölgeleriyken</a:t>
            </a:r>
            <a:r>
              <a:rPr lang="en-US" baseline="0" dirty="0"/>
              <a:t>; </a:t>
            </a:r>
            <a:r>
              <a:rPr lang="en-US" baseline="0" dirty="0" err="1"/>
              <a:t>fakültatif</a:t>
            </a:r>
            <a:r>
              <a:rPr lang="en-US" baseline="0" dirty="0"/>
              <a:t> </a:t>
            </a:r>
            <a:r>
              <a:rPr lang="en-US" baseline="0" dirty="0" err="1"/>
              <a:t>heterokromatin</a:t>
            </a:r>
            <a:r>
              <a:rPr lang="en-US" baseline="0" dirty="0"/>
              <a:t> </a:t>
            </a:r>
            <a:r>
              <a:rPr lang="en-US" baseline="0" dirty="0" err="1"/>
              <a:t>hücre</a:t>
            </a:r>
            <a:r>
              <a:rPr lang="en-US" baseline="0" dirty="0"/>
              <a:t> </a:t>
            </a:r>
            <a:r>
              <a:rPr lang="en-US" baseline="0" dirty="0" err="1"/>
              <a:t>türüne</a:t>
            </a:r>
            <a:r>
              <a:rPr lang="en-US" baseline="0" dirty="0"/>
              <a:t> </a:t>
            </a:r>
            <a:r>
              <a:rPr lang="en-US" baseline="0" dirty="0" err="1"/>
              <a:t>göre</a:t>
            </a:r>
            <a:r>
              <a:rPr lang="en-US" baseline="0" dirty="0"/>
              <a:t> </a:t>
            </a:r>
            <a:r>
              <a:rPr lang="en-US" baseline="0" dirty="0" err="1"/>
              <a:t>farklı</a:t>
            </a:r>
            <a:r>
              <a:rPr lang="en-US" baseline="0" dirty="0"/>
              <a:t> </a:t>
            </a:r>
            <a:r>
              <a:rPr lang="en-US" baseline="0" dirty="0" err="1"/>
              <a:t>lokasyonlar</a:t>
            </a:r>
            <a:r>
              <a:rPr lang="en-US" baseline="0" dirty="0"/>
              <a:t> </a:t>
            </a:r>
            <a:r>
              <a:rPr lang="en-US" baseline="0" dirty="0" err="1"/>
              <a:t>gösteren</a:t>
            </a:r>
            <a:r>
              <a:rPr lang="en-US" baseline="0" dirty="0"/>
              <a:t> </a:t>
            </a:r>
            <a:r>
              <a:rPr lang="en-US" baseline="0" dirty="0" err="1"/>
              <a:t>heterokromatin</a:t>
            </a:r>
            <a:r>
              <a:rPr lang="en-US" baseline="0" dirty="0"/>
              <a:t> </a:t>
            </a:r>
            <a:r>
              <a:rPr lang="en-US" baseline="0" dirty="0" err="1"/>
              <a:t>bölgelerdir</a:t>
            </a:r>
            <a:r>
              <a:rPr lang="en-US" baseline="0" dirty="0"/>
              <a:t> (</a:t>
            </a:r>
            <a:r>
              <a:rPr lang="en-US" baseline="0" dirty="0" err="1"/>
              <a:t>ör</a:t>
            </a:r>
            <a:r>
              <a:rPr lang="en-US" baseline="0" dirty="0"/>
              <a:t>. Barr </a:t>
            </a:r>
            <a:r>
              <a:rPr lang="en-US" baseline="0" dirty="0" err="1"/>
              <a:t>cismi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AF379-51D1-594F-B3F8-779E90DA8B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35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  <a:p>
            <a:pPr lvl="1"/>
            <a:r>
              <a:rPr lang="tr-TR" dirty="0"/>
              <a:t>Second </a:t>
            </a:r>
            <a:r>
              <a:rPr lang="tr-TR" dirty="0" err="1"/>
              <a:t>level</a:t>
            </a:r>
            <a:endParaRPr lang="tr-TR" dirty="0"/>
          </a:p>
          <a:p>
            <a:pPr lvl="2"/>
            <a:r>
              <a:rPr lang="tr-TR" dirty="0"/>
              <a:t>Third </a:t>
            </a:r>
            <a:r>
              <a:rPr lang="tr-TR" dirty="0" err="1"/>
              <a:t>level</a:t>
            </a:r>
            <a:endParaRPr lang="tr-TR" dirty="0"/>
          </a:p>
          <a:p>
            <a:pPr lvl="3"/>
            <a:r>
              <a:rPr lang="tr-TR" dirty="0" err="1"/>
              <a:t>Fourth</a:t>
            </a:r>
            <a:r>
              <a:rPr lang="tr-TR" dirty="0"/>
              <a:t> </a:t>
            </a:r>
            <a:r>
              <a:rPr lang="tr-TR" dirty="0" err="1"/>
              <a:t>level</a:t>
            </a:r>
            <a:endParaRPr lang="tr-TR" dirty="0"/>
          </a:p>
          <a:p>
            <a:pPr lvl="4"/>
            <a:r>
              <a:rPr lang="tr-TR" dirty="0" err="1"/>
              <a:t>Fifth</a:t>
            </a:r>
            <a:r>
              <a:rPr lang="tr-TR" dirty="0"/>
              <a:t> </a:t>
            </a:r>
            <a:r>
              <a:rPr lang="tr-TR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914400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2800" kern="1200">
          <a:solidFill>
            <a:srgbClr val="FFFF00"/>
          </a:solidFill>
          <a:latin typeface="Myriad Pro"/>
          <a:ea typeface="+mn-ea"/>
          <a:cs typeface="Myriad Pro"/>
        </a:defRPr>
      </a:lvl1pPr>
      <a:lvl2pPr marL="742950" indent="-285750" algn="l" defTabSz="914400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sz="2400" kern="1200">
          <a:solidFill>
            <a:srgbClr val="FFFF00"/>
          </a:solidFill>
          <a:latin typeface="Myriad Pro"/>
          <a:ea typeface="+mn-ea"/>
          <a:cs typeface="Myriad Pro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Myriad Pro"/>
          <a:ea typeface="+mn-ea"/>
          <a:cs typeface="Myriad Pro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Myriad Pro"/>
          <a:ea typeface="+mn-ea"/>
          <a:cs typeface="Myriad Pro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Myriad Pro"/>
          <a:ea typeface="+mn-ea"/>
          <a:cs typeface="Myriad Pro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u_tip_logo"/>
          <p:cNvPicPr>
            <a:picLocks noChangeAspect="1" noChangeArrowheads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9" y="234395"/>
            <a:ext cx="2343570" cy="23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350" y="3037667"/>
            <a:ext cx="7772400" cy="14700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Hücre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581" y="4976641"/>
            <a:ext cx="6400800" cy="86763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Prof. Dr. </a:t>
            </a:r>
            <a:r>
              <a:rPr lang="en-US" dirty="0" err="1">
                <a:solidFill>
                  <a:srgbClr val="FFFF00"/>
                </a:solidFill>
              </a:rPr>
              <a:t>Özgür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Çınar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44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78"/>
            <a:ext cx="8229600" cy="931359"/>
          </a:xfrm>
        </p:spPr>
        <p:txBody>
          <a:bodyPr>
            <a:normAutofit/>
          </a:bodyPr>
          <a:lstStyle/>
          <a:p>
            <a:r>
              <a:rPr lang="en-US" sz="3200" dirty="0" err="1"/>
              <a:t>Temel</a:t>
            </a:r>
            <a:r>
              <a:rPr lang="en-US" sz="3200" dirty="0"/>
              <a:t> </a:t>
            </a:r>
            <a:r>
              <a:rPr lang="en-US" sz="3200" dirty="0" err="1"/>
              <a:t>boyanma</a:t>
            </a:r>
            <a:r>
              <a:rPr lang="en-US" sz="3200" dirty="0"/>
              <a:t> </a:t>
            </a:r>
            <a:r>
              <a:rPr lang="en-US" sz="3200" dirty="0" err="1"/>
              <a:t>prensibini</a:t>
            </a:r>
            <a:r>
              <a:rPr lang="en-US" sz="3200" dirty="0"/>
              <a:t> </a:t>
            </a:r>
            <a:r>
              <a:rPr lang="en-US" sz="3200" dirty="0" err="1"/>
              <a:t>hatırlayalım</a:t>
            </a:r>
            <a:r>
              <a:rPr lang="en-US" sz="3200" dirty="0"/>
              <a:t>!!!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74849" y="1026917"/>
            <a:ext cx="1187586" cy="1732027"/>
            <a:chOff x="610287" y="3598512"/>
            <a:chExt cx="1187586" cy="1732027"/>
          </a:xfrm>
        </p:grpSpPr>
        <p:sp>
          <p:nvSpPr>
            <p:cNvPr id="5" name="Rounded Rectangle 4"/>
            <p:cNvSpPr/>
            <p:nvPr/>
          </p:nvSpPr>
          <p:spPr>
            <a:xfrm>
              <a:off x="610287" y="3598512"/>
              <a:ext cx="1187586" cy="173202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66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89655" y="4439782"/>
              <a:ext cx="478333" cy="7752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1872817"/>
            <a:ext cx="56738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Asit</a:t>
            </a:r>
            <a:r>
              <a:rPr lang="en-US" sz="2400" dirty="0"/>
              <a:t> </a:t>
            </a:r>
            <a:r>
              <a:rPr lang="en-US" sz="2400" dirty="0" err="1"/>
              <a:t>boya</a:t>
            </a:r>
            <a:r>
              <a:rPr lang="en-US" sz="2400" dirty="0"/>
              <a:t>: 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Negatif</a:t>
            </a:r>
            <a:r>
              <a:rPr lang="en-US" sz="2400" dirty="0"/>
              <a:t> </a:t>
            </a:r>
            <a:r>
              <a:rPr lang="en-US" sz="2400" dirty="0" err="1"/>
              <a:t>yüklüdür</a:t>
            </a:r>
            <a:r>
              <a:rPr lang="en-US" sz="2400" dirty="0"/>
              <a:t>.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Katyonik</a:t>
            </a:r>
            <a:r>
              <a:rPr lang="en-US" sz="2400" dirty="0"/>
              <a:t> </a:t>
            </a:r>
            <a:r>
              <a:rPr lang="en-US" sz="2400" dirty="0" err="1"/>
              <a:t>bölgeleri</a:t>
            </a:r>
            <a:r>
              <a:rPr lang="en-US" sz="2400" dirty="0"/>
              <a:t> boyar.</a:t>
            </a:r>
          </a:p>
          <a:p>
            <a:r>
              <a:rPr lang="en-US" sz="2400" dirty="0" err="1"/>
              <a:t>Baz</a:t>
            </a:r>
            <a:r>
              <a:rPr lang="en-US" sz="2400" dirty="0"/>
              <a:t> </a:t>
            </a:r>
            <a:r>
              <a:rPr lang="en-US" sz="2400" dirty="0" err="1"/>
              <a:t>boya</a:t>
            </a:r>
            <a:r>
              <a:rPr lang="en-US" sz="2400" dirty="0"/>
              <a:t>: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Pozitif</a:t>
            </a:r>
            <a:r>
              <a:rPr lang="en-US" sz="2400" dirty="0"/>
              <a:t> </a:t>
            </a:r>
            <a:r>
              <a:rPr lang="en-US" sz="2400" dirty="0" err="1"/>
              <a:t>yüklüdür</a:t>
            </a:r>
            <a:r>
              <a:rPr lang="en-US" sz="2400" dirty="0"/>
              <a:t>.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Anyonik</a:t>
            </a:r>
            <a:r>
              <a:rPr lang="en-US" sz="2400" dirty="0"/>
              <a:t> </a:t>
            </a:r>
            <a:r>
              <a:rPr lang="en-US" sz="2400" dirty="0" err="1"/>
              <a:t>bölgeleri</a:t>
            </a:r>
            <a:r>
              <a:rPr lang="en-US" sz="2400" dirty="0"/>
              <a:t> boyar. </a:t>
            </a:r>
          </a:p>
          <a:p>
            <a:r>
              <a:rPr lang="en-US" sz="2400" dirty="0"/>
              <a:t>	DNA, </a:t>
            </a:r>
            <a:r>
              <a:rPr lang="en-US" sz="2400" dirty="0" err="1"/>
              <a:t>RNAdaki</a:t>
            </a:r>
            <a:r>
              <a:rPr lang="en-US" sz="2400" dirty="0"/>
              <a:t> </a:t>
            </a:r>
            <a:r>
              <a:rPr lang="en-US" sz="2400" dirty="0" err="1"/>
              <a:t>fosfat</a:t>
            </a:r>
            <a:r>
              <a:rPr lang="en-US" sz="2400" dirty="0"/>
              <a:t>, </a:t>
            </a:r>
            <a:r>
              <a:rPr lang="en-US" sz="2400" dirty="0" err="1"/>
              <a:t>GAGdaki</a:t>
            </a:r>
            <a:r>
              <a:rPr lang="en-US" sz="2400" dirty="0"/>
              <a:t> </a:t>
            </a:r>
            <a:r>
              <a:rPr lang="en-US" sz="2400" dirty="0" err="1"/>
              <a:t>sülfat</a:t>
            </a:r>
            <a:endParaRPr lang="en-US" sz="2400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944443"/>
              </p:ext>
            </p:extLst>
          </p:nvPr>
        </p:nvGraphicFramePr>
        <p:xfrm>
          <a:off x="659252" y="4717537"/>
          <a:ext cx="3770984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46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noProof="1">
                          <a:latin typeface="Myriad Pro"/>
                          <a:cs typeface="Myriad Pro"/>
                        </a:rPr>
                        <a:t>BAZİK</a:t>
                      </a:r>
                      <a:r>
                        <a:rPr lang="en-US" b="1" baseline="0" noProof="1">
                          <a:latin typeface="Myriad Pro"/>
                          <a:cs typeface="Myriad Pro"/>
                        </a:rPr>
                        <a:t> BOYALAR</a:t>
                      </a:r>
                      <a:endParaRPr lang="en-US" b="1" noProof="1">
                        <a:latin typeface="Myriad Pro"/>
                        <a:cs typeface="Myriad Pro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1">
                          <a:latin typeface="Myriad Pro"/>
                          <a:cs typeface="Myriad Pro"/>
                        </a:rPr>
                        <a:t>ASİDİK BOYALAR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1">
                          <a:solidFill>
                            <a:srgbClr val="04C3E1"/>
                          </a:solidFill>
                          <a:latin typeface="Myriad Pro"/>
                          <a:cs typeface="Myriad Pro"/>
                        </a:rPr>
                        <a:t>Metil yeşili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1">
                          <a:solidFill>
                            <a:srgbClr val="FF0000"/>
                          </a:solidFill>
                          <a:latin typeface="Myriad Pro"/>
                          <a:cs typeface="Myriad Pro"/>
                        </a:rPr>
                        <a:t>Asit fuksin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1">
                          <a:solidFill>
                            <a:srgbClr val="0000FF"/>
                          </a:solidFill>
                          <a:latin typeface="Myriad Pro"/>
                          <a:cs typeface="Myriad Pro"/>
                        </a:rPr>
                        <a:t>Metilen mavisi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1">
                          <a:solidFill>
                            <a:srgbClr val="0000FF"/>
                          </a:solidFill>
                          <a:latin typeface="Myriad Pro"/>
                          <a:cs typeface="Myriad Pro"/>
                        </a:rPr>
                        <a:t>Anilin Mavisi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1">
                          <a:solidFill>
                            <a:srgbClr val="FF0000"/>
                          </a:solidFill>
                          <a:latin typeface="Myriad Pro"/>
                          <a:cs typeface="Myriad Pro"/>
                        </a:rPr>
                        <a:t>Pironin 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1">
                          <a:solidFill>
                            <a:srgbClr val="FF0000"/>
                          </a:solidFill>
                          <a:latin typeface="Myriad Pro"/>
                          <a:cs typeface="Myriad Pro"/>
                        </a:rPr>
                        <a:t>Eozin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1">
                          <a:solidFill>
                            <a:srgbClr val="0000FF"/>
                          </a:solidFill>
                          <a:latin typeface="Myriad Pro"/>
                          <a:cs typeface="Myriad Pro"/>
                        </a:rPr>
                        <a:t>Toluidin Mavisi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1">
                          <a:solidFill>
                            <a:srgbClr val="FF6600"/>
                          </a:solidFill>
                          <a:latin typeface="Myriad Pro"/>
                          <a:cs typeface="Myriad Pro"/>
                        </a:rPr>
                        <a:t>Orange 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78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Hücre</a:t>
            </a:r>
            <a:r>
              <a:rPr lang="en-US" dirty="0"/>
              <a:t> (Cell)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Cella</a:t>
            </a:r>
            <a:r>
              <a:rPr lang="en-US" dirty="0"/>
              <a:t> = </a:t>
            </a:r>
            <a:r>
              <a:rPr lang="en-US" dirty="0" err="1"/>
              <a:t>Küçük</a:t>
            </a:r>
            <a:r>
              <a:rPr lang="en-US" dirty="0"/>
              <a:t> </a:t>
            </a:r>
            <a:r>
              <a:rPr lang="en-US" dirty="0" err="1"/>
              <a:t>oda</a:t>
            </a:r>
            <a:r>
              <a:rPr lang="en-US" dirty="0"/>
              <a:t>, </a:t>
            </a:r>
            <a:r>
              <a:rPr lang="en-US" dirty="0" err="1"/>
              <a:t>odacık</a:t>
            </a:r>
            <a:endParaRPr lang="en-US" dirty="0"/>
          </a:p>
          <a:p>
            <a:r>
              <a:rPr lang="en-US" dirty="0"/>
              <a:t>A. Leeuwenhoek; </a:t>
            </a:r>
            <a:r>
              <a:rPr lang="en-US" dirty="0" err="1"/>
              <a:t>mikroskobu</a:t>
            </a:r>
            <a:r>
              <a:rPr lang="en-US" dirty="0"/>
              <a:t> </a:t>
            </a:r>
            <a:r>
              <a:rPr lang="en-US" dirty="0" err="1"/>
              <a:t>yapar</a:t>
            </a:r>
            <a:endParaRPr lang="en-US" dirty="0"/>
          </a:p>
          <a:p>
            <a:r>
              <a:rPr lang="en-US" dirty="0"/>
              <a:t>Robert Hooke; 1665, </a:t>
            </a:r>
            <a:r>
              <a:rPr lang="en-US" dirty="0" err="1"/>
              <a:t>Micrographia</a:t>
            </a:r>
            <a:r>
              <a:rPr lang="en-US" dirty="0"/>
              <a:t> </a:t>
            </a:r>
            <a:r>
              <a:rPr lang="en-US" dirty="0" err="1"/>
              <a:t>kitabında</a:t>
            </a:r>
            <a:r>
              <a:rPr lang="en-US" dirty="0"/>
              <a:t> </a:t>
            </a:r>
            <a:r>
              <a:rPr lang="en-US" dirty="0" err="1"/>
              <a:t>cella</a:t>
            </a:r>
            <a:r>
              <a:rPr lang="en-US" dirty="0"/>
              <a:t>,</a:t>
            </a:r>
          </a:p>
          <a:p>
            <a:r>
              <a:rPr lang="en-US" dirty="0"/>
              <a:t>Rudolf Virchow;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bölünmesi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85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hücreye</a:t>
            </a:r>
            <a:r>
              <a:rPr lang="en-US" sz="2800" dirty="0"/>
              <a:t> </a:t>
            </a:r>
            <a:r>
              <a:rPr lang="en-US" sz="2800" dirty="0" err="1"/>
              <a:t>baktığımızda</a:t>
            </a:r>
            <a:r>
              <a:rPr lang="en-US" sz="2800" dirty="0"/>
              <a:t> </a:t>
            </a:r>
            <a:r>
              <a:rPr lang="en-US" sz="2800" dirty="0" err="1"/>
              <a:t>hangi</a:t>
            </a:r>
            <a:r>
              <a:rPr lang="en-US" sz="2800" dirty="0"/>
              <a:t> </a:t>
            </a:r>
            <a:r>
              <a:rPr lang="en-US" sz="2800" dirty="0" err="1"/>
              <a:t>bölümleri</a:t>
            </a:r>
            <a:r>
              <a:rPr lang="en-US" sz="2800" dirty="0"/>
              <a:t> </a:t>
            </a:r>
            <a:r>
              <a:rPr lang="en-US" sz="2800" dirty="0" err="1"/>
              <a:t>izlenir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968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Sitoplazma</a:t>
            </a:r>
            <a:r>
              <a:rPr lang="en-US" dirty="0"/>
              <a:t>, </a:t>
            </a:r>
            <a:r>
              <a:rPr lang="en-US" dirty="0" err="1"/>
              <a:t>Protoplazma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plazması</a:t>
            </a:r>
            <a:r>
              <a:rPr lang="en-US" dirty="0"/>
              <a:t>!!!)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919" y="1880623"/>
            <a:ext cx="8564439" cy="4668087"/>
          </a:xfrm>
        </p:spPr>
        <p:txBody>
          <a:bodyPr>
            <a:normAutofit/>
          </a:bodyPr>
          <a:lstStyle/>
          <a:p>
            <a:r>
              <a:rPr lang="en-US" dirty="0" err="1"/>
              <a:t>Hücreyi</a:t>
            </a:r>
            <a:r>
              <a:rPr lang="en-US" dirty="0"/>
              <a:t> </a:t>
            </a:r>
            <a:r>
              <a:rPr lang="en-US" dirty="0" err="1"/>
              <a:t>sınırlayan</a:t>
            </a:r>
            <a:r>
              <a:rPr lang="en-US" dirty="0"/>
              <a:t> </a:t>
            </a:r>
            <a:r>
              <a:rPr lang="en-US" dirty="0" err="1"/>
              <a:t>zarın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kalan</a:t>
            </a:r>
            <a:endParaRPr lang="en-US" dirty="0"/>
          </a:p>
          <a:p>
            <a:r>
              <a:rPr lang="en-US" dirty="0" err="1"/>
              <a:t>İçinde</a:t>
            </a:r>
            <a:r>
              <a:rPr lang="en-US" dirty="0"/>
              <a:t> </a:t>
            </a:r>
            <a:r>
              <a:rPr lang="en-US" dirty="0" err="1"/>
              <a:t>organeller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çekirdek</a:t>
            </a:r>
            <a:r>
              <a:rPr lang="en-US" dirty="0"/>
              <a:t> </a:t>
            </a:r>
            <a:r>
              <a:rPr lang="en-US" dirty="0" err="1"/>
              <a:t>bulunan</a:t>
            </a:r>
            <a:endParaRPr lang="en-US" dirty="0"/>
          </a:p>
          <a:p>
            <a:r>
              <a:rPr lang="en-US" dirty="0"/>
              <a:t>Su, </a:t>
            </a:r>
            <a:r>
              <a:rPr lang="en-US" dirty="0" err="1"/>
              <a:t>iyonlar</a:t>
            </a:r>
            <a:r>
              <a:rPr lang="en-US" dirty="0"/>
              <a:t>, </a:t>
            </a:r>
            <a:r>
              <a:rPr lang="en-US" dirty="0" err="1"/>
              <a:t>proteinler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moleküllerden</a:t>
            </a:r>
            <a:r>
              <a:rPr lang="en-US" dirty="0"/>
              <a:t> </a:t>
            </a:r>
            <a:r>
              <a:rPr lang="en-US" dirty="0" err="1"/>
              <a:t>oluşmuş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yapıya</a:t>
            </a:r>
            <a:r>
              <a:rPr lang="en-US" dirty="0"/>
              <a:t> </a:t>
            </a:r>
            <a:r>
              <a:rPr lang="en-US" dirty="0" err="1"/>
              <a:t>protoplazma</a:t>
            </a:r>
            <a:r>
              <a:rPr lang="en-US" dirty="0"/>
              <a:t> (</a:t>
            </a:r>
            <a:r>
              <a:rPr lang="en-US" dirty="0" err="1"/>
              <a:t>sitoplazma</a:t>
            </a:r>
            <a:r>
              <a:rPr lang="en-US" dirty="0"/>
              <a:t>) </a:t>
            </a:r>
            <a:r>
              <a:rPr lang="en-US" dirty="0" err="1"/>
              <a:t>denir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Protoplazma</a:t>
            </a:r>
            <a:r>
              <a:rPr lang="en-US" dirty="0"/>
              <a:t> = </a:t>
            </a:r>
            <a:r>
              <a:rPr lang="en-US" dirty="0" err="1"/>
              <a:t>Sitoplazma</a:t>
            </a:r>
            <a:r>
              <a:rPr lang="en-US" dirty="0"/>
              <a:t> + </a:t>
            </a:r>
            <a:r>
              <a:rPr lang="en-US" dirty="0" err="1"/>
              <a:t>Nükleoplazma</a:t>
            </a:r>
            <a:endParaRPr lang="en-US" dirty="0"/>
          </a:p>
          <a:p>
            <a:r>
              <a:rPr lang="en-US" dirty="0" err="1"/>
              <a:t>Sitosol</a:t>
            </a:r>
            <a:r>
              <a:rPr lang="en-US" dirty="0"/>
              <a:t> = </a:t>
            </a:r>
            <a:r>
              <a:rPr lang="en-US" dirty="0" err="1"/>
              <a:t>Sitoplazmanın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bölümü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92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Zarı</a:t>
            </a:r>
            <a:r>
              <a:rPr lang="en-US" dirty="0"/>
              <a:t> (Cell Membrane, </a:t>
            </a:r>
            <a:r>
              <a:rPr lang="en-US" dirty="0" err="1"/>
              <a:t>Plasmalemma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063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zarı</a:t>
            </a:r>
            <a:r>
              <a:rPr lang="en-US" dirty="0"/>
              <a:t> </a:t>
            </a:r>
            <a:r>
              <a:rPr lang="en-US" dirty="0" err="1"/>
              <a:t>fosfolipidleri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085" y="1600200"/>
            <a:ext cx="7738001" cy="4525963"/>
          </a:xfrm>
        </p:spPr>
        <p:txBody>
          <a:bodyPr/>
          <a:lstStyle/>
          <a:p>
            <a:r>
              <a:rPr lang="en-US" dirty="0" err="1"/>
              <a:t>Fosfotidil</a:t>
            </a:r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</a:rPr>
              <a:t>e</a:t>
            </a:r>
            <a:r>
              <a:rPr lang="en-US" dirty="0" err="1"/>
              <a:t>tanolamin</a:t>
            </a:r>
            <a:endParaRPr lang="en-US" dirty="0"/>
          </a:p>
          <a:p>
            <a:r>
              <a:rPr lang="en-US" dirty="0" err="1"/>
              <a:t>Fosfotidil</a:t>
            </a:r>
            <a:r>
              <a:rPr lang="en-US" dirty="0"/>
              <a:t> </a:t>
            </a:r>
            <a:r>
              <a:rPr lang="en-US" dirty="0" err="1">
                <a:solidFill>
                  <a:srgbClr val="FFFFFF"/>
                </a:solidFill>
              </a:rPr>
              <a:t>k</a:t>
            </a:r>
            <a:r>
              <a:rPr lang="en-US" dirty="0" err="1"/>
              <a:t>olin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Zardaki</a:t>
            </a:r>
            <a:r>
              <a:rPr lang="en-US" dirty="0">
                <a:sym typeface="Wingdings"/>
              </a:rPr>
              <a:t> en </a:t>
            </a:r>
            <a:r>
              <a:rPr lang="en-US" dirty="0" err="1">
                <a:sym typeface="Wingdings"/>
              </a:rPr>
              <a:t>çok</a:t>
            </a:r>
            <a:endParaRPr lang="en-US" dirty="0"/>
          </a:p>
          <a:p>
            <a:r>
              <a:rPr lang="en-US" dirty="0" err="1"/>
              <a:t>Fosfotidil</a:t>
            </a:r>
            <a:r>
              <a:rPr lang="en-US" dirty="0"/>
              <a:t> </a:t>
            </a:r>
            <a:r>
              <a:rPr lang="en-US" dirty="0" err="1">
                <a:solidFill>
                  <a:srgbClr val="FFFFFF"/>
                </a:solidFill>
              </a:rPr>
              <a:t>s</a:t>
            </a:r>
            <a:r>
              <a:rPr lang="en-US" dirty="0" err="1"/>
              <a:t>erin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Apopitozda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eksternalize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olur</a:t>
            </a:r>
            <a:endParaRPr lang="en-US" dirty="0"/>
          </a:p>
          <a:p>
            <a:r>
              <a:rPr lang="en-US" dirty="0" err="1"/>
              <a:t>Fosfotidil</a:t>
            </a:r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i</a:t>
            </a:r>
            <a:r>
              <a:rPr lang="en-US" dirty="0"/>
              <a:t>nositol</a:t>
            </a:r>
          </a:p>
          <a:p>
            <a:r>
              <a:rPr lang="en-US" dirty="0" err="1"/>
              <a:t>Sfingomyelin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41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Apopitoz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350" y="1538421"/>
            <a:ext cx="5817094" cy="483572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81503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Zarın</a:t>
            </a:r>
            <a:r>
              <a:rPr lang="en-US" dirty="0"/>
              <a:t> </a:t>
            </a:r>
            <a:r>
              <a:rPr lang="en-US" dirty="0" err="1"/>
              <a:t>akışkanlığını</a:t>
            </a:r>
            <a:r>
              <a:rPr lang="en-US" dirty="0"/>
              <a:t> ne </a:t>
            </a:r>
            <a:r>
              <a:rPr lang="en-US" dirty="0" err="1"/>
              <a:t>belirler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874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CCFFCC"/>
                </a:solidFill>
              </a:rPr>
              <a:t>Ortamın</a:t>
            </a:r>
            <a:r>
              <a:rPr lang="en-US" dirty="0">
                <a:solidFill>
                  <a:srgbClr val="CCFFCC"/>
                </a:solidFill>
              </a:rPr>
              <a:t> </a:t>
            </a:r>
            <a:r>
              <a:rPr lang="en-US" dirty="0" err="1">
                <a:solidFill>
                  <a:srgbClr val="CCFFCC"/>
                </a:solidFill>
              </a:rPr>
              <a:t>sıcaklığı</a:t>
            </a:r>
            <a:endParaRPr lang="en-US" dirty="0">
              <a:solidFill>
                <a:srgbClr val="CCFFCC"/>
              </a:solidFill>
            </a:endParaRPr>
          </a:p>
          <a:p>
            <a:r>
              <a:rPr lang="en-US" dirty="0" err="1"/>
              <a:t>Zarda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kolesterol</a:t>
            </a:r>
            <a:r>
              <a:rPr lang="en-US" dirty="0"/>
              <a:t> </a:t>
            </a:r>
            <a:r>
              <a:rPr lang="en-US" dirty="0" err="1"/>
              <a:t>moleküllerinin</a:t>
            </a:r>
            <a:r>
              <a:rPr lang="en-US" dirty="0"/>
              <a:t> </a:t>
            </a:r>
            <a:r>
              <a:rPr lang="en-US" dirty="0" err="1"/>
              <a:t>miktarı</a:t>
            </a:r>
            <a:endParaRPr lang="en-US" dirty="0"/>
          </a:p>
          <a:p>
            <a:r>
              <a:rPr lang="en-US" dirty="0" err="1"/>
              <a:t>Zar</a:t>
            </a:r>
            <a:r>
              <a:rPr lang="en-US" dirty="0"/>
              <a:t> </a:t>
            </a:r>
            <a:r>
              <a:rPr lang="en-US" dirty="0" err="1"/>
              <a:t>fosfolipidlerindeki</a:t>
            </a:r>
            <a:r>
              <a:rPr lang="en-US" dirty="0"/>
              <a:t> </a:t>
            </a:r>
            <a:r>
              <a:rPr lang="en-US" dirty="0" err="1"/>
              <a:t>yağ</a:t>
            </a:r>
            <a:r>
              <a:rPr lang="en-US" dirty="0"/>
              <a:t> </a:t>
            </a:r>
            <a:r>
              <a:rPr lang="en-US" dirty="0" err="1"/>
              <a:t>asitlerinin</a:t>
            </a:r>
            <a:r>
              <a:rPr lang="en-US" dirty="0"/>
              <a:t> </a:t>
            </a:r>
            <a:r>
              <a:rPr lang="en-US" dirty="0" err="1"/>
              <a:t>doygunluğu</a:t>
            </a:r>
            <a:endParaRPr lang="en-US" dirty="0"/>
          </a:p>
          <a:p>
            <a:r>
              <a:rPr lang="en-US" dirty="0" err="1"/>
              <a:t>Zar</a:t>
            </a:r>
            <a:r>
              <a:rPr lang="en-US" dirty="0"/>
              <a:t> </a:t>
            </a:r>
            <a:r>
              <a:rPr lang="en-US" dirty="0" err="1"/>
              <a:t>fosfolipidlerindeki</a:t>
            </a:r>
            <a:r>
              <a:rPr lang="en-US" dirty="0"/>
              <a:t> </a:t>
            </a:r>
            <a:r>
              <a:rPr lang="en-US" dirty="0" err="1"/>
              <a:t>yağ</a:t>
            </a:r>
            <a:r>
              <a:rPr lang="en-US" dirty="0"/>
              <a:t> </a:t>
            </a:r>
            <a:r>
              <a:rPr lang="en-US" dirty="0" err="1"/>
              <a:t>asitlerinin</a:t>
            </a:r>
            <a:r>
              <a:rPr lang="en-US" dirty="0"/>
              <a:t> </a:t>
            </a:r>
            <a:r>
              <a:rPr lang="en-US" dirty="0" err="1"/>
              <a:t>uzunluğu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1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Membran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proteini</a:t>
            </a:r>
            <a:r>
              <a:rPr lang="en-US" dirty="0"/>
              <a:t>/</a:t>
            </a:r>
            <a:r>
              <a:rPr lang="en-US" dirty="0" err="1"/>
              <a:t>lipidi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dirty="0" err="1"/>
              <a:t>zarlar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farklılıklar</a:t>
            </a:r>
            <a:r>
              <a:rPr lang="en-US" dirty="0"/>
              <a:t> </a:t>
            </a:r>
            <a:r>
              <a:rPr lang="en-US" dirty="0" err="1"/>
              <a:t>gösterir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8014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Hücreyi</a:t>
            </a:r>
            <a:r>
              <a:rPr lang="en-US" dirty="0"/>
              <a:t> </a:t>
            </a:r>
            <a:r>
              <a:rPr lang="en-US" dirty="0" err="1"/>
              <a:t>dıştan</a:t>
            </a:r>
            <a:r>
              <a:rPr lang="en-US" dirty="0"/>
              <a:t> ne </a:t>
            </a:r>
            <a:r>
              <a:rPr lang="en-US" dirty="0" err="1"/>
              <a:t>örter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örtüsü</a:t>
            </a:r>
            <a:r>
              <a:rPr lang="en-US" dirty="0"/>
              <a:t> (Cell Coat)</a:t>
            </a:r>
          </a:p>
          <a:p>
            <a:r>
              <a:rPr lang="en-US" dirty="0" err="1"/>
              <a:t>Görevi</a:t>
            </a:r>
            <a:r>
              <a:rPr lang="en-US" dirty="0"/>
              <a:t> </a:t>
            </a:r>
            <a:r>
              <a:rPr lang="en-US" dirty="0" err="1"/>
              <a:t>nedir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11915" y="3056085"/>
            <a:ext cx="277792" cy="3042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880215" y="3003422"/>
            <a:ext cx="277792" cy="3042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03387" y="2362945"/>
            <a:ext cx="277792" cy="3042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35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3007"/>
          </a:xfrm>
        </p:spPr>
        <p:txBody>
          <a:bodyPr/>
          <a:lstStyle/>
          <a:p>
            <a:r>
              <a:rPr lang="en-US" dirty="0" err="1"/>
              <a:t>Histo</a:t>
            </a:r>
            <a:r>
              <a:rPr lang="en-US" dirty="0"/>
              <a:t> (</a:t>
            </a:r>
            <a:r>
              <a:rPr lang="en-US" dirty="0" err="1"/>
              <a:t>doku</a:t>
            </a:r>
            <a:r>
              <a:rPr lang="en-US" dirty="0"/>
              <a:t>) + -logy (</a:t>
            </a:r>
            <a:r>
              <a:rPr lang="en-US" dirty="0" err="1"/>
              <a:t>çalışma</a:t>
            </a:r>
            <a:r>
              <a:rPr lang="en-US" dirty="0"/>
              <a:t>, </a:t>
            </a:r>
            <a:r>
              <a:rPr lang="en-US" dirty="0" err="1"/>
              <a:t>bilim</a:t>
            </a:r>
            <a:r>
              <a:rPr lang="en-US" dirty="0"/>
              <a:t>)</a:t>
            </a:r>
          </a:p>
          <a:p>
            <a:r>
              <a:rPr lang="en-US" dirty="0"/>
              <a:t>17. </a:t>
            </a:r>
            <a:r>
              <a:rPr lang="en-US" dirty="0" err="1"/>
              <a:t>yy</a:t>
            </a:r>
            <a:r>
              <a:rPr lang="en-US" dirty="0"/>
              <a:t> da </a:t>
            </a:r>
            <a:r>
              <a:rPr lang="en-US" dirty="0">
                <a:solidFill>
                  <a:srgbClr val="FFFFFF"/>
                </a:solidFill>
              </a:rPr>
              <a:t>Marcelo Malpighi </a:t>
            </a:r>
            <a:r>
              <a:rPr lang="en-US" dirty="0" err="1"/>
              <a:t>mikroskobunu</a:t>
            </a:r>
            <a:r>
              <a:rPr lang="en-US" dirty="0"/>
              <a:t> </a:t>
            </a:r>
            <a:r>
              <a:rPr lang="en-US" dirty="0" err="1"/>
              <a:t>yapar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gözlemlere</a:t>
            </a:r>
            <a:r>
              <a:rPr lang="en-US" dirty="0"/>
              <a:t> </a:t>
            </a:r>
            <a:r>
              <a:rPr lang="en-US" dirty="0" err="1"/>
              <a:t>başlar</a:t>
            </a:r>
            <a:r>
              <a:rPr lang="en-US" dirty="0"/>
              <a:t>. </a:t>
            </a:r>
            <a:r>
              <a:rPr lang="en-US" dirty="0" err="1"/>
              <a:t>Alveol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kapiller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/>
              <a:t>Marcello Malpighi (10 March 1628 – 29 November 1694) was an Italian biologist and physician, who is referred to as the "Father of </a:t>
            </a:r>
            <a:r>
              <a:rPr lang="en-US" dirty="0" err="1"/>
              <a:t>microscopical</a:t>
            </a:r>
            <a:r>
              <a:rPr lang="en-US" dirty="0"/>
              <a:t> anatomy, histology, physiology and embryology". (</a:t>
            </a:r>
            <a:r>
              <a:rPr lang="en-US" dirty="0" err="1"/>
              <a:t>wikipedia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6606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 Raft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6396" t="5945" r="3260" b="4262"/>
          <a:stretch/>
        </p:blipFill>
        <p:spPr>
          <a:xfrm>
            <a:off x="529205" y="1768830"/>
            <a:ext cx="5715473" cy="4338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8528" y="4426254"/>
            <a:ext cx="14798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Lipid raft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654987" y="4691247"/>
            <a:ext cx="107354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28528" y="2945887"/>
            <a:ext cx="125469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Protein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654987" y="3210880"/>
            <a:ext cx="107354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77325" y="5334565"/>
            <a:ext cx="165532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Hücre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zarı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03784" y="5599558"/>
            <a:ext cx="107354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496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 Raft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729804"/>
            <a:ext cx="7620000" cy="83099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Glikolipoproteinlerden</a:t>
            </a:r>
            <a:r>
              <a:rPr lang="en-US" sz="2400" dirty="0">
                <a:solidFill>
                  <a:srgbClr val="FFFF00"/>
                </a:solidFill>
              </a:rPr>
              <a:t> (</a:t>
            </a:r>
            <a:r>
              <a:rPr lang="en-US" sz="2400" b="1" dirty="0" err="1">
                <a:solidFill>
                  <a:srgbClr val="FFFF00"/>
                </a:solidFill>
              </a:rPr>
              <a:t>glikosfingolipid</a:t>
            </a:r>
            <a:r>
              <a:rPr lang="en-US" sz="2400" dirty="0">
                <a:solidFill>
                  <a:srgbClr val="FFFF00"/>
                </a:solidFill>
              </a:rPr>
              <a:t>) </a:t>
            </a:r>
            <a:r>
              <a:rPr lang="en-US" sz="2400" dirty="0" err="1">
                <a:solidFill>
                  <a:srgbClr val="FFFF00"/>
                </a:solidFill>
              </a:rPr>
              <a:t>ve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kolesterol</a:t>
            </a:r>
            <a:r>
              <a:rPr lang="en-US" sz="2400" dirty="0" err="1">
                <a:solidFill>
                  <a:srgbClr val="FFFF00"/>
                </a:solidFill>
              </a:rPr>
              <a:t>den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zengin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err="1">
                <a:solidFill>
                  <a:srgbClr val="FFFF00"/>
                </a:solidFill>
              </a:rPr>
              <a:t>içinde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reseptör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proteinleri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bulunan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bölgeleridir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624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 raft</a:t>
            </a:r>
          </a:p>
        </p:txBody>
      </p:sp>
      <p:sp>
        <p:nvSpPr>
          <p:cNvPr id="7" name="Diagonal Stripe 6"/>
          <p:cNvSpPr/>
          <p:nvPr/>
        </p:nvSpPr>
        <p:spPr>
          <a:xfrm rot="13307456">
            <a:off x="3810172" y="2738249"/>
            <a:ext cx="544310" cy="478369"/>
          </a:xfrm>
          <a:prstGeom prst="diagStripe">
            <a:avLst>
              <a:gd name="adj" fmla="val 591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54598" y="3013613"/>
            <a:ext cx="6762642" cy="0"/>
          </a:xfrm>
          <a:prstGeom prst="line">
            <a:avLst/>
          </a:prstGeom>
          <a:ln w="38100" cmpd="dbl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315344" y="2617733"/>
            <a:ext cx="1605615" cy="1670673"/>
            <a:chOff x="3315344" y="2617733"/>
            <a:chExt cx="1605615" cy="1670673"/>
          </a:xfrm>
        </p:grpSpPr>
        <p:sp>
          <p:nvSpPr>
            <p:cNvPr id="10" name="TextBox 9"/>
            <p:cNvSpPr txBox="1"/>
            <p:nvPr/>
          </p:nvSpPr>
          <p:spPr>
            <a:xfrm>
              <a:off x="3315344" y="3365076"/>
              <a:ext cx="1605615" cy="92333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Reseptör</a:t>
              </a:r>
              <a:endParaRPr lang="en-US" dirty="0"/>
            </a:p>
            <a:p>
              <a:pPr algn="ctr"/>
              <a:r>
                <a:rPr lang="en-US" dirty="0" err="1"/>
                <a:t>Enzim</a:t>
              </a:r>
              <a:endParaRPr lang="en-US" dirty="0"/>
            </a:p>
            <a:p>
              <a:pPr algn="ctr"/>
              <a:r>
                <a:rPr lang="en-US" dirty="0" err="1"/>
                <a:t>Eşleyici</a:t>
              </a:r>
              <a:r>
                <a:rPr lang="en-US" dirty="0"/>
                <a:t> protein</a:t>
              </a:r>
            </a:p>
          </p:txBody>
        </p:sp>
        <p:cxnSp>
          <p:nvCxnSpPr>
            <p:cNvPr id="12" name="Straight Connector 11"/>
            <p:cNvCxnSpPr>
              <a:stCxn id="10" idx="0"/>
            </p:cNvCxnSpPr>
            <p:nvPr/>
          </p:nvCxnSpPr>
          <p:spPr>
            <a:xfrm flipV="1">
              <a:off x="4118152" y="2617733"/>
              <a:ext cx="21905" cy="74734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315344" y="2059939"/>
            <a:ext cx="1333726" cy="1437105"/>
            <a:chOff x="6319606" y="4352812"/>
            <a:chExt cx="1333726" cy="1437105"/>
          </a:xfrm>
        </p:grpSpPr>
        <p:sp>
          <p:nvSpPr>
            <p:cNvPr id="15" name="TextBox 14"/>
            <p:cNvSpPr txBox="1"/>
            <p:nvPr/>
          </p:nvSpPr>
          <p:spPr>
            <a:xfrm>
              <a:off x="6319606" y="4352812"/>
              <a:ext cx="1213042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Salmonella</a:t>
              </a:r>
            </a:p>
            <a:p>
              <a:pPr algn="ctr"/>
              <a:r>
                <a:rPr lang="en-US" dirty="0" err="1"/>
                <a:t>Shigella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5" idx="2"/>
            </p:cNvCxnSpPr>
            <p:nvPr/>
          </p:nvCxnSpPr>
          <p:spPr>
            <a:xfrm>
              <a:off x="6926127" y="4999143"/>
              <a:ext cx="727205" cy="7907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77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Modifiye</a:t>
            </a:r>
            <a:r>
              <a:rPr lang="en-US" dirty="0"/>
              <a:t> </a:t>
            </a:r>
            <a:r>
              <a:rPr lang="en-US" dirty="0" err="1"/>
              <a:t>sıvı</a:t>
            </a:r>
            <a:r>
              <a:rPr lang="en-US" dirty="0"/>
              <a:t> </a:t>
            </a:r>
            <a:r>
              <a:rPr lang="en-US" dirty="0" err="1"/>
              <a:t>mozaik</a:t>
            </a:r>
            <a:r>
              <a:rPr lang="en-US" dirty="0"/>
              <a:t> </a:t>
            </a:r>
            <a:r>
              <a:rPr lang="en-US" dirty="0" err="1"/>
              <a:t>modeli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0292"/>
            <a:ext cx="8229600" cy="72017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dirty="0"/>
              <a:t>FFFF</a:t>
            </a:r>
            <a:r>
              <a:rPr lang="en-US" sz="3600" dirty="0">
                <a:solidFill>
                  <a:srgbClr val="FF0000"/>
                </a:solidFill>
              </a:rPr>
              <a:t>P</a:t>
            </a:r>
            <a:r>
              <a:rPr lang="en-US" sz="3600" dirty="0"/>
              <a:t>FF</a:t>
            </a:r>
            <a:r>
              <a:rPr lang="en-US" sz="3600" dirty="0">
                <a:solidFill>
                  <a:srgbClr val="3366FF"/>
                </a:solidFill>
              </a:rPr>
              <a:t>K</a:t>
            </a:r>
            <a:r>
              <a:rPr lang="en-US" sz="3600" dirty="0"/>
              <a:t>F</a:t>
            </a:r>
            <a:r>
              <a:rPr lang="en-US" sz="3600" dirty="0">
                <a:solidFill>
                  <a:srgbClr val="FF0000"/>
                </a:solidFill>
              </a:rPr>
              <a:t>P</a:t>
            </a:r>
            <a:r>
              <a:rPr lang="en-US" sz="3600" dirty="0"/>
              <a:t>FFF</a:t>
            </a:r>
            <a:r>
              <a:rPr lang="en-US" sz="3600" dirty="0">
                <a:solidFill>
                  <a:srgbClr val="3366FF"/>
                </a:solidFill>
              </a:rPr>
              <a:t>K</a:t>
            </a:r>
            <a:r>
              <a:rPr lang="en-US" sz="3600" dirty="0"/>
              <a:t>FF</a:t>
            </a:r>
            <a:r>
              <a:rPr lang="en-US" sz="3600" dirty="0">
                <a:solidFill>
                  <a:srgbClr val="3366FF"/>
                </a:solidFill>
              </a:rPr>
              <a:t>K</a:t>
            </a:r>
            <a:r>
              <a:rPr lang="en-US" sz="3600" dirty="0"/>
              <a:t>F</a:t>
            </a:r>
            <a:r>
              <a:rPr lang="en-US" sz="3600" dirty="0">
                <a:solidFill>
                  <a:srgbClr val="FF0000"/>
                </a:solidFill>
              </a:rPr>
              <a:t>P</a:t>
            </a:r>
            <a:r>
              <a:rPr lang="en-US" sz="3600" dirty="0"/>
              <a:t>F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rot="10800000">
            <a:off x="452484" y="2642992"/>
            <a:ext cx="8229600" cy="547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FFFF00"/>
                </a:solidFill>
              </a:rPr>
              <a:t>FF</a:t>
            </a:r>
            <a:r>
              <a:rPr lang="en-US" sz="3600" dirty="0">
                <a:solidFill>
                  <a:srgbClr val="3366FF"/>
                </a:solidFill>
              </a:rPr>
              <a:t>K</a:t>
            </a:r>
            <a:r>
              <a:rPr lang="en-US" sz="3600" dirty="0">
                <a:solidFill>
                  <a:srgbClr val="FFFF00"/>
                </a:solidFill>
              </a:rPr>
              <a:t>F</a:t>
            </a:r>
            <a:r>
              <a:rPr lang="en-US" sz="3600" dirty="0">
                <a:solidFill>
                  <a:srgbClr val="FF0000"/>
                </a:solidFill>
              </a:rPr>
              <a:t>P</a:t>
            </a:r>
            <a:r>
              <a:rPr lang="en-US" sz="3600" dirty="0">
                <a:solidFill>
                  <a:srgbClr val="FFFF00"/>
                </a:solidFill>
              </a:rPr>
              <a:t>FF</a:t>
            </a:r>
            <a:r>
              <a:rPr lang="en-US" sz="3600" dirty="0">
                <a:solidFill>
                  <a:srgbClr val="3366FF"/>
                </a:solidFill>
              </a:rPr>
              <a:t>K</a:t>
            </a:r>
            <a:r>
              <a:rPr lang="en-US" sz="3600" dirty="0">
                <a:solidFill>
                  <a:srgbClr val="FFFF00"/>
                </a:solidFill>
              </a:rPr>
              <a:t>F</a:t>
            </a:r>
            <a:r>
              <a:rPr lang="en-US" sz="3600" dirty="0">
                <a:solidFill>
                  <a:srgbClr val="FF0000"/>
                </a:solidFill>
              </a:rPr>
              <a:t>P</a:t>
            </a:r>
            <a:r>
              <a:rPr lang="en-US" sz="3600" dirty="0">
                <a:solidFill>
                  <a:srgbClr val="FFFF00"/>
                </a:solidFill>
              </a:rPr>
              <a:t>FFF</a:t>
            </a:r>
            <a:r>
              <a:rPr lang="en-US" sz="3600" dirty="0">
                <a:solidFill>
                  <a:srgbClr val="3366FF"/>
                </a:solidFill>
              </a:rPr>
              <a:t>K</a:t>
            </a:r>
            <a:r>
              <a:rPr lang="en-US" sz="3600" dirty="0">
                <a:solidFill>
                  <a:srgbClr val="FFFF00"/>
                </a:solidFill>
              </a:rPr>
              <a:t>FF</a:t>
            </a:r>
            <a:r>
              <a:rPr lang="en-US" sz="3600" dirty="0">
                <a:solidFill>
                  <a:srgbClr val="3366FF"/>
                </a:solidFill>
              </a:rPr>
              <a:t>K</a:t>
            </a:r>
            <a:r>
              <a:rPr lang="en-US" sz="3600" dirty="0">
                <a:solidFill>
                  <a:srgbClr val="FFFF00"/>
                </a:solidFill>
              </a:rPr>
              <a:t>F</a:t>
            </a:r>
            <a:r>
              <a:rPr lang="en-US" sz="3600" dirty="0">
                <a:solidFill>
                  <a:srgbClr val="FF0000"/>
                </a:solidFill>
              </a:rPr>
              <a:t>P</a:t>
            </a:r>
            <a:r>
              <a:rPr lang="en-US" sz="3600" dirty="0">
                <a:solidFill>
                  <a:srgbClr val="FFFF00"/>
                </a:solidFill>
              </a:rPr>
              <a:t>FFF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3454823"/>
            <a:ext cx="8229600" cy="547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err="1"/>
              <a:t>Asimetrik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F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a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>
                <a:solidFill>
                  <a:srgbClr val="A6A6A6"/>
                </a:solidFill>
              </a:rPr>
              <a:t>ri</a:t>
            </a:r>
            <a:r>
              <a:rPr lang="en-US" dirty="0" err="1">
                <a:solidFill>
                  <a:srgbClr val="3366FF"/>
                </a:solidFill>
              </a:rPr>
              <a:t>K</a:t>
            </a:r>
            <a:r>
              <a:rPr lang="en-US" dirty="0" err="1">
                <a:solidFill>
                  <a:srgbClr val="A6A6A6"/>
                </a:solidFill>
              </a:rPr>
              <a:t>a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02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zarında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proteinlerin</a:t>
            </a:r>
            <a:r>
              <a:rPr lang="en-US" dirty="0"/>
              <a:t> </a:t>
            </a:r>
            <a:r>
              <a:rPr lang="en-US" dirty="0" err="1"/>
              <a:t>görevleri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BCBE7A-7626-BB44-9BD3-FA10EBA5A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63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zarı</a:t>
            </a:r>
            <a:r>
              <a:rPr lang="en-US" dirty="0"/>
              <a:t> </a:t>
            </a:r>
            <a:r>
              <a:rPr lang="en-US" dirty="0" err="1"/>
              <a:t>seçici</a:t>
            </a:r>
            <a:r>
              <a:rPr lang="en-US" dirty="0"/>
              <a:t> </a:t>
            </a:r>
            <a:r>
              <a:rPr lang="en-US" dirty="0" err="1"/>
              <a:t>geçirgen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bariyerdir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9705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Seçici</a:t>
            </a:r>
            <a:r>
              <a:rPr lang="en-US" dirty="0"/>
              <a:t> </a:t>
            </a:r>
            <a:r>
              <a:rPr lang="en-US" dirty="0" err="1"/>
              <a:t>geçirgen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zarı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56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zarı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hücreyi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 </a:t>
            </a:r>
            <a:r>
              <a:rPr lang="en-US" dirty="0" err="1"/>
              <a:t>pek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organeli</a:t>
            </a:r>
            <a:r>
              <a:rPr lang="en-US" dirty="0"/>
              <a:t> de </a:t>
            </a:r>
            <a:r>
              <a:rPr lang="en-US" dirty="0" err="1"/>
              <a:t>çevreler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914" y="1600200"/>
            <a:ext cx="585265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Myriad Pro"/>
                <a:cs typeface="Myriad Pro"/>
              </a:rPr>
              <a:t>Çekirdek</a:t>
            </a:r>
            <a:endParaRPr lang="en-US" dirty="0">
              <a:latin typeface="Myriad Pro"/>
              <a:cs typeface="Myriad Pro"/>
            </a:endParaRPr>
          </a:p>
          <a:p>
            <a:r>
              <a:rPr lang="en-US" dirty="0" err="1">
                <a:latin typeface="Myriad Pro"/>
                <a:cs typeface="Myriad Pro"/>
              </a:rPr>
              <a:t>Granüllü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Endoplazmik</a:t>
            </a: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err="1">
                <a:latin typeface="Myriad Pro"/>
                <a:cs typeface="Myriad Pro"/>
              </a:rPr>
              <a:t>Retikulum</a:t>
            </a:r>
            <a:endParaRPr lang="en-US" dirty="0">
              <a:latin typeface="Myriad Pro"/>
              <a:cs typeface="Myriad Pro"/>
            </a:endParaRPr>
          </a:p>
          <a:p>
            <a:r>
              <a:rPr lang="en-US" dirty="0">
                <a:latin typeface="Myriad Pro"/>
                <a:cs typeface="Myriad Pro"/>
              </a:rPr>
              <a:t>Golgi</a:t>
            </a:r>
          </a:p>
          <a:p>
            <a:r>
              <a:rPr lang="en-US" dirty="0" err="1"/>
              <a:t>Granülsüz</a:t>
            </a:r>
            <a:r>
              <a:rPr lang="en-US" dirty="0"/>
              <a:t> </a:t>
            </a:r>
            <a:r>
              <a:rPr lang="en-US" dirty="0" err="1"/>
              <a:t>Endoplazmik</a:t>
            </a:r>
            <a:r>
              <a:rPr lang="en-US" dirty="0"/>
              <a:t> </a:t>
            </a:r>
            <a:r>
              <a:rPr lang="en-US" dirty="0" err="1"/>
              <a:t>Retikulum</a:t>
            </a:r>
            <a:endParaRPr lang="en-US" dirty="0"/>
          </a:p>
          <a:p>
            <a:r>
              <a:rPr lang="en-US" dirty="0" err="1"/>
              <a:t>Mitokondriyon</a:t>
            </a:r>
            <a:endParaRPr lang="en-US" dirty="0"/>
          </a:p>
          <a:p>
            <a:r>
              <a:rPr lang="en-US" dirty="0" err="1"/>
              <a:t>Peroksizom</a:t>
            </a:r>
            <a:endParaRPr lang="en-US" dirty="0"/>
          </a:p>
          <a:p>
            <a:r>
              <a:rPr lang="en-US" dirty="0" err="1"/>
              <a:t>Lizozom</a:t>
            </a:r>
            <a:endParaRPr lang="en-US" dirty="0"/>
          </a:p>
          <a:p>
            <a:r>
              <a:rPr lang="en-US" dirty="0" err="1"/>
              <a:t>Endozom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53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869565"/>
              </p:ext>
            </p:extLst>
          </p:nvPr>
        </p:nvGraphicFramePr>
        <p:xfrm>
          <a:off x="457200" y="67798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9222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Granüllü</a:t>
            </a:r>
            <a:r>
              <a:rPr lang="en-US" dirty="0"/>
              <a:t> </a:t>
            </a:r>
            <a:r>
              <a:rPr lang="en-US" dirty="0" err="1"/>
              <a:t>Endoplazma</a:t>
            </a:r>
            <a:r>
              <a:rPr lang="en-US" dirty="0"/>
              <a:t> </a:t>
            </a:r>
            <a:r>
              <a:rPr lang="en-US" dirty="0" err="1"/>
              <a:t>Retikulumu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27686" cy="1574625"/>
          </a:xfrm>
        </p:spPr>
        <p:txBody>
          <a:bodyPr/>
          <a:lstStyle/>
          <a:p>
            <a:r>
              <a:rPr lang="en-US" dirty="0" err="1"/>
              <a:t>Ribozom</a:t>
            </a:r>
            <a:endParaRPr lang="en-US" dirty="0"/>
          </a:p>
          <a:p>
            <a:r>
              <a:rPr lang="en-US" dirty="0"/>
              <a:t>Protein </a:t>
            </a:r>
            <a:r>
              <a:rPr lang="en-US" dirty="0" err="1"/>
              <a:t>sentezi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9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19. </a:t>
            </a:r>
            <a:r>
              <a:rPr lang="en-US" dirty="0" err="1"/>
              <a:t>yy’da</a:t>
            </a:r>
            <a:r>
              <a:rPr lang="en-US" dirty="0"/>
              <a:t> </a:t>
            </a:r>
            <a:r>
              <a:rPr lang="en-US" dirty="0" err="1"/>
              <a:t>histoloji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başına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edildi</a:t>
            </a:r>
            <a:r>
              <a:rPr lang="en-US" dirty="0"/>
              <a:t>.</a:t>
            </a:r>
          </a:p>
          <a:p>
            <a:r>
              <a:rPr lang="en-US" dirty="0"/>
              <a:t>1906 </a:t>
            </a:r>
            <a:r>
              <a:rPr lang="en-US" dirty="0" err="1"/>
              <a:t>yılı</a:t>
            </a:r>
            <a:r>
              <a:rPr lang="en-US" dirty="0"/>
              <a:t> Nobel, </a:t>
            </a:r>
            <a:r>
              <a:rPr lang="en-US" dirty="0" err="1"/>
              <a:t>Fizyoloji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Tıp </a:t>
            </a:r>
            <a:r>
              <a:rPr lang="en-US" dirty="0" err="1"/>
              <a:t>Ödülü</a:t>
            </a:r>
            <a:r>
              <a:rPr lang="en-US" dirty="0"/>
              <a:t>, </a:t>
            </a:r>
            <a:r>
              <a:rPr lang="en-US" dirty="0" err="1">
                <a:solidFill>
                  <a:schemeClr val="tx1"/>
                </a:solidFill>
              </a:rPr>
              <a:t>Camillo</a:t>
            </a:r>
            <a:r>
              <a:rPr lang="en-US" dirty="0">
                <a:solidFill>
                  <a:schemeClr val="tx1"/>
                </a:solidFill>
              </a:rPr>
              <a:t> Golgi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Santiago Ramon </a:t>
            </a:r>
            <a:r>
              <a:rPr lang="en-US" dirty="0" err="1">
                <a:solidFill>
                  <a:srgbClr val="FFFFFF"/>
                </a:solidFill>
              </a:rPr>
              <a:t>Cajal</a:t>
            </a:r>
            <a:r>
              <a:rPr lang="en-US" dirty="0" err="1"/>
              <a:t>’a</a:t>
            </a:r>
            <a:r>
              <a:rPr lang="en-US" dirty="0"/>
              <a:t> </a:t>
            </a:r>
            <a:r>
              <a:rPr lang="en-US" dirty="0" err="1"/>
              <a:t>verildi</a:t>
            </a:r>
            <a:r>
              <a:rPr lang="en-US" dirty="0"/>
              <a:t>. </a:t>
            </a:r>
          </a:p>
          <a:p>
            <a:pPr marL="457200" lvl="1" indent="0">
              <a:buNone/>
            </a:pPr>
            <a:r>
              <a:rPr lang="en-US" dirty="0" err="1"/>
              <a:t>Sinir</a:t>
            </a:r>
            <a:r>
              <a:rPr lang="en-US" dirty="0"/>
              <a:t> </a:t>
            </a:r>
            <a:r>
              <a:rPr lang="en-US" dirty="0" err="1"/>
              <a:t>sisteminin</a:t>
            </a:r>
            <a:r>
              <a:rPr lang="en-US" dirty="0"/>
              <a:t> </a:t>
            </a:r>
            <a:r>
              <a:rPr lang="en-US" dirty="0" err="1"/>
              <a:t>yapısının</a:t>
            </a:r>
            <a:r>
              <a:rPr lang="en-US" dirty="0"/>
              <a:t> </a:t>
            </a:r>
            <a:r>
              <a:rPr lang="en-US" dirty="0" err="1"/>
              <a:t>aydınlatılmasına</a:t>
            </a:r>
            <a:r>
              <a:rPr lang="en-US" dirty="0"/>
              <a:t> </a:t>
            </a:r>
            <a:r>
              <a:rPr lang="en-US" dirty="0" err="1"/>
              <a:t>ilişkin</a:t>
            </a:r>
            <a:r>
              <a:rPr lang="en-US" dirty="0"/>
              <a:t> </a:t>
            </a:r>
            <a:r>
              <a:rPr lang="en-US" dirty="0" err="1"/>
              <a:t>çalışmaları</a:t>
            </a:r>
            <a:r>
              <a:rPr lang="en-US" dirty="0"/>
              <a:t> </a:t>
            </a:r>
            <a:r>
              <a:rPr lang="en-US" dirty="0" err="1"/>
              <a:t>nedeniyle</a:t>
            </a:r>
            <a:r>
              <a:rPr lang="is-IS" dirty="0"/>
              <a:t>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77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Granüllü</a:t>
            </a:r>
            <a:r>
              <a:rPr lang="en-US" dirty="0"/>
              <a:t> </a:t>
            </a:r>
            <a:r>
              <a:rPr lang="en-US" dirty="0" err="1"/>
              <a:t>Endoplazma</a:t>
            </a:r>
            <a:r>
              <a:rPr lang="en-US" dirty="0"/>
              <a:t> </a:t>
            </a:r>
            <a:r>
              <a:rPr lang="en-US" dirty="0" err="1"/>
              <a:t>Retikulumu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46753"/>
          </a:xfrm>
        </p:spPr>
        <p:txBody>
          <a:bodyPr/>
          <a:lstStyle/>
          <a:p>
            <a:r>
              <a:rPr lang="en-US" dirty="0" err="1"/>
              <a:t>Bazofilik</a:t>
            </a:r>
            <a:r>
              <a:rPr lang="en-US" dirty="0"/>
              <a:t> </a:t>
            </a:r>
            <a:r>
              <a:rPr lang="en-US" dirty="0" err="1"/>
              <a:t>görünüm</a:t>
            </a:r>
            <a:r>
              <a:rPr lang="en-US" dirty="0"/>
              <a:t> (</a:t>
            </a:r>
            <a:r>
              <a:rPr lang="en-US" dirty="0" err="1"/>
              <a:t>Ergasitoplazma</a:t>
            </a:r>
            <a:r>
              <a:rPr lang="en-US" dirty="0"/>
              <a:t>)</a:t>
            </a:r>
          </a:p>
          <a:p>
            <a:r>
              <a:rPr lang="en-US" dirty="0" err="1"/>
              <a:t>Nissl</a:t>
            </a:r>
            <a:r>
              <a:rPr lang="en-US" dirty="0"/>
              <a:t> </a:t>
            </a:r>
            <a:r>
              <a:rPr lang="en-US" dirty="0" err="1"/>
              <a:t>cismi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47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Corbel"/>
                <a:cs typeface="Corbel"/>
              </a:rPr>
              <a:t>Granülsüz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Endoplazma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Retikulumu</a:t>
            </a:r>
            <a:br>
              <a:rPr lang="en-US" dirty="0">
                <a:latin typeface="Corbel"/>
                <a:cs typeface="Corbel"/>
              </a:rPr>
            </a:br>
            <a:r>
              <a:rPr lang="en-US" dirty="0">
                <a:latin typeface="Corbel"/>
                <a:cs typeface="Corbel"/>
              </a:rPr>
              <a:t>(</a:t>
            </a:r>
            <a:r>
              <a:rPr lang="en-US" dirty="0"/>
              <a:t>Smooth ER, SER)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036CD-EB12-5947-BD18-2E316DDF3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08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rbel"/>
                <a:cs typeface="Corbel"/>
              </a:rPr>
              <a:t>Granülsüz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Endoplazma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Retikulumu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360" y="1751381"/>
            <a:ext cx="7579440" cy="2330537"/>
          </a:xfrm>
        </p:spPr>
        <p:txBody>
          <a:bodyPr/>
          <a:lstStyle/>
          <a:p>
            <a:r>
              <a:rPr lang="en-US" dirty="0" err="1"/>
              <a:t>Granüllü</a:t>
            </a:r>
            <a:r>
              <a:rPr lang="en-US" dirty="0"/>
              <a:t> – </a:t>
            </a:r>
            <a:r>
              <a:rPr lang="en-US" dirty="0" err="1"/>
              <a:t>granülsüz</a:t>
            </a:r>
            <a:r>
              <a:rPr lang="en-US" dirty="0"/>
              <a:t> </a:t>
            </a:r>
            <a:r>
              <a:rPr lang="en-US" dirty="0" err="1"/>
              <a:t>dönüşümü</a:t>
            </a:r>
            <a:r>
              <a:rPr lang="en-US" dirty="0"/>
              <a:t> </a:t>
            </a:r>
            <a:r>
              <a:rPr lang="en-US" dirty="0" err="1"/>
              <a:t>dinamiktir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GERde</a:t>
            </a:r>
            <a:r>
              <a:rPr lang="en-US" dirty="0"/>
              <a:t> </a:t>
            </a:r>
            <a:r>
              <a:rPr lang="en-US" dirty="0" err="1"/>
              <a:t>sentezlenen</a:t>
            </a:r>
            <a:r>
              <a:rPr lang="en-US" dirty="0"/>
              <a:t> protein </a:t>
            </a:r>
            <a:r>
              <a:rPr lang="en-US" dirty="0" err="1"/>
              <a:t>veziküllerinin</a:t>
            </a:r>
            <a:r>
              <a:rPr lang="en-US" dirty="0"/>
              <a:t> </a:t>
            </a:r>
            <a:r>
              <a:rPr lang="en-US" dirty="0" err="1"/>
              <a:t>çıkış</a:t>
            </a:r>
            <a:r>
              <a:rPr lang="en-US" dirty="0"/>
              <a:t> </a:t>
            </a:r>
            <a:r>
              <a:rPr lang="en-US" dirty="0" err="1"/>
              <a:t>yeri</a:t>
            </a:r>
            <a:r>
              <a:rPr lang="en-US" dirty="0"/>
              <a:t> SER </a:t>
            </a:r>
            <a:r>
              <a:rPr lang="en-US" dirty="0" err="1"/>
              <a:t>şeklindedir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30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rbel"/>
                <a:cs typeface="Corbel"/>
              </a:rPr>
              <a:t>Granülsüz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Endoplazma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Retikulumu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360" y="1382740"/>
            <a:ext cx="7579440" cy="4090055"/>
          </a:xfrm>
        </p:spPr>
        <p:txBody>
          <a:bodyPr>
            <a:normAutofit/>
          </a:bodyPr>
          <a:lstStyle/>
          <a:p>
            <a:r>
              <a:rPr lang="en-US" dirty="0" err="1"/>
              <a:t>Fosfolipid</a:t>
            </a:r>
            <a:r>
              <a:rPr lang="en-US" dirty="0"/>
              <a:t> </a:t>
            </a:r>
            <a:r>
              <a:rPr lang="en-US" dirty="0" err="1"/>
              <a:t>sentezler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Organellerin</a:t>
            </a:r>
            <a:r>
              <a:rPr lang="en-US" dirty="0"/>
              <a:t> </a:t>
            </a:r>
            <a:r>
              <a:rPr lang="en-US" dirty="0" err="1"/>
              <a:t>membranlarını</a:t>
            </a:r>
            <a:r>
              <a:rPr lang="en-US" dirty="0"/>
              <a:t> </a:t>
            </a:r>
            <a:r>
              <a:rPr lang="en-US" dirty="0" err="1"/>
              <a:t>yapar</a:t>
            </a:r>
            <a:r>
              <a:rPr lang="en-US" dirty="0"/>
              <a:t>.</a:t>
            </a:r>
          </a:p>
          <a:p>
            <a:r>
              <a:rPr lang="en-US" dirty="0"/>
              <a:t>Steroid </a:t>
            </a:r>
            <a:r>
              <a:rPr lang="en-US" dirty="0" err="1"/>
              <a:t>sentezler</a:t>
            </a:r>
            <a:endParaRPr lang="en-US" dirty="0"/>
          </a:p>
          <a:p>
            <a:pPr lvl="1"/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yapar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87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Hepatositte</a:t>
            </a:r>
            <a:r>
              <a:rPr lang="en-US" dirty="0"/>
              <a:t> SER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360" y="1751381"/>
            <a:ext cx="7579440" cy="4522678"/>
          </a:xfrm>
        </p:spPr>
        <p:txBody>
          <a:bodyPr/>
          <a:lstStyle/>
          <a:p>
            <a:r>
              <a:rPr lang="en-US" dirty="0"/>
              <a:t>Lipoprotein </a:t>
            </a:r>
            <a:r>
              <a:rPr lang="en-US" dirty="0" err="1"/>
              <a:t>üretimi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Kanda </a:t>
            </a:r>
            <a:r>
              <a:rPr lang="en-US" dirty="0" err="1"/>
              <a:t>lipidleri</a:t>
            </a:r>
            <a:r>
              <a:rPr lang="en-US" dirty="0"/>
              <a:t> </a:t>
            </a:r>
            <a:r>
              <a:rPr lang="en-US" dirty="0" err="1"/>
              <a:t>taşır</a:t>
            </a:r>
            <a:r>
              <a:rPr lang="en-US" dirty="0"/>
              <a:t>.</a:t>
            </a:r>
          </a:p>
          <a:p>
            <a:r>
              <a:rPr lang="en-US" dirty="0" err="1"/>
              <a:t>Detoksifikasyon</a:t>
            </a:r>
            <a:endParaRPr lang="en-US" dirty="0"/>
          </a:p>
          <a:p>
            <a:pPr lvl="1"/>
            <a:r>
              <a:rPr lang="en-US" dirty="0" err="1"/>
              <a:t>Suda</a:t>
            </a:r>
            <a:r>
              <a:rPr lang="en-US" dirty="0"/>
              <a:t> </a:t>
            </a:r>
            <a:r>
              <a:rPr lang="en-US" dirty="0" err="1"/>
              <a:t>çözünür</a:t>
            </a:r>
            <a:r>
              <a:rPr lang="en-US" dirty="0"/>
              <a:t> hale </a:t>
            </a:r>
            <a:r>
              <a:rPr lang="en-US" dirty="0" err="1"/>
              <a:t>getirir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Sitokrom</a:t>
            </a:r>
            <a:r>
              <a:rPr lang="en-US" dirty="0"/>
              <a:t> P450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9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rbel"/>
                <a:cs typeface="Corbel"/>
              </a:rPr>
              <a:t>Granülsüz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Endoplazmik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Retikulum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360" y="1751381"/>
            <a:ext cx="6740062" cy="1448328"/>
          </a:xfrm>
        </p:spPr>
        <p:txBody>
          <a:bodyPr/>
          <a:lstStyle/>
          <a:p>
            <a:r>
              <a:rPr lang="en-US" dirty="0" err="1"/>
              <a:t>Glikoneogenez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14428" y="3724994"/>
            <a:ext cx="2255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Glikoz</a:t>
            </a:r>
            <a:r>
              <a:rPr lang="en-US" sz="2800" dirty="0"/>
              <a:t> 6 </a:t>
            </a:r>
            <a:r>
              <a:rPr lang="en-US" sz="2800" dirty="0" err="1"/>
              <a:t>fosfat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43467" y="3724994"/>
            <a:ext cx="1070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Glikoz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5119" y="4014585"/>
            <a:ext cx="136082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0424" y="3260180"/>
            <a:ext cx="2569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Glikoz</a:t>
            </a:r>
            <a:r>
              <a:rPr lang="en-US" sz="2800" dirty="0">
                <a:solidFill>
                  <a:srgbClr val="FFFF00"/>
                </a:solidFill>
              </a:rPr>
              <a:t> 6 </a:t>
            </a:r>
            <a:r>
              <a:rPr lang="en-US" sz="2800" dirty="0" err="1">
                <a:solidFill>
                  <a:srgbClr val="FFFF00"/>
                </a:solidFill>
              </a:rPr>
              <a:t>fosfataz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57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rbel"/>
                <a:cs typeface="Corbel"/>
              </a:rPr>
              <a:t>Granülsüz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Endoplazmik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Retikulum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621" y="1811852"/>
            <a:ext cx="6634220" cy="2799203"/>
          </a:xfrm>
        </p:spPr>
        <p:txBody>
          <a:bodyPr/>
          <a:lstStyle/>
          <a:p>
            <a:r>
              <a:rPr lang="en-US" dirty="0" err="1"/>
              <a:t>Kasta</a:t>
            </a:r>
            <a:r>
              <a:rPr lang="en-US" dirty="0"/>
              <a:t> </a:t>
            </a:r>
            <a:r>
              <a:rPr lang="en-US" dirty="0" err="1"/>
              <a:t>sarkoplazmik</a:t>
            </a:r>
            <a:r>
              <a:rPr lang="en-US" dirty="0"/>
              <a:t> </a:t>
            </a:r>
            <a:r>
              <a:rPr lang="en-US" dirty="0" err="1"/>
              <a:t>retikulum</a:t>
            </a:r>
            <a:endParaRPr lang="en-US" dirty="0"/>
          </a:p>
          <a:p>
            <a:r>
              <a:rPr lang="en-US" dirty="0" err="1"/>
              <a:t>Görevi</a:t>
            </a:r>
            <a:r>
              <a:rPr lang="en-US" dirty="0"/>
              <a:t> </a:t>
            </a:r>
            <a:r>
              <a:rPr lang="en-US" dirty="0" err="1"/>
              <a:t>biten</a:t>
            </a:r>
            <a:r>
              <a:rPr lang="en-US" dirty="0"/>
              <a:t> </a:t>
            </a:r>
            <a:r>
              <a:rPr lang="en-US" dirty="0" err="1"/>
              <a:t>organellerin</a:t>
            </a:r>
            <a:r>
              <a:rPr lang="en-US" dirty="0"/>
              <a:t> </a:t>
            </a:r>
            <a:r>
              <a:rPr lang="en-US" dirty="0" err="1"/>
              <a:t>kaldırılması</a:t>
            </a:r>
            <a:endParaRPr lang="en-US" dirty="0"/>
          </a:p>
          <a:p>
            <a:r>
              <a:rPr lang="en-US" dirty="0" err="1"/>
              <a:t>Mitokondriyon</a:t>
            </a:r>
            <a:r>
              <a:rPr lang="en-US" dirty="0"/>
              <a:t> </a:t>
            </a:r>
            <a:r>
              <a:rPr lang="en-US" dirty="0" err="1"/>
              <a:t>bölünmesi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31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Golgi </a:t>
            </a:r>
            <a:r>
              <a:rPr lang="en-US" dirty="0" err="1"/>
              <a:t>Aygıtı</a:t>
            </a:r>
            <a:r>
              <a:rPr lang="en-US" dirty="0"/>
              <a:t> (Complex, Apparatus, Body)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Camillo</a:t>
            </a:r>
            <a:r>
              <a:rPr lang="en-US" dirty="0"/>
              <a:t> Golgi</a:t>
            </a:r>
          </a:p>
          <a:p>
            <a:pPr lvl="1"/>
            <a:r>
              <a:rPr lang="en-US" dirty="0" err="1"/>
              <a:t>Osmiyum</a:t>
            </a:r>
            <a:r>
              <a:rPr lang="en-US" dirty="0"/>
              <a:t> </a:t>
            </a:r>
            <a:r>
              <a:rPr lang="en-US" dirty="0" err="1"/>
              <a:t>çöktürülmüş</a:t>
            </a:r>
            <a:r>
              <a:rPr lang="en-US" dirty="0"/>
              <a:t> </a:t>
            </a:r>
            <a:r>
              <a:rPr lang="en-US" dirty="0" err="1"/>
              <a:t>nöronlarda</a:t>
            </a:r>
            <a:r>
              <a:rPr lang="en-US" dirty="0"/>
              <a:t> </a:t>
            </a:r>
            <a:r>
              <a:rPr lang="en-US" dirty="0" err="1"/>
              <a:t>perinükleer</a:t>
            </a:r>
            <a:r>
              <a:rPr lang="en-US" dirty="0"/>
              <a:t> </a:t>
            </a:r>
            <a:r>
              <a:rPr lang="en-US" dirty="0" err="1"/>
              <a:t>yapılar</a:t>
            </a:r>
            <a:endParaRPr lang="en-US" dirty="0"/>
          </a:p>
          <a:p>
            <a:r>
              <a:rPr lang="en-US" dirty="0" err="1"/>
              <a:t>Ergasitoplazma</a:t>
            </a:r>
            <a:r>
              <a:rPr lang="en-US" dirty="0"/>
              <a:t> (</a:t>
            </a:r>
            <a:r>
              <a:rPr lang="en-US" dirty="0" err="1"/>
              <a:t>gER</a:t>
            </a:r>
            <a:r>
              <a:rPr lang="en-US" dirty="0"/>
              <a:t> </a:t>
            </a:r>
            <a:r>
              <a:rPr lang="en-US" dirty="0" err="1"/>
              <a:t>bölgeleri</a:t>
            </a:r>
            <a:r>
              <a:rPr lang="en-US" dirty="0"/>
              <a:t>) </a:t>
            </a:r>
            <a:r>
              <a:rPr lang="en-US" dirty="0" err="1"/>
              <a:t>etrafındaki</a:t>
            </a:r>
            <a:r>
              <a:rPr lang="en-US" dirty="0"/>
              <a:t> </a:t>
            </a:r>
            <a:r>
              <a:rPr lang="en-US" dirty="0" err="1"/>
              <a:t>soluk</a:t>
            </a:r>
            <a:r>
              <a:rPr lang="en-US" dirty="0"/>
              <a:t> </a:t>
            </a:r>
            <a:r>
              <a:rPr lang="en-US" dirty="0" err="1"/>
              <a:t>boyanma</a:t>
            </a:r>
            <a:r>
              <a:rPr lang="en-US" dirty="0"/>
              <a:t> Golgi </a:t>
            </a:r>
            <a:r>
              <a:rPr lang="en-US" dirty="0" err="1"/>
              <a:t>aygıtını</a:t>
            </a:r>
            <a:r>
              <a:rPr lang="en-US" dirty="0"/>
              <a:t> </a:t>
            </a:r>
            <a:r>
              <a:rPr lang="en-US" dirty="0" err="1"/>
              <a:t>düşündürür</a:t>
            </a:r>
            <a:r>
              <a:rPr lang="en-US" dirty="0"/>
              <a:t>. </a:t>
            </a:r>
          </a:p>
          <a:p>
            <a:r>
              <a:rPr lang="en-US" dirty="0" err="1"/>
              <a:t>Ağır</a:t>
            </a:r>
            <a:r>
              <a:rPr lang="en-US" dirty="0"/>
              <a:t> </a:t>
            </a:r>
            <a:r>
              <a:rPr lang="en-US" dirty="0" err="1"/>
              <a:t>metaller</a:t>
            </a:r>
            <a:r>
              <a:rPr lang="en-US" dirty="0"/>
              <a:t> (</a:t>
            </a:r>
            <a:r>
              <a:rPr lang="en-US" dirty="0" err="1"/>
              <a:t>ör</a:t>
            </a:r>
            <a:r>
              <a:rPr lang="en-US" dirty="0"/>
              <a:t>. </a:t>
            </a:r>
            <a:r>
              <a:rPr lang="en-US" dirty="0" err="1"/>
              <a:t>Gümüş</a:t>
            </a:r>
            <a:r>
              <a:rPr lang="en-US" dirty="0"/>
              <a:t>) </a:t>
            </a:r>
            <a:r>
              <a:rPr lang="en-US" dirty="0" err="1"/>
              <a:t>çöktürülerek</a:t>
            </a:r>
            <a:r>
              <a:rPr lang="en-US" dirty="0"/>
              <a:t> </a:t>
            </a:r>
            <a:r>
              <a:rPr lang="en-US" dirty="0" err="1"/>
              <a:t>izlenebilir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1898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Golgi </a:t>
            </a:r>
            <a:r>
              <a:rPr lang="en-US" dirty="0" err="1"/>
              <a:t>Aygıtı</a:t>
            </a:r>
            <a:r>
              <a:rPr lang="en-US" dirty="0"/>
              <a:t> (</a:t>
            </a:r>
            <a:r>
              <a:rPr lang="en-US" dirty="0" err="1"/>
              <a:t>devam</a:t>
            </a:r>
            <a:r>
              <a:rPr lang="en-US" dirty="0"/>
              <a:t> - 1)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97696"/>
          </a:xfrm>
        </p:spPr>
        <p:txBody>
          <a:bodyPr/>
          <a:lstStyle/>
          <a:p>
            <a:r>
              <a:rPr lang="en-US" dirty="0" err="1"/>
              <a:t>E.M.de</a:t>
            </a:r>
            <a:r>
              <a:rPr lang="en-US" dirty="0"/>
              <a:t> </a:t>
            </a:r>
            <a:r>
              <a:rPr lang="en-US" dirty="0" err="1"/>
              <a:t>zarlı</a:t>
            </a:r>
            <a:r>
              <a:rPr lang="en-US" dirty="0"/>
              <a:t> </a:t>
            </a:r>
            <a:r>
              <a:rPr lang="en-US" dirty="0" err="1"/>
              <a:t>kese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sisternalar</a:t>
            </a:r>
            <a:r>
              <a:rPr lang="en-US" dirty="0"/>
              <a:t> </a:t>
            </a:r>
            <a:r>
              <a:rPr lang="en-US" dirty="0" err="1"/>
              <a:t>şeklinde</a:t>
            </a:r>
            <a:r>
              <a:rPr lang="en-US" dirty="0"/>
              <a:t> </a:t>
            </a:r>
            <a:r>
              <a:rPr lang="en-US" dirty="0" err="1"/>
              <a:t>izlenir</a:t>
            </a:r>
            <a:r>
              <a:rPr lang="en-US" dirty="0"/>
              <a:t>.  </a:t>
            </a:r>
          </a:p>
          <a:p>
            <a:r>
              <a:rPr lang="en-US" dirty="0" err="1"/>
              <a:t>Polarizedir</a:t>
            </a:r>
            <a:r>
              <a:rPr lang="en-US" dirty="0"/>
              <a:t>, </a:t>
            </a:r>
            <a:r>
              <a:rPr lang="en-US" dirty="0" err="1"/>
              <a:t>gER’e</a:t>
            </a:r>
            <a:r>
              <a:rPr lang="en-US" dirty="0"/>
              <a:t> </a:t>
            </a:r>
            <a:r>
              <a:rPr lang="en-US" dirty="0" err="1"/>
              <a:t>yakın</a:t>
            </a:r>
            <a:r>
              <a:rPr lang="en-US" dirty="0"/>
              <a:t> </a:t>
            </a:r>
            <a:r>
              <a:rPr lang="en-US" b="1" dirty="0" err="1"/>
              <a:t>cis</a:t>
            </a:r>
            <a:r>
              <a:rPr lang="en-US" dirty="0"/>
              <a:t>, </a:t>
            </a:r>
            <a:r>
              <a:rPr lang="en-US" dirty="0" err="1"/>
              <a:t>uzak</a:t>
            </a:r>
            <a:r>
              <a:rPr lang="en-US" dirty="0"/>
              <a:t> </a:t>
            </a:r>
            <a:r>
              <a:rPr lang="en-US" b="1" dirty="0"/>
              <a:t>trans</a:t>
            </a:r>
            <a:r>
              <a:rPr lang="en-US" dirty="0"/>
              <a:t> </a:t>
            </a:r>
            <a:r>
              <a:rPr lang="en-US" dirty="0" err="1"/>
              <a:t>yüzü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72260" y="3694989"/>
            <a:ext cx="94140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yüzü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1741" y="4280458"/>
            <a:ext cx="119016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 </a:t>
            </a:r>
            <a:r>
              <a:rPr lang="en-US" dirty="0" err="1">
                <a:solidFill>
                  <a:schemeClr val="bg1"/>
                </a:solidFill>
              </a:rPr>
              <a:t>yüzü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12608" y="4280458"/>
            <a:ext cx="2677549" cy="611858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08893" y="5491549"/>
            <a:ext cx="3381264" cy="479866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94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Golgi </a:t>
            </a:r>
            <a:r>
              <a:rPr lang="en-US" dirty="0" err="1"/>
              <a:t>Aygıtı</a:t>
            </a:r>
            <a:r>
              <a:rPr lang="en-US" dirty="0"/>
              <a:t> (</a:t>
            </a:r>
            <a:r>
              <a:rPr lang="en-US" dirty="0" err="1"/>
              <a:t>devam</a:t>
            </a:r>
            <a:r>
              <a:rPr lang="en-US" dirty="0"/>
              <a:t> - 2)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59355"/>
          </a:xfrm>
        </p:spPr>
        <p:txBody>
          <a:bodyPr/>
          <a:lstStyle/>
          <a:p>
            <a:r>
              <a:rPr lang="en-US" dirty="0"/>
              <a:t>Post-</a:t>
            </a:r>
            <a:r>
              <a:rPr lang="en-US" dirty="0" err="1"/>
              <a:t>translasyonel</a:t>
            </a:r>
            <a:r>
              <a:rPr lang="en-US" dirty="0"/>
              <a:t> </a:t>
            </a:r>
            <a:r>
              <a:rPr lang="en-US" dirty="0" err="1"/>
              <a:t>modifikasyon</a:t>
            </a:r>
            <a:r>
              <a:rPr lang="en-US" dirty="0"/>
              <a:t> </a:t>
            </a:r>
            <a:r>
              <a:rPr lang="en-US" dirty="0" err="1"/>
              <a:t>yapar</a:t>
            </a:r>
            <a:r>
              <a:rPr lang="en-US" dirty="0"/>
              <a:t>.</a:t>
            </a:r>
          </a:p>
          <a:p>
            <a:r>
              <a:rPr lang="en-US" dirty="0"/>
              <a:t>Protein </a:t>
            </a:r>
            <a:r>
              <a:rPr lang="en-US" dirty="0" err="1"/>
              <a:t>sınıflaması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paketlemesi</a:t>
            </a:r>
            <a:r>
              <a:rPr lang="en-US" dirty="0"/>
              <a:t> </a:t>
            </a:r>
            <a:r>
              <a:rPr lang="en-US" dirty="0" err="1"/>
              <a:t>yapar</a:t>
            </a:r>
            <a:r>
              <a:rPr lang="en-US" dirty="0"/>
              <a:t>. </a:t>
            </a:r>
          </a:p>
          <a:p>
            <a:r>
              <a:rPr lang="en-US" dirty="0"/>
              <a:t>M-6-P </a:t>
            </a:r>
            <a:r>
              <a:rPr lang="en-US" dirty="0" err="1"/>
              <a:t>işaretlemesi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. </a:t>
            </a:r>
          </a:p>
          <a:p>
            <a:r>
              <a:rPr lang="tr-TR" dirty="0" err="1"/>
              <a:t>Sfingomyelin</a:t>
            </a:r>
            <a:r>
              <a:rPr lang="tr-TR" dirty="0"/>
              <a:t> ve </a:t>
            </a:r>
            <a:r>
              <a:rPr lang="tr-TR" dirty="0" err="1"/>
              <a:t>glikosfingolipid</a:t>
            </a:r>
            <a:r>
              <a:rPr lang="tr-TR" dirty="0"/>
              <a:t> sentezi</a:t>
            </a:r>
          </a:p>
        </p:txBody>
      </p:sp>
    </p:spTree>
    <p:extLst>
      <p:ext uri="{BB962C8B-B14F-4D97-AF65-F5344CB8AC3E}">
        <p14:creationId xmlns:p14="http://schemas.microsoft.com/office/powerpoint/2010/main" val="130719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Neden, neden, neden!!!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231" y="1600200"/>
            <a:ext cx="5618356" cy="4525963"/>
          </a:xfrm>
        </p:spPr>
        <p:txBody>
          <a:bodyPr/>
          <a:lstStyle/>
          <a:p>
            <a:r>
              <a:rPr lang="tr-TR" dirty="0"/>
              <a:t>Neden varız?</a:t>
            </a:r>
          </a:p>
          <a:p>
            <a:r>
              <a:rPr lang="tr-TR" dirty="0"/>
              <a:t>Neden canlılar çoğalır?</a:t>
            </a:r>
          </a:p>
          <a:p>
            <a:pPr lvl="1"/>
            <a:r>
              <a:rPr lang="tr-TR" dirty="0"/>
              <a:t>Bir bakteri neden bölünür?</a:t>
            </a:r>
          </a:p>
          <a:p>
            <a:pPr lvl="1"/>
            <a:r>
              <a:rPr lang="tr-TR" dirty="0"/>
              <a:t>Bir insan neden çocuk yapar?</a:t>
            </a:r>
          </a:p>
          <a:p>
            <a:r>
              <a:rPr lang="tr-TR" dirty="0"/>
              <a:t>Neden buradasınız?</a:t>
            </a:r>
          </a:p>
          <a:p>
            <a:r>
              <a:rPr lang="tr-TR" dirty="0"/>
              <a:t>Neden yaşamak istersiniz?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3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r-TR" dirty="0">
                <a:latin typeface="Myriad Pro" pitchFamily="34" charset="0"/>
              </a:rPr>
              <a:t>GER – </a:t>
            </a:r>
            <a:r>
              <a:rPr lang="tr-TR" dirty="0" err="1">
                <a:latin typeface="Myriad Pro" pitchFamily="34" charset="0"/>
              </a:rPr>
              <a:t>Golgi</a:t>
            </a:r>
            <a:r>
              <a:rPr lang="tr-TR" dirty="0">
                <a:latin typeface="Myriad Pro" pitchFamily="34" charset="0"/>
              </a:rPr>
              <a:t> arası taşımada </a:t>
            </a:r>
            <a:r>
              <a:rPr lang="tr-TR" dirty="0" err="1">
                <a:latin typeface="Myriad Pro" pitchFamily="34" charset="0"/>
              </a:rPr>
              <a:t>COP’lar</a:t>
            </a:r>
            <a:r>
              <a:rPr lang="tr-TR" dirty="0">
                <a:latin typeface="Myriad Pro" pitchFamily="34" charset="0"/>
              </a:rPr>
              <a:t> görev alır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623731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ARF (ADP </a:t>
            </a:r>
            <a:r>
              <a:rPr lang="en-US" dirty="0" err="1"/>
              <a:t>Ribosylation</a:t>
            </a:r>
            <a:r>
              <a:rPr lang="en-US" dirty="0"/>
              <a:t> Factor): GTP-binding protein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0402" y="5476503"/>
            <a:ext cx="1225102" cy="961971"/>
            <a:chOff x="280402" y="5476503"/>
            <a:chExt cx="1225102" cy="961971"/>
          </a:xfrm>
        </p:grpSpPr>
        <p:sp>
          <p:nvSpPr>
            <p:cNvPr id="2" name="TextBox 1"/>
            <p:cNvSpPr txBox="1"/>
            <p:nvPr/>
          </p:nvSpPr>
          <p:spPr>
            <a:xfrm>
              <a:off x="280402" y="5476503"/>
              <a:ext cx="1225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Brefeldin</a:t>
              </a:r>
              <a:r>
                <a:rPr lang="en-US" dirty="0"/>
                <a:t> A</a:t>
              </a:r>
            </a:p>
          </p:txBody>
        </p:sp>
        <p:cxnSp>
          <p:nvCxnSpPr>
            <p:cNvPr id="4" name="Straight Arrow Connector 3"/>
            <p:cNvCxnSpPr>
              <a:stCxn id="2" idx="2"/>
              <a:endCxn id="12" idx="1"/>
            </p:cNvCxnSpPr>
            <p:nvPr/>
          </p:nvCxnSpPr>
          <p:spPr>
            <a:xfrm>
              <a:off x="892953" y="5845835"/>
              <a:ext cx="582703" cy="576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840668" y="6069142"/>
              <a:ext cx="395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(-)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6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Mitokondriyon</a:t>
            </a:r>
            <a:r>
              <a:rPr lang="en-US" dirty="0"/>
              <a:t> (</a:t>
            </a:r>
            <a:r>
              <a:rPr lang="en-US" dirty="0" err="1"/>
              <a:t>mitos</a:t>
            </a:r>
            <a:r>
              <a:rPr lang="en-US" dirty="0"/>
              <a:t> + </a:t>
            </a:r>
            <a:r>
              <a:rPr lang="en-US" dirty="0" err="1"/>
              <a:t>chondros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4983" cy="4948510"/>
          </a:xfrm>
        </p:spPr>
        <p:txBody>
          <a:bodyPr>
            <a:normAutofit/>
          </a:bodyPr>
          <a:lstStyle/>
          <a:p>
            <a:r>
              <a:rPr lang="en-US" dirty="0"/>
              <a:t>1840, Richard Altman, </a:t>
            </a:r>
            <a:r>
              <a:rPr lang="en-US" dirty="0" err="1"/>
              <a:t>Bioblast</a:t>
            </a:r>
            <a:endParaRPr lang="en-US" dirty="0"/>
          </a:p>
          <a:p>
            <a:r>
              <a:rPr lang="en-US" dirty="0"/>
              <a:t>1898, Christian Benda, </a:t>
            </a:r>
            <a:r>
              <a:rPr lang="en-US" dirty="0" err="1"/>
              <a:t>İplik</a:t>
            </a:r>
            <a:r>
              <a:rPr lang="en-US" dirty="0"/>
              <a:t> + </a:t>
            </a:r>
            <a:r>
              <a:rPr lang="en-US" dirty="0" err="1"/>
              <a:t>tanecik</a:t>
            </a:r>
            <a:r>
              <a:rPr lang="en-US" dirty="0"/>
              <a:t>/</a:t>
            </a:r>
            <a:r>
              <a:rPr lang="en-US" dirty="0" err="1"/>
              <a:t>granül</a:t>
            </a:r>
            <a:endParaRPr lang="en-US" dirty="0"/>
          </a:p>
          <a:p>
            <a:r>
              <a:rPr lang="en-US" dirty="0"/>
              <a:t>0,4 – 0,8 x 4 – 8 um</a:t>
            </a:r>
          </a:p>
          <a:p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kendine</a:t>
            </a:r>
            <a:r>
              <a:rPr lang="en-US" dirty="0"/>
              <a:t> </a:t>
            </a:r>
            <a:r>
              <a:rPr lang="en-US" dirty="0" err="1"/>
              <a:t>yeter</a:t>
            </a:r>
            <a:endParaRPr lang="en-US" dirty="0"/>
          </a:p>
          <a:p>
            <a:r>
              <a:rPr lang="en-US" dirty="0" err="1"/>
              <a:t>Kalıtımı</a:t>
            </a:r>
            <a:r>
              <a:rPr lang="en-US" dirty="0"/>
              <a:t> </a:t>
            </a:r>
            <a:r>
              <a:rPr lang="en-US" dirty="0" err="1"/>
              <a:t>anneden</a:t>
            </a:r>
            <a:endParaRPr lang="en-US" dirty="0"/>
          </a:p>
          <a:p>
            <a:r>
              <a:rPr lang="en-US" dirty="0" err="1"/>
              <a:t>Sirküler</a:t>
            </a:r>
            <a:r>
              <a:rPr lang="en-US" dirty="0"/>
              <a:t> </a:t>
            </a:r>
            <a:r>
              <a:rPr lang="en-US" dirty="0" err="1"/>
              <a:t>DNA’ya</a:t>
            </a:r>
            <a:r>
              <a:rPr lang="en-US" dirty="0"/>
              <a:t> </a:t>
            </a:r>
            <a:r>
              <a:rPr lang="en-US" dirty="0" err="1"/>
              <a:t>sahiptir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Mitokondriyon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8510"/>
          </a:xfrm>
        </p:spPr>
        <p:txBody>
          <a:bodyPr>
            <a:normAutofit/>
          </a:bodyPr>
          <a:lstStyle/>
          <a:p>
            <a:r>
              <a:rPr lang="en-US" dirty="0" err="1"/>
              <a:t>Eritrositlerde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terminal </a:t>
            </a:r>
            <a:r>
              <a:rPr lang="en-US" dirty="0" err="1"/>
              <a:t>keratinositlerde</a:t>
            </a:r>
            <a:r>
              <a:rPr lang="en-US" dirty="0"/>
              <a:t> </a:t>
            </a:r>
            <a:r>
              <a:rPr lang="en-US" dirty="0" err="1"/>
              <a:t>izlenmez</a:t>
            </a:r>
            <a:r>
              <a:rPr lang="en-US" dirty="0"/>
              <a:t>.</a:t>
            </a:r>
          </a:p>
          <a:p>
            <a:r>
              <a:rPr lang="en-US" dirty="0" err="1"/>
              <a:t>Proksimal</a:t>
            </a:r>
            <a:r>
              <a:rPr lang="en-US" dirty="0"/>
              <a:t> </a:t>
            </a:r>
            <a:r>
              <a:rPr lang="en-US" dirty="0" err="1"/>
              <a:t>tübül</a:t>
            </a:r>
            <a:r>
              <a:rPr lang="en-US" dirty="0"/>
              <a:t>, Parietal </a:t>
            </a:r>
            <a:r>
              <a:rPr lang="en-US" dirty="0" err="1"/>
              <a:t>Hücre</a:t>
            </a:r>
            <a:r>
              <a:rPr lang="en-US" dirty="0"/>
              <a:t>, </a:t>
            </a:r>
            <a:r>
              <a:rPr lang="en-US" dirty="0" err="1"/>
              <a:t>Oksintik</a:t>
            </a:r>
            <a:r>
              <a:rPr lang="en-US" dirty="0"/>
              <a:t> </a:t>
            </a:r>
            <a:r>
              <a:rPr lang="en-US" dirty="0" err="1"/>
              <a:t>hücre</a:t>
            </a:r>
            <a:endParaRPr lang="en-US" dirty="0"/>
          </a:p>
          <a:p>
            <a:r>
              <a:rPr lang="en-US" dirty="0" err="1"/>
              <a:t>Fonksiyona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yerleşim</a:t>
            </a:r>
            <a:r>
              <a:rPr lang="en-US" dirty="0"/>
              <a:t> </a:t>
            </a:r>
            <a:r>
              <a:rPr lang="en-US" dirty="0" err="1"/>
              <a:t>gösterir</a:t>
            </a:r>
            <a:r>
              <a:rPr lang="en-US" dirty="0"/>
              <a:t>.</a:t>
            </a:r>
          </a:p>
          <a:p>
            <a:r>
              <a:rPr lang="en-US" dirty="0" err="1"/>
              <a:t>Fiksasyon</a:t>
            </a:r>
            <a:r>
              <a:rPr lang="en-US" dirty="0"/>
              <a:t>: </a:t>
            </a:r>
            <a:r>
              <a:rPr lang="en-US" dirty="0" err="1"/>
              <a:t>Potasyum</a:t>
            </a:r>
            <a:r>
              <a:rPr lang="en-US" dirty="0"/>
              <a:t> </a:t>
            </a:r>
            <a:r>
              <a:rPr lang="en-US" dirty="0" err="1"/>
              <a:t>bikromat</a:t>
            </a:r>
            <a:r>
              <a:rPr lang="en-US" dirty="0"/>
              <a:t>, </a:t>
            </a:r>
            <a:r>
              <a:rPr lang="en-US" dirty="0" err="1"/>
              <a:t>Osmiyum</a:t>
            </a:r>
            <a:r>
              <a:rPr lang="en-US" dirty="0"/>
              <a:t> </a:t>
            </a:r>
            <a:r>
              <a:rPr lang="en-US" dirty="0" err="1"/>
              <a:t>tetroksit</a:t>
            </a:r>
            <a:endParaRPr lang="en-US" dirty="0"/>
          </a:p>
          <a:p>
            <a:r>
              <a:rPr lang="en-US" dirty="0" err="1"/>
              <a:t>Boya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Vital: Janus green B</a:t>
            </a:r>
          </a:p>
          <a:p>
            <a:pPr lvl="1"/>
            <a:r>
              <a:rPr lang="en-US" dirty="0" err="1"/>
              <a:t>Demirli</a:t>
            </a:r>
            <a:r>
              <a:rPr lang="en-US" dirty="0"/>
              <a:t> </a:t>
            </a:r>
            <a:r>
              <a:rPr lang="en-US" dirty="0" err="1"/>
              <a:t>hematoksilin</a:t>
            </a:r>
            <a:endParaRPr lang="en-US" dirty="0"/>
          </a:p>
          <a:p>
            <a:pPr lvl="1"/>
            <a:r>
              <a:rPr lang="en-US" dirty="0" err="1"/>
              <a:t>Asidofilik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3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Mitokondriyon</a:t>
            </a:r>
            <a:r>
              <a:rPr lang="en-US" dirty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43646" y="1708358"/>
            <a:ext cx="4808255" cy="4958775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4405" y="1889777"/>
            <a:ext cx="75408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Glikoz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4405" y="2964388"/>
            <a:ext cx="85151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Pirüvat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/>
          <a:srcRect l="2833" t="5847" r="2034" b="13517"/>
          <a:stretch/>
        </p:blipFill>
        <p:spPr>
          <a:xfrm>
            <a:off x="2560960" y="3781219"/>
            <a:ext cx="4332244" cy="23938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44304" y="4432073"/>
            <a:ext cx="851515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Pirüvat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702413" y="2259109"/>
            <a:ext cx="0" cy="70527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0"/>
          </p:cNvCxnSpPr>
          <p:nvPr/>
        </p:nvCxnSpPr>
        <p:spPr>
          <a:xfrm>
            <a:off x="4702413" y="3333720"/>
            <a:ext cx="67649" cy="109835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53749" y="2312177"/>
            <a:ext cx="126331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Glikoliz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anaerobik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91303" y="2987219"/>
            <a:ext cx="71914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 ATP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195819" y="3182540"/>
            <a:ext cx="504533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17061" y="5070287"/>
            <a:ext cx="838691" cy="3693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30 ATP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956286" y="5254953"/>
            <a:ext cx="111462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88637" y="4801405"/>
            <a:ext cx="67649" cy="109835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52730" y="5925025"/>
            <a:ext cx="1023011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345780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9299" y="227472"/>
            <a:ext cx="4687292" cy="6077522"/>
          </a:xfrm>
          <a:prstGeom prst="ellipse">
            <a:avLst/>
          </a:prstGeom>
          <a:ln w="57150" cmpd="sng">
            <a:solidFill>
              <a:srgbClr val="00FF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84104" y="756610"/>
            <a:ext cx="3825396" cy="4959991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306788" y="2059908"/>
            <a:ext cx="1818847" cy="1461460"/>
            <a:chOff x="4611690" y="1937045"/>
            <a:chExt cx="1818847" cy="1461460"/>
          </a:xfrm>
        </p:grpSpPr>
        <p:grpSp>
          <p:nvGrpSpPr>
            <p:cNvPr id="36" name="Group 35"/>
            <p:cNvGrpSpPr/>
            <p:nvPr/>
          </p:nvGrpSpPr>
          <p:grpSpPr>
            <a:xfrm>
              <a:off x="4762894" y="1937045"/>
              <a:ext cx="1333372" cy="136583"/>
              <a:chOff x="4762894" y="1937045"/>
              <a:chExt cx="1333372" cy="136583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4611690" y="2338822"/>
              <a:ext cx="1639941" cy="136583"/>
              <a:chOff x="4762894" y="1937045"/>
              <a:chExt cx="1333372" cy="136583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4732654" y="2792038"/>
              <a:ext cx="1639941" cy="136583"/>
              <a:chOff x="4762894" y="1937045"/>
              <a:chExt cx="1333372" cy="136583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4790596" y="3261922"/>
              <a:ext cx="1639941" cy="136583"/>
              <a:chOff x="4762894" y="1937045"/>
              <a:chExt cx="1333372" cy="136583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oup 88"/>
          <p:cNvGrpSpPr/>
          <p:nvPr/>
        </p:nvGrpSpPr>
        <p:grpSpPr>
          <a:xfrm>
            <a:off x="995820" y="1329405"/>
            <a:ext cx="3795543" cy="3779419"/>
            <a:chOff x="2453122" y="1358942"/>
            <a:chExt cx="3795543" cy="3779419"/>
          </a:xfrm>
        </p:grpSpPr>
        <p:grpSp>
          <p:nvGrpSpPr>
            <p:cNvPr id="34" name="Group 33"/>
            <p:cNvGrpSpPr/>
            <p:nvPr/>
          </p:nvGrpSpPr>
          <p:grpSpPr>
            <a:xfrm flipH="1">
              <a:off x="2453122" y="1940177"/>
              <a:ext cx="1884036" cy="1461460"/>
              <a:chOff x="4611690" y="1937045"/>
              <a:chExt cx="1818847" cy="146146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762894" y="1937045"/>
                <a:ext cx="1333372" cy="136583"/>
                <a:chOff x="4762894" y="1937045"/>
                <a:chExt cx="1333372" cy="136583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 flipH="1">
                  <a:off x="4762894" y="1937045"/>
                  <a:ext cx="1256572" cy="29537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4762894" y="2059209"/>
                  <a:ext cx="1333372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762894" y="1966582"/>
                  <a:ext cx="0" cy="107046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>
                <a:off x="4611690" y="2338822"/>
                <a:ext cx="1639941" cy="136583"/>
                <a:chOff x="4762894" y="1937045"/>
                <a:chExt cx="1333372" cy="136583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4762894" y="1937045"/>
                  <a:ext cx="1256572" cy="29537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4762894" y="2059209"/>
                  <a:ext cx="1333372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762894" y="1966582"/>
                  <a:ext cx="0" cy="107046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4732654" y="2792038"/>
                <a:ext cx="1639941" cy="136583"/>
                <a:chOff x="4762894" y="1937045"/>
                <a:chExt cx="1333372" cy="136583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4762894" y="1937045"/>
                  <a:ext cx="1256572" cy="29537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762894" y="2059209"/>
                  <a:ext cx="1333372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762894" y="1966582"/>
                  <a:ext cx="0" cy="107046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4790596" y="3261922"/>
                <a:ext cx="1639941" cy="136583"/>
                <a:chOff x="4762894" y="1937045"/>
                <a:chExt cx="1333372" cy="136583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4762894" y="1937045"/>
                  <a:ext cx="1256572" cy="29537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4762894" y="2059209"/>
                  <a:ext cx="1333372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4762894" y="1966582"/>
                  <a:ext cx="0" cy="107046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Group 52"/>
            <p:cNvGrpSpPr/>
            <p:nvPr/>
          </p:nvGrpSpPr>
          <p:grpSpPr>
            <a:xfrm>
              <a:off x="4363062" y="3904849"/>
              <a:ext cx="1885603" cy="136583"/>
              <a:chOff x="4762894" y="1937045"/>
              <a:chExt cx="1333372" cy="136583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4257219" y="4306626"/>
              <a:ext cx="1928198" cy="52757"/>
              <a:chOff x="4762894" y="1937045"/>
              <a:chExt cx="1333372" cy="136583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4332823" y="4759842"/>
              <a:ext cx="1639941" cy="136583"/>
              <a:chOff x="4762894" y="1937045"/>
              <a:chExt cx="1333372" cy="136583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 rot="10800000">
              <a:off x="3124149" y="5001778"/>
              <a:ext cx="1639941" cy="136583"/>
              <a:chOff x="4762894" y="1937045"/>
              <a:chExt cx="1333372" cy="136583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 rot="10800000">
              <a:off x="2799374" y="4623259"/>
              <a:ext cx="1639941" cy="136583"/>
              <a:chOff x="4762894" y="1937045"/>
              <a:chExt cx="1333372" cy="136583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 rot="10800000">
              <a:off x="2610984" y="4041432"/>
              <a:ext cx="1639941" cy="136583"/>
              <a:chOff x="4762894" y="1937045"/>
              <a:chExt cx="1333372" cy="136583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4283725" y="1586233"/>
              <a:ext cx="1639941" cy="136583"/>
              <a:chOff x="4762894" y="1937045"/>
              <a:chExt cx="1333372" cy="136583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 rot="10800000">
              <a:off x="3211902" y="1358942"/>
              <a:ext cx="1639941" cy="136583"/>
              <a:chOff x="4762894" y="1937045"/>
              <a:chExt cx="1333372" cy="136583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 rot="10800000">
              <a:off x="2580985" y="3550990"/>
              <a:ext cx="1639941" cy="136583"/>
              <a:chOff x="4762894" y="1937045"/>
              <a:chExt cx="1333372" cy="136583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Group 95"/>
          <p:cNvGrpSpPr/>
          <p:nvPr/>
        </p:nvGrpSpPr>
        <p:grpSpPr>
          <a:xfrm>
            <a:off x="4263924" y="387278"/>
            <a:ext cx="4657052" cy="1477328"/>
            <a:chOff x="4263924" y="387278"/>
            <a:chExt cx="4657052" cy="1477328"/>
          </a:xfrm>
        </p:grpSpPr>
        <p:sp>
          <p:nvSpPr>
            <p:cNvPr id="92" name="TextBox 91"/>
            <p:cNvSpPr txBox="1"/>
            <p:nvPr/>
          </p:nvSpPr>
          <p:spPr>
            <a:xfrm>
              <a:off x="5887671" y="387278"/>
              <a:ext cx="3033305" cy="1477328"/>
            </a:xfrm>
            <a:prstGeom prst="rect">
              <a:avLst/>
            </a:prstGeom>
            <a:noFill/>
            <a:ln w="19050" cmpd="sng">
              <a:solidFill>
                <a:srgbClr val="00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FF00"/>
                  </a:solidFill>
                </a:rPr>
                <a:t>Porin</a:t>
              </a:r>
              <a:r>
                <a:rPr lang="en-US" dirty="0">
                  <a:solidFill>
                    <a:srgbClr val="00FF00"/>
                  </a:solidFill>
                </a:rPr>
                <a:t> </a:t>
              </a:r>
              <a:r>
                <a:rPr lang="en-US" dirty="0" err="1">
                  <a:solidFill>
                    <a:srgbClr val="00FF00"/>
                  </a:solidFill>
                </a:rPr>
                <a:t>proteinleri</a:t>
              </a:r>
              <a:r>
                <a:rPr lang="en-US" dirty="0">
                  <a:solidFill>
                    <a:srgbClr val="00FF00"/>
                  </a:solidFill>
                </a:rPr>
                <a:t> </a:t>
              </a:r>
              <a:r>
                <a:rPr lang="en-US" dirty="0" err="1">
                  <a:solidFill>
                    <a:srgbClr val="00FF00"/>
                  </a:solidFill>
                </a:rPr>
                <a:t>büyük</a:t>
              </a:r>
              <a:r>
                <a:rPr lang="en-US" dirty="0">
                  <a:solidFill>
                    <a:srgbClr val="00FF00"/>
                  </a:solidFill>
                </a:rPr>
                <a:t> </a:t>
              </a:r>
              <a:r>
                <a:rPr lang="en-US" dirty="0" err="1">
                  <a:solidFill>
                    <a:srgbClr val="00FF00"/>
                  </a:solidFill>
                </a:rPr>
                <a:t>kanallar</a:t>
              </a:r>
              <a:r>
                <a:rPr lang="en-US" dirty="0">
                  <a:solidFill>
                    <a:srgbClr val="00FF00"/>
                  </a:solidFill>
                </a:rPr>
                <a:t> </a:t>
              </a:r>
              <a:r>
                <a:rPr lang="en-US" dirty="0" err="1">
                  <a:solidFill>
                    <a:srgbClr val="00FF00"/>
                  </a:solidFill>
                </a:rPr>
                <a:t>yapar</a:t>
              </a:r>
              <a:r>
                <a:rPr lang="en-US" dirty="0">
                  <a:solidFill>
                    <a:srgbClr val="00FF00"/>
                  </a:solidFill>
                </a:rPr>
                <a:t> (&lt;5 </a:t>
              </a:r>
              <a:r>
                <a:rPr lang="en-US" dirty="0" err="1">
                  <a:solidFill>
                    <a:srgbClr val="00FF00"/>
                  </a:solidFill>
                </a:rPr>
                <a:t>kDa</a:t>
              </a:r>
              <a:r>
                <a:rPr lang="en-US" dirty="0">
                  <a:solidFill>
                    <a:srgbClr val="00FF00"/>
                  </a:solidFill>
                </a:rPr>
                <a:t> </a:t>
              </a:r>
              <a:r>
                <a:rPr lang="en-US" dirty="0" err="1">
                  <a:solidFill>
                    <a:srgbClr val="00FF00"/>
                  </a:solidFill>
                </a:rPr>
                <a:t>geçer</a:t>
              </a:r>
              <a:r>
                <a:rPr lang="en-US" dirty="0">
                  <a:solidFill>
                    <a:srgbClr val="00FF00"/>
                  </a:solidFill>
                </a:rPr>
                <a:t>).</a:t>
              </a:r>
            </a:p>
            <a:p>
              <a:r>
                <a:rPr lang="en-US" dirty="0">
                  <a:solidFill>
                    <a:srgbClr val="00FF00"/>
                  </a:solidFill>
                </a:rPr>
                <a:t>Lipid </a:t>
              </a:r>
              <a:r>
                <a:rPr lang="en-US" dirty="0" err="1">
                  <a:solidFill>
                    <a:srgbClr val="00FF00"/>
                  </a:solidFill>
                </a:rPr>
                <a:t>sentezinde</a:t>
              </a:r>
              <a:r>
                <a:rPr lang="en-US" dirty="0">
                  <a:solidFill>
                    <a:srgbClr val="00FF00"/>
                  </a:solidFill>
                </a:rPr>
                <a:t> </a:t>
              </a:r>
              <a:r>
                <a:rPr lang="en-US" dirty="0" err="1">
                  <a:solidFill>
                    <a:srgbClr val="00FF00"/>
                  </a:solidFill>
                </a:rPr>
                <a:t>ve</a:t>
              </a:r>
              <a:r>
                <a:rPr lang="en-US" dirty="0">
                  <a:solidFill>
                    <a:srgbClr val="00FF00"/>
                  </a:solidFill>
                </a:rPr>
                <a:t> </a:t>
              </a:r>
              <a:r>
                <a:rPr lang="en-US" dirty="0" err="1">
                  <a:solidFill>
                    <a:srgbClr val="00FF00"/>
                  </a:solidFill>
                </a:rPr>
                <a:t>yıkımında</a:t>
              </a:r>
              <a:r>
                <a:rPr lang="en-US" dirty="0">
                  <a:solidFill>
                    <a:srgbClr val="00FF00"/>
                  </a:solidFill>
                </a:rPr>
                <a:t> </a:t>
              </a:r>
              <a:r>
                <a:rPr lang="en-US" dirty="0" err="1">
                  <a:solidFill>
                    <a:srgbClr val="00FF00"/>
                  </a:solidFill>
                </a:rPr>
                <a:t>görevli</a:t>
              </a:r>
              <a:r>
                <a:rPr lang="en-US" dirty="0">
                  <a:solidFill>
                    <a:srgbClr val="00FF00"/>
                  </a:solidFill>
                </a:rPr>
                <a:t> </a:t>
              </a:r>
              <a:r>
                <a:rPr lang="en-US" dirty="0" err="1">
                  <a:solidFill>
                    <a:srgbClr val="00FF00"/>
                  </a:solidFill>
                </a:rPr>
                <a:t>enzimler</a:t>
              </a:r>
              <a:r>
                <a:rPr lang="en-US" dirty="0">
                  <a:solidFill>
                    <a:srgbClr val="00FF00"/>
                  </a:solidFill>
                </a:rPr>
                <a:t> </a:t>
              </a:r>
              <a:r>
                <a:rPr lang="en-US" dirty="0" err="1">
                  <a:solidFill>
                    <a:srgbClr val="00FF00"/>
                  </a:solidFill>
                </a:rPr>
                <a:t>bulunur</a:t>
              </a:r>
              <a:r>
                <a:rPr lang="en-US" dirty="0">
                  <a:solidFill>
                    <a:srgbClr val="00FF00"/>
                  </a:solidFill>
                </a:rPr>
                <a:t>.</a:t>
              </a:r>
            </a:p>
            <a:p>
              <a:endParaRPr lang="en-US" dirty="0"/>
            </a:p>
          </p:txBody>
        </p:sp>
        <p:cxnSp>
          <p:nvCxnSpPr>
            <p:cNvPr id="94" name="Straight Connector 93"/>
            <p:cNvCxnSpPr/>
            <p:nvPr/>
          </p:nvCxnSpPr>
          <p:spPr>
            <a:xfrm flipV="1">
              <a:off x="4263924" y="387278"/>
              <a:ext cx="1623747" cy="369332"/>
            </a:xfrm>
            <a:prstGeom prst="line">
              <a:avLst/>
            </a:prstGeom>
            <a:ln w="19050" cmpd="sng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985100" y="2169967"/>
            <a:ext cx="3935876" cy="923330"/>
            <a:chOff x="4985100" y="2169967"/>
            <a:chExt cx="3935876" cy="923330"/>
          </a:xfrm>
        </p:grpSpPr>
        <p:sp>
          <p:nvSpPr>
            <p:cNvPr id="98" name="TextBox 97"/>
            <p:cNvSpPr txBox="1"/>
            <p:nvPr/>
          </p:nvSpPr>
          <p:spPr>
            <a:xfrm>
              <a:off x="5887671" y="2169967"/>
              <a:ext cx="3033305" cy="923330"/>
            </a:xfrm>
            <a:prstGeom prst="rect">
              <a:avLst/>
            </a:prstGeom>
            <a:noFill/>
            <a:ln w="28575" cmpd="sng">
              <a:solidFill>
                <a:srgbClr val="3366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3366FF"/>
                  </a:solidFill>
                </a:rPr>
                <a:t>Sitoplazma</a:t>
              </a:r>
              <a:r>
                <a:rPr lang="en-US" dirty="0">
                  <a:solidFill>
                    <a:srgbClr val="3366FF"/>
                  </a:solidFill>
                </a:rPr>
                <a:t> </a:t>
              </a:r>
              <a:r>
                <a:rPr lang="en-US" dirty="0" err="1">
                  <a:solidFill>
                    <a:srgbClr val="3366FF"/>
                  </a:solidFill>
                </a:rPr>
                <a:t>içeriğine</a:t>
              </a:r>
              <a:r>
                <a:rPr lang="en-US" dirty="0">
                  <a:solidFill>
                    <a:srgbClr val="3366FF"/>
                  </a:solidFill>
                </a:rPr>
                <a:t> </a:t>
              </a:r>
              <a:r>
                <a:rPr lang="en-US" dirty="0" err="1">
                  <a:solidFill>
                    <a:srgbClr val="3366FF"/>
                  </a:solidFill>
                </a:rPr>
                <a:t>benzer</a:t>
              </a:r>
              <a:r>
                <a:rPr lang="en-US" dirty="0">
                  <a:solidFill>
                    <a:srgbClr val="3366FF"/>
                  </a:solidFill>
                </a:rPr>
                <a:t>.</a:t>
              </a:r>
            </a:p>
            <a:p>
              <a:r>
                <a:rPr lang="en-US" dirty="0" err="1">
                  <a:solidFill>
                    <a:srgbClr val="3366FF"/>
                  </a:solidFill>
                </a:rPr>
                <a:t>Sitokrom</a:t>
              </a:r>
              <a:r>
                <a:rPr lang="en-US" dirty="0">
                  <a:solidFill>
                    <a:srgbClr val="3366FF"/>
                  </a:solidFill>
                </a:rPr>
                <a:t>-c </a:t>
              </a:r>
              <a:r>
                <a:rPr lang="en-US" dirty="0" err="1">
                  <a:solidFill>
                    <a:srgbClr val="3366FF"/>
                  </a:solidFill>
                </a:rPr>
                <a:t>bulunur</a:t>
              </a:r>
              <a:r>
                <a:rPr lang="en-US" dirty="0">
                  <a:solidFill>
                    <a:srgbClr val="3366FF"/>
                  </a:solidFill>
                </a:rPr>
                <a:t>.</a:t>
              </a:r>
            </a:p>
            <a:p>
              <a:endParaRPr lang="en-US" dirty="0"/>
            </a:p>
          </p:txBody>
        </p:sp>
        <p:cxnSp>
          <p:nvCxnSpPr>
            <p:cNvPr id="99" name="Straight Connector 98"/>
            <p:cNvCxnSpPr/>
            <p:nvPr/>
          </p:nvCxnSpPr>
          <p:spPr>
            <a:xfrm flipV="1">
              <a:off x="4985100" y="2182072"/>
              <a:ext cx="902571" cy="238348"/>
            </a:xfrm>
            <a:prstGeom prst="line">
              <a:avLst/>
            </a:prstGeom>
            <a:ln w="28575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664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9299" y="227472"/>
            <a:ext cx="4687292" cy="6077522"/>
          </a:xfrm>
          <a:prstGeom prst="ellipse">
            <a:avLst/>
          </a:prstGeom>
          <a:ln w="57150" cmpd="sng">
            <a:solidFill>
              <a:srgbClr val="00FF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84104" y="756610"/>
            <a:ext cx="3825396" cy="4959991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306788" y="2059908"/>
            <a:ext cx="1818847" cy="1461460"/>
            <a:chOff x="4611690" y="1937045"/>
            <a:chExt cx="1818847" cy="1461460"/>
          </a:xfrm>
        </p:grpSpPr>
        <p:grpSp>
          <p:nvGrpSpPr>
            <p:cNvPr id="36" name="Group 35"/>
            <p:cNvGrpSpPr/>
            <p:nvPr/>
          </p:nvGrpSpPr>
          <p:grpSpPr>
            <a:xfrm>
              <a:off x="4762894" y="1937045"/>
              <a:ext cx="1333372" cy="136583"/>
              <a:chOff x="4762894" y="1937045"/>
              <a:chExt cx="1333372" cy="136583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4611690" y="2338822"/>
              <a:ext cx="1639941" cy="136583"/>
              <a:chOff x="4762894" y="1937045"/>
              <a:chExt cx="1333372" cy="136583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4732654" y="2792038"/>
              <a:ext cx="1639941" cy="136583"/>
              <a:chOff x="4762894" y="1937045"/>
              <a:chExt cx="1333372" cy="136583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4790596" y="3261922"/>
              <a:ext cx="1639941" cy="136583"/>
              <a:chOff x="4762894" y="1937045"/>
              <a:chExt cx="1333372" cy="136583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oup 88"/>
          <p:cNvGrpSpPr/>
          <p:nvPr/>
        </p:nvGrpSpPr>
        <p:grpSpPr>
          <a:xfrm>
            <a:off x="995820" y="1329405"/>
            <a:ext cx="3795543" cy="3779419"/>
            <a:chOff x="2453122" y="1358942"/>
            <a:chExt cx="3795543" cy="3779419"/>
          </a:xfrm>
        </p:grpSpPr>
        <p:grpSp>
          <p:nvGrpSpPr>
            <p:cNvPr id="34" name="Group 33"/>
            <p:cNvGrpSpPr/>
            <p:nvPr/>
          </p:nvGrpSpPr>
          <p:grpSpPr>
            <a:xfrm flipH="1">
              <a:off x="2453122" y="1940177"/>
              <a:ext cx="1884036" cy="1461460"/>
              <a:chOff x="4611690" y="1937045"/>
              <a:chExt cx="1818847" cy="146146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762894" y="1937045"/>
                <a:ext cx="1333372" cy="136583"/>
                <a:chOff x="4762894" y="1937045"/>
                <a:chExt cx="1333372" cy="136583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 flipH="1">
                  <a:off x="4762894" y="1937045"/>
                  <a:ext cx="1256572" cy="29537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4762894" y="2059209"/>
                  <a:ext cx="1333372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762894" y="1966582"/>
                  <a:ext cx="0" cy="107046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>
                <a:off x="4611690" y="2338822"/>
                <a:ext cx="1639941" cy="136583"/>
                <a:chOff x="4762894" y="1937045"/>
                <a:chExt cx="1333372" cy="136583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4762894" y="1937045"/>
                  <a:ext cx="1256572" cy="29537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4762894" y="2059209"/>
                  <a:ext cx="1333372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762894" y="1966582"/>
                  <a:ext cx="0" cy="107046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4732654" y="2792038"/>
                <a:ext cx="1639941" cy="136583"/>
                <a:chOff x="4762894" y="1937045"/>
                <a:chExt cx="1333372" cy="136583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4762894" y="1937045"/>
                  <a:ext cx="1256572" cy="29537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762894" y="2059209"/>
                  <a:ext cx="1333372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762894" y="1966582"/>
                  <a:ext cx="0" cy="107046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4790596" y="3261922"/>
                <a:ext cx="1639941" cy="136583"/>
                <a:chOff x="4762894" y="1937045"/>
                <a:chExt cx="1333372" cy="136583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4762894" y="1937045"/>
                  <a:ext cx="1256572" cy="29537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4762894" y="2059209"/>
                  <a:ext cx="1333372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4762894" y="1966582"/>
                  <a:ext cx="0" cy="107046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Group 52"/>
            <p:cNvGrpSpPr/>
            <p:nvPr/>
          </p:nvGrpSpPr>
          <p:grpSpPr>
            <a:xfrm>
              <a:off x="4363062" y="3904849"/>
              <a:ext cx="1885603" cy="136583"/>
              <a:chOff x="4762894" y="1937045"/>
              <a:chExt cx="1333372" cy="136583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4257219" y="4306626"/>
              <a:ext cx="1928198" cy="52757"/>
              <a:chOff x="4762894" y="1937045"/>
              <a:chExt cx="1333372" cy="136583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4332823" y="4759842"/>
              <a:ext cx="1639941" cy="136583"/>
              <a:chOff x="4762894" y="1937045"/>
              <a:chExt cx="1333372" cy="136583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 rot="10800000">
              <a:off x="3124149" y="5001778"/>
              <a:ext cx="1639941" cy="136583"/>
              <a:chOff x="4762894" y="1937045"/>
              <a:chExt cx="1333372" cy="136583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 rot="10800000">
              <a:off x="2799374" y="4623259"/>
              <a:ext cx="1639941" cy="136583"/>
              <a:chOff x="4762894" y="1937045"/>
              <a:chExt cx="1333372" cy="136583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 rot="10800000">
              <a:off x="2610984" y="4041432"/>
              <a:ext cx="1639941" cy="136583"/>
              <a:chOff x="4762894" y="1937045"/>
              <a:chExt cx="1333372" cy="136583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4283725" y="1586233"/>
              <a:ext cx="1639941" cy="136583"/>
              <a:chOff x="4762894" y="1937045"/>
              <a:chExt cx="1333372" cy="136583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 rot="10800000">
              <a:off x="3211902" y="1358942"/>
              <a:ext cx="1639941" cy="136583"/>
              <a:chOff x="4762894" y="1937045"/>
              <a:chExt cx="1333372" cy="136583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 rot="10800000">
              <a:off x="2580985" y="3550990"/>
              <a:ext cx="1639941" cy="136583"/>
              <a:chOff x="4762894" y="1937045"/>
              <a:chExt cx="1333372" cy="136583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flipH="1">
                <a:off x="4762894" y="1937045"/>
                <a:ext cx="1256572" cy="295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4762894" y="2059209"/>
                <a:ext cx="133337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762894" y="1966582"/>
                <a:ext cx="0" cy="1070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TextBox 91"/>
          <p:cNvSpPr txBox="1"/>
          <p:nvPr/>
        </p:nvSpPr>
        <p:spPr>
          <a:xfrm>
            <a:off x="5316591" y="541033"/>
            <a:ext cx="3664866" cy="2862323"/>
          </a:xfrm>
          <a:prstGeom prst="rect">
            <a:avLst/>
          </a:prstGeom>
          <a:noFill/>
          <a:ln w="19050" cmpd="sng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Asıl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bölümdür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r>
              <a:rPr lang="en-US" dirty="0" err="1">
                <a:solidFill>
                  <a:srgbClr val="FFFF00"/>
                </a:solidFill>
              </a:rPr>
              <a:t>Geçirgenliği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azdır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r>
              <a:rPr lang="en-US" dirty="0" err="1">
                <a:solidFill>
                  <a:srgbClr val="FFFF00"/>
                </a:solidFill>
              </a:rPr>
              <a:t>Kardiyolipin’den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zengindir</a:t>
            </a:r>
            <a:r>
              <a:rPr lang="en-US" dirty="0">
                <a:solidFill>
                  <a:srgbClr val="FFFF00"/>
                </a:solidFill>
              </a:rPr>
              <a:t>. </a:t>
            </a:r>
          </a:p>
          <a:p>
            <a:r>
              <a:rPr lang="en-US" dirty="0">
                <a:solidFill>
                  <a:srgbClr val="FFFF00"/>
                </a:solidFill>
              </a:rPr>
              <a:t>	4 </a:t>
            </a:r>
            <a:r>
              <a:rPr lang="en-US" dirty="0" err="1">
                <a:solidFill>
                  <a:srgbClr val="FFFF00"/>
                </a:solidFill>
              </a:rPr>
              <a:t>yağ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asiti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kuyruğu</a:t>
            </a:r>
            <a:r>
              <a:rPr lang="en-US" dirty="0">
                <a:solidFill>
                  <a:srgbClr val="FFFF00"/>
                </a:solidFill>
              </a:rPr>
              <a:t> var.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err="1">
                <a:solidFill>
                  <a:srgbClr val="FFFF00"/>
                </a:solidFill>
              </a:rPr>
              <a:t>Geçirgenliği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azaltır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r>
              <a:rPr lang="en-US" dirty="0" err="1">
                <a:solidFill>
                  <a:srgbClr val="FFFF00"/>
                </a:solidFill>
              </a:rPr>
              <a:t>Enzimler</a:t>
            </a:r>
            <a:r>
              <a:rPr lang="en-US" dirty="0">
                <a:solidFill>
                  <a:srgbClr val="FFFF00"/>
                </a:solidFill>
              </a:rPr>
              <a:t>:</a:t>
            </a:r>
          </a:p>
          <a:p>
            <a:r>
              <a:rPr lang="en-US" dirty="0" err="1">
                <a:solidFill>
                  <a:srgbClr val="FFFF00"/>
                </a:solidFill>
              </a:rPr>
              <a:t>Pirüvat</a:t>
            </a:r>
            <a:r>
              <a:rPr lang="en-US" dirty="0">
                <a:solidFill>
                  <a:srgbClr val="FFFF00"/>
                </a:solidFill>
              </a:rPr>
              <a:t> / </a:t>
            </a:r>
            <a:r>
              <a:rPr lang="en-US" dirty="0" err="1">
                <a:solidFill>
                  <a:srgbClr val="FFFF00"/>
                </a:solidFill>
              </a:rPr>
              <a:t>yağ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asitleri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asetil</a:t>
            </a:r>
            <a:r>
              <a:rPr lang="en-US" dirty="0">
                <a:solidFill>
                  <a:srgbClr val="FFFF00"/>
                </a:solidFill>
              </a:rPr>
              <a:t> CoA </a:t>
            </a:r>
            <a:r>
              <a:rPr lang="en-US" dirty="0" err="1">
                <a:solidFill>
                  <a:srgbClr val="FFFF00"/>
                </a:solidFill>
              </a:rPr>
              <a:t>Sitrik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asit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siklusu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>
                <a:solidFill>
                  <a:srgbClr val="FFFF00"/>
                </a:solidFill>
              </a:rPr>
              <a:t>Elektron</a:t>
            </a:r>
            <a:r>
              <a:rPr lang="en-US" dirty="0">
                <a:solidFill>
                  <a:srgbClr val="FFFF00"/>
                </a:solidFill>
              </a:rPr>
              <a:t> transport </a:t>
            </a:r>
            <a:r>
              <a:rPr lang="en-US" dirty="0" err="1">
                <a:solidFill>
                  <a:srgbClr val="FFFF00"/>
                </a:solidFill>
              </a:rPr>
              <a:t>sistemi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3885916" y="574492"/>
            <a:ext cx="1430675" cy="453548"/>
          </a:xfrm>
          <a:prstGeom prst="line">
            <a:avLst/>
          </a:prstGeom>
          <a:ln w="190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4421003" y="4324276"/>
            <a:ext cx="4337443" cy="1200329"/>
            <a:chOff x="4985100" y="2169967"/>
            <a:chExt cx="3935876" cy="1200329"/>
          </a:xfrm>
        </p:grpSpPr>
        <p:sp>
          <p:nvSpPr>
            <p:cNvPr id="98" name="TextBox 97"/>
            <p:cNvSpPr txBox="1"/>
            <p:nvPr/>
          </p:nvSpPr>
          <p:spPr>
            <a:xfrm>
              <a:off x="5887671" y="2169967"/>
              <a:ext cx="3033305" cy="1200329"/>
            </a:xfrm>
            <a:prstGeom prst="rect">
              <a:avLst/>
            </a:prstGeom>
            <a:noFill/>
            <a:ln w="28575" cmpd="sng"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DNA, RNA, </a:t>
              </a:r>
              <a:r>
                <a:rPr lang="en-US" dirty="0" err="1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ribozom</a:t>
              </a:r>
              <a:r>
                <a: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, 2-3 </a:t>
              </a:r>
              <a:r>
                <a:rPr lang="en-US" dirty="0" err="1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değerlikli</a:t>
              </a:r>
              <a:r>
                <a: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katyonlar</a:t>
              </a:r>
              <a:r>
                <a: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 (</a:t>
              </a:r>
              <a:r>
                <a:rPr lang="en-US" b="1" dirty="0" err="1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kalsiyum</a:t>
              </a:r>
              <a:r>
                <a: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), </a:t>
              </a:r>
              <a:r>
                <a:rPr lang="en-US" dirty="0" err="1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çeşitli</a:t>
              </a:r>
              <a:r>
                <a: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enzimler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  <a:p>
              <a:endParaRPr lang="en-US" dirty="0"/>
            </a:p>
          </p:txBody>
        </p:sp>
        <p:cxnSp>
          <p:nvCxnSpPr>
            <p:cNvPr id="99" name="Straight Connector 98"/>
            <p:cNvCxnSpPr/>
            <p:nvPr/>
          </p:nvCxnSpPr>
          <p:spPr>
            <a:xfrm flipV="1">
              <a:off x="4985100" y="2182072"/>
              <a:ext cx="902571" cy="238348"/>
            </a:xfrm>
            <a:prstGeom prst="line">
              <a:avLst/>
            </a:prstGeom>
            <a:ln w="28575" cmpd="sng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105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Peroksizom</a:t>
            </a:r>
            <a:r>
              <a:rPr lang="en-US" dirty="0"/>
              <a:t> (</a:t>
            </a:r>
            <a:r>
              <a:rPr lang="en-US" dirty="0" err="1"/>
              <a:t>microbody</a:t>
            </a:r>
            <a:r>
              <a:rPr lang="en-US" dirty="0"/>
              <a:t>, </a:t>
            </a:r>
            <a:r>
              <a:rPr lang="en-US" dirty="0" err="1"/>
              <a:t>mikrocisim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Küçük</a:t>
            </a:r>
            <a:r>
              <a:rPr lang="en-US" dirty="0"/>
              <a:t>,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membranla</a:t>
            </a:r>
            <a:r>
              <a:rPr lang="en-US" dirty="0"/>
              <a:t> </a:t>
            </a:r>
            <a:r>
              <a:rPr lang="en-US" dirty="0" err="1"/>
              <a:t>çevrili</a:t>
            </a:r>
            <a:r>
              <a:rPr lang="en-US" dirty="0"/>
              <a:t>,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enzimler</a:t>
            </a:r>
            <a:r>
              <a:rPr lang="en-US" dirty="0"/>
              <a:t>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err="1"/>
              <a:t>organellerdir</a:t>
            </a:r>
            <a:r>
              <a:rPr lang="en-US" dirty="0"/>
              <a:t>.</a:t>
            </a:r>
          </a:p>
          <a:p>
            <a:r>
              <a:rPr lang="en-US" dirty="0" err="1"/>
              <a:t>DNA’daki</a:t>
            </a:r>
            <a:r>
              <a:rPr lang="en-US" dirty="0"/>
              <a:t> </a:t>
            </a:r>
            <a:r>
              <a:rPr lang="en-US" dirty="0" err="1"/>
              <a:t>yaklaşık</a:t>
            </a:r>
            <a:r>
              <a:rPr lang="en-US" dirty="0"/>
              <a:t> 85 gen </a:t>
            </a:r>
            <a:r>
              <a:rPr lang="en-US" dirty="0" err="1"/>
              <a:t>bölgesi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peroksizomal</a:t>
            </a:r>
            <a:r>
              <a:rPr lang="en-US" dirty="0"/>
              <a:t> </a:t>
            </a:r>
            <a:r>
              <a:rPr lang="en-US" dirty="0" err="1"/>
              <a:t>proteinler</a:t>
            </a:r>
            <a:r>
              <a:rPr lang="en-US" dirty="0"/>
              <a:t> </a:t>
            </a:r>
            <a:r>
              <a:rPr lang="en-US" dirty="0" err="1"/>
              <a:t>kodlanır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Bu </a:t>
            </a:r>
            <a:r>
              <a:rPr lang="en-US" dirty="0" err="1"/>
              <a:t>proteinlerin</a:t>
            </a:r>
            <a:r>
              <a:rPr lang="en-US" dirty="0"/>
              <a:t> </a:t>
            </a:r>
            <a:r>
              <a:rPr lang="en-US" dirty="0" err="1"/>
              <a:t>çoğu</a:t>
            </a:r>
            <a:r>
              <a:rPr lang="en-US" dirty="0"/>
              <a:t> </a:t>
            </a:r>
            <a:r>
              <a:rPr lang="en-US" dirty="0" err="1"/>
              <a:t>enzimdir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Yapısal</a:t>
            </a:r>
            <a:r>
              <a:rPr lang="en-US" dirty="0"/>
              <a:t> </a:t>
            </a:r>
            <a:r>
              <a:rPr lang="en-US" dirty="0" err="1"/>
              <a:t>proteinleri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peroksin</a:t>
            </a:r>
            <a:r>
              <a:rPr lang="en-US" dirty="0" err="1"/>
              <a:t>’lerdir</a:t>
            </a:r>
            <a:r>
              <a:rPr lang="en-US" dirty="0"/>
              <a:t>.</a:t>
            </a:r>
          </a:p>
          <a:p>
            <a:r>
              <a:rPr lang="en-US" dirty="0" err="1"/>
              <a:t>Peroksizomlar</a:t>
            </a:r>
            <a:r>
              <a:rPr lang="en-US" dirty="0"/>
              <a:t> </a:t>
            </a:r>
            <a:r>
              <a:rPr lang="en-US" dirty="0" err="1"/>
              <a:t>bölünerek</a:t>
            </a:r>
            <a:r>
              <a:rPr lang="en-US" dirty="0"/>
              <a:t> </a:t>
            </a:r>
            <a:r>
              <a:rPr lang="en-US" dirty="0" err="1"/>
              <a:t>çoğalabilirler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74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Peroksizomlar</a:t>
            </a:r>
            <a:r>
              <a:rPr lang="en-US" dirty="0"/>
              <a:t> en </a:t>
            </a:r>
            <a:r>
              <a:rPr lang="en-US" dirty="0" err="1"/>
              <a:t>az</a:t>
            </a:r>
            <a:r>
              <a:rPr lang="en-US" dirty="0"/>
              <a:t> 50 </a:t>
            </a:r>
            <a:r>
              <a:rPr lang="en-US" dirty="0" err="1"/>
              <a:t>tür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içerirler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zincirli</a:t>
            </a:r>
            <a:r>
              <a:rPr lang="en-US" dirty="0"/>
              <a:t> </a:t>
            </a:r>
            <a:r>
              <a:rPr lang="en-US" dirty="0" err="1"/>
              <a:t>yağ</a:t>
            </a:r>
            <a:r>
              <a:rPr lang="en-US" dirty="0"/>
              <a:t> </a:t>
            </a:r>
            <a:r>
              <a:rPr lang="en-US" dirty="0" err="1"/>
              <a:t>asitlerinin</a:t>
            </a:r>
            <a:r>
              <a:rPr lang="en-US" dirty="0"/>
              <a:t> beta </a:t>
            </a:r>
            <a:r>
              <a:rPr lang="en-US" dirty="0" err="1"/>
              <a:t>oksidasyonunda</a:t>
            </a:r>
            <a:r>
              <a:rPr lang="en-US" dirty="0"/>
              <a:t> 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alırlar</a:t>
            </a:r>
            <a:r>
              <a:rPr lang="en-US" dirty="0"/>
              <a:t>.</a:t>
            </a:r>
          </a:p>
          <a:p>
            <a:r>
              <a:rPr lang="en-US" dirty="0"/>
              <a:t>Bu </a:t>
            </a:r>
            <a:r>
              <a:rPr lang="en-US" dirty="0" err="1"/>
              <a:t>sırada</a:t>
            </a:r>
            <a:r>
              <a:rPr lang="en-US" dirty="0"/>
              <a:t> </a:t>
            </a:r>
            <a:r>
              <a:rPr lang="en-US" dirty="0" err="1"/>
              <a:t>hidrojen</a:t>
            </a:r>
            <a:r>
              <a:rPr lang="en-US" dirty="0"/>
              <a:t> </a:t>
            </a:r>
            <a:r>
              <a:rPr lang="en-US" dirty="0" err="1"/>
              <a:t>peroksit</a:t>
            </a:r>
            <a:r>
              <a:rPr lang="en-US" dirty="0"/>
              <a:t> (H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) de </a:t>
            </a:r>
            <a:r>
              <a:rPr lang="en-US" dirty="0" err="1"/>
              <a:t>oluşur</a:t>
            </a:r>
            <a:r>
              <a:rPr lang="en-US" dirty="0"/>
              <a:t>.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’yi </a:t>
            </a:r>
            <a:r>
              <a:rPr lang="en-US" dirty="0" err="1"/>
              <a:t>yıkan</a:t>
            </a:r>
            <a:r>
              <a:rPr lang="en-US" dirty="0"/>
              <a:t> </a:t>
            </a:r>
            <a:r>
              <a:rPr lang="en-US" dirty="0" err="1"/>
              <a:t>enzimler</a:t>
            </a:r>
            <a:r>
              <a:rPr lang="en-US" dirty="0"/>
              <a:t> (</a:t>
            </a:r>
            <a:r>
              <a:rPr lang="en-US" dirty="0" err="1"/>
              <a:t>katalaz</a:t>
            </a:r>
            <a:r>
              <a:rPr lang="en-US" dirty="0"/>
              <a:t>) de </a:t>
            </a:r>
            <a:r>
              <a:rPr lang="en-US" dirty="0" err="1"/>
              <a:t>içerir</a:t>
            </a:r>
            <a:r>
              <a:rPr lang="en-US" dirty="0"/>
              <a:t>. </a:t>
            </a:r>
          </a:p>
          <a:p>
            <a:r>
              <a:rPr lang="en-US" dirty="0" err="1"/>
              <a:t>Oksidaz</a:t>
            </a:r>
            <a:r>
              <a:rPr lang="en-US" dirty="0"/>
              <a:t> </a:t>
            </a:r>
            <a:r>
              <a:rPr lang="en-US" dirty="0" err="1"/>
              <a:t>enzimleriyle</a:t>
            </a:r>
            <a:r>
              <a:rPr lang="en-US" dirty="0"/>
              <a:t> </a:t>
            </a:r>
            <a:r>
              <a:rPr lang="en-US" dirty="0" err="1"/>
              <a:t>oksidasyon</a:t>
            </a:r>
            <a:r>
              <a:rPr lang="en-US" dirty="0"/>
              <a:t> </a:t>
            </a:r>
            <a:r>
              <a:rPr lang="en-US" dirty="0" err="1"/>
              <a:t>reaksiyonlarında</a:t>
            </a:r>
            <a:r>
              <a:rPr lang="en-US" dirty="0"/>
              <a:t> 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alır</a:t>
            </a:r>
            <a:r>
              <a:rPr lang="en-US" dirty="0"/>
              <a:t> (</a:t>
            </a:r>
            <a:r>
              <a:rPr lang="en-US" dirty="0" err="1"/>
              <a:t>ürik</a:t>
            </a:r>
            <a:r>
              <a:rPr lang="en-US" dirty="0"/>
              <a:t> </a:t>
            </a:r>
            <a:r>
              <a:rPr lang="en-US" dirty="0" err="1"/>
              <a:t>asit</a:t>
            </a:r>
            <a:r>
              <a:rPr lang="en-US" dirty="0"/>
              <a:t>, </a:t>
            </a:r>
            <a:r>
              <a:rPr lang="en-US" dirty="0" err="1"/>
              <a:t>a.a</a:t>
            </a:r>
            <a:r>
              <a:rPr lang="en-US" dirty="0"/>
              <a:t>., </a:t>
            </a:r>
            <a:r>
              <a:rPr lang="en-US" dirty="0" err="1"/>
              <a:t>yağ</a:t>
            </a:r>
            <a:r>
              <a:rPr lang="en-US" dirty="0"/>
              <a:t> </a:t>
            </a:r>
            <a:r>
              <a:rPr lang="en-US" dirty="0" err="1"/>
              <a:t>asiti</a:t>
            </a:r>
            <a:r>
              <a:rPr lang="en-US" dirty="0"/>
              <a:t>, </a:t>
            </a:r>
            <a:r>
              <a:rPr lang="en-US" dirty="0" err="1"/>
              <a:t>pürin</a:t>
            </a:r>
            <a:r>
              <a:rPr lang="en-US" dirty="0"/>
              <a:t>, </a:t>
            </a:r>
            <a:r>
              <a:rPr lang="en-US" dirty="0" err="1"/>
              <a:t>metanol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7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Peroksizomlar</a:t>
            </a:r>
            <a:r>
              <a:rPr lang="en-US" dirty="0"/>
              <a:t> </a:t>
            </a:r>
            <a:r>
              <a:rPr lang="en-US" dirty="0" err="1"/>
              <a:t>lipidlerin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lizin</a:t>
            </a:r>
            <a:r>
              <a:rPr lang="en-US" dirty="0"/>
              <a:t> </a:t>
            </a:r>
            <a:r>
              <a:rPr lang="en-US" dirty="0" err="1"/>
              <a:t>a.a.nin</a:t>
            </a:r>
            <a:r>
              <a:rPr lang="en-US" dirty="0"/>
              <a:t> </a:t>
            </a:r>
            <a:r>
              <a:rPr lang="en-US" dirty="0" err="1"/>
              <a:t>biyosentezinde</a:t>
            </a:r>
            <a:r>
              <a:rPr lang="en-US" dirty="0"/>
              <a:t> de 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alır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1570"/>
            <a:ext cx="8229600" cy="4525963"/>
          </a:xfrm>
        </p:spPr>
        <p:txBody>
          <a:bodyPr/>
          <a:lstStyle/>
          <a:p>
            <a:r>
              <a:rPr lang="en-US" dirty="0" err="1">
                <a:latin typeface="Corbel"/>
                <a:cs typeface="Corbel"/>
              </a:rPr>
              <a:t>Kolesterol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sentezler</a:t>
            </a:r>
            <a:r>
              <a:rPr lang="en-US" dirty="0">
                <a:latin typeface="Corbel"/>
                <a:cs typeface="Corbel"/>
              </a:rPr>
              <a:t>.</a:t>
            </a:r>
          </a:p>
          <a:p>
            <a:r>
              <a:rPr lang="en-US" dirty="0" err="1">
                <a:latin typeface="Corbel"/>
                <a:cs typeface="Corbel"/>
              </a:rPr>
              <a:t>Hepatositlerde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kolesterolden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safra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asitleri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sentezler</a:t>
            </a:r>
            <a:r>
              <a:rPr lang="en-US" dirty="0">
                <a:latin typeface="Corbel"/>
                <a:cs typeface="Corbel"/>
              </a:rPr>
              <a:t>.</a:t>
            </a:r>
          </a:p>
          <a:p>
            <a:r>
              <a:rPr lang="en-US" dirty="0" err="1">
                <a:latin typeface="Corbel"/>
                <a:cs typeface="Corbel"/>
              </a:rPr>
              <a:t>Plazmalojen</a:t>
            </a:r>
            <a:r>
              <a:rPr lang="en-US" dirty="0">
                <a:latin typeface="Corbel"/>
                <a:cs typeface="Corbel"/>
              </a:rPr>
              <a:t> (</a:t>
            </a:r>
            <a:r>
              <a:rPr lang="en-US" dirty="0" err="1">
                <a:latin typeface="Corbel"/>
                <a:cs typeface="Corbel"/>
              </a:rPr>
              <a:t>bir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tür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fosfolipid</a:t>
            </a:r>
            <a:r>
              <a:rPr lang="en-US" dirty="0">
                <a:latin typeface="Corbel"/>
                <a:cs typeface="Corbel"/>
              </a:rPr>
              <a:t>) </a:t>
            </a:r>
            <a:r>
              <a:rPr lang="en-US" dirty="0" err="1">
                <a:latin typeface="Corbel"/>
                <a:cs typeface="Corbel"/>
              </a:rPr>
              <a:t>sentezler</a:t>
            </a:r>
            <a:r>
              <a:rPr lang="en-US" dirty="0">
                <a:latin typeface="Corbel"/>
                <a:cs typeface="Corbel"/>
              </a:rPr>
              <a:t>. </a:t>
            </a:r>
          </a:p>
          <a:p>
            <a:pPr lvl="1"/>
            <a:r>
              <a:rPr lang="en-US" dirty="0" err="1">
                <a:latin typeface="Corbel"/>
                <a:cs typeface="Corbel"/>
              </a:rPr>
              <a:t>Beyin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ve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kalp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hücrelerinin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membranındaki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önemli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bir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fosfolipiddir</a:t>
            </a:r>
            <a:r>
              <a:rPr lang="en-US" dirty="0">
                <a:latin typeface="Corbel"/>
                <a:cs typeface="Corbe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03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3D4D2-C18E-D443-BE4D-2B6621D36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Zellweger </a:t>
            </a:r>
            <a:r>
              <a:rPr lang="en-US" dirty="0" err="1"/>
              <a:t>sendromu</a:t>
            </a:r>
            <a:endParaRPr lang="en-US" dirty="0"/>
          </a:p>
          <a:p>
            <a:r>
              <a:rPr lang="en-US" dirty="0"/>
              <a:t>Adrenoleukodystrophy</a:t>
            </a:r>
          </a:p>
        </p:txBody>
      </p:sp>
    </p:spTree>
    <p:extLst>
      <p:ext uri="{BB962C8B-B14F-4D97-AF65-F5344CB8AC3E}">
        <p14:creationId xmlns:p14="http://schemas.microsoft.com/office/powerpoint/2010/main" val="38207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9081"/>
            <a:ext cx="8229600" cy="10510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Neden”i</a:t>
            </a:r>
            <a:r>
              <a:rPr lang="en-US" dirty="0"/>
              <a:t> </a:t>
            </a:r>
            <a:r>
              <a:rPr lang="en-US" dirty="0" err="1"/>
              <a:t>anlamak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“</a:t>
            </a:r>
            <a:r>
              <a:rPr lang="en-US" dirty="0" err="1"/>
              <a:t>Nasıl”ı</a:t>
            </a:r>
            <a:r>
              <a:rPr lang="en-US" dirty="0"/>
              <a:t> </a:t>
            </a:r>
            <a:r>
              <a:rPr lang="en-US" dirty="0" err="1"/>
              <a:t>anlamaya</a:t>
            </a:r>
            <a:r>
              <a:rPr lang="en-US" dirty="0"/>
              <a:t> </a:t>
            </a:r>
            <a:r>
              <a:rPr lang="en-US" dirty="0" err="1"/>
              <a:t>çalışırız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9490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Ribozom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75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Ribozom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07177"/>
          </a:xfrm>
        </p:spPr>
        <p:txBody>
          <a:bodyPr/>
          <a:lstStyle/>
          <a:p>
            <a:r>
              <a:rPr lang="en-US" dirty="0" err="1"/>
              <a:t>Translasyon</a:t>
            </a:r>
            <a:r>
              <a:rPr lang="en-US" dirty="0"/>
              <a:t> </a:t>
            </a:r>
            <a:r>
              <a:rPr lang="en-US" dirty="0" err="1"/>
              <a:t>yapan</a:t>
            </a:r>
            <a:r>
              <a:rPr lang="en-US" dirty="0"/>
              <a:t> </a:t>
            </a:r>
            <a:r>
              <a:rPr lang="en-US" dirty="0" err="1"/>
              <a:t>organeldir</a:t>
            </a:r>
            <a:r>
              <a:rPr lang="en-US" dirty="0"/>
              <a:t>.</a:t>
            </a:r>
          </a:p>
          <a:p>
            <a:r>
              <a:rPr lang="en-US" dirty="0" err="1"/>
              <a:t>Sitoplazmada</a:t>
            </a:r>
            <a:r>
              <a:rPr lang="en-US" dirty="0"/>
              <a:t>, </a:t>
            </a:r>
            <a:r>
              <a:rPr lang="en-US" dirty="0" err="1"/>
              <a:t>çekirdekte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mitokondriyon</a:t>
            </a:r>
            <a:r>
              <a:rPr lang="en-US" dirty="0"/>
              <a:t> </a:t>
            </a:r>
            <a:r>
              <a:rPr lang="en-US" dirty="0" err="1"/>
              <a:t>matriksinde</a:t>
            </a:r>
            <a:r>
              <a:rPr lang="en-US" dirty="0"/>
              <a:t> </a:t>
            </a:r>
            <a:r>
              <a:rPr lang="en-US" dirty="0" err="1"/>
              <a:t>izlenebilirler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965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Prote</a:t>
            </a:r>
            <a:r>
              <a:rPr lang="tr-TR" dirty="0"/>
              <a:t>a</a:t>
            </a:r>
            <a:r>
              <a:rPr lang="en-US" dirty="0" err="1"/>
              <a:t>zom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817" y="1600200"/>
            <a:ext cx="7042468" cy="4525963"/>
          </a:xfrm>
        </p:spPr>
        <p:txBody>
          <a:bodyPr/>
          <a:lstStyle/>
          <a:p>
            <a:r>
              <a:rPr lang="en-US" dirty="0"/>
              <a:t>Protein </a:t>
            </a:r>
            <a:r>
              <a:rPr lang="en-US" dirty="0" err="1"/>
              <a:t>kompleksleridir</a:t>
            </a:r>
            <a:r>
              <a:rPr lang="en-US" dirty="0"/>
              <a:t>.</a:t>
            </a:r>
          </a:p>
          <a:p>
            <a:r>
              <a:rPr lang="en-US" dirty="0" err="1"/>
              <a:t>Çekirdekte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sitoplazmada</a:t>
            </a:r>
            <a:r>
              <a:rPr lang="en-US" dirty="0"/>
              <a:t> </a:t>
            </a:r>
            <a:r>
              <a:rPr lang="en-US" dirty="0" err="1"/>
              <a:t>bulunabilir</a:t>
            </a:r>
            <a:r>
              <a:rPr lang="en-US" dirty="0"/>
              <a:t>.</a:t>
            </a:r>
          </a:p>
          <a:p>
            <a:r>
              <a:rPr lang="en-US" dirty="0" err="1"/>
              <a:t>Proteinleri</a:t>
            </a:r>
            <a:r>
              <a:rPr lang="en-US" dirty="0"/>
              <a:t> </a:t>
            </a:r>
            <a:r>
              <a:rPr lang="en-US" dirty="0" err="1"/>
              <a:t>yıkma</a:t>
            </a:r>
            <a:r>
              <a:rPr lang="en-US" dirty="0"/>
              <a:t> </a:t>
            </a:r>
            <a:r>
              <a:rPr lang="en-US" dirty="0" err="1"/>
              <a:t>görevini</a:t>
            </a:r>
            <a:r>
              <a:rPr lang="en-US" dirty="0"/>
              <a:t> </a:t>
            </a:r>
            <a:r>
              <a:rPr lang="en-US" dirty="0" err="1"/>
              <a:t>üstlenmiştir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Yanlış</a:t>
            </a:r>
            <a:r>
              <a:rPr lang="en-US" dirty="0"/>
              <a:t> </a:t>
            </a:r>
            <a:r>
              <a:rPr lang="en-US" dirty="0" err="1"/>
              <a:t>katlanmış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Görevi</a:t>
            </a:r>
            <a:r>
              <a:rPr lang="en-US" dirty="0"/>
              <a:t> </a:t>
            </a:r>
            <a:r>
              <a:rPr lang="en-US" dirty="0" err="1"/>
              <a:t>sona</a:t>
            </a:r>
            <a:r>
              <a:rPr lang="en-US" dirty="0"/>
              <a:t> </a:t>
            </a:r>
            <a:r>
              <a:rPr lang="en-US" dirty="0" err="1"/>
              <a:t>ermiş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6652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İnklüzyonlar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41" y="1600201"/>
            <a:ext cx="6015222" cy="3857474"/>
          </a:xfrm>
        </p:spPr>
        <p:txBody>
          <a:bodyPr numCol="2">
            <a:normAutofit/>
          </a:bodyPr>
          <a:lstStyle/>
          <a:p>
            <a:r>
              <a:rPr lang="en-US" dirty="0" err="1"/>
              <a:t>Endojen</a:t>
            </a:r>
            <a:endParaRPr lang="en-US" dirty="0"/>
          </a:p>
          <a:p>
            <a:pPr lvl="1"/>
            <a:r>
              <a:rPr lang="en-US" dirty="0"/>
              <a:t>Melanin</a:t>
            </a:r>
          </a:p>
          <a:p>
            <a:pPr lvl="1"/>
            <a:r>
              <a:rPr lang="en-US" dirty="0"/>
              <a:t>Lipid</a:t>
            </a:r>
          </a:p>
          <a:p>
            <a:pPr lvl="1"/>
            <a:r>
              <a:rPr lang="en-US" dirty="0" err="1"/>
              <a:t>Glikojen</a:t>
            </a:r>
            <a:endParaRPr lang="en-US" dirty="0"/>
          </a:p>
          <a:p>
            <a:pPr lvl="1"/>
            <a:r>
              <a:rPr lang="en-US" dirty="0" err="1"/>
              <a:t>Hemaglobin</a:t>
            </a:r>
            <a:endParaRPr lang="en-US" dirty="0"/>
          </a:p>
          <a:p>
            <a:pPr lvl="1"/>
            <a:r>
              <a:rPr lang="en-US" dirty="0" err="1"/>
              <a:t>Lipofussin</a:t>
            </a:r>
            <a:endParaRPr lang="en-US" dirty="0"/>
          </a:p>
          <a:p>
            <a:r>
              <a:rPr lang="en-US" dirty="0" err="1"/>
              <a:t>Ekzojen</a:t>
            </a:r>
            <a:endParaRPr lang="en-US" dirty="0"/>
          </a:p>
          <a:p>
            <a:pPr lvl="1"/>
            <a:r>
              <a:rPr lang="en-US" dirty="0" err="1"/>
              <a:t>Karbon</a:t>
            </a:r>
            <a:endParaRPr lang="en-US" dirty="0"/>
          </a:p>
          <a:p>
            <a:pPr lvl="1"/>
            <a:r>
              <a:rPr lang="en-US" dirty="0" err="1"/>
              <a:t>Karoten</a:t>
            </a:r>
            <a:endParaRPr lang="en-US" dirty="0"/>
          </a:p>
          <a:p>
            <a:pPr lvl="1"/>
            <a:r>
              <a:rPr lang="en-US" dirty="0" err="1"/>
              <a:t>Dövme</a:t>
            </a:r>
            <a:endParaRPr lang="en-US" dirty="0"/>
          </a:p>
          <a:p>
            <a:pPr lvl="1"/>
            <a:r>
              <a:rPr lang="en-US" dirty="0" err="1"/>
              <a:t>Barut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609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Çekirdek</a:t>
            </a:r>
            <a:r>
              <a:rPr lang="en-US" dirty="0"/>
              <a:t> (Nucleus, </a:t>
            </a:r>
            <a:r>
              <a:rPr lang="en-US" dirty="0" err="1"/>
              <a:t>karyon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95661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Çekirdek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3458957" cy="4525963"/>
          </a:xfrm>
        </p:spPr>
        <p:txBody>
          <a:bodyPr/>
          <a:lstStyle/>
          <a:p>
            <a:r>
              <a:rPr lang="en-US" dirty="0" err="1"/>
              <a:t>Çekirdek</a:t>
            </a:r>
            <a:r>
              <a:rPr lang="en-US" dirty="0"/>
              <a:t> </a:t>
            </a:r>
            <a:r>
              <a:rPr lang="en-US" dirty="0" err="1"/>
              <a:t>zarı</a:t>
            </a:r>
            <a:endParaRPr lang="en-US" dirty="0"/>
          </a:p>
          <a:p>
            <a:r>
              <a:rPr lang="en-US" dirty="0" err="1"/>
              <a:t>Nükleoplazma</a:t>
            </a:r>
            <a:endParaRPr lang="en-US" dirty="0"/>
          </a:p>
          <a:p>
            <a:r>
              <a:rPr lang="en-US" dirty="0" err="1"/>
              <a:t>Çekirdekçik</a:t>
            </a:r>
            <a:endParaRPr lang="en-US" dirty="0"/>
          </a:p>
          <a:p>
            <a:r>
              <a:rPr lang="en-US" dirty="0" err="1"/>
              <a:t>Kromatin</a:t>
            </a:r>
            <a:endParaRPr lang="en-US" dirty="0"/>
          </a:p>
          <a:p>
            <a:pPr lvl="1"/>
            <a:r>
              <a:rPr lang="en-US" dirty="0" err="1"/>
              <a:t>Ökromatin</a:t>
            </a:r>
            <a:endParaRPr lang="en-US" dirty="0"/>
          </a:p>
          <a:p>
            <a:pPr lvl="1"/>
            <a:r>
              <a:rPr lang="en-US" dirty="0" err="1"/>
              <a:t>Heterokromatin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4474" y="1600200"/>
            <a:ext cx="5337926" cy="397505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887977" y="1995604"/>
            <a:ext cx="2313405" cy="302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61339" y="2707378"/>
            <a:ext cx="2040043" cy="302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27495" y="3327225"/>
            <a:ext cx="3054301" cy="739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59964" y="3901717"/>
            <a:ext cx="2177323" cy="1650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61164" y="4054117"/>
            <a:ext cx="2552933" cy="1650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361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Çekirdek</a:t>
            </a:r>
            <a:r>
              <a:rPr lang="en-US" dirty="0"/>
              <a:t> </a:t>
            </a:r>
            <a:r>
              <a:rPr lang="en-US" dirty="0" err="1"/>
              <a:t>Zarı</a:t>
            </a:r>
            <a:r>
              <a:rPr lang="en-US" dirty="0"/>
              <a:t> (</a:t>
            </a:r>
            <a:r>
              <a:rPr lang="en-US" dirty="0" err="1"/>
              <a:t>Zarfı</a:t>
            </a:r>
            <a:r>
              <a:rPr lang="en-US" dirty="0"/>
              <a:t>, Envelope)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907215" y="3467885"/>
            <a:ext cx="272166" cy="6214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Down Arrow 40"/>
          <p:cNvSpPr/>
          <p:nvPr/>
        </p:nvSpPr>
        <p:spPr>
          <a:xfrm flipV="1">
            <a:off x="923532" y="5094836"/>
            <a:ext cx="255849" cy="65711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623832" y="3682055"/>
            <a:ext cx="1165182" cy="2857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80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Çekirdek</a:t>
            </a:r>
            <a:r>
              <a:rPr lang="en-US" dirty="0"/>
              <a:t> </a:t>
            </a:r>
            <a:r>
              <a:rPr lang="en-US" dirty="0" err="1"/>
              <a:t>zarı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57E7DA-DABE-D547-966E-70DD6A449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6019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401"/>
            <a:ext cx="8229600" cy="2787600"/>
          </a:xfrm>
        </p:spPr>
        <p:txBody>
          <a:bodyPr>
            <a:normAutofit/>
          </a:bodyPr>
          <a:lstStyle/>
          <a:p>
            <a:r>
              <a:rPr lang="en-US" dirty="0" err="1"/>
              <a:t>Çekirdek</a:t>
            </a:r>
            <a:r>
              <a:rPr lang="en-US" dirty="0"/>
              <a:t> </a:t>
            </a:r>
            <a:r>
              <a:rPr lang="en-US" dirty="0" err="1"/>
              <a:t>zarının</a:t>
            </a:r>
            <a:r>
              <a:rPr lang="en-US" dirty="0"/>
              <a:t>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yaprağı</a:t>
            </a:r>
            <a:r>
              <a:rPr lang="en-US" dirty="0"/>
              <a:t> </a:t>
            </a:r>
            <a:r>
              <a:rPr lang="en-US" dirty="0" err="1"/>
              <a:t>alttan</a:t>
            </a:r>
            <a:r>
              <a:rPr lang="en-US" dirty="0"/>
              <a:t> </a:t>
            </a:r>
            <a:r>
              <a:rPr lang="en-US" dirty="0" err="1"/>
              <a:t>nükleer</a:t>
            </a:r>
            <a:r>
              <a:rPr lang="en-US" dirty="0"/>
              <a:t> (</a:t>
            </a:r>
            <a:r>
              <a:rPr lang="en-US" dirty="0" err="1"/>
              <a:t>fibröz</a:t>
            </a:r>
            <a:r>
              <a:rPr lang="en-US" dirty="0"/>
              <a:t>) </a:t>
            </a:r>
            <a:r>
              <a:rPr lang="en-US" dirty="0" err="1"/>
              <a:t>laminayla</a:t>
            </a:r>
            <a:r>
              <a:rPr lang="en-US" dirty="0"/>
              <a:t> </a:t>
            </a:r>
            <a:r>
              <a:rPr lang="en-US" dirty="0" err="1"/>
              <a:t>desteklenmiştir</a:t>
            </a:r>
            <a:r>
              <a:rPr lang="en-US" dirty="0"/>
              <a:t>.</a:t>
            </a:r>
          </a:p>
          <a:p>
            <a:r>
              <a:rPr lang="en-US" dirty="0" err="1"/>
              <a:t>İç</a:t>
            </a:r>
            <a:r>
              <a:rPr lang="en-US" dirty="0"/>
              <a:t> </a:t>
            </a:r>
            <a:r>
              <a:rPr lang="en-US" dirty="0" err="1"/>
              <a:t>zarda</a:t>
            </a:r>
            <a:r>
              <a:rPr lang="en-US" dirty="0"/>
              <a:t> </a:t>
            </a:r>
            <a:r>
              <a:rPr lang="en-US" dirty="0" err="1"/>
              <a:t>lamin</a:t>
            </a:r>
            <a:r>
              <a:rPr lang="en-US" dirty="0"/>
              <a:t> </a:t>
            </a:r>
            <a:r>
              <a:rPr lang="en-US" dirty="0" err="1"/>
              <a:t>reseptörleri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laminle-ilişkili</a:t>
            </a:r>
            <a:r>
              <a:rPr lang="en-US" dirty="0"/>
              <a:t> </a:t>
            </a:r>
            <a:r>
              <a:rPr lang="en-US" dirty="0" err="1"/>
              <a:t>proteinler</a:t>
            </a:r>
            <a:r>
              <a:rPr lang="en-US" dirty="0"/>
              <a:t> </a:t>
            </a:r>
            <a:r>
              <a:rPr lang="en-US" dirty="0" err="1"/>
              <a:t>çekirdek</a:t>
            </a:r>
            <a:r>
              <a:rPr lang="en-US" dirty="0"/>
              <a:t> </a:t>
            </a:r>
            <a:r>
              <a:rPr lang="en-US" dirty="0" err="1"/>
              <a:t>zarını</a:t>
            </a:r>
            <a:r>
              <a:rPr lang="en-US" dirty="0"/>
              <a:t>, </a:t>
            </a:r>
            <a:r>
              <a:rPr lang="en-US" dirty="0" err="1"/>
              <a:t>kromatine</a:t>
            </a:r>
            <a:r>
              <a:rPr lang="en-US" dirty="0"/>
              <a:t> </a:t>
            </a:r>
            <a:r>
              <a:rPr lang="en-US" dirty="0" err="1"/>
              <a:t>bağlar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47538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Nükleer</a:t>
            </a:r>
            <a:r>
              <a:rPr lang="en-US" dirty="0"/>
              <a:t> lamina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4436"/>
            <a:ext cx="8461312" cy="4727868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Lamin</a:t>
            </a:r>
            <a:r>
              <a:rPr lang="en-US" dirty="0"/>
              <a:t>” </a:t>
            </a:r>
            <a:r>
              <a:rPr lang="en-US" dirty="0" err="1"/>
              <a:t>adlı</a:t>
            </a:r>
            <a:r>
              <a:rPr lang="en-US" dirty="0"/>
              <a:t> </a:t>
            </a:r>
            <a:r>
              <a:rPr lang="en-US" dirty="0" err="1"/>
              <a:t>fibröz</a:t>
            </a:r>
            <a:r>
              <a:rPr lang="en-US" dirty="0"/>
              <a:t> </a:t>
            </a:r>
            <a:r>
              <a:rPr lang="en-US" dirty="0" err="1"/>
              <a:t>ara</a:t>
            </a:r>
            <a:r>
              <a:rPr lang="en-US" dirty="0"/>
              <a:t> </a:t>
            </a:r>
            <a:r>
              <a:rPr lang="en-US" dirty="0" err="1"/>
              <a:t>filaman</a:t>
            </a:r>
            <a:r>
              <a:rPr lang="en-US" dirty="0"/>
              <a:t> </a:t>
            </a:r>
            <a:r>
              <a:rPr lang="en-US" dirty="0" err="1"/>
              <a:t>proteinlerinden</a:t>
            </a:r>
            <a:r>
              <a:rPr lang="en-US" dirty="0"/>
              <a:t> </a:t>
            </a:r>
            <a:r>
              <a:rPr lang="en-US" dirty="0" err="1"/>
              <a:t>oluşur</a:t>
            </a:r>
            <a:r>
              <a:rPr lang="en-US" dirty="0"/>
              <a:t>. </a:t>
            </a:r>
          </a:p>
          <a:p>
            <a:r>
              <a:rPr lang="en-US" dirty="0" err="1"/>
              <a:t>Lamin</a:t>
            </a:r>
            <a:r>
              <a:rPr lang="en-US" dirty="0"/>
              <a:t> a </a:t>
            </a:r>
            <a:r>
              <a:rPr lang="en-US" dirty="0" err="1"/>
              <a:t>ve</a:t>
            </a:r>
            <a:r>
              <a:rPr lang="en-US" dirty="0"/>
              <a:t> c </a:t>
            </a:r>
            <a:r>
              <a:rPr lang="en-US" dirty="0" err="1"/>
              <a:t>yapısal</a:t>
            </a:r>
            <a:r>
              <a:rPr lang="en-US" dirty="0"/>
              <a:t>, </a:t>
            </a:r>
            <a:r>
              <a:rPr lang="en-US" dirty="0" err="1"/>
              <a:t>lamin</a:t>
            </a:r>
            <a:r>
              <a:rPr lang="en-US" dirty="0"/>
              <a:t> b 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bağlayıcıdır</a:t>
            </a:r>
            <a:r>
              <a:rPr lang="en-US" dirty="0"/>
              <a:t>.</a:t>
            </a:r>
          </a:p>
          <a:p>
            <a:r>
              <a:rPr lang="en-US" dirty="0" err="1"/>
              <a:t>Lamin’ler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bölünmesinde</a:t>
            </a:r>
            <a:r>
              <a:rPr lang="en-US" dirty="0"/>
              <a:t> 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alır</a:t>
            </a:r>
            <a:r>
              <a:rPr lang="en-US" dirty="0"/>
              <a:t>.</a:t>
            </a:r>
          </a:p>
          <a:p>
            <a:r>
              <a:rPr lang="en-US" dirty="0" err="1"/>
              <a:t>Lamin</a:t>
            </a:r>
            <a:r>
              <a:rPr lang="en-US" dirty="0"/>
              <a:t> </a:t>
            </a:r>
            <a:r>
              <a:rPr lang="en-US" dirty="0" err="1"/>
              <a:t>reseptörleri</a:t>
            </a:r>
            <a:endParaRPr lang="en-US" dirty="0"/>
          </a:p>
          <a:p>
            <a:pPr lvl="1"/>
            <a:r>
              <a:rPr lang="en-US" dirty="0" err="1"/>
              <a:t>Emerin</a:t>
            </a:r>
            <a:endParaRPr lang="en-US" dirty="0"/>
          </a:p>
          <a:p>
            <a:pPr lvl="1"/>
            <a:r>
              <a:rPr lang="en-US" dirty="0" err="1"/>
              <a:t>Nurim</a:t>
            </a:r>
            <a:endParaRPr lang="en-US" dirty="0"/>
          </a:p>
          <a:p>
            <a:pPr lvl="1"/>
            <a:r>
              <a:rPr lang="en-US" dirty="0" err="1"/>
              <a:t>Lamin</a:t>
            </a:r>
            <a:r>
              <a:rPr lang="en-US" dirty="0"/>
              <a:t> B </a:t>
            </a:r>
            <a:r>
              <a:rPr lang="en-US" dirty="0" err="1"/>
              <a:t>reseptörü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Dersle</a:t>
            </a:r>
            <a:r>
              <a:rPr lang="en-US" dirty="0"/>
              <a:t> </a:t>
            </a:r>
            <a:r>
              <a:rPr lang="en-US" dirty="0" err="1"/>
              <a:t>İlgili</a:t>
            </a:r>
            <a:r>
              <a:rPr lang="en-US" dirty="0"/>
              <a:t> </a:t>
            </a:r>
            <a:r>
              <a:rPr lang="en-US" dirty="0" err="1"/>
              <a:t>Kaynak</a:t>
            </a:r>
            <a:r>
              <a:rPr lang="en-US" dirty="0"/>
              <a:t> </a:t>
            </a:r>
            <a:r>
              <a:rPr lang="en-US" dirty="0" err="1"/>
              <a:t>Önerileri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226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Histology: A Text and Atlas, Ross and </a:t>
            </a:r>
            <a:r>
              <a:rPr lang="en-US" sz="2400" dirty="0" err="1"/>
              <a:t>Pawlina</a:t>
            </a:r>
            <a:endParaRPr lang="en-US" sz="2400" dirty="0"/>
          </a:p>
          <a:p>
            <a:r>
              <a:rPr lang="en-US" sz="2400" dirty="0"/>
              <a:t>Histology and Cell Biology: An Introduction to Pathology, </a:t>
            </a:r>
            <a:r>
              <a:rPr lang="en-US" sz="2400" dirty="0" err="1"/>
              <a:t>Kierszenbaum</a:t>
            </a:r>
            <a:r>
              <a:rPr lang="en-US" sz="2400" dirty="0"/>
              <a:t> A.L</a:t>
            </a:r>
          </a:p>
          <a:p>
            <a:r>
              <a:rPr lang="en-US" sz="2400" dirty="0"/>
              <a:t>Color Atlas and Text of Histology, Gartner LP</a:t>
            </a:r>
          </a:p>
          <a:p>
            <a:r>
              <a:rPr lang="en-US" sz="2400" dirty="0" err="1"/>
              <a:t>Junqueira's</a:t>
            </a:r>
            <a:r>
              <a:rPr lang="en-US" sz="2400" dirty="0"/>
              <a:t> Basic Histology: Text and Atlas, </a:t>
            </a:r>
            <a:r>
              <a:rPr lang="en-US" sz="2400" dirty="0" err="1"/>
              <a:t>Mescher</a:t>
            </a:r>
            <a:r>
              <a:rPr lang="en-US" sz="2400" dirty="0"/>
              <a:t> A</a:t>
            </a:r>
          </a:p>
          <a:p>
            <a:r>
              <a:rPr lang="en-US" sz="2000" dirty="0"/>
              <a:t>Molecular Biology of the Cell, </a:t>
            </a:r>
            <a:r>
              <a:rPr lang="en-US" sz="2000" dirty="0" err="1"/>
              <a:t>Alberts</a:t>
            </a:r>
            <a:r>
              <a:rPr lang="en-US" sz="2000" dirty="0"/>
              <a:t> B</a:t>
            </a:r>
          </a:p>
          <a:p>
            <a:r>
              <a:rPr lang="en-US" sz="2000" dirty="0"/>
              <a:t>The Cell: A Molecular Approach, Cooper GM</a:t>
            </a:r>
          </a:p>
          <a:p>
            <a:r>
              <a:rPr lang="en-US" sz="2000" i="1" dirty="0"/>
              <a:t>Anatomy &amp; Physiology: The Unity of Form and Function, Saladin KS</a:t>
            </a:r>
          </a:p>
        </p:txBody>
      </p:sp>
    </p:spTree>
    <p:extLst>
      <p:ext uri="{BB962C8B-B14F-4D97-AF65-F5344CB8AC3E}">
        <p14:creationId xmlns:p14="http://schemas.microsoft.com/office/powerpoint/2010/main" val="63454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73"/>
            <a:ext cx="8229600" cy="1143000"/>
          </a:xfrm>
        </p:spPr>
        <p:txBody>
          <a:bodyPr/>
          <a:lstStyle/>
          <a:p>
            <a:r>
              <a:rPr lang="en-US" dirty="0" err="1"/>
              <a:t>Laminopati’ler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151"/>
            <a:ext cx="8229600" cy="1863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Nükleer</a:t>
            </a:r>
            <a:r>
              <a:rPr lang="en-US" dirty="0"/>
              <a:t> lamina </a:t>
            </a:r>
            <a:r>
              <a:rPr lang="en-US" dirty="0" err="1"/>
              <a:t>yapı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fonksiyon</a:t>
            </a:r>
            <a:r>
              <a:rPr lang="en-US" dirty="0"/>
              <a:t> </a:t>
            </a:r>
            <a:r>
              <a:rPr lang="en-US" dirty="0" err="1"/>
              <a:t>bozukluklarıyla</a:t>
            </a:r>
            <a:r>
              <a:rPr lang="en-US" dirty="0"/>
              <a:t> </a:t>
            </a:r>
            <a:r>
              <a:rPr lang="en-US" dirty="0" err="1"/>
              <a:t>giden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hastalıklardır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2175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Nükleer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Kompleksi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067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682" y="1600201"/>
            <a:ext cx="7725318" cy="1459024"/>
          </a:xfrm>
        </p:spPr>
        <p:txBody>
          <a:bodyPr/>
          <a:lstStyle/>
          <a:p>
            <a:r>
              <a:rPr lang="en-US" dirty="0"/>
              <a:t>120 nm </a:t>
            </a:r>
            <a:r>
              <a:rPr lang="en-US" dirty="0" err="1"/>
              <a:t>çapında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, 50 nm </a:t>
            </a:r>
            <a:r>
              <a:rPr lang="en-US" dirty="0" err="1"/>
              <a:t>küçük</a:t>
            </a:r>
            <a:r>
              <a:rPr lang="en-US" dirty="0"/>
              <a:t> </a:t>
            </a:r>
            <a:r>
              <a:rPr lang="en-US" dirty="0" err="1"/>
              <a:t>halka</a:t>
            </a:r>
            <a:endParaRPr lang="en-US" dirty="0"/>
          </a:p>
          <a:p>
            <a:r>
              <a:rPr lang="en-US" dirty="0" err="1"/>
              <a:t>Büyüklüğü</a:t>
            </a:r>
            <a:r>
              <a:rPr lang="en-US" dirty="0"/>
              <a:t> 125.000 </a:t>
            </a:r>
            <a:r>
              <a:rPr lang="en-US" dirty="0" err="1"/>
              <a:t>kDa</a:t>
            </a:r>
            <a:r>
              <a:rPr lang="en-US" dirty="0"/>
              <a:t> (=30 x </a:t>
            </a:r>
            <a:r>
              <a:rPr lang="en-US" dirty="0" err="1"/>
              <a:t>ribozom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319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Yapı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işlev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682" y="1832648"/>
            <a:ext cx="7725318" cy="3687442"/>
          </a:xfrm>
        </p:spPr>
        <p:txBody>
          <a:bodyPr/>
          <a:lstStyle/>
          <a:p>
            <a:r>
              <a:rPr lang="en-US" dirty="0" err="1"/>
              <a:t>Nükleoporin</a:t>
            </a:r>
            <a:r>
              <a:rPr lang="en-US" dirty="0"/>
              <a:t> (</a:t>
            </a:r>
            <a:r>
              <a:rPr lang="en-US" dirty="0" err="1"/>
              <a:t>Nup</a:t>
            </a:r>
            <a:r>
              <a:rPr lang="en-US" dirty="0"/>
              <a:t>) </a:t>
            </a:r>
            <a:r>
              <a:rPr lang="en-US" dirty="0" err="1"/>
              <a:t>ailesi</a:t>
            </a:r>
            <a:r>
              <a:rPr lang="en-US" dirty="0"/>
              <a:t> 30 </a:t>
            </a:r>
            <a:r>
              <a:rPr lang="en-US" dirty="0" err="1"/>
              <a:t>çeşit</a:t>
            </a:r>
            <a:r>
              <a:rPr lang="en-US" dirty="0"/>
              <a:t> </a:t>
            </a:r>
            <a:r>
              <a:rPr lang="en-US" dirty="0" err="1"/>
              <a:t>proteinden</a:t>
            </a:r>
            <a:r>
              <a:rPr lang="en-US" dirty="0"/>
              <a:t> </a:t>
            </a:r>
            <a:r>
              <a:rPr lang="en-US" dirty="0" err="1"/>
              <a:t>oluşur</a:t>
            </a:r>
            <a:r>
              <a:rPr lang="en-US" dirty="0"/>
              <a:t>.</a:t>
            </a:r>
          </a:p>
          <a:p>
            <a:r>
              <a:rPr lang="en-US" dirty="0"/>
              <a:t>40 </a:t>
            </a:r>
            <a:r>
              <a:rPr lang="en-US" dirty="0" err="1"/>
              <a:t>kDa’dan</a:t>
            </a:r>
            <a:r>
              <a:rPr lang="en-US" dirty="0"/>
              <a:t> (9 </a:t>
            </a:r>
            <a:r>
              <a:rPr lang="en-US" dirty="0" err="1"/>
              <a:t>nm’den</a:t>
            </a:r>
            <a:r>
              <a:rPr lang="en-US" dirty="0"/>
              <a:t>) </a:t>
            </a:r>
            <a:r>
              <a:rPr lang="en-US" dirty="0" err="1"/>
              <a:t>küçükler</a:t>
            </a:r>
            <a:r>
              <a:rPr lang="en-US" dirty="0"/>
              <a:t> </a:t>
            </a:r>
            <a:r>
              <a:rPr lang="en-US" dirty="0" err="1"/>
              <a:t>rahat</a:t>
            </a:r>
            <a:r>
              <a:rPr lang="en-US" dirty="0"/>
              <a:t> </a:t>
            </a:r>
            <a:r>
              <a:rPr lang="en-US" dirty="0" err="1"/>
              <a:t>geçer</a:t>
            </a:r>
            <a:r>
              <a:rPr lang="en-US" dirty="0"/>
              <a:t>.</a:t>
            </a:r>
          </a:p>
          <a:p>
            <a:r>
              <a:rPr lang="en-US" dirty="0" err="1"/>
              <a:t>Ama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büyükler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227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Karyopherin</a:t>
            </a:r>
            <a:r>
              <a:rPr lang="en-US" dirty="0"/>
              <a:t> </a:t>
            </a:r>
            <a:r>
              <a:rPr lang="en-US" dirty="0" err="1"/>
              <a:t>ailesi</a:t>
            </a:r>
            <a:r>
              <a:rPr lang="en-US" dirty="0"/>
              <a:t> </a:t>
            </a:r>
            <a:r>
              <a:rPr lang="en-US" dirty="0" err="1"/>
              <a:t>proteinleri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668479" y="1417638"/>
            <a:ext cx="3906790" cy="4887356"/>
          </a:xfrm>
          <a:prstGeom prst="ellipse">
            <a:avLst/>
          </a:prstGeom>
          <a:solidFill>
            <a:srgbClr val="FF6666"/>
          </a:solidFill>
          <a:ln w="57150" cmpd="sng">
            <a:solidFill>
              <a:schemeClr val="tx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99763" y="2857344"/>
            <a:ext cx="1970196" cy="2118466"/>
          </a:xfrm>
          <a:prstGeom prst="ellipse">
            <a:avLst/>
          </a:prstGeom>
          <a:solidFill>
            <a:srgbClr val="3366FF"/>
          </a:solidFill>
          <a:ln w="127000" cap="sq" cmpd="dbl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4883856" y="3386479"/>
            <a:ext cx="1037172" cy="1065179"/>
          </a:xfrm>
          <a:custGeom>
            <a:avLst/>
            <a:gdLst>
              <a:gd name="connsiteX0" fmla="*/ 515359 w 1235005"/>
              <a:gd name="connsiteY0" fmla="*/ 564899 h 1524250"/>
              <a:gd name="connsiteX1" fmla="*/ 182713 w 1235005"/>
              <a:gd name="connsiteY1" fmla="*/ 1063800 h 1524250"/>
              <a:gd name="connsiteX2" fmla="*/ 379277 w 1235005"/>
              <a:gd name="connsiteY2" fmla="*/ 1169627 h 1524250"/>
              <a:gd name="connsiteX3" fmla="*/ 727043 w 1235005"/>
              <a:gd name="connsiteY3" fmla="*/ 897499 h 1524250"/>
              <a:gd name="connsiteX4" fmla="*/ 606081 w 1235005"/>
              <a:gd name="connsiteY4" fmla="*/ 353244 h 1524250"/>
              <a:gd name="connsiteX5" fmla="*/ 137352 w 1235005"/>
              <a:gd name="connsiteY5" fmla="*/ 5525 h 1524250"/>
              <a:gd name="connsiteX6" fmla="*/ 394397 w 1235005"/>
              <a:gd name="connsiteY6" fmla="*/ 625371 h 1524250"/>
              <a:gd name="connsiteX7" fmla="*/ 76871 w 1235005"/>
              <a:gd name="connsiteY7" fmla="*/ 942854 h 1524250"/>
              <a:gd name="connsiteX8" fmla="*/ 288555 w 1235005"/>
              <a:gd name="connsiteY8" fmla="*/ 1335927 h 1524250"/>
              <a:gd name="connsiteX9" fmla="*/ 530480 w 1235005"/>
              <a:gd name="connsiteY9" fmla="*/ 1335927 h 1524250"/>
              <a:gd name="connsiteX10" fmla="*/ 606081 w 1235005"/>
              <a:gd name="connsiteY10" fmla="*/ 1094036 h 1524250"/>
              <a:gd name="connsiteX11" fmla="*/ 303675 w 1235005"/>
              <a:gd name="connsiteY11" fmla="*/ 549780 h 1524250"/>
              <a:gd name="connsiteX12" fmla="*/ 46630 w 1235005"/>
              <a:gd name="connsiteY12" fmla="*/ 1094036 h 1524250"/>
              <a:gd name="connsiteX13" fmla="*/ 636322 w 1235005"/>
              <a:gd name="connsiteY13" fmla="*/ 897499 h 1524250"/>
              <a:gd name="connsiteX14" fmla="*/ 1089931 w 1235005"/>
              <a:gd name="connsiteY14" fmla="*/ 1169627 h 1524250"/>
              <a:gd name="connsiteX15" fmla="*/ 772404 w 1235005"/>
              <a:gd name="connsiteY15" fmla="*/ 1502228 h 1524250"/>
              <a:gd name="connsiteX16" fmla="*/ 590961 w 1235005"/>
              <a:gd name="connsiteY16" fmla="*/ 1366164 h 1524250"/>
              <a:gd name="connsiteX17" fmla="*/ 666562 w 1235005"/>
              <a:gd name="connsiteY17" fmla="*/ 610253 h 1524250"/>
              <a:gd name="connsiteX18" fmla="*/ 1105051 w 1235005"/>
              <a:gd name="connsiteY18" fmla="*/ 640490 h 1524250"/>
              <a:gd name="connsiteX19" fmla="*/ 1226013 w 1235005"/>
              <a:gd name="connsiteY19" fmla="*/ 1078918 h 1524250"/>
              <a:gd name="connsiteX20" fmla="*/ 908487 w 1235005"/>
              <a:gd name="connsiteY20" fmla="*/ 1275455 h 1524250"/>
              <a:gd name="connsiteX21" fmla="*/ 681683 w 1235005"/>
              <a:gd name="connsiteY21" fmla="*/ 1063800 h 1524250"/>
              <a:gd name="connsiteX22" fmla="*/ 696803 w 1235005"/>
              <a:gd name="connsiteY22" fmla="*/ 413716 h 1524250"/>
              <a:gd name="connsiteX23" fmla="*/ 908487 w 1235005"/>
              <a:gd name="connsiteY23" fmla="*/ 564899 h 1524250"/>
              <a:gd name="connsiteX24" fmla="*/ 515359 w 1235005"/>
              <a:gd name="connsiteY24" fmla="*/ 1063800 h 1524250"/>
              <a:gd name="connsiteX25" fmla="*/ 1269 w 1235005"/>
              <a:gd name="connsiteY25" fmla="*/ 1275455 h 1524250"/>
              <a:gd name="connsiteX26" fmla="*/ 379277 w 1235005"/>
              <a:gd name="connsiteY26" fmla="*/ 1517346 h 1524250"/>
              <a:gd name="connsiteX27" fmla="*/ 681683 w 1235005"/>
              <a:gd name="connsiteY27" fmla="*/ 1456873 h 1524250"/>
              <a:gd name="connsiteX28" fmla="*/ 893367 w 1235005"/>
              <a:gd name="connsiteY28" fmla="*/ 1441755 h 1524250"/>
              <a:gd name="connsiteX29" fmla="*/ 1180652 w 1235005"/>
              <a:gd name="connsiteY29" fmla="*/ 1199864 h 1524250"/>
              <a:gd name="connsiteX30" fmla="*/ 545600 w 1235005"/>
              <a:gd name="connsiteY30" fmla="*/ 1290573 h 1524250"/>
              <a:gd name="connsiteX31" fmla="*/ 379277 w 1235005"/>
              <a:gd name="connsiteY31" fmla="*/ 1018445 h 1524250"/>
              <a:gd name="connsiteX32" fmla="*/ 953848 w 1235005"/>
              <a:gd name="connsiteY32" fmla="*/ 957972 h 1524250"/>
              <a:gd name="connsiteX33" fmla="*/ 1135292 w 1235005"/>
              <a:gd name="connsiteY33" fmla="*/ 716081 h 1524250"/>
              <a:gd name="connsiteX34" fmla="*/ 938728 w 1235005"/>
              <a:gd name="connsiteY34" fmla="*/ 1426637 h 1524250"/>
              <a:gd name="connsiteX35" fmla="*/ 938728 w 1235005"/>
              <a:gd name="connsiteY35" fmla="*/ 1426637 h 1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5005" h="1524250">
                <a:moveTo>
                  <a:pt x="515359" y="564899"/>
                </a:moveTo>
                <a:cubicBezTo>
                  <a:pt x="360376" y="763955"/>
                  <a:pt x="205393" y="963012"/>
                  <a:pt x="182713" y="1063800"/>
                </a:cubicBezTo>
                <a:cubicBezTo>
                  <a:pt x="160033" y="1164588"/>
                  <a:pt x="288555" y="1197344"/>
                  <a:pt x="379277" y="1169627"/>
                </a:cubicBezTo>
                <a:cubicBezTo>
                  <a:pt x="469999" y="1141910"/>
                  <a:pt x="689242" y="1033563"/>
                  <a:pt x="727043" y="897499"/>
                </a:cubicBezTo>
                <a:cubicBezTo>
                  <a:pt x="764844" y="761435"/>
                  <a:pt x="704363" y="501906"/>
                  <a:pt x="606081" y="353244"/>
                </a:cubicBezTo>
                <a:cubicBezTo>
                  <a:pt x="507799" y="204582"/>
                  <a:pt x="172633" y="-39829"/>
                  <a:pt x="137352" y="5525"/>
                </a:cubicBezTo>
                <a:cubicBezTo>
                  <a:pt x="102071" y="50879"/>
                  <a:pt x="404477" y="469150"/>
                  <a:pt x="394397" y="625371"/>
                </a:cubicBezTo>
                <a:cubicBezTo>
                  <a:pt x="384317" y="781592"/>
                  <a:pt x="94511" y="824428"/>
                  <a:pt x="76871" y="942854"/>
                </a:cubicBezTo>
                <a:cubicBezTo>
                  <a:pt x="59231" y="1061280"/>
                  <a:pt x="212953" y="1270415"/>
                  <a:pt x="288555" y="1335927"/>
                </a:cubicBezTo>
                <a:cubicBezTo>
                  <a:pt x="364157" y="1401439"/>
                  <a:pt x="477559" y="1376242"/>
                  <a:pt x="530480" y="1335927"/>
                </a:cubicBezTo>
                <a:cubicBezTo>
                  <a:pt x="583401" y="1295612"/>
                  <a:pt x="643882" y="1225060"/>
                  <a:pt x="606081" y="1094036"/>
                </a:cubicBezTo>
                <a:cubicBezTo>
                  <a:pt x="568280" y="963012"/>
                  <a:pt x="396917" y="549780"/>
                  <a:pt x="303675" y="549780"/>
                </a:cubicBezTo>
                <a:cubicBezTo>
                  <a:pt x="210433" y="549780"/>
                  <a:pt x="-8811" y="1036083"/>
                  <a:pt x="46630" y="1094036"/>
                </a:cubicBezTo>
                <a:cubicBezTo>
                  <a:pt x="102071" y="1151989"/>
                  <a:pt x="462438" y="884901"/>
                  <a:pt x="636322" y="897499"/>
                </a:cubicBezTo>
                <a:cubicBezTo>
                  <a:pt x="810206" y="910098"/>
                  <a:pt x="1067251" y="1068839"/>
                  <a:pt x="1089931" y="1169627"/>
                </a:cubicBezTo>
                <a:cubicBezTo>
                  <a:pt x="1112611" y="1270415"/>
                  <a:pt x="855566" y="1469472"/>
                  <a:pt x="772404" y="1502228"/>
                </a:cubicBezTo>
                <a:cubicBezTo>
                  <a:pt x="689242" y="1534984"/>
                  <a:pt x="608601" y="1514826"/>
                  <a:pt x="590961" y="1366164"/>
                </a:cubicBezTo>
                <a:cubicBezTo>
                  <a:pt x="573321" y="1217502"/>
                  <a:pt x="580880" y="731199"/>
                  <a:pt x="666562" y="610253"/>
                </a:cubicBezTo>
                <a:cubicBezTo>
                  <a:pt x="752244" y="489307"/>
                  <a:pt x="1011809" y="562379"/>
                  <a:pt x="1105051" y="640490"/>
                </a:cubicBezTo>
                <a:cubicBezTo>
                  <a:pt x="1198293" y="718601"/>
                  <a:pt x="1258774" y="973091"/>
                  <a:pt x="1226013" y="1078918"/>
                </a:cubicBezTo>
                <a:cubicBezTo>
                  <a:pt x="1193252" y="1184745"/>
                  <a:pt x="999209" y="1277975"/>
                  <a:pt x="908487" y="1275455"/>
                </a:cubicBezTo>
                <a:cubicBezTo>
                  <a:pt x="817765" y="1272935"/>
                  <a:pt x="716964" y="1207423"/>
                  <a:pt x="681683" y="1063800"/>
                </a:cubicBezTo>
                <a:cubicBezTo>
                  <a:pt x="646402" y="920177"/>
                  <a:pt x="659002" y="496866"/>
                  <a:pt x="696803" y="413716"/>
                </a:cubicBezTo>
                <a:cubicBezTo>
                  <a:pt x="734604" y="330566"/>
                  <a:pt x="938728" y="456552"/>
                  <a:pt x="908487" y="564899"/>
                </a:cubicBezTo>
                <a:cubicBezTo>
                  <a:pt x="878246" y="673246"/>
                  <a:pt x="666562" y="945374"/>
                  <a:pt x="515359" y="1063800"/>
                </a:cubicBezTo>
                <a:cubicBezTo>
                  <a:pt x="364156" y="1182226"/>
                  <a:pt x="23949" y="1199864"/>
                  <a:pt x="1269" y="1275455"/>
                </a:cubicBezTo>
                <a:cubicBezTo>
                  <a:pt x="-21411" y="1351046"/>
                  <a:pt x="265875" y="1487110"/>
                  <a:pt x="379277" y="1517346"/>
                </a:cubicBezTo>
                <a:cubicBezTo>
                  <a:pt x="492679" y="1547582"/>
                  <a:pt x="596001" y="1469471"/>
                  <a:pt x="681683" y="1456873"/>
                </a:cubicBezTo>
                <a:cubicBezTo>
                  <a:pt x="767365" y="1444275"/>
                  <a:pt x="810206" y="1484590"/>
                  <a:pt x="893367" y="1441755"/>
                </a:cubicBezTo>
                <a:cubicBezTo>
                  <a:pt x="976529" y="1398920"/>
                  <a:pt x="1238613" y="1225061"/>
                  <a:pt x="1180652" y="1199864"/>
                </a:cubicBezTo>
                <a:cubicBezTo>
                  <a:pt x="1122691" y="1174667"/>
                  <a:pt x="679162" y="1320809"/>
                  <a:pt x="545600" y="1290573"/>
                </a:cubicBezTo>
                <a:cubicBezTo>
                  <a:pt x="412038" y="1260337"/>
                  <a:pt x="311236" y="1073879"/>
                  <a:pt x="379277" y="1018445"/>
                </a:cubicBezTo>
                <a:cubicBezTo>
                  <a:pt x="447318" y="963012"/>
                  <a:pt x="827846" y="1008366"/>
                  <a:pt x="953848" y="957972"/>
                </a:cubicBezTo>
                <a:cubicBezTo>
                  <a:pt x="1079851" y="907578"/>
                  <a:pt x="1137812" y="637970"/>
                  <a:pt x="1135292" y="716081"/>
                </a:cubicBezTo>
                <a:cubicBezTo>
                  <a:pt x="1132772" y="794192"/>
                  <a:pt x="938728" y="1426637"/>
                  <a:pt x="938728" y="1426637"/>
                </a:cubicBezTo>
                <a:lnTo>
                  <a:pt x="938728" y="1426637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503789" y="4436540"/>
            <a:ext cx="417239" cy="416407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929222" y="2313091"/>
            <a:ext cx="574571" cy="66520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4399996" y="3493527"/>
            <a:ext cx="99794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25774" y="2313091"/>
            <a:ext cx="2722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eksportin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26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2687E-6 -5.52266E-6 L 0.06439 0.1036 " pathEditMode="relative" ptsTypes="AA">
                                      <p:cBhvr>
                                        <p:cTn id="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4967E-6 4.51434E-6 L -0.07427 4.5143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9879" y="3059214"/>
            <a:ext cx="8543302" cy="606072"/>
            <a:chOff x="129879" y="2539734"/>
            <a:chExt cx="8543302" cy="606072"/>
          </a:xfrm>
        </p:grpSpPr>
        <p:sp>
          <p:nvSpPr>
            <p:cNvPr id="5" name="Double Bracket 4"/>
            <p:cNvSpPr/>
            <p:nvPr/>
          </p:nvSpPr>
          <p:spPr>
            <a:xfrm>
              <a:off x="2229628" y="2539734"/>
              <a:ext cx="447369" cy="606072"/>
            </a:xfrm>
            <a:prstGeom prst="bracketPair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Double Bracket 6"/>
            <p:cNvSpPr/>
            <p:nvPr/>
          </p:nvSpPr>
          <p:spPr>
            <a:xfrm>
              <a:off x="6119720" y="2539734"/>
              <a:ext cx="447369" cy="606072"/>
            </a:xfrm>
            <a:prstGeom prst="bracketPair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91428" y="2539734"/>
              <a:ext cx="33994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95951" y="2539734"/>
              <a:ext cx="20772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879" y="2539734"/>
              <a:ext cx="20772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Smiley Face 12"/>
          <p:cNvSpPr/>
          <p:nvPr/>
        </p:nvSpPr>
        <p:spPr>
          <a:xfrm>
            <a:off x="3615028" y="1370868"/>
            <a:ext cx="649406" cy="591642"/>
          </a:xfrm>
          <a:prstGeom prst="smileyFac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065"/>
          </a:xfrm>
        </p:spPr>
        <p:txBody>
          <a:bodyPr/>
          <a:lstStyle/>
          <a:p>
            <a:r>
              <a:rPr lang="en-US" dirty="0" err="1"/>
              <a:t>İmportin</a:t>
            </a:r>
            <a:r>
              <a:rPr lang="en-US" dirty="0"/>
              <a:t> </a:t>
            </a:r>
            <a:r>
              <a:rPr lang="en-US" dirty="0" err="1"/>
              <a:t>hareketi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 rot="17370042">
            <a:off x="988616" y="1551354"/>
            <a:ext cx="736145" cy="549397"/>
            <a:chOff x="620544" y="1571856"/>
            <a:chExt cx="736145" cy="549397"/>
          </a:xfrm>
        </p:grpSpPr>
        <p:sp>
          <p:nvSpPr>
            <p:cNvPr id="16" name="Freeform 15"/>
            <p:cNvSpPr/>
            <p:nvPr/>
          </p:nvSpPr>
          <p:spPr>
            <a:xfrm>
              <a:off x="620544" y="1571856"/>
              <a:ext cx="548387" cy="495407"/>
            </a:xfrm>
            <a:custGeom>
              <a:avLst/>
              <a:gdLst>
                <a:gd name="connsiteX0" fmla="*/ 0 w 548387"/>
                <a:gd name="connsiteY0" fmla="*/ 260792 h 495407"/>
                <a:gd name="connsiteX1" fmla="*/ 360781 w 548387"/>
                <a:gd name="connsiteY1" fmla="*/ 1047 h 495407"/>
                <a:gd name="connsiteX2" fmla="*/ 129881 w 548387"/>
                <a:gd name="connsiteY2" fmla="*/ 347374 h 495407"/>
                <a:gd name="connsiteX3" fmla="*/ 533956 w 548387"/>
                <a:gd name="connsiteY3" fmla="*/ 159780 h 495407"/>
                <a:gd name="connsiteX4" fmla="*/ 274193 w 548387"/>
                <a:gd name="connsiteY4" fmla="*/ 491677 h 495407"/>
                <a:gd name="connsiteX5" fmla="*/ 548387 w 548387"/>
                <a:gd name="connsiteY5" fmla="*/ 347374 h 495407"/>
                <a:gd name="connsiteX6" fmla="*/ 548387 w 548387"/>
                <a:gd name="connsiteY6" fmla="*/ 347374 h 4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387" h="495407">
                  <a:moveTo>
                    <a:pt x="0" y="260792"/>
                  </a:moveTo>
                  <a:cubicBezTo>
                    <a:pt x="169567" y="123704"/>
                    <a:pt x="339134" y="-13383"/>
                    <a:pt x="360781" y="1047"/>
                  </a:cubicBezTo>
                  <a:cubicBezTo>
                    <a:pt x="382428" y="15477"/>
                    <a:pt x="101019" y="320919"/>
                    <a:pt x="129881" y="347374"/>
                  </a:cubicBezTo>
                  <a:cubicBezTo>
                    <a:pt x="158744" y="373830"/>
                    <a:pt x="509904" y="135730"/>
                    <a:pt x="533956" y="159780"/>
                  </a:cubicBezTo>
                  <a:cubicBezTo>
                    <a:pt x="558008" y="183830"/>
                    <a:pt x="271788" y="460411"/>
                    <a:pt x="274193" y="491677"/>
                  </a:cubicBezTo>
                  <a:cubicBezTo>
                    <a:pt x="276598" y="522943"/>
                    <a:pt x="548387" y="347374"/>
                    <a:pt x="548387" y="347374"/>
                  </a:cubicBezTo>
                  <a:lnTo>
                    <a:pt x="548387" y="347374"/>
                  </a:lnTo>
                </a:path>
              </a:pathLst>
            </a:custGeom>
            <a:ln w="3810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11206" y="1768855"/>
              <a:ext cx="245483" cy="352398"/>
            </a:xfrm>
            <a:custGeom>
              <a:avLst/>
              <a:gdLst>
                <a:gd name="connsiteX0" fmla="*/ 28863 w 245483"/>
                <a:gd name="connsiteY0" fmla="*/ 164805 h 352398"/>
                <a:gd name="connsiteX1" fmla="*/ 245332 w 245483"/>
                <a:gd name="connsiteY1" fmla="*/ 6071 h 352398"/>
                <a:gd name="connsiteX2" fmla="*/ 0 w 245483"/>
                <a:gd name="connsiteY2" fmla="*/ 352398 h 352398"/>
                <a:gd name="connsiteX3" fmla="*/ 0 w 245483"/>
                <a:gd name="connsiteY3" fmla="*/ 352398 h 35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83" h="352398">
                  <a:moveTo>
                    <a:pt x="28863" y="164805"/>
                  </a:moveTo>
                  <a:cubicBezTo>
                    <a:pt x="139503" y="69805"/>
                    <a:pt x="250143" y="-25195"/>
                    <a:pt x="245332" y="6071"/>
                  </a:cubicBezTo>
                  <a:cubicBezTo>
                    <a:pt x="240522" y="37336"/>
                    <a:pt x="0" y="352398"/>
                    <a:pt x="0" y="352398"/>
                  </a:cubicBezTo>
                  <a:lnTo>
                    <a:pt x="0" y="352398"/>
                  </a:ln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64434" y="1370868"/>
            <a:ext cx="1445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7627" y="1632478"/>
            <a:ext cx="353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NLC (nuclear location sequence)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567197" y="4770085"/>
            <a:ext cx="1274953" cy="843292"/>
            <a:chOff x="3567197" y="4770085"/>
            <a:chExt cx="1274953" cy="843292"/>
          </a:xfrm>
        </p:grpSpPr>
        <p:sp>
          <p:nvSpPr>
            <p:cNvPr id="12" name="Sun 11"/>
            <p:cNvSpPr/>
            <p:nvPr/>
          </p:nvSpPr>
          <p:spPr>
            <a:xfrm>
              <a:off x="3567197" y="4877431"/>
              <a:ext cx="735994" cy="735946"/>
            </a:xfrm>
            <a:prstGeom prst="sun">
              <a:avLst/>
            </a:prstGeom>
            <a:solidFill>
              <a:srgbClr val="00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70484" y="4770085"/>
              <a:ext cx="771666" cy="523220"/>
            </a:xfrm>
            <a:prstGeom prst="rect">
              <a:avLst/>
            </a:prstGeom>
            <a:solidFill>
              <a:srgbClr val="00FF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GTP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15028" y="5613377"/>
            <a:ext cx="740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5367" y="2659914"/>
            <a:ext cx="1310525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sitoplazma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367" y="3665286"/>
            <a:ext cx="1638014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nükleoplazma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6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4534E-6 1.8666E-6 L -0.22089 -0.0125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3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19" grpId="1"/>
      <p:bldP spid="20" grpId="0"/>
      <p:bldP spid="20" grpId="1"/>
      <p:bldP spid="23" grpId="0"/>
      <p:bldP spid="23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9879" y="3059214"/>
            <a:ext cx="8543302" cy="606072"/>
            <a:chOff x="129879" y="2539734"/>
            <a:chExt cx="8543302" cy="606072"/>
          </a:xfrm>
        </p:grpSpPr>
        <p:sp>
          <p:nvSpPr>
            <p:cNvPr id="5" name="Double Bracket 4"/>
            <p:cNvSpPr/>
            <p:nvPr/>
          </p:nvSpPr>
          <p:spPr>
            <a:xfrm>
              <a:off x="2229628" y="2539734"/>
              <a:ext cx="447369" cy="606072"/>
            </a:xfrm>
            <a:prstGeom prst="bracketPair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Double Bracket 6"/>
            <p:cNvSpPr/>
            <p:nvPr/>
          </p:nvSpPr>
          <p:spPr>
            <a:xfrm>
              <a:off x="6119720" y="2539734"/>
              <a:ext cx="447369" cy="606072"/>
            </a:xfrm>
            <a:prstGeom prst="bracketPair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91428" y="2539734"/>
              <a:ext cx="33994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95951" y="2539734"/>
              <a:ext cx="20772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879" y="2539734"/>
              <a:ext cx="20772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065"/>
          </a:xfrm>
        </p:spPr>
        <p:txBody>
          <a:bodyPr/>
          <a:lstStyle/>
          <a:p>
            <a:r>
              <a:rPr lang="en-US" dirty="0" err="1"/>
              <a:t>İmportin</a:t>
            </a:r>
            <a:r>
              <a:rPr lang="en-US" dirty="0"/>
              <a:t> </a:t>
            </a:r>
            <a:r>
              <a:rPr lang="en-US" dirty="0" err="1"/>
              <a:t>hareketi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81990" y="1370868"/>
            <a:ext cx="1192345" cy="823257"/>
            <a:chOff x="1081990" y="1370868"/>
            <a:chExt cx="1192345" cy="823257"/>
          </a:xfrm>
        </p:grpSpPr>
        <p:sp>
          <p:nvSpPr>
            <p:cNvPr id="13" name="Smiley Face 12"/>
            <p:cNvSpPr/>
            <p:nvPr/>
          </p:nvSpPr>
          <p:spPr>
            <a:xfrm>
              <a:off x="1624929" y="1370868"/>
              <a:ext cx="649406" cy="591642"/>
            </a:xfrm>
            <a:prstGeom prst="smileyFac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 rot="17370042">
              <a:off x="988616" y="1551354"/>
              <a:ext cx="736145" cy="549397"/>
              <a:chOff x="620544" y="1571856"/>
              <a:chExt cx="736145" cy="549397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620544" y="1571856"/>
                <a:ext cx="548387" cy="495407"/>
              </a:xfrm>
              <a:custGeom>
                <a:avLst/>
                <a:gdLst>
                  <a:gd name="connsiteX0" fmla="*/ 0 w 548387"/>
                  <a:gd name="connsiteY0" fmla="*/ 260792 h 495407"/>
                  <a:gd name="connsiteX1" fmla="*/ 360781 w 548387"/>
                  <a:gd name="connsiteY1" fmla="*/ 1047 h 495407"/>
                  <a:gd name="connsiteX2" fmla="*/ 129881 w 548387"/>
                  <a:gd name="connsiteY2" fmla="*/ 347374 h 495407"/>
                  <a:gd name="connsiteX3" fmla="*/ 533956 w 548387"/>
                  <a:gd name="connsiteY3" fmla="*/ 159780 h 495407"/>
                  <a:gd name="connsiteX4" fmla="*/ 274193 w 548387"/>
                  <a:gd name="connsiteY4" fmla="*/ 491677 h 495407"/>
                  <a:gd name="connsiteX5" fmla="*/ 548387 w 548387"/>
                  <a:gd name="connsiteY5" fmla="*/ 347374 h 495407"/>
                  <a:gd name="connsiteX6" fmla="*/ 548387 w 548387"/>
                  <a:gd name="connsiteY6" fmla="*/ 347374 h 49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387" h="495407">
                    <a:moveTo>
                      <a:pt x="0" y="260792"/>
                    </a:moveTo>
                    <a:cubicBezTo>
                      <a:pt x="169567" y="123704"/>
                      <a:pt x="339134" y="-13383"/>
                      <a:pt x="360781" y="1047"/>
                    </a:cubicBezTo>
                    <a:cubicBezTo>
                      <a:pt x="382428" y="15477"/>
                      <a:pt x="101019" y="320919"/>
                      <a:pt x="129881" y="347374"/>
                    </a:cubicBezTo>
                    <a:cubicBezTo>
                      <a:pt x="158744" y="373830"/>
                      <a:pt x="509904" y="135730"/>
                      <a:pt x="533956" y="159780"/>
                    </a:cubicBezTo>
                    <a:cubicBezTo>
                      <a:pt x="558008" y="183830"/>
                      <a:pt x="271788" y="460411"/>
                      <a:pt x="274193" y="491677"/>
                    </a:cubicBezTo>
                    <a:cubicBezTo>
                      <a:pt x="276598" y="522943"/>
                      <a:pt x="548387" y="347374"/>
                      <a:pt x="548387" y="347374"/>
                    </a:cubicBezTo>
                    <a:lnTo>
                      <a:pt x="548387" y="347374"/>
                    </a:lnTo>
                  </a:path>
                </a:pathLst>
              </a:custGeom>
              <a:ln w="38100" cmpd="sng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111206" y="1768855"/>
                <a:ext cx="245483" cy="352398"/>
              </a:xfrm>
              <a:custGeom>
                <a:avLst/>
                <a:gdLst>
                  <a:gd name="connsiteX0" fmla="*/ 28863 w 245483"/>
                  <a:gd name="connsiteY0" fmla="*/ 164805 h 352398"/>
                  <a:gd name="connsiteX1" fmla="*/ 245332 w 245483"/>
                  <a:gd name="connsiteY1" fmla="*/ 6071 h 352398"/>
                  <a:gd name="connsiteX2" fmla="*/ 0 w 245483"/>
                  <a:gd name="connsiteY2" fmla="*/ 352398 h 352398"/>
                  <a:gd name="connsiteX3" fmla="*/ 0 w 245483"/>
                  <a:gd name="connsiteY3" fmla="*/ 352398 h 35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483" h="352398">
                    <a:moveTo>
                      <a:pt x="28863" y="164805"/>
                    </a:moveTo>
                    <a:cubicBezTo>
                      <a:pt x="139503" y="69805"/>
                      <a:pt x="250143" y="-25195"/>
                      <a:pt x="245332" y="6071"/>
                    </a:cubicBezTo>
                    <a:cubicBezTo>
                      <a:pt x="240522" y="37336"/>
                      <a:pt x="0" y="352398"/>
                      <a:pt x="0" y="352398"/>
                    </a:cubicBezTo>
                    <a:lnTo>
                      <a:pt x="0" y="352398"/>
                    </a:lnTo>
                  </a:path>
                </a:pathLst>
              </a:cu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567197" y="4770085"/>
            <a:ext cx="1274953" cy="843292"/>
            <a:chOff x="3567197" y="4770085"/>
            <a:chExt cx="1274953" cy="843292"/>
          </a:xfrm>
        </p:grpSpPr>
        <p:sp>
          <p:nvSpPr>
            <p:cNvPr id="12" name="Sun 11"/>
            <p:cNvSpPr/>
            <p:nvPr/>
          </p:nvSpPr>
          <p:spPr>
            <a:xfrm>
              <a:off x="3567197" y="4877431"/>
              <a:ext cx="735994" cy="735946"/>
            </a:xfrm>
            <a:prstGeom prst="sun">
              <a:avLst/>
            </a:prstGeom>
            <a:solidFill>
              <a:srgbClr val="00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70484" y="4770085"/>
              <a:ext cx="771666" cy="523220"/>
            </a:xfrm>
            <a:prstGeom prst="rect">
              <a:avLst/>
            </a:prstGeom>
            <a:solidFill>
              <a:srgbClr val="00FF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GTP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5367" y="2659914"/>
            <a:ext cx="1310525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sitoplazma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367" y="3665286"/>
            <a:ext cx="1638014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nükleoplazma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9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077E-6 5.04863E-6 L 0.06767 0.43377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83E-7 -7.47568E-6 L -0.14818 0.0169 " pathEditMode="relative" ptsTypes="AA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9879" y="3059214"/>
            <a:ext cx="8543302" cy="606072"/>
            <a:chOff x="129879" y="2539734"/>
            <a:chExt cx="8543302" cy="606072"/>
          </a:xfrm>
        </p:grpSpPr>
        <p:sp>
          <p:nvSpPr>
            <p:cNvPr id="5" name="Double Bracket 4"/>
            <p:cNvSpPr/>
            <p:nvPr/>
          </p:nvSpPr>
          <p:spPr>
            <a:xfrm>
              <a:off x="2229628" y="2539734"/>
              <a:ext cx="447369" cy="606072"/>
            </a:xfrm>
            <a:prstGeom prst="bracketPair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Double Bracket 6"/>
            <p:cNvSpPr/>
            <p:nvPr/>
          </p:nvSpPr>
          <p:spPr>
            <a:xfrm>
              <a:off x="6119720" y="2539734"/>
              <a:ext cx="447369" cy="606072"/>
            </a:xfrm>
            <a:prstGeom prst="bracketPair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91428" y="2539734"/>
              <a:ext cx="33994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95951" y="2539734"/>
              <a:ext cx="20772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879" y="2539734"/>
              <a:ext cx="20772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065"/>
          </a:xfrm>
        </p:spPr>
        <p:txBody>
          <a:bodyPr/>
          <a:lstStyle/>
          <a:p>
            <a:r>
              <a:rPr lang="en-US" dirty="0" err="1"/>
              <a:t>İmportin</a:t>
            </a:r>
            <a:r>
              <a:rPr lang="en-US" dirty="0"/>
              <a:t> </a:t>
            </a:r>
            <a:r>
              <a:rPr lang="en-US" dirty="0" err="1"/>
              <a:t>hareketi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 rot="17370042">
            <a:off x="1703262" y="4585952"/>
            <a:ext cx="736145" cy="549397"/>
            <a:chOff x="620544" y="1571856"/>
            <a:chExt cx="736145" cy="549397"/>
          </a:xfrm>
        </p:grpSpPr>
        <p:sp>
          <p:nvSpPr>
            <p:cNvPr id="16" name="Freeform 15"/>
            <p:cNvSpPr/>
            <p:nvPr/>
          </p:nvSpPr>
          <p:spPr>
            <a:xfrm>
              <a:off x="620544" y="1571856"/>
              <a:ext cx="548387" cy="495407"/>
            </a:xfrm>
            <a:custGeom>
              <a:avLst/>
              <a:gdLst>
                <a:gd name="connsiteX0" fmla="*/ 0 w 548387"/>
                <a:gd name="connsiteY0" fmla="*/ 260792 h 495407"/>
                <a:gd name="connsiteX1" fmla="*/ 360781 w 548387"/>
                <a:gd name="connsiteY1" fmla="*/ 1047 h 495407"/>
                <a:gd name="connsiteX2" fmla="*/ 129881 w 548387"/>
                <a:gd name="connsiteY2" fmla="*/ 347374 h 495407"/>
                <a:gd name="connsiteX3" fmla="*/ 533956 w 548387"/>
                <a:gd name="connsiteY3" fmla="*/ 159780 h 495407"/>
                <a:gd name="connsiteX4" fmla="*/ 274193 w 548387"/>
                <a:gd name="connsiteY4" fmla="*/ 491677 h 495407"/>
                <a:gd name="connsiteX5" fmla="*/ 548387 w 548387"/>
                <a:gd name="connsiteY5" fmla="*/ 347374 h 495407"/>
                <a:gd name="connsiteX6" fmla="*/ 548387 w 548387"/>
                <a:gd name="connsiteY6" fmla="*/ 347374 h 4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387" h="495407">
                  <a:moveTo>
                    <a:pt x="0" y="260792"/>
                  </a:moveTo>
                  <a:cubicBezTo>
                    <a:pt x="169567" y="123704"/>
                    <a:pt x="339134" y="-13383"/>
                    <a:pt x="360781" y="1047"/>
                  </a:cubicBezTo>
                  <a:cubicBezTo>
                    <a:pt x="382428" y="15477"/>
                    <a:pt x="101019" y="320919"/>
                    <a:pt x="129881" y="347374"/>
                  </a:cubicBezTo>
                  <a:cubicBezTo>
                    <a:pt x="158744" y="373830"/>
                    <a:pt x="509904" y="135730"/>
                    <a:pt x="533956" y="159780"/>
                  </a:cubicBezTo>
                  <a:cubicBezTo>
                    <a:pt x="558008" y="183830"/>
                    <a:pt x="271788" y="460411"/>
                    <a:pt x="274193" y="491677"/>
                  </a:cubicBezTo>
                  <a:cubicBezTo>
                    <a:pt x="276598" y="522943"/>
                    <a:pt x="548387" y="347374"/>
                    <a:pt x="548387" y="347374"/>
                  </a:cubicBezTo>
                  <a:lnTo>
                    <a:pt x="548387" y="347374"/>
                  </a:lnTo>
                </a:path>
              </a:pathLst>
            </a:custGeom>
            <a:ln w="3810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11206" y="1768855"/>
              <a:ext cx="245483" cy="352398"/>
            </a:xfrm>
            <a:custGeom>
              <a:avLst/>
              <a:gdLst>
                <a:gd name="connsiteX0" fmla="*/ 28863 w 245483"/>
                <a:gd name="connsiteY0" fmla="*/ 164805 h 352398"/>
                <a:gd name="connsiteX1" fmla="*/ 245332 w 245483"/>
                <a:gd name="connsiteY1" fmla="*/ 6071 h 352398"/>
                <a:gd name="connsiteX2" fmla="*/ 0 w 245483"/>
                <a:gd name="connsiteY2" fmla="*/ 352398 h 352398"/>
                <a:gd name="connsiteX3" fmla="*/ 0 w 245483"/>
                <a:gd name="connsiteY3" fmla="*/ 352398 h 35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83" h="352398">
                  <a:moveTo>
                    <a:pt x="28863" y="164805"/>
                  </a:moveTo>
                  <a:cubicBezTo>
                    <a:pt x="139503" y="69805"/>
                    <a:pt x="250143" y="-25195"/>
                    <a:pt x="245332" y="6071"/>
                  </a:cubicBezTo>
                  <a:cubicBezTo>
                    <a:pt x="240522" y="37336"/>
                    <a:pt x="0" y="352398"/>
                    <a:pt x="0" y="352398"/>
                  </a:cubicBezTo>
                  <a:lnTo>
                    <a:pt x="0" y="352398"/>
                  </a:ln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39575" y="4405466"/>
            <a:ext cx="1425879" cy="1254921"/>
            <a:chOff x="2463479" y="4405466"/>
            <a:chExt cx="1425879" cy="1254921"/>
          </a:xfrm>
        </p:grpSpPr>
        <p:sp>
          <p:nvSpPr>
            <p:cNvPr id="13" name="Smiley Face 12"/>
            <p:cNvSpPr/>
            <p:nvPr/>
          </p:nvSpPr>
          <p:spPr>
            <a:xfrm>
              <a:off x="2463479" y="4405466"/>
              <a:ext cx="649406" cy="591642"/>
            </a:xfrm>
            <a:prstGeom prst="smileyFac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614405" y="4817095"/>
              <a:ext cx="1274953" cy="843292"/>
              <a:chOff x="3567197" y="4770085"/>
              <a:chExt cx="1274953" cy="843292"/>
            </a:xfrm>
          </p:grpSpPr>
          <p:sp>
            <p:nvSpPr>
              <p:cNvPr id="12" name="Sun 11"/>
              <p:cNvSpPr/>
              <p:nvPr/>
            </p:nvSpPr>
            <p:spPr>
              <a:xfrm>
                <a:off x="3567197" y="4877431"/>
                <a:ext cx="735994" cy="735946"/>
              </a:xfrm>
              <a:prstGeom prst="sun">
                <a:avLst/>
              </a:prstGeom>
              <a:solidFill>
                <a:srgbClr val="00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70484" y="4770085"/>
                <a:ext cx="771666" cy="523220"/>
              </a:xfrm>
              <a:prstGeom prst="rect">
                <a:avLst/>
              </a:prstGeom>
              <a:solidFill>
                <a:srgbClr val="00FF00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GTP</a:t>
                </a: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145367" y="2659914"/>
            <a:ext cx="1310525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sitoplazma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367" y="3665286"/>
            <a:ext cx="1638014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nükleoplazma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64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7959E-6 -1.85271E-7 L -0.14524 0.13896 " pathEditMode="relative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5191E-6 3.26701E-6 L 0.18259 3.26701E-6 C 0.26407 3.26701E-6 0.36518 -0.12911 0.36518 -0.23392 L 0.36518 -0.46784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59" y="-23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9879" y="3059214"/>
            <a:ext cx="8543302" cy="606072"/>
            <a:chOff x="129879" y="2539734"/>
            <a:chExt cx="8543302" cy="606072"/>
          </a:xfrm>
        </p:grpSpPr>
        <p:sp>
          <p:nvSpPr>
            <p:cNvPr id="5" name="Double Bracket 4"/>
            <p:cNvSpPr/>
            <p:nvPr/>
          </p:nvSpPr>
          <p:spPr>
            <a:xfrm>
              <a:off x="2229628" y="2539734"/>
              <a:ext cx="447369" cy="606072"/>
            </a:xfrm>
            <a:prstGeom prst="bracketPair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Double Bracket 6"/>
            <p:cNvSpPr/>
            <p:nvPr/>
          </p:nvSpPr>
          <p:spPr>
            <a:xfrm>
              <a:off x="6119720" y="2539734"/>
              <a:ext cx="447369" cy="606072"/>
            </a:xfrm>
            <a:prstGeom prst="bracketPair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91428" y="2539734"/>
              <a:ext cx="33994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95951" y="2539734"/>
              <a:ext cx="20772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879" y="2539734"/>
              <a:ext cx="20772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065"/>
          </a:xfrm>
        </p:spPr>
        <p:txBody>
          <a:bodyPr/>
          <a:lstStyle/>
          <a:p>
            <a:r>
              <a:rPr lang="en-US" dirty="0" err="1"/>
              <a:t>İmportin</a:t>
            </a:r>
            <a:r>
              <a:rPr lang="en-US" dirty="0"/>
              <a:t> </a:t>
            </a:r>
            <a:r>
              <a:rPr lang="en-US" dirty="0" err="1"/>
              <a:t>hareketi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53024" y="5205581"/>
            <a:ext cx="655433" cy="674795"/>
            <a:chOff x="853024" y="5205581"/>
            <a:chExt cx="655433" cy="674795"/>
          </a:xfrm>
        </p:grpSpPr>
        <p:sp>
          <p:nvSpPr>
            <p:cNvPr id="16" name="Freeform 15"/>
            <p:cNvSpPr/>
            <p:nvPr/>
          </p:nvSpPr>
          <p:spPr>
            <a:xfrm rot="17370042">
              <a:off x="826534" y="5358479"/>
              <a:ext cx="548387" cy="495407"/>
            </a:xfrm>
            <a:custGeom>
              <a:avLst/>
              <a:gdLst>
                <a:gd name="connsiteX0" fmla="*/ 0 w 548387"/>
                <a:gd name="connsiteY0" fmla="*/ 260792 h 495407"/>
                <a:gd name="connsiteX1" fmla="*/ 360781 w 548387"/>
                <a:gd name="connsiteY1" fmla="*/ 1047 h 495407"/>
                <a:gd name="connsiteX2" fmla="*/ 129881 w 548387"/>
                <a:gd name="connsiteY2" fmla="*/ 347374 h 495407"/>
                <a:gd name="connsiteX3" fmla="*/ 533956 w 548387"/>
                <a:gd name="connsiteY3" fmla="*/ 159780 h 495407"/>
                <a:gd name="connsiteX4" fmla="*/ 274193 w 548387"/>
                <a:gd name="connsiteY4" fmla="*/ 491677 h 495407"/>
                <a:gd name="connsiteX5" fmla="*/ 548387 w 548387"/>
                <a:gd name="connsiteY5" fmla="*/ 347374 h 495407"/>
                <a:gd name="connsiteX6" fmla="*/ 548387 w 548387"/>
                <a:gd name="connsiteY6" fmla="*/ 347374 h 4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387" h="495407">
                  <a:moveTo>
                    <a:pt x="0" y="260792"/>
                  </a:moveTo>
                  <a:cubicBezTo>
                    <a:pt x="169567" y="123704"/>
                    <a:pt x="339134" y="-13383"/>
                    <a:pt x="360781" y="1047"/>
                  </a:cubicBezTo>
                  <a:cubicBezTo>
                    <a:pt x="382428" y="15477"/>
                    <a:pt x="101019" y="320919"/>
                    <a:pt x="129881" y="347374"/>
                  </a:cubicBezTo>
                  <a:cubicBezTo>
                    <a:pt x="158744" y="373830"/>
                    <a:pt x="509904" y="135730"/>
                    <a:pt x="533956" y="159780"/>
                  </a:cubicBezTo>
                  <a:cubicBezTo>
                    <a:pt x="558008" y="183830"/>
                    <a:pt x="271788" y="460411"/>
                    <a:pt x="274193" y="491677"/>
                  </a:cubicBezTo>
                  <a:cubicBezTo>
                    <a:pt x="276598" y="522943"/>
                    <a:pt x="548387" y="347374"/>
                    <a:pt x="548387" y="347374"/>
                  </a:cubicBezTo>
                  <a:lnTo>
                    <a:pt x="548387" y="347374"/>
                  </a:lnTo>
                </a:path>
              </a:pathLst>
            </a:custGeom>
            <a:ln w="3810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7370042">
              <a:off x="1209516" y="5152124"/>
              <a:ext cx="245483" cy="352398"/>
            </a:xfrm>
            <a:custGeom>
              <a:avLst/>
              <a:gdLst>
                <a:gd name="connsiteX0" fmla="*/ 28863 w 245483"/>
                <a:gd name="connsiteY0" fmla="*/ 164805 h 352398"/>
                <a:gd name="connsiteX1" fmla="*/ 245332 w 245483"/>
                <a:gd name="connsiteY1" fmla="*/ 6071 h 352398"/>
                <a:gd name="connsiteX2" fmla="*/ 0 w 245483"/>
                <a:gd name="connsiteY2" fmla="*/ 352398 h 352398"/>
                <a:gd name="connsiteX3" fmla="*/ 0 w 245483"/>
                <a:gd name="connsiteY3" fmla="*/ 352398 h 35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83" h="352398">
                  <a:moveTo>
                    <a:pt x="28863" y="164805"/>
                  </a:moveTo>
                  <a:cubicBezTo>
                    <a:pt x="139503" y="69805"/>
                    <a:pt x="250143" y="-25195"/>
                    <a:pt x="245332" y="6071"/>
                  </a:cubicBezTo>
                  <a:cubicBezTo>
                    <a:pt x="240522" y="37336"/>
                    <a:pt x="0" y="352398"/>
                    <a:pt x="0" y="352398"/>
                  </a:cubicBezTo>
                  <a:lnTo>
                    <a:pt x="0" y="352398"/>
                  </a:ln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Smiley Face 12"/>
          <p:cNvSpPr/>
          <p:nvPr/>
        </p:nvSpPr>
        <p:spPr>
          <a:xfrm>
            <a:off x="5623125" y="1204974"/>
            <a:ext cx="649406" cy="591642"/>
          </a:xfrm>
          <a:prstGeom prst="smileyFac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un 11"/>
          <p:cNvSpPr/>
          <p:nvPr/>
        </p:nvSpPr>
        <p:spPr>
          <a:xfrm>
            <a:off x="5774051" y="1723949"/>
            <a:ext cx="735994" cy="735946"/>
          </a:xfrm>
          <a:prstGeom prst="sun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77338" y="1616603"/>
            <a:ext cx="771666" cy="523220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GTP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3319" y="2107571"/>
            <a:ext cx="123993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GTPase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activating protein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7338" y="1616603"/>
            <a:ext cx="817602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GDP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5367" y="2659914"/>
            <a:ext cx="1310525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sitoplazma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367" y="3665286"/>
            <a:ext cx="1638014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nükleoplazma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12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901E-6 -5.118E-6 L -0.20674 0.00462 " pathEditMode="relative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9879" y="3059214"/>
            <a:ext cx="8543302" cy="606072"/>
            <a:chOff x="129879" y="2539734"/>
            <a:chExt cx="8543302" cy="606072"/>
          </a:xfrm>
        </p:grpSpPr>
        <p:sp>
          <p:nvSpPr>
            <p:cNvPr id="5" name="Double Bracket 4"/>
            <p:cNvSpPr/>
            <p:nvPr/>
          </p:nvSpPr>
          <p:spPr>
            <a:xfrm>
              <a:off x="2229628" y="2539734"/>
              <a:ext cx="447369" cy="606072"/>
            </a:xfrm>
            <a:prstGeom prst="bracketPair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Double Bracket 6"/>
            <p:cNvSpPr/>
            <p:nvPr/>
          </p:nvSpPr>
          <p:spPr>
            <a:xfrm>
              <a:off x="6119720" y="2539734"/>
              <a:ext cx="447369" cy="606072"/>
            </a:xfrm>
            <a:prstGeom prst="bracketPair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91428" y="2539734"/>
              <a:ext cx="33994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95951" y="2539734"/>
              <a:ext cx="20772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879" y="2539734"/>
              <a:ext cx="20772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065"/>
          </a:xfrm>
        </p:spPr>
        <p:txBody>
          <a:bodyPr/>
          <a:lstStyle/>
          <a:p>
            <a:r>
              <a:rPr lang="en-US" dirty="0" err="1"/>
              <a:t>Eksportin</a:t>
            </a:r>
            <a:r>
              <a:rPr lang="en-US" dirty="0"/>
              <a:t> </a:t>
            </a:r>
            <a:r>
              <a:rPr lang="en-US" dirty="0" err="1"/>
              <a:t>hareketi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74697" y="5297000"/>
            <a:ext cx="1352393" cy="843292"/>
            <a:chOff x="5696611" y="1616603"/>
            <a:chExt cx="1352393" cy="843292"/>
          </a:xfrm>
        </p:grpSpPr>
        <p:sp>
          <p:nvSpPr>
            <p:cNvPr id="12" name="Sun 11"/>
            <p:cNvSpPr/>
            <p:nvPr/>
          </p:nvSpPr>
          <p:spPr>
            <a:xfrm>
              <a:off x="5696611" y="1723949"/>
              <a:ext cx="735994" cy="735946"/>
            </a:xfrm>
            <a:prstGeom prst="sun">
              <a:avLst/>
            </a:prstGeom>
            <a:solidFill>
              <a:srgbClr val="00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77338" y="1616603"/>
              <a:ext cx="771666" cy="523220"/>
            </a:xfrm>
            <a:prstGeom prst="rect">
              <a:avLst/>
            </a:prstGeom>
            <a:solidFill>
              <a:srgbClr val="00FF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GTP</a:t>
              </a:r>
            </a:p>
          </p:txBody>
        </p:sp>
      </p:grpSp>
      <p:sp>
        <p:nvSpPr>
          <p:cNvPr id="22" name="Smiley Face 21"/>
          <p:cNvSpPr/>
          <p:nvPr/>
        </p:nvSpPr>
        <p:spPr>
          <a:xfrm>
            <a:off x="7388549" y="5297000"/>
            <a:ext cx="649406" cy="591642"/>
          </a:xfrm>
          <a:prstGeom prst="smileyFac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65431" y="5818965"/>
            <a:ext cx="655433" cy="674795"/>
            <a:chOff x="853024" y="5205581"/>
            <a:chExt cx="655433" cy="674795"/>
          </a:xfrm>
        </p:grpSpPr>
        <p:sp>
          <p:nvSpPr>
            <p:cNvPr id="16" name="Freeform 15"/>
            <p:cNvSpPr/>
            <p:nvPr/>
          </p:nvSpPr>
          <p:spPr>
            <a:xfrm rot="17370042">
              <a:off x="826534" y="5358479"/>
              <a:ext cx="548387" cy="495407"/>
            </a:xfrm>
            <a:custGeom>
              <a:avLst/>
              <a:gdLst>
                <a:gd name="connsiteX0" fmla="*/ 0 w 548387"/>
                <a:gd name="connsiteY0" fmla="*/ 260792 h 495407"/>
                <a:gd name="connsiteX1" fmla="*/ 360781 w 548387"/>
                <a:gd name="connsiteY1" fmla="*/ 1047 h 495407"/>
                <a:gd name="connsiteX2" fmla="*/ 129881 w 548387"/>
                <a:gd name="connsiteY2" fmla="*/ 347374 h 495407"/>
                <a:gd name="connsiteX3" fmla="*/ 533956 w 548387"/>
                <a:gd name="connsiteY3" fmla="*/ 159780 h 495407"/>
                <a:gd name="connsiteX4" fmla="*/ 274193 w 548387"/>
                <a:gd name="connsiteY4" fmla="*/ 491677 h 495407"/>
                <a:gd name="connsiteX5" fmla="*/ 548387 w 548387"/>
                <a:gd name="connsiteY5" fmla="*/ 347374 h 495407"/>
                <a:gd name="connsiteX6" fmla="*/ 548387 w 548387"/>
                <a:gd name="connsiteY6" fmla="*/ 347374 h 4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387" h="495407">
                  <a:moveTo>
                    <a:pt x="0" y="260792"/>
                  </a:moveTo>
                  <a:cubicBezTo>
                    <a:pt x="169567" y="123704"/>
                    <a:pt x="339134" y="-13383"/>
                    <a:pt x="360781" y="1047"/>
                  </a:cubicBezTo>
                  <a:cubicBezTo>
                    <a:pt x="382428" y="15477"/>
                    <a:pt x="101019" y="320919"/>
                    <a:pt x="129881" y="347374"/>
                  </a:cubicBezTo>
                  <a:cubicBezTo>
                    <a:pt x="158744" y="373830"/>
                    <a:pt x="509904" y="135730"/>
                    <a:pt x="533956" y="159780"/>
                  </a:cubicBezTo>
                  <a:cubicBezTo>
                    <a:pt x="558008" y="183830"/>
                    <a:pt x="271788" y="460411"/>
                    <a:pt x="274193" y="491677"/>
                  </a:cubicBezTo>
                  <a:cubicBezTo>
                    <a:pt x="276598" y="522943"/>
                    <a:pt x="548387" y="347374"/>
                    <a:pt x="548387" y="347374"/>
                  </a:cubicBezTo>
                  <a:lnTo>
                    <a:pt x="548387" y="347374"/>
                  </a:lnTo>
                </a:path>
              </a:pathLst>
            </a:custGeom>
            <a:ln w="3810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7370042">
              <a:off x="1209516" y="5152124"/>
              <a:ext cx="245483" cy="352398"/>
            </a:xfrm>
            <a:custGeom>
              <a:avLst/>
              <a:gdLst>
                <a:gd name="connsiteX0" fmla="*/ 28863 w 245483"/>
                <a:gd name="connsiteY0" fmla="*/ 164805 h 352398"/>
                <a:gd name="connsiteX1" fmla="*/ 245332 w 245483"/>
                <a:gd name="connsiteY1" fmla="*/ 6071 h 352398"/>
                <a:gd name="connsiteX2" fmla="*/ 0 w 245483"/>
                <a:gd name="connsiteY2" fmla="*/ 352398 h 352398"/>
                <a:gd name="connsiteX3" fmla="*/ 0 w 245483"/>
                <a:gd name="connsiteY3" fmla="*/ 352398 h 35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83" h="352398">
                  <a:moveTo>
                    <a:pt x="28863" y="164805"/>
                  </a:moveTo>
                  <a:cubicBezTo>
                    <a:pt x="139503" y="69805"/>
                    <a:pt x="250143" y="-25195"/>
                    <a:pt x="245332" y="6071"/>
                  </a:cubicBezTo>
                  <a:cubicBezTo>
                    <a:pt x="240522" y="37336"/>
                    <a:pt x="0" y="352398"/>
                    <a:pt x="0" y="352398"/>
                  </a:cubicBezTo>
                  <a:lnTo>
                    <a:pt x="0" y="352398"/>
                  </a:lnTo>
                </a:path>
              </a:pathLst>
            </a:custGeom>
            <a:ln w="3810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879787" y="2066287"/>
            <a:ext cx="123993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GTPase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activating protein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5367" y="2659914"/>
            <a:ext cx="1310525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sitoplazma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367" y="3665286"/>
            <a:ext cx="1638014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nükleoplazma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041" y="6124802"/>
            <a:ext cx="2168157" cy="3693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Nuclear export signal</a:t>
            </a:r>
          </a:p>
        </p:txBody>
      </p:sp>
    </p:spTree>
    <p:extLst>
      <p:ext uri="{BB962C8B-B14F-4D97-AF65-F5344CB8AC3E}">
        <p14:creationId xmlns:p14="http://schemas.microsoft.com/office/powerpoint/2010/main" val="348122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648E-6 4.41E-6 L 2.53648E-6 -0.16474 " pathEditMode="relative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8089E-6 -8.51458E-7 L 0.14246 -0.07658 " pathEditMode="relative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883E-6 -1.88339E-6 L -0.09486 -0.082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3" y="-4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çıplak</a:t>
            </a:r>
            <a:r>
              <a:rPr lang="en-US" dirty="0"/>
              <a:t> </a:t>
            </a:r>
            <a:r>
              <a:rPr lang="en-US" dirty="0" err="1"/>
              <a:t>gözle</a:t>
            </a:r>
            <a:r>
              <a:rPr lang="en-US" dirty="0"/>
              <a:t> </a:t>
            </a:r>
            <a:r>
              <a:rPr lang="en-US" dirty="0" err="1"/>
              <a:t>görünür</a:t>
            </a:r>
            <a:r>
              <a:rPr lang="en-US" dirty="0"/>
              <a:t> </a:t>
            </a:r>
            <a:r>
              <a:rPr lang="en-US" dirty="0" err="1"/>
              <a:t>mü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619" y="1875175"/>
            <a:ext cx="5565696" cy="3323157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err="1"/>
              <a:t>Evet</a:t>
            </a:r>
            <a:r>
              <a:rPr lang="en-US" dirty="0"/>
              <a:t> </a:t>
            </a:r>
            <a:r>
              <a:rPr lang="en-US" dirty="0" err="1"/>
              <a:t>görünür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Hayır</a:t>
            </a:r>
            <a:r>
              <a:rPr lang="en-US" dirty="0"/>
              <a:t> </a:t>
            </a:r>
            <a:r>
              <a:rPr lang="en-US" dirty="0" err="1"/>
              <a:t>görünmez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Bazen</a:t>
            </a:r>
            <a:r>
              <a:rPr lang="en-US" dirty="0"/>
              <a:t> </a:t>
            </a:r>
            <a:r>
              <a:rPr lang="en-US" dirty="0" err="1"/>
              <a:t>görünür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Hücrenin</a:t>
            </a:r>
            <a:r>
              <a:rPr lang="en-US" dirty="0"/>
              <a:t> </a:t>
            </a:r>
            <a:r>
              <a:rPr lang="en-US" dirty="0" err="1"/>
              <a:t>keyfine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değişir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mavi</a:t>
            </a:r>
            <a:r>
              <a:rPr lang="en-US" dirty="0"/>
              <a:t> </a:t>
            </a:r>
            <a:r>
              <a:rPr lang="en-US" dirty="0" err="1"/>
              <a:t>gözlülere</a:t>
            </a:r>
            <a:r>
              <a:rPr lang="en-US" dirty="0"/>
              <a:t> </a:t>
            </a:r>
            <a:r>
              <a:rPr lang="en-US" dirty="0" err="1"/>
              <a:t>görünür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30312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9879" y="3059214"/>
            <a:ext cx="8543302" cy="606072"/>
            <a:chOff x="129879" y="2539734"/>
            <a:chExt cx="8543302" cy="606072"/>
          </a:xfrm>
        </p:grpSpPr>
        <p:sp>
          <p:nvSpPr>
            <p:cNvPr id="5" name="Double Bracket 4"/>
            <p:cNvSpPr/>
            <p:nvPr/>
          </p:nvSpPr>
          <p:spPr>
            <a:xfrm>
              <a:off x="2229628" y="2539734"/>
              <a:ext cx="447369" cy="606072"/>
            </a:xfrm>
            <a:prstGeom prst="bracketPair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Double Bracket 6"/>
            <p:cNvSpPr/>
            <p:nvPr/>
          </p:nvSpPr>
          <p:spPr>
            <a:xfrm>
              <a:off x="6119720" y="2539734"/>
              <a:ext cx="447369" cy="606072"/>
            </a:xfrm>
            <a:prstGeom prst="bracketPair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91428" y="2539734"/>
              <a:ext cx="33994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95951" y="2539734"/>
              <a:ext cx="20772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879" y="2539734"/>
              <a:ext cx="20772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065"/>
          </a:xfrm>
        </p:spPr>
        <p:txBody>
          <a:bodyPr/>
          <a:lstStyle/>
          <a:p>
            <a:r>
              <a:rPr lang="en-US" dirty="0" err="1"/>
              <a:t>Eksportin</a:t>
            </a:r>
            <a:r>
              <a:rPr lang="en-US" dirty="0"/>
              <a:t> </a:t>
            </a:r>
            <a:r>
              <a:rPr lang="en-US" dirty="0" err="1"/>
              <a:t>hareketi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715887" y="4430606"/>
            <a:ext cx="2406837" cy="1031767"/>
            <a:chOff x="4715887" y="4430606"/>
            <a:chExt cx="2406837" cy="1031767"/>
          </a:xfrm>
        </p:grpSpPr>
        <p:grpSp>
          <p:nvGrpSpPr>
            <p:cNvPr id="4" name="Group 3"/>
            <p:cNvGrpSpPr/>
            <p:nvPr/>
          </p:nvGrpSpPr>
          <p:grpSpPr>
            <a:xfrm>
              <a:off x="4715887" y="4619081"/>
              <a:ext cx="1274953" cy="843292"/>
              <a:chOff x="5774051" y="1616603"/>
              <a:chExt cx="1274953" cy="843292"/>
            </a:xfrm>
          </p:grpSpPr>
          <p:sp>
            <p:nvSpPr>
              <p:cNvPr id="12" name="Sun 11"/>
              <p:cNvSpPr/>
              <p:nvPr/>
            </p:nvSpPr>
            <p:spPr>
              <a:xfrm>
                <a:off x="5774051" y="1723949"/>
                <a:ext cx="735994" cy="735946"/>
              </a:xfrm>
              <a:prstGeom prst="sun">
                <a:avLst/>
              </a:prstGeom>
              <a:solidFill>
                <a:srgbClr val="00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277338" y="1616603"/>
                <a:ext cx="771666" cy="523220"/>
              </a:xfrm>
              <a:prstGeom prst="rect">
                <a:avLst/>
              </a:prstGeom>
              <a:solidFill>
                <a:srgbClr val="00FF00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GTP</a:t>
                </a:r>
              </a:p>
            </p:txBody>
          </p:sp>
        </p:grpSp>
        <p:sp>
          <p:nvSpPr>
            <p:cNvPr id="22" name="Smiley Face 21"/>
            <p:cNvSpPr/>
            <p:nvPr/>
          </p:nvSpPr>
          <p:spPr>
            <a:xfrm>
              <a:off x="6473318" y="4430606"/>
              <a:ext cx="649406" cy="591642"/>
            </a:xfrm>
            <a:prstGeom prst="smileyFace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917206" y="4467506"/>
              <a:ext cx="655433" cy="674795"/>
              <a:chOff x="853024" y="5205581"/>
              <a:chExt cx="655433" cy="674795"/>
            </a:xfrm>
          </p:grpSpPr>
          <p:sp>
            <p:nvSpPr>
              <p:cNvPr id="16" name="Freeform 15"/>
              <p:cNvSpPr/>
              <p:nvPr/>
            </p:nvSpPr>
            <p:spPr>
              <a:xfrm rot="17370042">
                <a:off x="826534" y="5358479"/>
                <a:ext cx="548387" cy="495407"/>
              </a:xfrm>
              <a:custGeom>
                <a:avLst/>
                <a:gdLst>
                  <a:gd name="connsiteX0" fmla="*/ 0 w 548387"/>
                  <a:gd name="connsiteY0" fmla="*/ 260792 h 495407"/>
                  <a:gd name="connsiteX1" fmla="*/ 360781 w 548387"/>
                  <a:gd name="connsiteY1" fmla="*/ 1047 h 495407"/>
                  <a:gd name="connsiteX2" fmla="*/ 129881 w 548387"/>
                  <a:gd name="connsiteY2" fmla="*/ 347374 h 495407"/>
                  <a:gd name="connsiteX3" fmla="*/ 533956 w 548387"/>
                  <a:gd name="connsiteY3" fmla="*/ 159780 h 495407"/>
                  <a:gd name="connsiteX4" fmla="*/ 274193 w 548387"/>
                  <a:gd name="connsiteY4" fmla="*/ 491677 h 495407"/>
                  <a:gd name="connsiteX5" fmla="*/ 548387 w 548387"/>
                  <a:gd name="connsiteY5" fmla="*/ 347374 h 495407"/>
                  <a:gd name="connsiteX6" fmla="*/ 548387 w 548387"/>
                  <a:gd name="connsiteY6" fmla="*/ 347374 h 49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387" h="495407">
                    <a:moveTo>
                      <a:pt x="0" y="260792"/>
                    </a:moveTo>
                    <a:cubicBezTo>
                      <a:pt x="169567" y="123704"/>
                      <a:pt x="339134" y="-13383"/>
                      <a:pt x="360781" y="1047"/>
                    </a:cubicBezTo>
                    <a:cubicBezTo>
                      <a:pt x="382428" y="15477"/>
                      <a:pt x="101019" y="320919"/>
                      <a:pt x="129881" y="347374"/>
                    </a:cubicBezTo>
                    <a:cubicBezTo>
                      <a:pt x="158744" y="373830"/>
                      <a:pt x="509904" y="135730"/>
                      <a:pt x="533956" y="159780"/>
                    </a:cubicBezTo>
                    <a:cubicBezTo>
                      <a:pt x="558008" y="183830"/>
                      <a:pt x="271788" y="460411"/>
                      <a:pt x="274193" y="491677"/>
                    </a:cubicBezTo>
                    <a:cubicBezTo>
                      <a:pt x="276598" y="522943"/>
                      <a:pt x="548387" y="347374"/>
                      <a:pt x="548387" y="347374"/>
                    </a:cubicBezTo>
                    <a:lnTo>
                      <a:pt x="548387" y="347374"/>
                    </a:lnTo>
                  </a:path>
                </a:pathLst>
              </a:custGeom>
              <a:ln w="38100" cmpd="sng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 rot="17370042">
                <a:off x="1209516" y="5152124"/>
                <a:ext cx="245483" cy="352398"/>
              </a:xfrm>
              <a:custGeom>
                <a:avLst/>
                <a:gdLst>
                  <a:gd name="connsiteX0" fmla="*/ 28863 w 245483"/>
                  <a:gd name="connsiteY0" fmla="*/ 164805 h 352398"/>
                  <a:gd name="connsiteX1" fmla="*/ 245332 w 245483"/>
                  <a:gd name="connsiteY1" fmla="*/ 6071 h 352398"/>
                  <a:gd name="connsiteX2" fmla="*/ 0 w 245483"/>
                  <a:gd name="connsiteY2" fmla="*/ 352398 h 352398"/>
                  <a:gd name="connsiteX3" fmla="*/ 0 w 245483"/>
                  <a:gd name="connsiteY3" fmla="*/ 352398 h 35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483" h="352398">
                    <a:moveTo>
                      <a:pt x="28863" y="164805"/>
                    </a:moveTo>
                    <a:cubicBezTo>
                      <a:pt x="139503" y="69805"/>
                      <a:pt x="250143" y="-25195"/>
                      <a:pt x="245332" y="6071"/>
                    </a:cubicBezTo>
                    <a:cubicBezTo>
                      <a:pt x="240522" y="37336"/>
                      <a:pt x="0" y="352398"/>
                      <a:pt x="0" y="352398"/>
                    </a:cubicBezTo>
                    <a:lnTo>
                      <a:pt x="0" y="352398"/>
                    </a:lnTo>
                  </a:path>
                </a:pathLst>
              </a:custGeom>
              <a:ln w="3810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4879787" y="2066287"/>
            <a:ext cx="123993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GTPase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activating protein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5367" y="2659914"/>
            <a:ext cx="1310525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sitoplazma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367" y="3665286"/>
            <a:ext cx="1638014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nükleoplazma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21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7318E-6 6.29801E-6 L 0.02032 -0.413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9879" y="3059214"/>
            <a:ext cx="8543302" cy="606072"/>
            <a:chOff x="129879" y="2539734"/>
            <a:chExt cx="8543302" cy="606072"/>
          </a:xfrm>
        </p:grpSpPr>
        <p:sp>
          <p:nvSpPr>
            <p:cNvPr id="5" name="Double Bracket 4"/>
            <p:cNvSpPr/>
            <p:nvPr/>
          </p:nvSpPr>
          <p:spPr>
            <a:xfrm>
              <a:off x="2229628" y="2539734"/>
              <a:ext cx="447369" cy="606072"/>
            </a:xfrm>
            <a:prstGeom prst="bracketPair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Double Bracket 6"/>
            <p:cNvSpPr/>
            <p:nvPr/>
          </p:nvSpPr>
          <p:spPr>
            <a:xfrm>
              <a:off x="6119720" y="2539734"/>
              <a:ext cx="447369" cy="606072"/>
            </a:xfrm>
            <a:prstGeom prst="bracketPair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91428" y="2539734"/>
              <a:ext cx="33994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95951" y="2539734"/>
              <a:ext cx="20772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879" y="2539734"/>
              <a:ext cx="2077230" cy="606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065"/>
          </a:xfrm>
        </p:spPr>
        <p:txBody>
          <a:bodyPr/>
          <a:lstStyle/>
          <a:p>
            <a:r>
              <a:rPr lang="en-US" dirty="0" err="1"/>
              <a:t>Eksportin</a:t>
            </a:r>
            <a:r>
              <a:rPr lang="en-US" dirty="0"/>
              <a:t> </a:t>
            </a:r>
            <a:r>
              <a:rPr lang="en-US" dirty="0" err="1"/>
              <a:t>hareketi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79787" y="2066287"/>
            <a:ext cx="123993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GTPase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activating protein</a:t>
            </a:r>
          </a:p>
        </p:txBody>
      </p:sp>
      <p:sp>
        <p:nvSpPr>
          <p:cNvPr id="12" name="Sun 11"/>
          <p:cNvSpPr/>
          <p:nvPr/>
        </p:nvSpPr>
        <p:spPr>
          <a:xfrm>
            <a:off x="4787421" y="1583453"/>
            <a:ext cx="735994" cy="735946"/>
          </a:xfrm>
          <a:prstGeom prst="sun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0708" y="1476107"/>
            <a:ext cx="771666" cy="523220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GTP</a:t>
            </a:r>
          </a:p>
        </p:txBody>
      </p:sp>
      <p:sp>
        <p:nvSpPr>
          <p:cNvPr id="22" name="Smiley Face 21"/>
          <p:cNvSpPr/>
          <p:nvPr/>
        </p:nvSpPr>
        <p:spPr>
          <a:xfrm>
            <a:off x="6544852" y="1287632"/>
            <a:ext cx="649406" cy="591642"/>
          </a:xfrm>
          <a:prstGeom prst="smileyFac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88740" y="1324532"/>
            <a:ext cx="655433" cy="674795"/>
            <a:chOff x="853024" y="5205581"/>
            <a:chExt cx="655433" cy="674795"/>
          </a:xfrm>
        </p:grpSpPr>
        <p:sp>
          <p:nvSpPr>
            <p:cNvPr id="16" name="Freeform 15"/>
            <p:cNvSpPr/>
            <p:nvPr/>
          </p:nvSpPr>
          <p:spPr>
            <a:xfrm rot="17370042">
              <a:off x="826534" y="5358479"/>
              <a:ext cx="548387" cy="495407"/>
            </a:xfrm>
            <a:custGeom>
              <a:avLst/>
              <a:gdLst>
                <a:gd name="connsiteX0" fmla="*/ 0 w 548387"/>
                <a:gd name="connsiteY0" fmla="*/ 260792 h 495407"/>
                <a:gd name="connsiteX1" fmla="*/ 360781 w 548387"/>
                <a:gd name="connsiteY1" fmla="*/ 1047 h 495407"/>
                <a:gd name="connsiteX2" fmla="*/ 129881 w 548387"/>
                <a:gd name="connsiteY2" fmla="*/ 347374 h 495407"/>
                <a:gd name="connsiteX3" fmla="*/ 533956 w 548387"/>
                <a:gd name="connsiteY3" fmla="*/ 159780 h 495407"/>
                <a:gd name="connsiteX4" fmla="*/ 274193 w 548387"/>
                <a:gd name="connsiteY4" fmla="*/ 491677 h 495407"/>
                <a:gd name="connsiteX5" fmla="*/ 548387 w 548387"/>
                <a:gd name="connsiteY5" fmla="*/ 347374 h 495407"/>
                <a:gd name="connsiteX6" fmla="*/ 548387 w 548387"/>
                <a:gd name="connsiteY6" fmla="*/ 347374 h 4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387" h="495407">
                  <a:moveTo>
                    <a:pt x="0" y="260792"/>
                  </a:moveTo>
                  <a:cubicBezTo>
                    <a:pt x="169567" y="123704"/>
                    <a:pt x="339134" y="-13383"/>
                    <a:pt x="360781" y="1047"/>
                  </a:cubicBezTo>
                  <a:cubicBezTo>
                    <a:pt x="382428" y="15477"/>
                    <a:pt x="101019" y="320919"/>
                    <a:pt x="129881" y="347374"/>
                  </a:cubicBezTo>
                  <a:cubicBezTo>
                    <a:pt x="158744" y="373830"/>
                    <a:pt x="509904" y="135730"/>
                    <a:pt x="533956" y="159780"/>
                  </a:cubicBezTo>
                  <a:cubicBezTo>
                    <a:pt x="558008" y="183830"/>
                    <a:pt x="271788" y="460411"/>
                    <a:pt x="274193" y="491677"/>
                  </a:cubicBezTo>
                  <a:cubicBezTo>
                    <a:pt x="276598" y="522943"/>
                    <a:pt x="548387" y="347374"/>
                    <a:pt x="548387" y="347374"/>
                  </a:cubicBezTo>
                  <a:lnTo>
                    <a:pt x="548387" y="347374"/>
                  </a:lnTo>
                </a:path>
              </a:pathLst>
            </a:custGeom>
            <a:ln w="3810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7370042">
              <a:off x="1209516" y="5152124"/>
              <a:ext cx="245483" cy="352398"/>
            </a:xfrm>
            <a:custGeom>
              <a:avLst/>
              <a:gdLst>
                <a:gd name="connsiteX0" fmla="*/ 28863 w 245483"/>
                <a:gd name="connsiteY0" fmla="*/ 164805 h 352398"/>
                <a:gd name="connsiteX1" fmla="*/ 245332 w 245483"/>
                <a:gd name="connsiteY1" fmla="*/ 6071 h 352398"/>
                <a:gd name="connsiteX2" fmla="*/ 0 w 245483"/>
                <a:gd name="connsiteY2" fmla="*/ 352398 h 352398"/>
                <a:gd name="connsiteX3" fmla="*/ 0 w 245483"/>
                <a:gd name="connsiteY3" fmla="*/ 352398 h 35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83" h="352398">
                  <a:moveTo>
                    <a:pt x="28863" y="164805"/>
                  </a:moveTo>
                  <a:cubicBezTo>
                    <a:pt x="139503" y="69805"/>
                    <a:pt x="250143" y="-25195"/>
                    <a:pt x="245332" y="6071"/>
                  </a:cubicBezTo>
                  <a:cubicBezTo>
                    <a:pt x="240522" y="37336"/>
                    <a:pt x="0" y="352398"/>
                    <a:pt x="0" y="352398"/>
                  </a:cubicBezTo>
                  <a:lnTo>
                    <a:pt x="0" y="352398"/>
                  </a:lnTo>
                </a:path>
              </a:pathLst>
            </a:custGeom>
            <a:ln w="3810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273256" y="1468019"/>
            <a:ext cx="817602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GDP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5367" y="2659914"/>
            <a:ext cx="1310525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sitoplazma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367" y="3665286"/>
            <a:ext cx="1638014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nükleoplazma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31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4121E-6 -2.08237E-6 L 0.205 -2.08237E-6 " pathEditMode="relative" ptsTypes="AA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2231E-6 -4.45164E-6 L 0.10008 -0.17145 " pathEditMode="relative" ptsTypes="AA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Çekirdekçik</a:t>
            </a:r>
            <a:r>
              <a:rPr lang="en-US" dirty="0"/>
              <a:t> (Nucleolus)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632"/>
            <a:ext cx="8229600" cy="4421807"/>
          </a:xfrm>
        </p:spPr>
        <p:txBody>
          <a:bodyPr>
            <a:normAutofit/>
          </a:bodyPr>
          <a:lstStyle/>
          <a:p>
            <a:r>
              <a:rPr lang="en-US" dirty="0" err="1"/>
              <a:t>Zarsızdır</a:t>
            </a:r>
            <a:r>
              <a:rPr lang="en-US" dirty="0"/>
              <a:t>.</a:t>
            </a:r>
          </a:p>
          <a:p>
            <a:r>
              <a:rPr lang="en-US" dirty="0" err="1"/>
              <a:t>rRNA</a:t>
            </a:r>
            <a:r>
              <a:rPr lang="en-US" dirty="0"/>
              <a:t> </a:t>
            </a:r>
            <a:r>
              <a:rPr lang="en-US" dirty="0" err="1"/>
              <a:t>sentezlenir</a:t>
            </a:r>
            <a:r>
              <a:rPr lang="en-US" dirty="0"/>
              <a:t>.</a:t>
            </a:r>
          </a:p>
          <a:p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566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 </a:t>
            </a:r>
            <a:r>
              <a:rPr lang="en-US" dirty="0" err="1"/>
              <a:t>bölümde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alanır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9695" cy="4525963"/>
          </a:xfrm>
        </p:spPr>
        <p:txBody>
          <a:bodyPr>
            <a:normAutofit/>
          </a:bodyPr>
          <a:lstStyle/>
          <a:p>
            <a:r>
              <a:rPr lang="en-US" dirty="0" err="1"/>
              <a:t>Fibriler</a:t>
            </a:r>
            <a:r>
              <a:rPr lang="en-US" dirty="0"/>
              <a:t> </a:t>
            </a:r>
            <a:r>
              <a:rPr lang="en-US" dirty="0" err="1"/>
              <a:t>Merkez</a:t>
            </a:r>
            <a:endParaRPr lang="en-US" dirty="0"/>
          </a:p>
          <a:p>
            <a:pPr lvl="1"/>
            <a:r>
              <a:rPr lang="en-US" dirty="0" err="1"/>
              <a:t>rRNA</a:t>
            </a:r>
            <a:r>
              <a:rPr lang="en-US" dirty="0"/>
              <a:t> </a:t>
            </a:r>
            <a:r>
              <a:rPr lang="en-US" dirty="0" err="1"/>
              <a:t>genleri</a:t>
            </a:r>
            <a:r>
              <a:rPr lang="en-US" dirty="0"/>
              <a:t> (</a:t>
            </a:r>
            <a:r>
              <a:rPr lang="en-US" dirty="0" err="1"/>
              <a:t>ilişkili</a:t>
            </a:r>
            <a:r>
              <a:rPr lang="en-US" dirty="0"/>
              <a:t> </a:t>
            </a:r>
            <a:r>
              <a:rPr lang="en-US" dirty="0" err="1"/>
              <a:t>kromatin</a:t>
            </a:r>
            <a:r>
              <a:rPr lang="en-US" dirty="0"/>
              <a:t> – 13, 14, 15, 21, 22 –  </a:t>
            </a:r>
            <a:r>
              <a:rPr lang="en-US" dirty="0" err="1"/>
              <a:t>bölümü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RNA </a:t>
            </a:r>
            <a:r>
              <a:rPr lang="en-US" dirty="0" err="1"/>
              <a:t>polimeraz</a:t>
            </a:r>
            <a:r>
              <a:rPr lang="en-US" dirty="0"/>
              <a:t> I</a:t>
            </a:r>
          </a:p>
          <a:p>
            <a:r>
              <a:rPr lang="en-US" dirty="0" err="1"/>
              <a:t>Fibriler</a:t>
            </a:r>
            <a:r>
              <a:rPr lang="en-US" dirty="0"/>
              <a:t> </a:t>
            </a:r>
            <a:r>
              <a:rPr lang="en-US" dirty="0" err="1"/>
              <a:t>Materyal</a:t>
            </a:r>
            <a:r>
              <a:rPr lang="en-US" dirty="0"/>
              <a:t> (Pars </a:t>
            </a:r>
            <a:r>
              <a:rPr lang="en-US" dirty="0" err="1"/>
              <a:t>fibroza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rRNA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miktarda</a:t>
            </a:r>
            <a:r>
              <a:rPr lang="en-US" dirty="0"/>
              <a:t> </a:t>
            </a:r>
            <a:r>
              <a:rPr lang="en-US" dirty="0" err="1"/>
              <a:t>izlenir</a:t>
            </a:r>
            <a:r>
              <a:rPr lang="en-US" dirty="0"/>
              <a:t>.</a:t>
            </a:r>
          </a:p>
          <a:p>
            <a:r>
              <a:rPr lang="en-US" dirty="0" err="1"/>
              <a:t>Granüllü</a:t>
            </a:r>
            <a:r>
              <a:rPr lang="en-US" dirty="0"/>
              <a:t> </a:t>
            </a:r>
            <a:r>
              <a:rPr lang="en-US" dirty="0" err="1"/>
              <a:t>Materyal</a:t>
            </a:r>
            <a:r>
              <a:rPr lang="en-US" dirty="0"/>
              <a:t> (Pars </a:t>
            </a:r>
            <a:r>
              <a:rPr lang="en-US" dirty="0" err="1"/>
              <a:t>granüloza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Ribozom</a:t>
            </a:r>
            <a:r>
              <a:rPr lang="en-US" dirty="0"/>
              <a:t> </a:t>
            </a:r>
            <a:r>
              <a:rPr lang="en-US" dirty="0" err="1"/>
              <a:t>parçaları</a:t>
            </a:r>
            <a:r>
              <a:rPr lang="en-US" dirty="0"/>
              <a:t> </a:t>
            </a:r>
            <a:r>
              <a:rPr lang="en-US" dirty="0" err="1"/>
              <a:t>bulunur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987413" y="3497044"/>
            <a:ext cx="379368" cy="2629119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3271" y="4486773"/>
            <a:ext cx="227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nükleolonema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9134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Çekirdekçik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döngüsünün</a:t>
            </a:r>
            <a:r>
              <a:rPr lang="en-US" dirty="0"/>
              <a:t> </a:t>
            </a:r>
            <a:r>
              <a:rPr lang="en-US" dirty="0" err="1"/>
              <a:t>düzenlenmesinde</a:t>
            </a:r>
            <a:r>
              <a:rPr lang="en-US" dirty="0"/>
              <a:t> 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alır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361" y="1765155"/>
            <a:ext cx="6767282" cy="4525963"/>
          </a:xfrm>
        </p:spPr>
        <p:txBody>
          <a:bodyPr/>
          <a:lstStyle/>
          <a:p>
            <a:r>
              <a:rPr lang="en-US" dirty="0" err="1"/>
              <a:t>Nükleostemin</a:t>
            </a:r>
            <a:endParaRPr lang="en-US" dirty="0"/>
          </a:p>
          <a:p>
            <a:pPr lvl="1"/>
            <a:r>
              <a:rPr lang="en-US" dirty="0"/>
              <a:t>p53-binding protein</a:t>
            </a:r>
          </a:p>
          <a:p>
            <a:pPr lvl="1"/>
            <a:r>
              <a:rPr lang="en-US" dirty="0" err="1"/>
              <a:t>Tümör</a:t>
            </a:r>
            <a:r>
              <a:rPr lang="en-US" dirty="0"/>
              <a:t> </a:t>
            </a:r>
            <a:r>
              <a:rPr lang="en-US" dirty="0" err="1"/>
              <a:t>hücrelerinde</a:t>
            </a:r>
            <a:r>
              <a:rPr lang="en-US" dirty="0"/>
              <a:t> </a:t>
            </a:r>
            <a:r>
              <a:rPr lang="en-US" dirty="0" err="1"/>
              <a:t>artmıştır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Farklanan</a:t>
            </a:r>
            <a:r>
              <a:rPr lang="en-US" dirty="0"/>
              <a:t> </a:t>
            </a:r>
            <a:r>
              <a:rPr lang="en-US" dirty="0" err="1"/>
              <a:t>hücrelerde</a:t>
            </a:r>
            <a:r>
              <a:rPr lang="en-US" dirty="0"/>
              <a:t> </a:t>
            </a:r>
            <a:r>
              <a:rPr lang="en-US" dirty="0" err="1"/>
              <a:t>azalmıştır</a:t>
            </a:r>
            <a:r>
              <a:rPr lang="en-US" dirty="0"/>
              <a:t>.</a:t>
            </a:r>
          </a:p>
          <a:p>
            <a:r>
              <a:rPr lang="en-US" dirty="0" err="1"/>
              <a:t>Bazik</a:t>
            </a:r>
            <a:r>
              <a:rPr lang="en-US" dirty="0"/>
              <a:t> </a:t>
            </a:r>
            <a:r>
              <a:rPr lang="en-US" dirty="0" err="1"/>
              <a:t>boyalarla</a:t>
            </a:r>
            <a:r>
              <a:rPr lang="en-US" dirty="0"/>
              <a:t> </a:t>
            </a:r>
            <a:r>
              <a:rPr lang="en-US" dirty="0" err="1"/>
              <a:t>boyanır</a:t>
            </a:r>
            <a:r>
              <a:rPr lang="en-US" dirty="0"/>
              <a:t>.</a:t>
            </a:r>
          </a:p>
          <a:p>
            <a:r>
              <a:rPr lang="en-US" dirty="0" err="1"/>
              <a:t>Thionin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metakromatik</a:t>
            </a:r>
            <a:r>
              <a:rPr lang="en-US" dirty="0"/>
              <a:t> </a:t>
            </a:r>
            <a:r>
              <a:rPr lang="en-US" dirty="0" err="1"/>
              <a:t>boyanır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83691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Ökromatin</a:t>
            </a:r>
            <a:r>
              <a:rPr lang="en-US" dirty="0"/>
              <a:t> - </a:t>
            </a:r>
            <a:r>
              <a:rPr lang="en-US" dirty="0" err="1"/>
              <a:t>Heterokromatin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459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Önerileri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Dersle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öğrenmiş</a:t>
            </a:r>
            <a:r>
              <a:rPr lang="en-US" dirty="0"/>
              <a:t> </a:t>
            </a:r>
            <a:r>
              <a:rPr lang="en-US" dirty="0" err="1"/>
              <a:t>olduğunuz</a:t>
            </a:r>
            <a:r>
              <a:rPr lang="en-US" dirty="0"/>
              <a:t>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adamlarını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buluşlarını</a:t>
            </a:r>
            <a:r>
              <a:rPr lang="en-US" dirty="0"/>
              <a:t> </a:t>
            </a:r>
            <a:r>
              <a:rPr lang="en-US" dirty="0" err="1"/>
              <a:t>yazınız</a:t>
            </a:r>
            <a:r>
              <a:rPr lang="en-US" dirty="0"/>
              <a:t>. </a:t>
            </a:r>
          </a:p>
          <a:p>
            <a:r>
              <a:rPr lang="en-US" dirty="0" err="1"/>
              <a:t>Organelleri</a:t>
            </a:r>
            <a:r>
              <a:rPr lang="en-US" dirty="0"/>
              <a:t> </a:t>
            </a:r>
            <a:r>
              <a:rPr lang="en-US" dirty="0" err="1"/>
              <a:t>zar</a:t>
            </a:r>
            <a:r>
              <a:rPr lang="en-US" dirty="0"/>
              <a:t> </a:t>
            </a:r>
            <a:r>
              <a:rPr lang="en-US" dirty="0" err="1"/>
              <a:t>varlığına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sınıflandırınız</a:t>
            </a:r>
            <a:r>
              <a:rPr lang="en-US" dirty="0"/>
              <a:t>.</a:t>
            </a:r>
          </a:p>
          <a:p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zarının</a:t>
            </a:r>
            <a:r>
              <a:rPr lang="en-US" dirty="0"/>
              <a:t> </a:t>
            </a:r>
            <a:r>
              <a:rPr lang="en-US" dirty="0" err="1"/>
              <a:t>moleküler</a:t>
            </a:r>
            <a:r>
              <a:rPr lang="en-US" dirty="0"/>
              <a:t> </a:t>
            </a:r>
            <a:r>
              <a:rPr lang="en-US" dirty="0" err="1"/>
              <a:t>yapısını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yapı</a:t>
            </a:r>
            <a:r>
              <a:rPr lang="en-US" dirty="0"/>
              <a:t> </a:t>
            </a:r>
            <a:r>
              <a:rPr lang="en-US" dirty="0" err="1"/>
              <a:t>taşlarını</a:t>
            </a:r>
            <a:r>
              <a:rPr lang="en-US" dirty="0"/>
              <a:t> </a:t>
            </a:r>
            <a:r>
              <a:rPr lang="en-US" dirty="0" err="1"/>
              <a:t>anlatınız</a:t>
            </a:r>
            <a:r>
              <a:rPr lang="en-US" dirty="0"/>
              <a:t>.</a:t>
            </a:r>
          </a:p>
          <a:p>
            <a:r>
              <a:rPr lang="en-US" dirty="0" err="1"/>
              <a:t>Zarla</a:t>
            </a:r>
            <a:r>
              <a:rPr lang="en-US" dirty="0"/>
              <a:t> </a:t>
            </a:r>
            <a:r>
              <a:rPr lang="en-US" dirty="0" err="1"/>
              <a:t>ilişkili</a:t>
            </a:r>
            <a:r>
              <a:rPr lang="en-US" dirty="0"/>
              <a:t> </a:t>
            </a:r>
            <a:r>
              <a:rPr lang="en-US" dirty="0" err="1"/>
              <a:t>kavramlar</a:t>
            </a:r>
            <a:r>
              <a:rPr lang="en-US" dirty="0"/>
              <a:t> </a:t>
            </a:r>
            <a:r>
              <a:rPr lang="en-US" dirty="0" err="1"/>
              <a:t>nelerdir</a:t>
            </a:r>
            <a:r>
              <a:rPr lang="en-US" dirty="0"/>
              <a:t> </a:t>
            </a:r>
            <a:r>
              <a:rPr lang="en-US" dirty="0" err="1"/>
              <a:t>anlatınız</a:t>
            </a:r>
            <a:r>
              <a:rPr lang="en-US" dirty="0"/>
              <a:t>.</a:t>
            </a:r>
          </a:p>
          <a:p>
            <a:r>
              <a:rPr lang="en-US" dirty="0"/>
              <a:t>Her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organelin</a:t>
            </a:r>
            <a:r>
              <a:rPr lang="en-US" dirty="0"/>
              <a:t> </a:t>
            </a:r>
            <a:r>
              <a:rPr lang="en-US" dirty="0" err="1"/>
              <a:t>yapısını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işlevini</a:t>
            </a:r>
            <a:r>
              <a:rPr lang="en-US" dirty="0"/>
              <a:t> </a:t>
            </a:r>
            <a:r>
              <a:rPr lang="en-US" dirty="0" err="1"/>
              <a:t>anlatınız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261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364698"/>
            <a:ext cx="8229600" cy="1143000"/>
          </a:xfrm>
        </p:spPr>
        <p:txBody>
          <a:bodyPr/>
          <a:lstStyle/>
          <a:p>
            <a:r>
              <a:rPr lang="tr-TR" dirty="0"/>
              <a:t>www.</a:t>
            </a:r>
            <a:r>
              <a:rPr lang="tr-TR" dirty="0" err="1"/>
              <a:t>ozgurcinar</a:t>
            </a:r>
            <a:r>
              <a:rPr lang="tr-TR" dirty="0"/>
              <a:t>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mikroskobunun</a:t>
            </a:r>
            <a:r>
              <a:rPr lang="en-US" dirty="0"/>
              <a:t> </a:t>
            </a:r>
            <a:r>
              <a:rPr lang="en-US" dirty="0" err="1"/>
              <a:t>ayırım</a:t>
            </a:r>
            <a:r>
              <a:rPr lang="en-US" dirty="0"/>
              <a:t> </a:t>
            </a:r>
            <a:r>
              <a:rPr lang="en-US" dirty="0" err="1"/>
              <a:t>gücü</a:t>
            </a:r>
            <a:r>
              <a:rPr lang="en-US" dirty="0"/>
              <a:t> ne </a:t>
            </a:r>
            <a:r>
              <a:rPr lang="en-US" dirty="0" err="1"/>
              <a:t>kadardır</a:t>
            </a:r>
            <a:r>
              <a:rPr lang="en-US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1444971" y="1417638"/>
            <a:ext cx="942715" cy="11522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96063" y="1417638"/>
            <a:ext cx="942715" cy="11522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57622" y="1417638"/>
            <a:ext cx="942715" cy="11522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66969" y="1417638"/>
            <a:ext cx="942715" cy="11522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6"/>
            <a:endCxn id="7" idx="2"/>
          </p:cNvCxnSpPr>
          <p:nvPr/>
        </p:nvCxnSpPr>
        <p:spPr>
          <a:xfrm>
            <a:off x="5900337" y="1993776"/>
            <a:ext cx="466632" cy="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82544" y="1894316"/>
            <a:ext cx="3277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8268" y="3931722"/>
            <a:ext cx="84500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r</a:t>
            </a:r>
            <a:r>
              <a:rPr lang="en-US" sz="2800" baseline="-25000" dirty="0" err="1"/>
              <a:t>göz</a:t>
            </a:r>
            <a:r>
              <a:rPr lang="en-US" sz="2800" baseline="-25000" dirty="0"/>
              <a:t>	</a:t>
            </a:r>
            <a:r>
              <a:rPr lang="en-US" sz="2800" dirty="0"/>
              <a:t>= 100 µm 	= 100.000 nm - </a:t>
            </a:r>
            <a:r>
              <a:rPr lang="en-US" sz="2400" dirty="0" err="1"/>
              <a:t>Oosit</a:t>
            </a:r>
            <a:endParaRPr lang="en-US" sz="2400" dirty="0"/>
          </a:p>
          <a:p>
            <a:r>
              <a:rPr lang="en-US" sz="2800" dirty="0"/>
              <a:t>r</a:t>
            </a:r>
            <a:r>
              <a:rPr lang="en-US" sz="2800" baseline="-25000" dirty="0"/>
              <a:t>ım	</a:t>
            </a:r>
            <a:r>
              <a:rPr lang="en-US" sz="2800" dirty="0"/>
              <a:t>= 0,22 µm 	=      	220 nm - </a:t>
            </a:r>
            <a:r>
              <a:rPr lang="en-US" sz="2400" dirty="0" err="1"/>
              <a:t>Küçük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mitokondriyon</a:t>
            </a:r>
            <a:endParaRPr lang="en-US" sz="2400" dirty="0"/>
          </a:p>
          <a:p>
            <a:r>
              <a:rPr lang="en-US" sz="2800" dirty="0"/>
              <a:t>r</a:t>
            </a:r>
            <a:r>
              <a:rPr lang="en-US" sz="2800" baseline="-25000" dirty="0"/>
              <a:t>em	</a:t>
            </a:r>
            <a:r>
              <a:rPr lang="en-US" sz="2800" dirty="0"/>
              <a:t>= 2 nm	=             2 nm  -</a:t>
            </a:r>
            <a:r>
              <a:rPr lang="en-US" sz="2400" dirty="0"/>
              <a:t> </a:t>
            </a:r>
            <a:r>
              <a:rPr lang="en-US" sz="2400" dirty="0" err="1"/>
              <a:t>Hücre</a:t>
            </a:r>
            <a:r>
              <a:rPr lang="en-US" sz="2400" dirty="0"/>
              <a:t> </a:t>
            </a:r>
            <a:r>
              <a:rPr lang="en-US" sz="2400" dirty="0" err="1"/>
              <a:t>zarının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katmanı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097781" y="2681157"/>
            <a:ext cx="2362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</a:rPr>
              <a:t>r= 0,61λ / NA </a:t>
            </a:r>
          </a:p>
          <a:p>
            <a:pPr lvl="0"/>
            <a:r>
              <a:rPr lang="en-US" sz="2800" dirty="0">
                <a:solidFill>
                  <a:prstClr val="white"/>
                </a:solidFill>
              </a:rPr>
              <a:t>(NA = n. sin α)</a:t>
            </a:r>
          </a:p>
        </p:txBody>
      </p:sp>
    </p:spTree>
    <p:extLst>
      <p:ext uri="{BB962C8B-B14F-4D97-AF65-F5344CB8AC3E}">
        <p14:creationId xmlns:p14="http://schemas.microsoft.com/office/powerpoint/2010/main" val="16418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Mikroskopta</a:t>
            </a:r>
            <a:r>
              <a:rPr lang="en-US" dirty="0"/>
              <a:t> </a:t>
            </a:r>
            <a:r>
              <a:rPr lang="en-US" dirty="0" err="1"/>
              <a:t>görmeyi</a:t>
            </a:r>
            <a:r>
              <a:rPr lang="en-US" dirty="0"/>
              <a:t> </a:t>
            </a:r>
            <a:r>
              <a:rPr lang="en-US" dirty="0" err="1"/>
              <a:t>neler</a:t>
            </a:r>
            <a:r>
              <a:rPr lang="en-US" dirty="0"/>
              <a:t> </a:t>
            </a:r>
            <a:r>
              <a:rPr lang="en-US" dirty="0" err="1"/>
              <a:t>etkiler</a:t>
            </a:r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B64181-C46C-7F4C-BE27-6B0710067211}"/>
              </a:ext>
            </a:extLst>
          </p:cNvPr>
          <p:cNvSpPr txBox="1"/>
          <p:nvPr/>
        </p:nvSpPr>
        <p:spPr>
          <a:xfrm>
            <a:off x="844062" y="1910862"/>
            <a:ext cx="1188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Kontrast</a:t>
            </a:r>
          </a:p>
          <a:p>
            <a:r>
              <a:rPr lang="tr-TR" dirty="0"/>
              <a:t>Işık Şiddeti</a:t>
            </a:r>
          </a:p>
          <a:p>
            <a:r>
              <a:rPr lang="tr-TR" dirty="0"/>
              <a:t>Renk farkı</a:t>
            </a:r>
          </a:p>
        </p:txBody>
      </p:sp>
    </p:spTree>
    <p:extLst>
      <p:ext uri="{BB962C8B-B14F-4D97-AF65-F5344CB8AC3E}">
        <p14:creationId xmlns:p14="http://schemas.microsoft.com/office/powerpoint/2010/main" val="2316854559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5948</TotalTime>
  <Words>1528</Words>
  <Application>Microsoft Macintosh PowerPoint</Application>
  <PresentationFormat>On-screen Show (4:3)</PresentationFormat>
  <Paragraphs>363</Paragraphs>
  <Slides>77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Arial</vt:lpstr>
      <vt:lpstr>Calibri</vt:lpstr>
      <vt:lpstr>Corbel</vt:lpstr>
      <vt:lpstr>Myriad Pro</vt:lpstr>
      <vt:lpstr> Black </vt:lpstr>
      <vt:lpstr>Hücre</vt:lpstr>
      <vt:lpstr>Histology</vt:lpstr>
      <vt:lpstr>PowerPoint Presentation</vt:lpstr>
      <vt:lpstr>Neden, neden, neden!!!</vt:lpstr>
      <vt:lpstr>PowerPoint Presentation</vt:lpstr>
      <vt:lpstr>Dersle İlgili Kaynak Önerileri</vt:lpstr>
      <vt:lpstr>Hücre çıplak gözle görünür mü?</vt:lpstr>
      <vt:lpstr>Bir mikroskobunun ayırım gücü ne kadardır?</vt:lpstr>
      <vt:lpstr>Mikroskopta görmeyi neler etkiler?</vt:lpstr>
      <vt:lpstr>Temel boyanma prensibini hatırlayalım!!!</vt:lpstr>
      <vt:lpstr>Hücre (Cell)</vt:lpstr>
      <vt:lpstr>Bir hücreye baktığımızda hangi bölümleri izlenir?</vt:lpstr>
      <vt:lpstr>Sitoplazma, Protoplazma  (Hücre plazması!!!)</vt:lpstr>
      <vt:lpstr>Hücre Zarı (Cell Membrane, Plasmalemma)</vt:lpstr>
      <vt:lpstr>Hücre zarı fosfolipidleri</vt:lpstr>
      <vt:lpstr>Apopitoz</vt:lpstr>
      <vt:lpstr>Zarın akışkanlığını ne belirler?</vt:lpstr>
      <vt:lpstr>Membran proteini/lipidi oranı zarlar arasında farklılıklar gösterir. </vt:lpstr>
      <vt:lpstr>Hücreyi dıştan ne örter?</vt:lpstr>
      <vt:lpstr>Lipid Raft</vt:lpstr>
      <vt:lpstr>Lipid Raft</vt:lpstr>
      <vt:lpstr>Lipid raft</vt:lpstr>
      <vt:lpstr>Modifiye sıvı mozaik modeli</vt:lpstr>
      <vt:lpstr>Hücre zarında bulunan proteinlerin görevleri</vt:lpstr>
      <vt:lpstr>Hücre zarı seçici geçirgen bir bariyerdir.</vt:lpstr>
      <vt:lpstr>Seçici geçirgen hücre zarı</vt:lpstr>
      <vt:lpstr>Hücre zarı sadece hücreyi değil pek çok organeli de çevreler.</vt:lpstr>
      <vt:lpstr>PowerPoint Presentation</vt:lpstr>
      <vt:lpstr>Granüllü Endoplazma Retikulumu</vt:lpstr>
      <vt:lpstr>Granüllü Endoplazma Retikulumu</vt:lpstr>
      <vt:lpstr>Granülsüz Endoplazma Retikulumu (Smooth ER, SER)</vt:lpstr>
      <vt:lpstr>Granülsüz Endoplazma Retikulumu</vt:lpstr>
      <vt:lpstr>Granülsüz Endoplazma Retikulumu</vt:lpstr>
      <vt:lpstr>Hepatositte SER</vt:lpstr>
      <vt:lpstr>Granülsüz Endoplazmik Retikulum</vt:lpstr>
      <vt:lpstr>Granülsüz Endoplazmik Retikulum</vt:lpstr>
      <vt:lpstr>Golgi Aygıtı (Complex, Apparatus, Body)</vt:lpstr>
      <vt:lpstr>Golgi Aygıtı (devam - 1)</vt:lpstr>
      <vt:lpstr>Golgi Aygıtı (devam - 2)</vt:lpstr>
      <vt:lpstr>GER – Golgi arası taşımada COP’lar görev alır</vt:lpstr>
      <vt:lpstr>Mitokondriyon (mitos + chondros)</vt:lpstr>
      <vt:lpstr>Mitokondriyon</vt:lpstr>
      <vt:lpstr>Mitokondriyon </vt:lpstr>
      <vt:lpstr>PowerPoint Presentation</vt:lpstr>
      <vt:lpstr>PowerPoint Presentation</vt:lpstr>
      <vt:lpstr>Peroksizom (microbody, mikrocisim)</vt:lpstr>
      <vt:lpstr>Peroksizomlar en az 50 tür farklı enzim içerirler.</vt:lpstr>
      <vt:lpstr>Peroksizomlar lipidlerin ve lizin a.a.nin biyosentezinde de görev alır.</vt:lpstr>
      <vt:lpstr>PowerPoint Presentation</vt:lpstr>
      <vt:lpstr>Ribozom</vt:lpstr>
      <vt:lpstr>Ribozom</vt:lpstr>
      <vt:lpstr>Proteazom</vt:lpstr>
      <vt:lpstr>İnklüzyonlar</vt:lpstr>
      <vt:lpstr>Çekirdek (Nucleus, karyon)</vt:lpstr>
      <vt:lpstr>Çekirdek</vt:lpstr>
      <vt:lpstr>Çekirdek Zarı (Zarfı, Envelope)</vt:lpstr>
      <vt:lpstr>Çekirdek zarı</vt:lpstr>
      <vt:lpstr>PowerPoint Presentation</vt:lpstr>
      <vt:lpstr>Nükleer lamina</vt:lpstr>
      <vt:lpstr>Laminopati’ler</vt:lpstr>
      <vt:lpstr>Nükleer Por Kompleksi</vt:lpstr>
      <vt:lpstr>PowerPoint Presentation</vt:lpstr>
      <vt:lpstr>Yapı ve işlev</vt:lpstr>
      <vt:lpstr>Karyopherin ailesi proteinleri</vt:lpstr>
      <vt:lpstr>İmportin hareketi</vt:lpstr>
      <vt:lpstr>İmportin hareketi</vt:lpstr>
      <vt:lpstr>İmportin hareketi</vt:lpstr>
      <vt:lpstr>İmportin hareketi</vt:lpstr>
      <vt:lpstr>Eksportin hareketi</vt:lpstr>
      <vt:lpstr>Eksportin hareketi</vt:lpstr>
      <vt:lpstr>Eksportin hareketi</vt:lpstr>
      <vt:lpstr>Çekirdekçik (Nucleolus)</vt:lpstr>
      <vt:lpstr>3 bölümde ele alanır.</vt:lpstr>
      <vt:lpstr>Çekirdekçik hücre döngüsünün düzenlenmesinde görev alır.</vt:lpstr>
      <vt:lpstr>Ökromatin - Heterokromatin</vt:lpstr>
      <vt:lpstr>Çalışma Önerileri</vt:lpstr>
      <vt:lpstr>www.ozgurcinar.com</vt:lpstr>
    </vt:vector>
  </TitlesOfParts>
  <Company>drocinar@gmail.com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Ozgur Cinar</dc:creator>
  <cp:lastModifiedBy>Ozgur.Cinar</cp:lastModifiedBy>
  <cp:revision>223</cp:revision>
  <dcterms:created xsi:type="dcterms:W3CDTF">2014-09-03T12:46:01Z</dcterms:created>
  <dcterms:modified xsi:type="dcterms:W3CDTF">2018-11-30T11:22:35Z</dcterms:modified>
</cp:coreProperties>
</file>