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2"/>
  </p:notesMasterIdLst>
  <p:sldIdLst>
    <p:sldId id="256" r:id="rId2"/>
    <p:sldId id="257" r:id="rId3"/>
    <p:sldId id="303" r:id="rId4"/>
    <p:sldId id="263" r:id="rId5"/>
    <p:sldId id="265" r:id="rId6"/>
    <p:sldId id="258" r:id="rId7"/>
    <p:sldId id="259" r:id="rId8"/>
    <p:sldId id="266" r:id="rId9"/>
    <p:sldId id="267" r:id="rId10"/>
    <p:sldId id="268" r:id="rId11"/>
    <p:sldId id="271" r:id="rId12"/>
    <p:sldId id="272" r:id="rId13"/>
    <p:sldId id="269" r:id="rId14"/>
    <p:sldId id="270" r:id="rId15"/>
    <p:sldId id="273" r:id="rId16"/>
    <p:sldId id="276" r:id="rId17"/>
    <p:sldId id="275" r:id="rId18"/>
    <p:sldId id="304" r:id="rId19"/>
    <p:sldId id="279" r:id="rId20"/>
    <p:sldId id="274" r:id="rId21"/>
    <p:sldId id="278" r:id="rId22"/>
    <p:sldId id="313" r:id="rId23"/>
    <p:sldId id="286" r:id="rId24"/>
    <p:sldId id="280" r:id="rId25"/>
    <p:sldId id="281" r:id="rId26"/>
    <p:sldId id="282" r:id="rId27"/>
    <p:sldId id="283" r:id="rId28"/>
    <p:sldId id="285" r:id="rId29"/>
    <p:sldId id="287" r:id="rId30"/>
    <p:sldId id="309" r:id="rId31"/>
    <p:sldId id="288" r:id="rId32"/>
    <p:sldId id="290" r:id="rId33"/>
    <p:sldId id="292" r:id="rId34"/>
    <p:sldId id="295" r:id="rId35"/>
    <p:sldId id="293" r:id="rId36"/>
    <p:sldId id="294" r:id="rId37"/>
    <p:sldId id="296" r:id="rId38"/>
    <p:sldId id="297" r:id="rId39"/>
    <p:sldId id="298" r:id="rId40"/>
    <p:sldId id="299" r:id="rId41"/>
    <p:sldId id="308" r:id="rId42"/>
    <p:sldId id="300" r:id="rId43"/>
    <p:sldId id="302" r:id="rId44"/>
    <p:sldId id="301" r:id="rId45"/>
    <p:sldId id="306" r:id="rId46"/>
    <p:sldId id="307" r:id="rId47"/>
    <p:sldId id="305" r:id="rId48"/>
    <p:sldId id="310" r:id="rId49"/>
    <p:sldId id="311" r:id="rId50"/>
    <p:sldId id="312" r:id="rId5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3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87C7D-FD99-4DE2-8331-391B80DBEE46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11847-C26E-4E25-9EFB-FEA710D1A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876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11847-C26E-4E25-9EFB-FEA710D1AE7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86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82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06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596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5EFF0-1DB7-4633-9E2D-0FF39E996C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2523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01770-ACC8-48AA-A07F-002326B0AB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49438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96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4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6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37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2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69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76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64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228A-40BE-4F08-865F-C3A5CBEA82CF}" type="datetimeFigureOut">
              <a:rPr lang="tr-TR" smtClean="0"/>
              <a:pPr/>
              <a:t>01.02.2016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2A13A-E530-4B84-9331-34BA6E8AA31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80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11076" y="1772816"/>
            <a:ext cx="7772400" cy="1470025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DİKKAT EKSİKLİĞİ HİPERAKTİVİTE BOZUKLUĞU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3861048"/>
            <a:ext cx="78834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Uzm. Dr</a:t>
            </a:r>
            <a:r>
              <a:rPr lang="tr-TR" b="1" dirty="0" smtClean="0">
                <a:solidFill>
                  <a:schemeClr val="tx2"/>
                </a:solidFill>
              </a:rPr>
              <a:t>. Merve Çıkılı </a:t>
            </a:r>
            <a:r>
              <a:rPr lang="tr-TR" b="1" dirty="0" err="1" smtClean="0">
                <a:solidFill>
                  <a:schemeClr val="tx2"/>
                </a:solidFill>
              </a:rPr>
              <a:t>Uytun</a:t>
            </a:r>
            <a:endParaRPr lang="tr-T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Etiyoloji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dirty="0" smtClean="0">
                <a:solidFill>
                  <a:srgbClr val="FF0000"/>
                </a:solidFill>
              </a:rPr>
              <a:t>Genetik</a:t>
            </a:r>
          </a:p>
          <a:p>
            <a:pPr algn="just"/>
            <a:r>
              <a:rPr lang="tr-TR" dirty="0" smtClean="0">
                <a:latin typeface="Comic Sans MS" pitchFamily="66" charset="0"/>
                <a:cs typeface="Arial" pitchFamily="34" charset="0"/>
              </a:rPr>
              <a:t>DEHB’ ye yol açan tek bir gen tespit edilmemiş</a:t>
            </a:r>
          </a:p>
          <a:p>
            <a:pPr algn="just"/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algn="just"/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Dopamin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taşıyıcı ve reseptörlerini şifreleyen genlerde varyasyonlar (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Dopamin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transporter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(</a:t>
            </a:r>
            <a:r>
              <a:rPr lang="tr-TR" u="sng" dirty="0" smtClean="0">
                <a:latin typeface="Comic Sans MS" pitchFamily="66" charset="0"/>
                <a:cs typeface="Arial" pitchFamily="34" charset="0"/>
              </a:rPr>
              <a:t>DAT1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),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Dopamin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reseptörleri (DRD2, DRD3, </a:t>
            </a:r>
            <a:r>
              <a:rPr lang="tr-TR" u="sng" dirty="0" smtClean="0">
                <a:latin typeface="Comic Sans MS" pitchFamily="66" charset="0"/>
                <a:cs typeface="Arial" pitchFamily="34" charset="0"/>
              </a:rPr>
              <a:t>DRD4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, DRD5)</a:t>
            </a:r>
          </a:p>
          <a:p>
            <a:pPr algn="just"/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algn="just"/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Dopaminle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ilişkili enzimleri kodlayan genler (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Dopa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-beta-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hidroksilaz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(DBH)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Katekol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-O-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Metiltransferaz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(COMT)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Beyin Hasarı</a:t>
            </a:r>
          </a:p>
          <a:p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23850" y="2204863"/>
            <a:ext cx="8496300" cy="43197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Arial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Perinatal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 dönemlerde gizli ya da açık minimal derecede santral sinir sistemi hasarı 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toksik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metabolik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, mekanik ve dolaşımla ilgili nedenler)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Annenin gebelik öncesi ya da gebelik sırasındaki tıbbi durumu , duygusal zorluğu , sigara, ilaç ve alkol kullanımı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Doğum komplikasyonları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Prematüre doğum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Erken bebeklik döneminde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SSS’ni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itchFamily="34" charset="0"/>
              </a:rPr>
              <a:t> etkileyen enfeksiyonlar, kafa travmaları, SVO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Arial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tabLst>
                <a:tab pos="3052763" algn="l"/>
              </a:tabLst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Yapısal bozukluk ve işlevsel sorunlar </a:t>
            </a:r>
            <a:endParaRPr lang="tr-TR" b="1" dirty="0" smtClean="0">
              <a:latin typeface="Comic Sans MS" pitchFamily="66" charset="0"/>
              <a:cs typeface="Arial" pitchFamily="34" charset="0"/>
            </a:endParaRPr>
          </a:p>
          <a:p>
            <a:pPr algn="just">
              <a:tabLst>
                <a:tab pos="3052763" algn="l"/>
              </a:tabLst>
            </a:pPr>
            <a:endParaRPr lang="tr-TR" b="1" dirty="0" smtClean="0">
              <a:latin typeface="Comic Sans MS" pitchFamily="66" charset="0"/>
              <a:cs typeface="Arial" pitchFamily="34" charset="0"/>
            </a:endParaRPr>
          </a:p>
          <a:p>
            <a:pPr algn="just">
              <a:tabLst>
                <a:tab pos="3052763" algn="l"/>
              </a:tabLst>
            </a:pP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Fronto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-</a:t>
            </a: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striatal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döngüde sistemdeki bozukluk </a:t>
            </a: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dopamin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ve </a:t>
            </a: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norepinefrin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nörotransmitter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sistemlerinin işlevini bozmakta,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bu da  DEHB ’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na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neden olmakta</a:t>
            </a:r>
          </a:p>
          <a:p>
            <a:pPr algn="just">
              <a:tabLst>
                <a:tab pos="3052763" algn="l"/>
              </a:tabLst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algn="just">
              <a:tabLst>
                <a:tab pos="3052763" algn="l"/>
              </a:tabLst>
            </a:pP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Fronto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-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subkortikal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sistem dikkat, uyanıklık, ve yürütücü fonksiyonları içeren yüksek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kortikal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fonksiyonların modülasyonundan sorumlu olan 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katekolaminlerden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zengin bir bölge  olup motor davranışları ve dikkati kontrol etmekte</a:t>
            </a:r>
          </a:p>
          <a:p>
            <a:pPr algn="just">
              <a:tabLst>
                <a:tab pos="3052763" algn="l"/>
              </a:tabLst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algn="just">
              <a:tabLst>
                <a:tab pos="3052763" algn="l"/>
              </a:tabLst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EEG: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Frontal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alan yavaş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kortikal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aktivitesinde artış, hızlı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kortikal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aktivitede azalma</a:t>
            </a:r>
          </a:p>
          <a:p>
            <a:pPr>
              <a:tabLst>
                <a:tab pos="3052763" algn="l"/>
              </a:tabLst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>
              <a:tabLst>
                <a:tab pos="3052763" algn="l"/>
              </a:tabLst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Nörogörüntüleme</a:t>
            </a:r>
            <a:r>
              <a:rPr lang="tr-TR" dirty="0" smtClean="0"/>
              <a:t> Çalışmaları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Yapısal MRI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Total beyin hacminde azalma</a:t>
            </a:r>
          </a:p>
          <a:p>
            <a:pPr algn="just"/>
            <a:r>
              <a:rPr lang="tr-TR" dirty="0" smtClean="0"/>
              <a:t>Öz. </a:t>
            </a:r>
            <a:r>
              <a:rPr lang="tr-TR" dirty="0" err="1" smtClean="0"/>
              <a:t>Prefrontal</a:t>
            </a:r>
            <a:r>
              <a:rPr lang="tr-TR" dirty="0" smtClean="0"/>
              <a:t> korteks hacminde azalma</a:t>
            </a:r>
          </a:p>
          <a:p>
            <a:pPr algn="just"/>
            <a:r>
              <a:rPr lang="tr-TR" dirty="0" smtClean="0"/>
              <a:t>Sağ </a:t>
            </a:r>
            <a:r>
              <a:rPr lang="tr-TR" dirty="0" err="1" smtClean="0"/>
              <a:t>prefrontal</a:t>
            </a:r>
            <a:r>
              <a:rPr lang="tr-TR" dirty="0" smtClean="0"/>
              <a:t> lob asimetrisi, sağda daha fazla azalma nedeniyle azalır.</a:t>
            </a:r>
          </a:p>
          <a:p>
            <a:pPr algn="just"/>
            <a:r>
              <a:rPr lang="tr-TR" dirty="0" smtClean="0"/>
              <a:t>Sol </a:t>
            </a:r>
            <a:r>
              <a:rPr lang="tr-TR" dirty="0" err="1" smtClean="0"/>
              <a:t>occipital</a:t>
            </a:r>
            <a:r>
              <a:rPr lang="tr-TR" dirty="0" smtClean="0"/>
              <a:t> hacimde azalma</a:t>
            </a:r>
          </a:p>
          <a:p>
            <a:pPr algn="just"/>
            <a:r>
              <a:rPr lang="tr-TR" dirty="0" smtClean="0"/>
              <a:t>Sol </a:t>
            </a:r>
            <a:r>
              <a:rPr lang="tr-TR" dirty="0" err="1" smtClean="0"/>
              <a:t>orbitofrontal</a:t>
            </a:r>
            <a:r>
              <a:rPr lang="tr-TR" dirty="0" smtClean="0"/>
              <a:t> kortekste azalma</a:t>
            </a:r>
          </a:p>
          <a:p>
            <a:pPr algn="just"/>
            <a:r>
              <a:rPr lang="tr-TR" dirty="0" smtClean="0"/>
              <a:t>Sağ </a:t>
            </a:r>
            <a:r>
              <a:rPr lang="tr-TR" dirty="0" err="1" smtClean="0"/>
              <a:t>dorsolat</a:t>
            </a:r>
            <a:r>
              <a:rPr lang="tr-TR" dirty="0" smtClean="0"/>
              <a:t>. Kortekste azalma</a:t>
            </a:r>
          </a:p>
          <a:p>
            <a:pPr algn="just"/>
            <a:r>
              <a:rPr lang="tr-TR" dirty="0" err="1" smtClean="0"/>
              <a:t>Serebellar</a:t>
            </a:r>
            <a:r>
              <a:rPr lang="tr-TR" dirty="0" smtClean="0"/>
              <a:t> hacimde azalma</a:t>
            </a:r>
          </a:p>
          <a:p>
            <a:pPr algn="just"/>
            <a:r>
              <a:rPr lang="tr-TR" dirty="0" err="1" smtClean="0"/>
              <a:t>Corpus</a:t>
            </a:r>
            <a:r>
              <a:rPr lang="tr-TR" dirty="0" smtClean="0"/>
              <a:t> </a:t>
            </a:r>
            <a:r>
              <a:rPr lang="tr-TR" dirty="0" err="1" smtClean="0"/>
              <a:t>callosum</a:t>
            </a:r>
            <a:r>
              <a:rPr lang="tr-TR" dirty="0" smtClean="0"/>
              <a:t> hacminde azalma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Nörogörüntüleme</a:t>
            </a:r>
            <a:r>
              <a:rPr lang="tr-TR" dirty="0" smtClean="0"/>
              <a:t> Çalışmaları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fMRI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Putamen</a:t>
            </a:r>
            <a:r>
              <a:rPr lang="tr-TR" dirty="0" smtClean="0"/>
              <a:t> kan akımında azalma</a:t>
            </a:r>
          </a:p>
          <a:p>
            <a:pPr algn="just"/>
            <a:r>
              <a:rPr lang="tr-TR" dirty="0" err="1" smtClean="0"/>
              <a:t>Anterior</a:t>
            </a:r>
            <a:r>
              <a:rPr lang="tr-TR" dirty="0" smtClean="0"/>
              <a:t> </a:t>
            </a:r>
            <a:r>
              <a:rPr lang="tr-TR" dirty="0" err="1" smtClean="0"/>
              <a:t>cingulate</a:t>
            </a:r>
            <a:r>
              <a:rPr lang="tr-TR" dirty="0" smtClean="0"/>
              <a:t> korteks ve post. </a:t>
            </a:r>
            <a:r>
              <a:rPr lang="tr-TR" dirty="0" err="1" smtClean="0"/>
              <a:t>Cingulat</a:t>
            </a:r>
            <a:r>
              <a:rPr lang="tr-TR" dirty="0" smtClean="0"/>
              <a:t> arası fonksiyonel azalma</a:t>
            </a:r>
          </a:p>
          <a:p>
            <a:pPr algn="just"/>
            <a:r>
              <a:rPr lang="tr-TR" dirty="0" err="1" smtClean="0"/>
              <a:t>Frontal</a:t>
            </a:r>
            <a:r>
              <a:rPr lang="tr-TR" dirty="0" smtClean="0"/>
              <a:t> aktivasyonda artış, </a:t>
            </a:r>
            <a:r>
              <a:rPr lang="tr-TR" dirty="0" err="1" smtClean="0"/>
              <a:t>striatal</a:t>
            </a:r>
            <a:r>
              <a:rPr lang="tr-TR" dirty="0" smtClean="0"/>
              <a:t> aktivasyonda azalma</a:t>
            </a:r>
          </a:p>
          <a:p>
            <a:pPr algn="just"/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60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Psikososyal</a:t>
            </a:r>
            <a:r>
              <a:rPr lang="tr-TR" dirty="0" smtClean="0">
                <a:solidFill>
                  <a:srgbClr val="FF0000"/>
                </a:solidFill>
              </a:rPr>
              <a:t> ve Çevresel Faktörler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Çok düşük doğum ağırlığı</a:t>
            </a:r>
          </a:p>
          <a:p>
            <a:pPr algn="just"/>
            <a:r>
              <a:rPr lang="tr-TR" dirty="0" smtClean="0"/>
              <a:t>Hamilelikte annenin sigara içimi ve alkol kullanımı</a:t>
            </a:r>
          </a:p>
          <a:p>
            <a:pPr algn="just"/>
            <a:r>
              <a:rPr lang="tr-TR" dirty="0" smtClean="0"/>
              <a:t>İstismar, ihmal, ebeveyn sorunları</a:t>
            </a:r>
          </a:p>
          <a:p>
            <a:pPr algn="just"/>
            <a:r>
              <a:rPr lang="tr-TR" dirty="0" smtClean="0"/>
              <a:t>Yetiştirme yurdunda büyüme</a:t>
            </a:r>
          </a:p>
          <a:p>
            <a:pPr algn="just"/>
            <a:r>
              <a:rPr lang="tr-TR" dirty="0" err="1" smtClean="0"/>
              <a:t>Nörotoksin</a:t>
            </a:r>
            <a:r>
              <a:rPr lang="tr-TR" dirty="0" smtClean="0"/>
              <a:t> </a:t>
            </a:r>
            <a:r>
              <a:rPr lang="tr-TR" dirty="0" err="1" smtClean="0"/>
              <a:t>maruziyeti</a:t>
            </a:r>
            <a:r>
              <a:rPr lang="tr-TR" dirty="0" smtClean="0"/>
              <a:t>, enfeksiyonlar</a:t>
            </a:r>
          </a:p>
          <a:p>
            <a:pPr algn="just"/>
            <a:r>
              <a:rPr lang="tr-TR" dirty="0" smtClean="0"/>
              <a:t>1-3 yaşları arasında </a:t>
            </a:r>
            <a:r>
              <a:rPr lang="tr-TR" dirty="0" err="1" smtClean="0"/>
              <a:t>tv</a:t>
            </a:r>
            <a:r>
              <a:rPr lang="tr-TR" dirty="0" smtClean="0"/>
              <a:t> izleme saati ile 7 yaşında dikkat sorunları arasında ilişki (</a:t>
            </a:r>
            <a:r>
              <a:rPr lang="tr-TR" dirty="0" err="1" smtClean="0"/>
              <a:t>Christakis</a:t>
            </a:r>
            <a:r>
              <a:rPr lang="tr-TR" dirty="0" smtClean="0"/>
              <a:t> 2004)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87312"/>
            <a:ext cx="78867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tr-TR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anı</a:t>
            </a:r>
            <a:endParaRPr lang="tr-TR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3790" y="1500051"/>
            <a:ext cx="3898776" cy="4525963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Klinik olarak tanı konur.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Kriterlere </a:t>
            </a:r>
            <a:r>
              <a:rPr lang="tr-TR" sz="2800" dirty="0" smtClean="0"/>
              <a:t>göre tanı konur ve alt tipi belirlenir.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Çeşitli </a:t>
            </a:r>
            <a:r>
              <a:rPr lang="tr-TR" sz="2800" dirty="0" smtClean="0"/>
              <a:t>testler ve tanı araçları mevcut.</a:t>
            </a:r>
            <a:endParaRPr lang="tr-TR" sz="2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427538" y="1412875"/>
            <a:ext cx="4318000" cy="5040313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60648"/>
            <a:ext cx="8458200" cy="659735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None/>
            </a:pPr>
            <a:r>
              <a:rPr lang="tr-TR" sz="2800" b="1" dirty="0" smtClean="0">
                <a:cs typeface="Times New Roman" pitchFamily="18" charset="0"/>
              </a:rPr>
              <a:t>DSM- </a:t>
            </a:r>
            <a:r>
              <a:rPr lang="tr-TR" sz="2800" b="1" dirty="0" err="1" smtClean="0">
                <a:cs typeface="Times New Roman" pitchFamily="18" charset="0"/>
              </a:rPr>
              <a:t>V’e</a:t>
            </a:r>
            <a:r>
              <a:rPr lang="tr-TR" sz="2800" b="1" dirty="0" smtClean="0">
                <a:cs typeface="Times New Roman" pitchFamily="18" charset="0"/>
              </a:rPr>
              <a:t> göre DEHB tanı kriterleri;</a:t>
            </a:r>
          </a:p>
          <a:p>
            <a:pPr algn="just" eaLnBrk="1" hangingPunct="1">
              <a:lnSpc>
                <a:spcPct val="80000"/>
              </a:lnSpc>
              <a:buNone/>
            </a:pP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A- Aşağıdakilerden ( 1) ya da ( 2) vardır: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A. 1- Aşağıdaki dikkatsizlik semptomlarından altısı ( ya da daha fazlası) en az 6 ay s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ü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reyle , uyumsuzluk doğrucu ve gelişim d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ü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zeyine g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ö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 aykırı bir derecede s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ü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rm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ü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şt</a:t>
            </a:r>
            <a:r>
              <a:rPr lang="tr-TR" sz="2000" dirty="0" smtClean="0">
                <a:solidFill>
                  <a:srgbClr val="FF0000"/>
                </a:solidFill>
                <a:cs typeface="Times New Roman" pitchFamily="18" charset="0"/>
              </a:rPr>
              <a:t>ü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r: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a-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dikkatini ayrıntılara veremez ya da okul 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devlerinde , işlerinde ya da diğer etkinliklerinde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dikkatsizce hatalar 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yapar.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b-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zerine aldığı g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revlerde ya da oynadığı etkinliklerde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dikkati dağılır.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c-Doğrudan kendisine konuşulduğunda 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dinlemiyormuş gibi g</a:t>
            </a:r>
            <a:r>
              <a:rPr lang="tr-TR" sz="2000" u="sng" dirty="0" smtClean="0">
                <a:cs typeface="Times New Roman" pitchFamily="18" charset="0"/>
              </a:rPr>
              <a:t>ö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r</a:t>
            </a:r>
            <a:r>
              <a:rPr lang="tr-TR" sz="2000" u="sng" dirty="0" smtClean="0">
                <a:cs typeface="Times New Roman" pitchFamily="18" charset="0"/>
              </a:rPr>
              <a:t>ü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n</a:t>
            </a:r>
            <a:r>
              <a:rPr lang="tr-TR" sz="2000" u="sng" dirty="0" smtClean="0">
                <a:cs typeface="Times New Roman" pitchFamily="18" charset="0"/>
              </a:rPr>
              <a:t>ü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d-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y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nergeleri izlemez ve okul 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devlerini , ufak tefek işleri ya da işyerindeki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g</a:t>
            </a:r>
            <a:r>
              <a:rPr lang="tr-TR" sz="2000" u="sng" dirty="0" smtClean="0">
                <a:cs typeface="Times New Roman" pitchFamily="18" charset="0"/>
              </a:rPr>
              <a:t>ö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revlerini tamamlayamaz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( karşıt olma bozukluğuna ya da y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nergeleri anlayamamaya bağlı değildir.)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e-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zerine aldığı g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revleri ve etkinlikleri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d</a:t>
            </a:r>
            <a:r>
              <a:rPr lang="tr-TR" sz="2000" u="sng" dirty="0" smtClean="0">
                <a:cs typeface="Times New Roman" pitchFamily="18" charset="0"/>
              </a:rPr>
              <a:t>ü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zenlemekte zorluk </a:t>
            </a:r>
            <a:r>
              <a:rPr lang="tr-TR" sz="2000" u="sng" dirty="0" smtClean="0">
                <a:cs typeface="Times New Roman" pitchFamily="18" charset="0"/>
              </a:rPr>
              <a:t>ç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eker.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f-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s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rekli 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mental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abayı gerektiren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g</a:t>
            </a:r>
            <a:r>
              <a:rPr lang="tr-TR" sz="2000" u="sng" dirty="0" smtClean="0">
                <a:cs typeface="Times New Roman" pitchFamily="18" charset="0"/>
              </a:rPr>
              <a:t>ö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revlerden ka</a:t>
            </a:r>
            <a:r>
              <a:rPr lang="tr-TR" sz="2000" u="sng" dirty="0" smtClean="0">
                <a:cs typeface="Times New Roman" pitchFamily="18" charset="0"/>
              </a:rPr>
              <a:t>ç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ınır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, bunları sevmez ya da bunlarda yer almaya karşı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isteksizdir.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h-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dikkati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dış uyaranlarla kolaylıkla dağılır.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i-G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nl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k etkinliklerinde 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unutkandır.</a:t>
            </a:r>
          </a:p>
          <a:p>
            <a:pPr algn="just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g-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oğu zaman </a:t>
            </a:r>
            <a:r>
              <a:rPr lang="tr-TR" sz="2000" dirty="0" smtClean="0">
                <a:cs typeface="Times New Roman" pitchFamily="18" charset="0"/>
              </a:rPr>
              <a:t>ü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zerine aldığı g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revler ya da etkinlikler i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in gerekli olan şeyleri 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kaybeder 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( 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rn. Oyuncaklar, okul </a:t>
            </a:r>
            <a:r>
              <a:rPr lang="tr-TR" sz="2000" dirty="0" smtClean="0">
                <a:cs typeface="Times New Roman" pitchFamily="18" charset="0"/>
              </a:rPr>
              <a:t>ö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devleri, kalemler, kitaplar ya da ara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- gere</a:t>
            </a:r>
            <a:r>
              <a:rPr lang="tr-TR" sz="2000" dirty="0" smtClean="0">
                <a:cs typeface="Times New Roman" pitchFamily="18" charset="0"/>
              </a:rPr>
              <a:t>ç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ler)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611560" y="260648"/>
            <a:ext cx="82809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A.2- Aşağıdaki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hiperaktivite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– </a:t>
            </a: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impulsivite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semptomlarından altısı ( ya da  daha fazlası ) en az 6 ay süreyle uyumsuzluk doğurucu ve gelişim düzeyine göre aykırı bir derecede sürmüştür: 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A-Çoğu zaman elleri , ayakları </a:t>
            </a:r>
            <a:r>
              <a:rPr lang="tr-TR" u="sng" dirty="0">
                <a:latin typeface="Comic Sans MS" pitchFamily="66" charset="0"/>
              </a:rPr>
              <a:t>kıpır kıpırdır </a:t>
            </a:r>
            <a:r>
              <a:rPr lang="tr-TR" dirty="0">
                <a:latin typeface="Comic Sans MS" pitchFamily="66" charset="0"/>
              </a:rPr>
              <a:t>ta da oturduğu yerde kıpırdanıp durur.</a:t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B-Çoğu zaman sınıfta ya da oturması beklenen diğer </a:t>
            </a:r>
            <a:r>
              <a:rPr lang="tr-TR" u="sng" dirty="0">
                <a:latin typeface="Comic Sans MS" pitchFamily="66" charset="0"/>
              </a:rPr>
              <a:t>durumlarda oturduğu yerden kalkar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c-Çoğu zaman uygunsuz olan durumlarda </a:t>
            </a:r>
            <a:r>
              <a:rPr lang="tr-TR" u="sng" dirty="0">
                <a:latin typeface="Comic Sans MS" pitchFamily="66" charset="0"/>
              </a:rPr>
              <a:t>koşuşturup durur </a:t>
            </a:r>
            <a:r>
              <a:rPr lang="tr-TR" dirty="0">
                <a:latin typeface="Comic Sans MS" pitchFamily="66" charset="0"/>
              </a:rPr>
              <a:t>ya da tırmanır ( ergenlerde ya da erişkinlerde öznel huzursuzluk duyguları ile sınırlı olabilir.)</a:t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D-Çoğu zaman , sakin bir biçimde, boş zamanları geçirme etkinliklerine katılma ya da oyun oynama zorluğu vardır.</a:t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E-Çoğu zaman hareket halindedir ya da bir motor tarafından sürülüyormuş gibi davranır.</a:t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>F-Çoğu zaman </a:t>
            </a:r>
            <a:r>
              <a:rPr lang="tr-TR" u="sng" dirty="0">
                <a:latin typeface="Comic Sans MS" pitchFamily="66" charset="0"/>
              </a:rPr>
              <a:t>çok konuşur.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 err="1">
                <a:solidFill>
                  <a:srgbClr val="FF0000"/>
                </a:solidFill>
                <a:latin typeface="Comic Sans MS" pitchFamily="66" charset="0"/>
              </a:rPr>
              <a:t>İmpulsivite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( dürtüsellik ) 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tr-TR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A- Çoğu zaman sorulan soru tamamlanmadan önce cevabını yapıştırır.</a:t>
            </a:r>
            <a:br>
              <a:rPr lang="tr-TR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</a:br>
            <a:r>
              <a:rPr lang="tr-TR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B-Çoğu zaman sırasını bekleme güçlüğü vardır.</a:t>
            </a:r>
            <a:br>
              <a:rPr lang="tr-TR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</a:br>
            <a:r>
              <a:rPr lang="tr-TR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C-Çoğu zaman başkalarının sözünü keser ya da yaptıklarının arasına girer ( örn. Başkalarının ya da oyunlarına burnunu sokar.)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467544" y="1052736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/>
              <a:t>B. Belirtilerin birçoğu 12 yaşından önce vardır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C. Bu belirtiler en az 2 ortamda vardır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D. Bu belirtiler, okul, sosyal vb alanlarda işlevsellikte belirgin bozulmaya neden olur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E. Bu belirtiler başka bir psikiyatrik hastalık ile daha iyi açıklanamaz.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Tanım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Çocukluk çağında en sık görülen </a:t>
            </a:r>
            <a:r>
              <a:rPr lang="tr-TR" sz="2400" dirty="0" err="1" smtClean="0"/>
              <a:t>nöro</a:t>
            </a:r>
            <a:r>
              <a:rPr lang="tr-TR" sz="2400" dirty="0" smtClean="0"/>
              <a:t> davranışsal bozukluktur.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Aşırı </a:t>
            </a:r>
            <a:r>
              <a:rPr lang="tr-TR" sz="2400" dirty="0" smtClean="0"/>
              <a:t>hareketlilik</a:t>
            </a:r>
          </a:p>
          <a:p>
            <a:pPr algn="just"/>
            <a:r>
              <a:rPr lang="tr-TR" sz="2400" dirty="0" smtClean="0"/>
              <a:t>Kısa dikkat süresi </a:t>
            </a:r>
          </a:p>
          <a:p>
            <a:pPr algn="just"/>
            <a:r>
              <a:rPr lang="tr-TR" sz="2400" dirty="0" smtClean="0"/>
              <a:t>Ataklıkla (yetersiz dürtü kontrolü) </a:t>
            </a:r>
          </a:p>
          <a:p>
            <a:pPr algn="just"/>
            <a:endParaRPr lang="tr-TR" sz="2400" dirty="0" smtClean="0"/>
          </a:p>
          <a:p>
            <a:pPr algn="just">
              <a:buFont typeface="Wingdings" pitchFamily="2" charset="2"/>
              <a:buNone/>
            </a:pPr>
            <a:r>
              <a:rPr lang="tr-TR" sz="2400" dirty="0" smtClean="0"/>
              <a:t>  karakterize bir bozukluktur. 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Alt tipleri</a:t>
            </a:r>
            <a:endParaRPr lang="tr-TR" sz="4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DSM-</a:t>
            </a:r>
            <a:r>
              <a:rPr lang="tr-TR" sz="2400" dirty="0" err="1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V’e</a:t>
            </a: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(2013) göre</a:t>
            </a:r>
          </a:p>
          <a:p>
            <a:pPr algn="just">
              <a:buNone/>
            </a:pPr>
            <a:endParaRPr lang="tr-TR" sz="2400" dirty="0" smtClean="0">
              <a:latin typeface="Comic Sans MS" pitchFamily="66" charset="0"/>
              <a:cs typeface="Arial" pitchFamily="34" charset="0"/>
            </a:endParaRPr>
          </a:p>
          <a:p>
            <a:pPr algn="just">
              <a:buNone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1-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) Dikkat Eksikliği Bozukluğunun ön planda olduğu tip (A.2 kriterlerini karşılayıp, A1 kriterlerini karşılamama)</a:t>
            </a:r>
          </a:p>
          <a:p>
            <a:pPr algn="just">
              <a:buNone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2-) Aşırı Hareketlilik-Dürtüsel davranış bozukluğunun belirgin olduğu tip (A.1 kriterlerini karşılayıp, A2 kriterlerini karşılamama)</a:t>
            </a:r>
          </a:p>
          <a:p>
            <a:pPr algn="just">
              <a:buNone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3-)Bileşik tip(hem A1 hem A2 kriterleri var)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062912" cy="9366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DSM-IV-TR İLE V TANI ÖLÇÜTLERİ KARŞILAŞTIRMASI</a:t>
            </a:r>
            <a:endParaRPr lang="tr-TR" sz="2800" b="1" dirty="0">
              <a:solidFill>
                <a:schemeClr val="tx1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424863" cy="4968875"/>
          </a:xfrm>
        </p:spPr>
        <p:txBody>
          <a:bodyPr tIns="228600" anchorCtr="1">
            <a:noAutofit/>
          </a:bodyPr>
          <a:lstStyle/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DSM-IV-TR Belirtilerin 7 yaşından önce başlaması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DSM-V bir kaç belirtilerin 12 yaşından önce başlaması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Belli sayıda (6 adet) belirtinin k</a:t>
            </a:r>
            <a:r>
              <a:rPr lang="tr-TR" sz="2400" b="1" dirty="0" smtClean="0">
                <a:latin typeface="Comic Sans MS" pitchFamily="66" charset="0"/>
                <a:cs typeface="Arial" pitchFamily="34" charset="0"/>
              </a:rPr>
              <a:t>alıcı ve sürekli olarak (en az 6 aydır) 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bir arada bulunması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DSM-</a:t>
            </a:r>
            <a:r>
              <a:rPr lang="tr-TR" sz="2400" dirty="0" err="1" smtClean="0">
                <a:latin typeface="Comic Sans MS" pitchFamily="66" charset="0"/>
                <a:cs typeface="Arial" pitchFamily="34" charset="0"/>
              </a:rPr>
              <a:t>V’te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Comic Sans MS" pitchFamily="66" charset="0"/>
                <a:cs typeface="Arial" pitchFamily="34" charset="0"/>
              </a:rPr>
              <a:t>17 yaş ve üzerindekilerde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 belirti sayısı </a:t>
            </a:r>
            <a:r>
              <a:rPr lang="tr-TR" sz="2400" b="1" dirty="0" smtClean="0">
                <a:latin typeface="Comic Sans MS" pitchFamily="66" charset="0"/>
                <a:cs typeface="Arial" pitchFamily="34" charset="0"/>
              </a:rPr>
              <a:t>5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En az </a:t>
            </a:r>
            <a:r>
              <a:rPr lang="tr-TR" sz="2400" b="1" dirty="0" smtClean="0">
                <a:latin typeface="Comic Sans MS" pitchFamily="66" charset="0"/>
                <a:cs typeface="Arial" pitchFamily="34" charset="0"/>
              </a:rPr>
              <a:t>2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 farklı ortamda ortaya çıkması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Belirtilerin sayısına göre alt grupların belirlenmesi</a:t>
            </a:r>
          </a:p>
          <a:p>
            <a:pPr marL="347663" indent="-347663" eaLnBrk="1" hangingPunct="1">
              <a:spcAft>
                <a:spcPct val="2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Yaş ve gelişim düzeyine uygun olmayacak düzeyde olmalı </a:t>
            </a:r>
          </a:p>
          <a:p>
            <a:pPr marL="347663" indent="-347663" eaLnBrk="1" hangingPunct="1">
              <a:buClr>
                <a:srgbClr val="FF0000"/>
              </a:buClr>
              <a:buFont typeface="Wingdings 2" pitchFamily="18" charset="2"/>
              <a:buChar char=""/>
            </a:pPr>
            <a:endParaRPr lang="tr-TR" sz="2400" dirty="0" smtClean="0">
              <a:latin typeface="Comic Sans MS" pitchFamily="66" charset="0"/>
              <a:cs typeface="Arial" pitchFamily="34" charset="0"/>
            </a:endParaRPr>
          </a:p>
          <a:p>
            <a:pPr marL="347663" indent="-347663" eaLnBrk="1" hangingPunct="1"/>
            <a:endParaRPr lang="tr-TR" sz="2400" dirty="0" smtClean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Tanı Koyma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Group 3"/>
          <p:cNvGraphicFramePr>
            <a:graphicFrameLocks/>
          </p:cNvGraphicFramePr>
          <p:nvPr/>
        </p:nvGraphicFramePr>
        <p:xfrm>
          <a:off x="493713" y="1600200"/>
          <a:ext cx="8153400" cy="4616704"/>
        </p:xfrm>
        <a:graphic>
          <a:graphicData uri="http://schemas.openxmlformats.org/drawingml/2006/table">
            <a:tbl>
              <a:tblPr/>
              <a:tblGrid>
                <a:gridCol w="3254375"/>
                <a:gridCol w="4899025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TANI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DEĞERLENDİRME MATERYALİ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Görüşme</a:t>
                      </a: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Hasta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Aile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Öğretmen 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Bilişsel Gelişimin Değerlendirilmesi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Bilişsel gelişim düzeyi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Alıcı ve ifade edici dil gelişimi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İnce-kaba motor gelişim düzeyi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Görsel mekansal algılama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Dikkat süreçlerinin değerlendirilmesi 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Zeka Testleri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Öğrenme güçlüğü bataryası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Akademik başarı testleri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Davranışsal ve Duygusal Sorunlar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Psiko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-sosyal gelişim öyküsü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1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Kişilik testleri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Eşlik eden psikiyatrik bozuklukların 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Tanı Koyma Yöntemleri</a:t>
            </a:r>
          </a:p>
        </p:txBody>
      </p:sp>
      <p:graphicFrame>
        <p:nvGraphicFramePr>
          <p:cNvPr id="132099" name="Group 3"/>
          <p:cNvGraphicFramePr>
            <a:graphicFrameLocks noGrp="1"/>
          </p:cNvGraphicFramePr>
          <p:nvPr>
            <p:ph idx="1"/>
          </p:nvPr>
        </p:nvGraphicFramePr>
        <p:xfrm>
          <a:off x="522288" y="1787525"/>
          <a:ext cx="8153400" cy="4133787"/>
        </p:xfrm>
        <a:graphic>
          <a:graphicData uri="http://schemas.openxmlformats.org/drawingml/2006/table">
            <a:tbl>
              <a:tblPr/>
              <a:tblGrid>
                <a:gridCol w="3254375"/>
                <a:gridCol w="4899025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TANI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DEĞERLENDİRME MATERYALİ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Nörolojik Muayene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Nöbetler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1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Tourette’s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vb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EEG</a:t>
                      </a:r>
                      <a:endParaRPr kumimoji="1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 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saatlik</a:t>
                      </a: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EEG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monitorizasyonu</a:t>
                      </a:r>
                      <a:endParaRPr kumimoji="1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MR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Nörometabolik</a:t>
                      </a: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değerlendirme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Beslenme sorunları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Metabolik hastalıklar 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Kantitatif amino asitler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Tx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Tiroid fonksiyonları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Göz Muayenesi </a:t>
                      </a: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Görme sorunlarının olması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Santral sinir sistemi anormallikleri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Görsel algılama güçlüğü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İşitmenin Değerlendirilmesi</a:t>
                      </a:r>
                    </a:p>
                  </a:txBody>
                  <a:tcPr marL="182880" marR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Santral sinir sistemi anormallikleri</a:t>
                      </a:r>
                    </a:p>
                    <a:p>
                      <a:pPr marL="347663" marR="0" lvl="0" indent="-347663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İşitme kaybı olup olmaması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Bebeklik dönemdeki belirtiler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</a:t>
            </a:r>
          </a:p>
          <a:p>
            <a:pPr marL="274320" indent="-274320">
              <a:buNone/>
              <a:defRPr/>
            </a:pPr>
            <a:r>
              <a:rPr lang="tr-TR" b="1" dirty="0">
                <a:latin typeface="Comic Sans MS" pitchFamily="66" charset="0"/>
                <a:cs typeface="Arial" pitchFamily="34" charset="0"/>
              </a:rPr>
              <a:t>	Huzursuzluk, gerginlik, kolay ağlama, zor sakinleşme, aşırı hareketlilik, uyku sorunları . </a:t>
            </a:r>
          </a:p>
          <a:p>
            <a:pPr marL="274320" indent="-274320">
              <a:buFont typeface="Wingdings"/>
              <a:buChar char=""/>
              <a:defRPr/>
            </a:pPr>
            <a:endParaRPr lang="tr-TR" b="1" dirty="0">
              <a:latin typeface="Comic Sans MS" pitchFamily="66" charset="0"/>
              <a:cs typeface="Arial" pitchFamily="34" charset="0"/>
            </a:endParaRPr>
          </a:p>
          <a:p>
            <a:pPr marL="274320" indent="-274320"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Okul öncesindeki belirtiler</a:t>
            </a:r>
          </a:p>
          <a:p>
            <a:pPr marL="274320" indent="-274320">
              <a:buNone/>
              <a:defRPr/>
            </a:pPr>
            <a:r>
              <a:rPr lang="tr-TR" b="1" dirty="0">
                <a:latin typeface="Comic Sans MS" pitchFamily="66" charset="0"/>
                <a:cs typeface="Arial" pitchFamily="34" charset="0"/>
              </a:rPr>
              <a:t>	İsteklerini erteleyememe, sürekli ilgi odağı olmaya çalışma, sık oyun değişikliği, çok konuşma, sakarlık, sık yaralanma     </a:t>
            </a:r>
          </a:p>
          <a:p>
            <a:pPr marL="274320" indent="-274320">
              <a:buFont typeface="Wingdings"/>
              <a:buChar char=""/>
              <a:defRPr/>
            </a:pPr>
            <a:endParaRPr lang="tr-TR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marL="274320" indent="-274320"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Kreşte</a:t>
            </a:r>
            <a:endParaRPr lang="tr-TR" b="1" dirty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  <a:p>
            <a:pPr marL="274320" indent="-274320">
              <a:buNone/>
              <a:defRPr/>
            </a:pPr>
            <a:r>
              <a:rPr lang="tr-TR" b="1" dirty="0">
                <a:latin typeface="Comic Sans MS" pitchFamily="66" charset="0"/>
                <a:cs typeface="Arial" pitchFamily="34" charset="0"/>
              </a:rPr>
              <a:t>	Faaliyetleri sürdürememe, kurallara uyamama, başka çocukları itip kakma, vurma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tr-TR" sz="3000" b="1" dirty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	</a:t>
            </a:r>
            <a:r>
              <a:rPr lang="tr-TR" sz="3000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İlkokul Dönemi Belirtileri</a:t>
            </a:r>
            <a:endParaRPr lang="tr-TR" sz="3000" b="1" dirty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Sakin ve sessizce oturamama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Dikkat sorunları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Söz dinlememe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Verilen görevi yerine getirememe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Diğer çocuklarla ilişki sorunları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>
                <a:latin typeface="Comic Sans MS" pitchFamily="66" charset="0"/>
                <a:cs typeface="Arial" pitchFamily="34" charset="0"/>
              </a:rPr>
              <a:t>Akademik başarısı kapasitesiyle 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orantısız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Dersi dinlememe, arkadaşlarıyla konuşma, dalıp gitme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Yaşından küçük davranma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İşlerini planlayamama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Ders başında oturma süresinin kısalığı</a:t>
            </a:r>
            <a:endParaRPr lang="tr-TR" sz="2400" dirty="0">
              <a:latin typeface="Comic Sans MS" pitchFamily="66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	Ergenlerde 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Görülen Belirtileri</a:t>
            </a:r>
            <a:endParaRPr lang="tr-TR" sz="2800" dirty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Aşırı hareketlilik azalır, kıpır </a:t>
            </a:r>
            <a:r>
              <a:rPr lang="tr-TR" sz="2500" dirty="0" err="1">
                <a:latin typeface="Comic Sans MS" pitchFamily="66" charset="0"/>
                <a:cs typeface="Arial" pitchFamily="34" charset="0"/>
              </a:rPr>
              <a:t>kıpırlık</a:t>
            </a:r>
            <a:r>
              <a:rPr lang="tr-TR" sz="2500" dirty="0">
                <a:latin typeface="Comic Sans MS" pitchFamily="66" charset="0"/>
                <a:cs typeface="Arial" pitchFamily="34" charset="0"/>
              </a:rPr>
              <a:t> devam eder.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Akademik alanda sorunlar artar.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Uzun süreli dikkat gerektiren işlerden kaçınır.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Öğretmen, aile ve arkadaşlık ilişkilerinde sorunlar.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Benlik saygısında azalma,depresyon, duygu durum değişiklikleri.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Sigara, alkol kullanımı.</a:t>
            </a:r>
          </a:p>
          <a:p>
            <a:pPr marL="640080" lvl="1" indent="-274320">
              <a:buFont typeface="Wingdings 2"/>
              <a:buChar char=""/>
              <a:defRPr/>
            </a:pPr>
            <a:r>
              <a:rPr lang="tr-TR" sz="2500" dirty="0">
                <a:latin typeface="Comic Sans MS" pitchFamily="66" charset="0"/>
                <a:cs typeface="Arial" pitchFamily="34" charset="0"/>
              </a:rPr>
              <a:t>Yasal sorunlara yol açacak riskli tehlikeli davranışlar.</a:t>
            </a:r>
            <a:endParaRPr lang="tr-TR" dirty="0">
              <a:latin typeface="Comic Sans MS" pitchFamily="66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677863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en-US" sz="4400" dirty="0">
                <a:solidFill>
                  <a:schemeClr val="tx2"/>
                </a:solidFill>
                <a:latin typeface="Times New Roman" pitchFamily="18" charset="0"/>
              </a:rPr>
              <a:t>    </a:t>
            </a:r>
            <a:r>
              <a:rPr kumimoji="1" lang="tr-TR" sz="4400" dirty="0">
                <a:solidFill>
                  <a:schemeClr val="tx2"/>
                </a:solidFill>
              </a:rPr>
              <a:t>DEHB basit bir sorun değildir</a:t>
            </a:r>
            <a:endParaRPr kumimoji="1" lang="en-CA" sz="4400" dirty="0">
              <a:solidFill>
                <a:schemeClr val="tx2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46313" y="2009775"/>
            <a:ext cx="3995737" cy="4514850"/>
            <a:chOff x="1824" y="633"/>
            <a:chExt cx="2834" cy="2849"/>
          </a:xfrm>
        </p:grpSpPr>
        <p:sp>
          <p:nvSpPr>
            <p:cNvPr id="44040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269 w 21600"/>
                <a:gd name="T25" fmla="*/ 7718 h 21600"/>
                <a:gd name="T26" fmla="*/ 19157 w 21600"/>
                <a:gd name="T27" fmla="*/ 2023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1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1 w 21600"/>
                <a:gd name="T7" fmla="*/ 0 h 21600"/>
                <a:gd name="T8" fmla="*/ 1 w 21600"/>
                <a:gd name="T9" fmla="*/ 0 h 21600"/>
                <a:gd name="T10" fmla="*/ 1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5394 w 21600"/>
                <a:gd name="T25" fmla="*/ 6735 h 21600"/>
                <a:gd name="T26" fmla="*/ 16182 w 21600"/>
                <a:gd name="T27" fmla="*/ 2044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2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1 h 21600"/>
                <a:gd name="T4" fmla="*/ 0 w 21600"/>
                <a:gd name="T5" fmla="*/ 1 h 21600"/>
                <a:gd name="T6" fmla="*/ 0 w 21600"/>
                <a:gd name="T7" fmla="*/ 1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75 w 21600"/>
                <a:gd name="T25" fmla="*/ 5660 h 21600"/>
                <a:gd name="T26" fmla="*/ 20210 w 21600"/>
                <a:gd name="T27" fmla="*/ 1597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043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1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6084 w 21600"/>
                <a:gd name="T25" fmla="*/ 2569 h 21600"/>
                <a:gd name="T26" fmla="*/ 16128 w 21600"/>
                <a:gd name="T27" fmla="*/ 1954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677863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FontTx/>
              <a:buChar char="•"/>
            </a:pPr>
            <a:r>
              <a:rPr kumimoji="1" lang="tr-TR" sz="3600" b="1">
                <a:solidFill>
                  <a:srgbClr val="800000"/>
                </a:solidFill>
              </a:rPr>
              <a:t>Davranışsal</a:t>
            </a:r>
            <a:endParaRPr kumimoji="1" lang="en-CA" sz="3600" b="1">
              <a:solidFill>
                <a:srgbClr val="800000"/>
              </a:solidFill>
            </a:endParaRPr>
          </a:p>
          <a:p>
            <a:pPr marL="342900" indent="-342900">
              <a:spcBef>
                <a:spcPct val="30000"/>
              </a:spcBef>
              <a:buClr>
                <a:schemeClr val="tx1"/>
              </a:buClr>
              <a:buFontTx/>
              <a:buChar char="•"/>
            </a:pPr>
            <a:r>
              <a:rPr kumimoji="1" lang="tr-TR" sz="1600" b="1">
                <a:solidFill>
                  <a:srgbClr val="800000"/>
                </a:solidFill>
              </a:rPr>
              <a:t>Hiperaktivite</a:t>
            </a:r>
          </a:p>
          <a:p>
            <a:pPr marL="342900" indent="-342900">
              <a:spcBef>
                <a:spcPct val="30000"/>
              </a:spcBef>
              <a:buClr>
                <a:schemeClr val="tx1"/>
              </a:buClr>
              <a:buFontTx/>
              <a:buChar char="•"/>
            </a:pPr>
            <a:r>
              <a:rPr kumimoji="1" lang="tr-TR" sz="1600" b="1">
                <a:solidFill>
                  <a:srgbClr val="800000"/>
                </a:solidFill>
              </a:rPr>
              <a:t>Dürtüsellik</a:t>
            </a:r>
            <a:endParaRPr kumimoji="1" lang="en-CA" sz="1600" b="1">
              <a:solidFill>
                <a:srgbClr val="800000"/>
              </a:solidFill>
            </a:endParaRPr>
          </a:p>
        </p:txBody>
      </p:sp>
      <p:sp>
        <p:nvSpPr>
          <p:cNvPr id="192521" name="Rectangle 9"/>
          <p:cNvSpPr>
            <a:spLocks noChangeArrowheads="1"/>
          </p:cNvSpPr>
          <p:nvPr/>
        </p:nvSpPr>
        <p:spPr bwMode="auto">
          <a:xfrm>
            <a:off x="4349750" y="2011363"/>
            <a:ext cx="3921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4" eaLnBrk="1" hangingPunct="1">
              <a:spcBef>
                <a:spcPct val="30000"/>
              </a:spcBef>
              <a:buFontTx/>
              <a:buChar char="•"/>
            </a:pPr>
            <a:r>
              <a:rPr lang="en-US" sz="3600" b="1">
                <a:solidFill>
                  <a:srgbClr val="FFEA18"/>
                </a:solidFill>
                <a:latin typeface="Times New Roman" pitchFamily="18" charset="0"/>
              </a:rPr>
              <a:t> </a:t>
            </a:r>
            <a:r>
              <a:rPr lang="tr-TR" sz="3600" b="1">
                <a:solidFill>
                  <a:srgbClr val="800000"/>
                </a:solidFill>
              </a:rPr>
              <a:t>Bilişsel</a:t>
            </a:r>
            <a:r>
              <a:rPr lang="en-US" sz="3600">
                <a:solidFill>
                  <a:srgbClr val="800000"/>
                </a:solidFill>
              </a:rPr>
              <a:t> </a:t>
            </a:r>
          </a:p>
          <a:p>
            <a:pPr lvl="4" eaLnBrk="1" hangingPunct="1">
              <a:spcBef>
                <a:spcPct val="30000"/>
              </a:spcBef>
            </a:pPr>
            <a:r>
              <a:rPr lang="tr-TR" sz="1600" b="1">
                <a:solidFill>
                  <a:srgbClr val="800000"/>
                </a:solidFill>
              </a:rPr>
              <a:t>Dikkat Sorunları</a:t>
            </a:r>
          </a:p>
          <a:p>
            <a:pPr lvl="4" eaLnBrk="1" hangingPunct="1">
              <a:spcBef>
                <a:spcPct val="30000"/>
              </a:spcBef>
            </a:pPr>
            <a:r>
              <a:rPr lang="tr-TR" sz="1600" b="1">
                <a:solidFill>
                  <a:srgbClr val="800000"/>
                </a:solidFill>
              </a:rPr>
              <a:t>Bellek</a:t>
            </a:r>
            <a:endParaRPr lang="en-US" sz="1600" b="1">
              <a:solidFill>
                <a:srgbClr val="800000"/>
              </a:solidFill>
            </a:endParaRPr>
          </a:p>
        </p:txBody>
      </p:sp>
      <p:sp>
        <p:nvSpPr>
          <p:cNvPr id="192522" name="Rectangle 10"/>
          <p:cNvSpPr>
            <a:spLocks noChangeArrowheads="1"/>
          </p:cNvSpPr>
          <p:nvPr/>
        </p:nvSpPr>
        <p:spPr bwMode="auto">
          <a:xfrm>
            <a:off x="781050" y="4668838"/>
            <a:ext cx="2046288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en-US" sz="3600" b="1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tr-TR" sz="3600" b="1">
                <a:solidFill>
                  <a:srgbClr val="800000"/>
                </a:solidFill>
              </a:rPr>
              <a:t>Sosyal</a:t>
            </a:r>
            <a:endParaRPr lang="en-US" sz="3600" b="1">
              <a:solidFill>
                <a:srgbClr val="800000"/>
              </a:solidFill>
            </a:endParaRPr>
          </a:p>
          <a:p>
            <a:pPr eaLnBrk="1" hangingPunct="1">
              <a:spcBef>
                <a:spcPct val="30000"/>
              </a:spcBef>
            </a:pPr>
            <a:r>
              <a:rPr lang="tr-TR" sz="1600" b="1">
                <a:solidFill>
                  <a:srgbClr val="800000"/>
                </a:solidFill>
              </a:rPr>
              <a:t>İlişkilerde sorunlar</a:t>
            </a:r>
            <a:endParaRPr lang="en-US" sz="1600" b="1">
              <a:solidFill>
                <a:srgbClr val="800000"/>
              </a:solidFill>
            </a:endParaRPr>
          </a:p>
          <a:p>
            <a:pPr eaLnBrk="1" hangingPunct="1">
              <a:spcBef>
                <a:spcPct val="30000"/>
              </a:spcBef>
            </a:pPr>
            <a:r>
              <a:rPr lang="tr-TR" sz="1600" b="1">
                <a:solidFill>
                  <a:srgbClr val="800000"/>
                </a:solidFill>
              </a:rPr>
              <a:t>Dışlanma</a:t>
            </a:r>
            <a:endParaRPr lang="en-US" sz="1600" b="1">
              <a:solidFill>
                <a:srgbClr val="800000"/>
              </a:solidFill>
            </a:endParaRPr>
          </a:p>
          <a:p>
            <a:pPr eaLnBrk="1" hangingPunct="1">
              <a:spcBef>
                <a:spcPct val="30000"/>
              </a:spcBef>
            </a:pPr>
            <a:r>
              <a:rPr lang="tr-TR" sz="1600" b="1">
                <a:solidFill>
                  <a:srgbClr val="800000"/>
                </a:solidFill>
              </a:rPr>
              <a:t>Yalnızlık</a:t>
            </a:r>
            <a:endParaRPr lang="en-US" sz="1600" b="1">
              <a:solidFill>
                <a:srgbClr val="800000"/>
              </a:solidFill>
            </a:endParaRPr>
          </a:p>
        </p:txBody>
      </p:sp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6546850" y="4829175"/>
            <a:ext cx="2401888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3600">
                <a:solidFill>
                  <a:srgbClr val="FFEA18"/>
                </a:solidFill>
              </a:rPr>
              <a:t> </a:t>
            </a:r>
            <a:r>
              <a:rPr lang="tr-TR" sz="3600" b="1">
                <a:solidFill>
                  <a:srgbClr val="800000"/>
                </a:solidFill>
              </a:rPr>
              <a:t>Duygusal</a:t>
            </a:r>
            <a:endParaRPr lang="en-US" sz="3600" b="1">
              <a:solidFill>
                <a:srgbClr val="800000"/>
              </a:solidFill>
            </a:endParaRPr>
          </a:p>
          <a:p>
            <a:r>
              <a:rPr lang="tr-TR" sz="1600" b="1">
                <a:solidFill>
                  <a:srgbClr val="800000"/>
                </a:solidFill>
              </a:rPr>
              <a:t>Ani parlamalar</a:t>
            </a:r>
            <a:endParaRPr lang="en-CA" sz="1600" b="1">
              <a:solidFill>
                <a:srgbClr val="800000"/>
              </a:solidFill>
            </a:endParaRPr>
          </a:p>
          <a:p>
            <a:r>
              <a:rPr lang="tr-TR" sz="1600" b="1">
                <a:solidFill>
                  <a:srgbClr val="800000"/>
                </a:solidFill>
              </a:rPr>
              <a:t>Ani iniş çıkışlar</a:t>
            </a:r>
            <a:endParaRPr lang="en-CA" sz="1600" b="1">
              <a:solidFill>
                <a:srgbClr val="800000"/>
              </a:solidFill>
            </a:endParaRPr>
          </a:p>
          <a:p>
            <a:r>
              <a:rPr lang="tr-TR" sz="1600" b="1">
                <a:solidFill>
                  <a:srgbClr val="800000"/>
                </a:solidFill>
              </a:rPr>
              <a:t>Depresyon</a:t>
            </a:r>
            <a:endParaRPr lang="en-CA" sz="1600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20" grpId="0"/>
      <p:bldP spid="192521" grpId="0"/>
      <p:bldP spid="192522" grpId="0"/>
      <p:bldP spid="1925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292100" y="0"/>
            <a:ext cx="7239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tr-TR" sz="4500">
                <a:solidFill>
                  <a:srgbClr val="800000"/>
                </a:solidFill>
                <a:latin typeface="Times New Roman" pitchFamily="18" charset="0"/>
              </a:rPr>
              <a:t>Olası Sorun Alanları</a:t>
            </a:r>
            <a:endParaRPr kumimoji="1" lang="en-US" sz="450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199683" name="AutoShape 3"/>
          <p:cNvSpPr>
            <a:spLocks noChangeArrowheads="1"/>
          </p:cNvSpPr>
          <p:nvPr/>
        </p:nvSpPr>
        <p:spPr bwMode="auto">
          <a:xfrm>
            <a:off x="762000" y="1676400"/>
            <a:ext cx="838200" cy="4343400"/>
          </a:xfrm>
          <a:prstGeom prst="upArrow">
            <a:avLst>
              <a:gd name="adj1" fmla="val 54852"/>
              <a:gd name="adj2" fmla="val 131345"/>
            </a:avLst>
          </a:prstGeom>
          <a:gradFill rotWithShape="0">
            <a:gsLst>
              <a:gs pos="0">
                <a:srgbClr val="FF0000"/>
              </a:gs>
              <a:gs pos="100000">
                <a:srgbClr val="FF993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 wrap="none" anchor="ctr">
            <a:flatTx/>
          </a:bodyPr>
          <a:lstStyle/>
          <a:p>
            <a:endParaRPr lang="tr-TR"/>
          </a:p>
        </p:txBody>
      </p:sp>
      <p:sp>
        <p:nvSpPr>
          <p:cNvPr id="199684" name="AutoShape 4"/>
          <p:cNvSpPr>
            <a:spLocks noChangeArrowheads="1"/>
          </p:cNvSpPr>
          <p:nvPr/>
        </p:nvSpPr>
        <p:spPr bwMode="auto">
          <a:xfrm>
            <a:off x="3276600" y="5029200"/>
            <a:ext cx="4419600" cy="674688"/>
          </a:xfrm>
          <a:prstGeom prst="cube">
            <a:avLst>
              <a:gd name="adj" fmla="val 25000"/>
            </a:avLst>
          </a:prstGeom>
          <a:solidFill>
            <a:srgbClr val="00FFFF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Akademik güçlükler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85" name="AutoShape 5"/>
          <p:cNvSpPr>
            <a:spLocks noChangeArrowheads="1"/>
          </p:cNvSpPr>
          <p:nvPr/>
        </p:nvSpPr>
        <p:spPr bwMode="auto">
          <a:xfrm>
            <a:off x="3276600" y="4495800"/>
            <a:ext cx="4419600" cy="676275"/>
          </a:xfrm>
          <a:prstGeom prst="cube">
            <a:avLst>
              <a:gd name="adj" fmla="val 25000"/>
            </a:avLst>
          </a:prstGeom>
          <a:solidFill>
            <a:srgbClr val="00FFFF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Sosyal ilişkiler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86" name="AutoShape 6"/>
          <p:cNvSpPr>
            <a:spLocks noChangeArrowheads="1"/>
          </p:cNvSpPr>
          <p:nvPr/>
        </p:nvSpPr>
        <p:spPr bwMode="auto">
          <a:xfrm>
            <a:off x="3276600" y="3962400"/>
            <a:ext cx="4419600" cy="674688"/>
          </a:xfrm>
          <a:prstGeom prst="cube">
            <a:avLst>
              <a:gd name="adj" fmla="val 25000"/>
            </a:avLst>
          </a:prstGeom>
          <a:solidFill>
            <a:srgbClr val="00FFFF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Yasal sorunlar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87" name="AutoShape 7"/>
          <p:cNvSpPr>
            <a:spLocks noChangeArrowheads="1"/>
          </p:cNvSpPr>
          <p:nvPr/>
        </p:nvSpPr>
        <p:spPr bwMode="auto">
          <a:xfrm>
            <a:off x="3276600" y="3505200"/>
            <a:ext cx="4419600" cy="674688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Sigara vd madde kullanımı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88" name="AutoShape 8"/>
          <p:cNvSpPr>
            <a:spLocks noChangeArrowheads="1"/>
          </p:cNvSpPr>
          <p:nvPr/>
        </p:nvSpPr>
        <p:spPr bwMode="auto">
          <a:xfrm>
            <a:off x="3276600" y="2982913"/>
            <a:ext cx="4419600" cy="674687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Yaralanmalar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89" name="AutoShape 9"/>
          <p:cNvSpPr>
            <a:spLocks noChangeArrowheads="1"/>
          </p:cNvSpPr>
          <p:nvPr/>
        </p:nvSpPr>
        <p:spPr bwMode="auto">
          <a:xfrm>
            <a:off x="3276600" y="2449513"/>
            <a:ext cx="4419600" cy="674687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Trafik kazaları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  <p:sp>
        <p:nvSpPr>
          <p:cNvPr id="199690" name="AutoShape 10"/>
          <p:cNvSpPr>
            <a:spLocks noChangeArrowheads="1"/>
          </p:cNvSpPr>
          <p:nvPr/>
        </p:nvSpPr>
        <p:spPr bwMode="auto">
          <a:xfrm>
            <a:off x="3276600" y="1914525"/>
            <a:ext cx="4419600" cy="676275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tr-TR" sz="2400" b="1">
                <a:solidFill>
                  <a:srgbClr val="00030C"/>
                </a:solidFill>
                <a:latin typeface="Helvetica" pitchFamily="34" charset="0"/>
              </a:rPr>
              <a:t>Meslek/iş sorunları</a:t>
            </a:r>
            <a:endParaRPr lang="en-US" sz="2400" b="1">
              <a:solidFill>
                <a:srgbClr val="00030C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/>
      <p:bldP spid="199683" grpId="0" animBg="1"/>
      <p:bldP spid="199684" grpId="0" animBg="1"/>
      <p:bldP spid="199685" grpId="0" animBg="1"/>
      <p:bldP spid="199686" grpId="0" animBg="1"/>
      <p:bldP spid="199687" grpId="0" animBg="1"/>
      <p:bldP spid="199688" grpId="0" animBg="1"/>
      <p:bldP spid="199689" grpId="0" animBg="1"/>
      <p:bldP spid="19969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1700808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u="sng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Çocuk ve Ergenlerde</a:t>
            </a:r>
            <a:endParaRPr lang="tr-TR" sz="2800" dirty="0" smtClean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Gelişimsel Koordinasyon Bozukluğu ( % 50)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İletişim bozuklukları (% 15-75)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Öğrenme Güçlüğü( % 24-70)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Karşı Gelme Boz.(% 40-65)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Davranım Boz.(%30-50)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Duygulanım Boz.(% 0-27)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Anksiyete Boz.(% 10-40)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Bipolar</a:t>
            </a: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 Boz (% 11-20)   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Tik boz. (% 3-34)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467544" y="332656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 smtClean="0"/>
              <a:t>Eşlik Eden Durumlar</a:t>
            </a:r>
            <a:endParaRPr lang="tr-T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Tarihçe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71563"/>
            <a:ext cx="8280400" cy="5643562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>
                <a:latin typeface="Comic Sans MS" pitchFamily="66" charset="0"/>
                <a:cs typeface="Arial" pitchFamily="34" charset="0"/>
              </a:rPr>
              <a:t>1902: G.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Still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ve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Alfred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Tredgold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dürtüselllik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ve dikkat bozukluğu </a:t>
            </a: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1920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: organik kökenli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latin typeface="Comic Sans MS" pitchFamily="66" charset="0"/>
                <a:cs typeface="Arial" pitchFamily="34" charset="0"/>
              </a:rPr>
              <a:t>1. dünya savaşı sırasında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influenza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pandemisi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ve 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ensefalit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epidemisi sonrası sağ kalan çocuklarda ciddi davranış sorunları (</a:t>
            </a:r>
            <a:r>
              <a:rPr lang="tr-TR" dirty="0" err="1">
                <a:latin typeface="Comic Sans MS" pitchFamily="66" charset="0"/>
                <a:cs typeface="Arial" pitchFamily="34" charset="0"/>
              </a:rPr>
              <a:t>Hohman</a:t>
            </a:r>
            <a:r>
              <a:rPr lang="tr-TR" dirty="0">
                <a:latin typeface="Comic Sans MS" pitchFamily="66" charset="0"/>
                <a:cs typeface="Arial" pitchFamily="34" charset="0"/>
              </a:rPr>
              <a:t> 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1922)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1947: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Strauss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ve ark. Minimal Beyin Hasarı Sendromu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1962: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Clements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ve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Peters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Minimal Beyin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Disfonksiyonu</a:t>
            </a: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1968:  DSM-II- Çocukluk Çağının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Hiperkinetik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Sendromu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1980: DSM-III- Dikkat Eksikliği Bozukluğu (+/-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hiperaktivite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)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1987: DSM-III-R- Dikkat Eksikliği-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Hiperaktivite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Bozukluğu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1994: DSM-IV ve 2000: DSM-IV-TR ve 2013 DSM-V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	Alt tiplerle birlikte DEHB (DE / HA / DE+HA)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Char char="-"/>
              <a:defRPr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Ayırıcı Tanı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Tıbbi bozukluklar</a:t>
            </a:r>
          </a:p>
          <a:p>
            <a:r>
              <a:rPr lang="tr-TR" sz="2400" dirty="0" smtClean="0"/>
              <a:t>Yaşla uyumlu </a:t>
            </a:r>
            <a:r>
              <a:rPr lang="tr-TR" sz="2400" dirty="0" err="1" smtClean="0"/>
              <a:t>hiperaktivite</a:t>
            </a:r>
            <a:endParaRPr lang="tr-TR" sz="2400" dirty="0" smtClean="0"/>
          </a:p>
          <a:p>
            <a:r>
              <a:rPr lang="tr-TR" sz="2400" dirty="0" smtClean="0"/>
              <a:t>Davranım boz, KOKGB</a:t>
            </a:r>
          </a:p>
          <a:p>
            <a:r>
              <a:rPr lang="tr-TR" sz="2400" dirty="0" smtClean="0"/>
              <a:t>Öğrenme boz</a:t>
            </a:r>
          </a:p>
          <a:p>
            <a:r>
              <a:rPr lang="tr-TR" sz="2400" dirty="0" smtClean="0"/>
              <a:t>Depresyon</a:t>
            </a:r>
          </a:p>
          <a:p>
            <a:r>
              <a:rPr lang="tr-TR" sz="2400" dirty="0" smtClean="0"/>
              <a:t>Anksiyete bozuklukları</a:t>
            </a:r>
          </a:p>
          <a:p>
            <a:r>
              <a:rPr lang="tr-TR" sz="2400" dirty="0" smtClean="0"/>
              <a:t>Yaygın gelişimsel boz</a:t>
            </a:r>
          </a:p>
          <a:p>
            <a:r>
              <a:rPr lang="tr-TR" sz="2400" dirty="0" err="1" smtClean="0"/>
              <a:t>Mental</a:t>
            </a:r>
            <a:r>
              <a:rPr lang="tr-TR" sz="2400" dirty="0" smtClean="0"/>
              <a:t> </a:t>
            </a:r>
            <a:r>
              <a:rPr lang="tr-TR" sz="2400" dirty="0" err="1" smtClean="0"/>
              <a:t>retardasyon</a:t>
            </a:r>
            <a:endParaRPr lang="tr-TR" sz="2400" dirty="0" smtClean="0"/>
          </a:p>
          <a:p>
            <a:r>
              <a:rPr lang="tr-TR" sz="2400" dirty="0" smtClean="0"/>
              <a:t>Alkol ve madde kötüye kullanımı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424863" cy="93583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tr-T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DEHB </a:t>
            </a:r>
            <a:r>
              <a:rPr lang="tr-TR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nin</a:t>
            </a: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 sık görüldüğü yüksek riskli gruplar</a:t>
            </a:r>
            <a:endPara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642350" cy="4895850"/>
          </a:xfrm>
        </p:spPr>
        <p:txBody>
          <a:bodyPr tIns="228600" anchorCtr="1">
            <a:noAutofit/>
          </a:bodyPr>
          <a:lstStyle/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smtClean="0">
                <a:latin typeface="Comic Sans MS" pitchFamily="66" charset="0"/>
                <a:cs typeface="Arial" charset="0"/>
              </a:rPr>
              <a:t>Genetik sendromlar: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Angelman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,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Prader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-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Willi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,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Smith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Magenis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,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Frajil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X,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Velokardiyofasiyal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S.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smtClean="0">
                <a:latin typeface="Comic Sans MS" pitchFamily="66" charset="0"/>
                <a:cs typeface="Arial" charset="0"/>
              </a:rPr>
              <a:t>Genetik kökenli </a:t>
            </a:r>
            <a:r>
              <a:rPr lang="tr-TR" sz="2400" dirty="0" err="1" smtClean="0">
                <a:latin typeface="Comic Sans MS" pitchFamily="66" charset="0"/>
                <a:cs typeface="Arial" charset="0"/>
              </a:rPr>
              <a:t>tiroid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hastalıkları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err="1" smtClean="0">
                <a:latin typeface="Comic Sans MS" pitchFamily="66" charset="0"/>
                <a:cs typeface="Arial" charset="0"/>
              </a:rPr>
              <a:t>Tuberoskleroz</a:t>
            </a:r>
            <a:endParaRPr lang="tr-TR" sz="2400" dirty="0" smtClean="0">
              <a:latin typeface="Comic Sans MS" pitchFamily="66" charset="0"/>
              <a:cs typeface="Arial" charset="0"/>
            </a:endParaRP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err="1" smtClean="0">
                <a:latin typeface="Comic Sans MS" pitchFamily="66" charset="0"/>
                <a:cs typeface="Arial" charset="0"/>
              </a:rPr>
              <a:t>Nörofibromatozis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I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err="1" smtClean="0">
                <a:latin typeface="Comic Sans MS" pitchFamily="66" charset="0"/>
                <a:cs typeface="Arial" charset="0"/>
              </a:rPr>
              <a:t>Mukopolisakkaridozis</a:t>
            </a:r>
            <a:endParaRPr lang="tr-TR" sz="2400" dirty="0" smtClean="0">
              <a:latin typeface="Comic Sans MS" pitchFamily="66" charset="0"/>
              <a:cs typeface="Arial" charset="0"/>
            </a:endParaRP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err="1" smtClean="0">
                <a:latin typeface="Comic Sans MS" pitchFamily="66" charset="0"/>
                <a:cs typeface="Arial" charset="0"/>
              </a:rPr>
              <a:t>Fenilketonüri</a:t>
            </a:r>
            <a:endParaRPr lang="tr-TR" sz="2400" dirty="0" smtClean="0">
              <a:latin typeface="Comic Sans MS" pitchFamily="66" charset="0"/>
              <a:cs typeface="Arial" charset="0"/>
            </a:endParaRP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err="1" smtClean="0">
                <a:latin typeface="Comic Sans MS" pitchFamily="66" charset="0"/>
                <a:cs typeface="Arial" charset="0"/>
              </a:rPr>
              <a:t>Fetal</a:t>
            </a:r>
            <a:r>
              <a:rPr lang="tr-TR" sz="2400" dirty="0" smtClean="0">
                <a:latin typeface="Comic Sans MS" pitchFamily="66" charset="0"/>
                <a:cs typeface="Arial" charset="0"/>
              </a:rPr>
              <a:t> alkol sendromu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smtClean="0">
                <a:latin typeface="Comic Sans MS" pitchFamily="66" charset="0"/>
                <a:cs typeface="Arial" charset="0"/>
              </a:rPr>
              <a:t>Erken dönemde yuvada büyüyenler</a:t>
            </a:r>
          </a:p>
          <a:p>
            <a:pPr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tr-TR" sz="2400" dirty="0" smtClean="0">
                <a:latin typeface="Comic Sans MS" pitchFamily="66" charset="0"/>
                <a:cs typeface="Arial" charset="0"/>
              </a:rPr>
              <a:t>Düşük, çok düşük doğum ağırlıklı bebekler</a:t>
            </a:r>
          </a:p>
          <a:p>
            <a:pPr marL="465138" indent="-465138" algn="just" eaLnBrk="1" hangingPunct="1">
              <a:spcBef>
                <a:spcPct val="10000"/>
              </a:spcBef>
              <a:spcAft>
                <a:spcPct val="10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  <a:defRPr/>
            </a:pPr>
            <a:endParaRPr lang="tr-TR" sz="2800" dirty="0" smtClean="0"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424863" cy="93583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tr-T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DEHB </a:t>
            </a:r>
            <a:r>
              <a:rPr lang="tr-TR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nin</a:t>
            </a: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 sık görüldüğü yüksek riskli gruplar</a:t>
            </a:r>
            <a:endPara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656828"/>
            <a:ext cx="7741741" cy="6048375"/>
          </a:xfrm>
        </p:spPr>
        <p:txBody>
          <a:bodyPr/>
          <a:lstStyle/>
          <a:p>
            <a:pPr marL="0" indent="0" eaLnBrk="1" hangingPunct="1">
              <a:buNone/>
            </a:pPr>
            <a:endParaRPr lang="tr-TR" b="1" dirty="0">
              <a:latin typeface="Comic Sans MS" pitchFamily="66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tr-TR" b="1" dirty="0" smtClean="0">
              <a:latin typeface="Comic Sans MS" pitchFamily="66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İşitme-Görme 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kusurları</a:t>
            </a:r>
          </a:p>
          <a:p>
            <a:pPr eaLnBrk="1" hangingPunct="1"/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Uyku bozuklukları</a:t>
            </a:r>
          </a:p>
          <a:p>
            <a:pPr eaLnBrk="1" hangingPunct="1"/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Madde kötüye kullanımı </a:t>
            </a:r>
          </a:p>
          <a:p>
            <a:pPr eaLnBrk="1" hangingPunct="1"/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Çevresel toksinler,kurşun veya diğer  metal zehirlenmeler</a:t>
            </a:r>
          </a:p>
          <a:p>
            <a:pPr eaLnBrk="1" hangingPunct="1"/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Böbrek ve karaciğer hastalıkları</a:t>
            </a:r>
          </a:p>
          <a:p>
            <a:pPr eaLnBrk="1" hangingPunct="1"/>
            <a:r>
              <a:rPr lang="tr-TR" sz="2400" dirty="0" err="1" smtClean="0">
                <a:latin typeface="Comic Sans MS" pitchFamily="66" charset="0"/>
                <a:cs typeface="Arial" pitchFamily="34" charset="0"/>
              </a:rPr>
              <a:t>Tiroid</a:t>
            </a:r>
            <a:r>
              <a:rPr lang="tr-TR" sz="2400" dirty="0" smtClean="0">
                <a:latin typeface="Comic Sans MS" pitchFamily="66" charset="0"/>
                <a:cs typeface="Arial" pitchFamily="34" charset="0"/>
              </a:rPr>
              <a:t> hastalıkları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620713"/>
            <a:ext cx="8713788" cy="597693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tr-TR" b="1" dirty="0" smtClean="0">
                <a:latin typeface="Comic Sans MS" pitchFamily="66" charset="0"/>
                <a:cs typeface="Arial" pitchFamily="34" charset="0"/>
              </a:rPr>
              <a:t>		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Epilepsi ve DEHB birlikteliği</a:t>
            </a:r>
          </a:p>
          <a:p>
            <a:pPr eaLnBrk="1" hangingPunct="1"/>
            <a:endParaRPr lang="tr-TR" b="1" dirty="0" smtClean="0"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tr-TR" b="1" dirty="0" smtClean="0">
                <a:latin typeface="Comic Sans MS" pitchFamily="66" charset="0"/>
                <a:cs typeface="Arial" pitchFamily="34" charset="0"/>
              </a:rPr>
              <a:t>Sık geçirilen nöbetlerin kişinin hareketlerini ve aktivitesini bozması</a:t>
            </a:r>
          </a:p>
          <a:p>
            <a:pPr eaLnBrk="1" hangingPunct="1"/>
            <a:r>
              <a:rPr lang="tr-TR" b="1" dirty="0" smtClean="0">
                <a:latin typeface="Comic Sans MS" pitchFamily="66" charset="0"/>
                <a:cs typeface="Arial" pitchFamily="34" charset="0"/>
              </a:rPr>
              <a:t>Altta yatan beyin hasarı</a:t>
            </a:r>
          </a:p>
          <a:p>
            <a:pPr eaLnBrk="1" hangingPunct="1"/>
            <a:r>
              <a:rPr lang="tr-TR" b="1" dirty="0" smtClean="0">
                <a:latin typeface="Comic Sans MS" pitchFamily="66" charset="0"/>
                <a:cs typeface="Arial" pitchFamily="34" charset="0"/>
              </a:rPr>
              <a:t>Nöbetin yarattığı psikolojik zorluklar</a:t>
            </a:r>
          </a:p>
          <a:p>
            <a:pPr eaLnBrk="1" hangingPunct="1"/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Antikonvulzan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tedavi</a:t>
            </a:r>
          </a:p>
          <a:p>
            <a:pPr eaLnBrk="1" hangingPunct="1"/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Mental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Comic Sans MS" pitchFamily="66" charset="0"/>
                <a:cs typeface="Arial" pitchFamily="34" charset="0"/>
              </a:rPr>
              <a:t>retardasyonun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b="1" dirty="0" smtClean="0">
                <a:latin typeface="Comic Sans MS" pitchFamily="66" charset="0"/>
                <a:cs typeface="Arial" pitchFamily="34" charset="0"/>
              </a:rPr>
              <a:t>varlığı</a:t>
            </a:r>
          </a:p>
          <a:p>
            <a:pPr eaLnBrk="1" hangingPunct="1"/>
            <a:endParaRPr lang="tr-TR" b="1" dirty="0">
              <a:latin typeface="Comic Sans MS" pitchFamily="66" charset="0"/>
              <a:cs typeface="Arial" pitchFamily="34" charset="0"/>
            </a:endParaRPr>
          </a:p>
          <a:p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r>
              <a:rPr lang="tr-TR" dirty="0" err="1" smtClean="0">
                <a:latin typeface="Comic Sans MS" pitchFamily="66" charset="0"/>
                <a:cs typeface="Arial" pitchFamily="34" charset="0"/>
              </a:rPr>
              <a:t>DEHB’nu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ayırt eden en önemli şey;</a:t>
            </a:r>
          </a:p>
          <a:p>
            <a:endParaRPr lang="tr-TR" dirty="0" smtClean="0">
              <a:latin typeface="Comic Sans MS" pitchFamily="66" charset="0"/>
              <a:cs typeface="Arial" pitchFamily="34" charset="0"/>
            </a:endParaRPr>
          </a:p>
          <a:p>
            <a:r>
              <a:rPr lang="tr-TR" dirty="0" smtClean="0">
                <a:latin typeface="Comic Sans MS" pitchFamily="66" charset="0"/>
                <a:cs typeface="Arial" pitchFamily="34" charset="0"/>
              </a:rPr>
              <a:t>Semptomların ömür boyu devam etmesi ve sürekli olmasıdır</a:t>
            </a:r>
          </a:p>
          <a:p>
            <a:r>
              <a:rPr lang="tr-TR" dirty="0" smtClean="0">
                <a:latin typeface="Comic Sans MS" pitchFamily="66" charset="0"/>
                <a:cs typeface="Arial" pitchFamily="34" charset="0"/>
              </a:rPr>
              <a:t>Organik rahatsızlıklarda daha çok dikkat ile ilgili sorunlar yaşanması </a:t>
            </a:r>
          </a:p>
          <a:p>
            <a:pPr eaLnBrk="1" hangingPunct="1"/>
            <a:endParaRPr lang="tr-TR" dirty="0" smtClean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776"/>
            <a:ext cx="8351838" cy="5184874"/>
          </a:xfrm>
        </p:spPr>
        <p:txBody>
          <a:bodyPr tIns="228600" anchorCtr="1"/>
          <a:lstStyle/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DEHB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nun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temel bulgularını düzeltmek</a:t>
            </a:r>
          </a:p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Eşlik eden bozuklukları tedavi etmek</a:t>
            </a:r>
          </a:p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Ek komplikasyonları önlemek</a:t>
            </a:r>
          </a:p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Ev/okul ortamını çocuğun gereksinimine göre düzenlemek</a:t>
            </a:r>
          </a:p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Yanlış inanışları değiştirmek</a:t>
            </a:r>
          </a:p>
          <a:p>
            <a:pPr marL="465138" indent="-465138" eaLnBrk="1" hangingPunct="1">
              <a:spcAft>
                <a:spcPct val="20000"/>
              </a:spcAft>
              <a:buSzPct val="80000"/>
              <a:buFont typeface="Courier New" pitchFamily="49" charset="0"/>
              <a:buChar char="o"/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Hasta,ebeveyn ve öğretmenlerin konu  ile ilgili eğitimini sağlamak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827584" y="404664"/>
            <a:ext cx="54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TEDAVİ</a:t>
            </a:r>
            <a:endParaRPr lang="tr-TR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268760"/>
            <a:ext cx="8667750" cy="49895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800" b="1" i="1" dirty="0" smtClean="0">
              <a:cs typeface="Times New Roman" pitchFamily="18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Eğitimin düzenlenmesi</a:t>
            </a:r>
            <a:endParaRPr lang="tr-TR" sz="2800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sz="2800" b="1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Bireysel, aile, grup tedavileri</a:t>
            </a:r>
          </a:p>
          <a:p>
            <a:pPr lvl="1" eaLnBrk="1" hangingPunct="1"/>
            <a:r>
              <a:rPr lang="tr-TR" dirty="0" smtClean="0">
                <a:latin typeface="Comic Sans MS" pitchFamily="66" charset="0"/>
              </a:rPr>
              <a:t>Bireysel psikoterapi</a:t>
            </a:r>
          </a:p>
          <a:p>
            <a:pPr lvl="1" eaLnBrk="1" hangingPunct="1"/>
            <a:r>
              <a:rPr lang="tr-TR" dirty="0" smtClean="0">
                <a:latin typeface="Comic Sans MS" pitchFamily="66" charset="0"/>
              </a:rPr>
              <a:t>Aile eğitimi </a:t>
            </a:r>
          </a:p>
          <a:p>
            <a:pPr lvl="1" eaLnBrk="1" hangingPunct="1"/>
            <a:r>
              <a:rPr lang="tr-TR" dirty="0" smtClean="0">
                <a:latin typeface="Comic Sans MS" pitchFamily="66" charset="0"/>
              </a:rPr>
              <a:t>Zaman yönetimi, organizasyon ve öfke kontrol yöntemlerinin öğretilmesi</a:t>
            </a:r>
            <a:endParaRPr lang="tr-TR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                                                                              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683568" y="188640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solidFill>
                  <a:schemeClr val="accent1"/>
                </a:solidFill>
              </a:rPr>
              <a:t>TEDAVİ</a:t>
            </a:r>
            <a:endParaRPr lang="tr-TR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 txBox="1">
            <a:spLocks noGrp="1"/>
          </p:cNvSpPr>
          <p:nvPr>
            <p:ph type="title"/>
          </p:nvPr>
        </p:nvSpPr>
        <p:spPr>
          <a:xfrm>
            <a:off x="914400" y="0"/>
            <a:ext cx="8229600" cy="1399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solidFill>
                  <a:schemeClr val="accent1"/>
                </a:solidFill>
              </a:rPr>
              <a:t>TEDAVİ</a:t>
            </a:r>
            <a:endParaRPr lang="tr-TR" sz="4000" b="1" dirty="0">
              <a:solidFill>
                <a:schemeClr val="accent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just" eaLnBrk="1" hangingPunct="1"/>
            <a:r>
              <a:rPr lang="tr-TR" sz="2800" b="1" dirty="0" smtClean="0">
                <a:latin typeface="Comic Sans MS" pitchFamily="66" charset="0"/>
                <a:cs typeface="Arial" pitchFamily="34" charset="0"/>
              </a:rPr>
              <a:t>***İlaç tedavisi                                               </a:t>
            </a:r>
          </a:p>
          <a:p>
            <a:pPr lvl="1" algn="just" eaLnBrk="1" hangingPunct="1"/>
            <a:r>
              <a:rPr lang="tr-TR" dirty="0" smtClean="0">
                <a:latin typeface="Comic Sans MS" pitchFamily="66" charset="0"/>
                <a:cs typeface="Arial" pitchFamily="34" charset="0"/>
              </a:rPr>
              <a:t>Merkezi sinir sistemi (MSS) uyarıcıları</a:t>
            </a:r>
          </a:p>
          <a:p>
            <a:pPr lvl="1" algn="just" eaLnBrk="1" hangingPunct="1"/>
            <a:r>
              <a:rPr lang="tr-TR" dirty="0" err="1" smtClean="0">
                <a:latin typeface="Comic Sans MS" pitchFamily="66" charset="0"/>
                <a:cs typeface="Arial" pitchFamily="34" charset="0"/>
              </a:rPr>
              <a:t>Antidepresanlar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                              </a:t>
            </a:r>
          </a:p>
          <a:p>
            <a:pPr lvl="1" algn="just" eaLnBrk="1" hangingPunct="1"/>
            <a:r>
              <a:rPr lang="tr-TR" dirty="0" err="1" smtClean="0">
                <a:latin typeface="Comic Sans MS" pitchFamily="66" charset="0"/>
                <a:cs typeface="Arial" pitchFamily="34" charset="0"/>
              </a:rPr>
              <a:t>Antihistaminik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,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nöroleptik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,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sedatif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ve diğer ilaçlar</a:t>
            </a:r>
          </a:p>
          <a:p>
            <a:pPr lvl="1" algn="just" eaLnBrk="1" hangingPunct="1"/>
            <a:r>
              <a:rPr lang="tr-TR" dirty="0" smtClean="0">
                <a:latin typeface="Comic Sans MS" pitchFamily="66" charset="0"/>
                <a:cs typeface="Arial" pitchFamily="34" charset="0"/>
              </a:rPr>
              <a:t>Araştırılmakta olan yeni ilaçlar ve 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yaklaşımlarİlaç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 tedavisi</a:t>
            </a:r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SzPct val="80000"/>
            </a:pPr>
            <a:endParaRPr lang="tr-TR" sz="2800" b="1" dirty="0" smtClean="0">
              <a:latin typeface="Comic Sans MS" pitchFamily="66" charset="0"/>
              <a:cs typeface="Arial" pitchFamily="34" charset="0"/>
            </a:endParaRPr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SzPct val="80000"/>
            </a:pPr>
            <a:r>
              <a:rPr lang="tr-TR" sz="2800" b="1" dirty="0" err="1" smtClean="0">
                <a:latin typeface="Comic Sans MS" pitchFamily="66" charset="0"/>
                <a:cs typeface="Arial" pitchFamily="34" charset="0"/>
              </a:rPr>
              <a:t>Nöro</a:t>
            </a:r>
            <a:r>
              <a:rPr lang="tr-TR" sz="2800" b="1" dirty="0" smtClean="0">
                <a:latin typeface="Comic Sans MS" pitchFamily="66" charset="0"/>
                <a:cs typeface="Arial" pitchFamily="34" charset="0"/>
              </a:rPr>
              <a:t>-davranışsal teknikler</a:t>
            </a:r>
          </a:p>
          <a:p>
            <a:pPr eaLnBrk="1" hangingPunct="1"/>
            <a:endParaRPr lang="tr-TR" sz="2800" dirty="0" smtClean="0">
              <a:latin typeface="Comic Sans MS" pitchFamily="66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tr-TR" sz="1200" dirty="0" smtClean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İlaç Tedavisi (</a:t>
            </a:r>
            <a:r>
              <a:rPr lang="tr-T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Stimulan</a:t>
            </a:r>
            <a:r>
              <a:rPr lang="tr-T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)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981200"/>
            <a:ext cx="8496300" cy="4616450"/>
          </a:xfrm>
        </p:spPr>
        <p:txBody>
          <a:bodyPr anchorCtr="1"/>
          <a:lstStyle/>
          <a:p>
            <a:pPr marL="465138" indent="-465138" eaLnBrk="1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3200" smtClean="0">
                <a:latin typeface="Comic Sans MS" pitchFamily="66" charset="0"/>
                <a:cs typeface="Arial" pitchFamily="34" charset="0"/>
              </a:rPr>
              <a:t>Post sinaptik reseptörlerle etkileşerek  bazı nörotransmitterlerin (katekolamin) düzeylerini arttırır.</a:t>
            </a:r>
          </a:p>
          <a:p>
            <a:pPr marL="465138" indent="-465138" eaLnBrk="1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Clr>
                <a:srgbClr val="42358F"/>
              </a:buClr>
              <a:buSzPct val="80000"/>
              <a:buFont typeface="Monotype Sorts" pitchFamily="2" charset="2"/>
              <a:buBlip>
                <a:blip r:embed="rId2"/>
              </a:buBlip>
            </a:pPr>
            <a:r>
              <a:rPr lang="tr-TR" sz="3200" smtClean="0">
                <a:latin typeface="Comic Sans MS" pitchFamily="66" charset="0"/>
                <a:cs typeface="Arial" pitchFamily="34" charset="0"/>
              </a:rPr>
              <a:t>Düşük dozda bilişsel fonksiyonlar,  orta derecede sosyal davranışlar en iyi olur yüksek dozlarda bu etkiler kaybolur ve yan etkiler çıkabilir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İlaçlar-</a:t>
            </a:r>
            <a:r>
              <a:rPr lang="tr-TR" dirty="0" err="1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Stimulan</a:t>
            </a:r>
            <a:r>
              <a:rPr lang="tr-TR" dirty="0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 Tedavi</a:t>
            </a:r>
          </a:p>
        </p:txBody>
      </p:sp>
      <p:graphicFrame>
        <p:nvGraphicFramePr>
          <p:cNvPr id="138243" name="Group 3"/>
          <p:cNvGraphicFramePr>
            <a:graphicFrameLocks noGrp="1"/>
          </p:cNvGraphicFramePr>
          <p:nvPr>
            <p:ph idx="1"/>
          </p:nvPr>
        </p:nvGraphicFramePr>
        <p:xfrm>
          <a:off x="522288" y="1524000"/>
          <a:ext cx="8153400" cy="4587876"/>
        </p:xfrm>
        <a:graphic>
          <a:graphicData uri="http://schemas.openxmlformats.org/drawingml/2006/table">
            <a:tbl>
              <a:tblPr/>
              <a:tblGrid>
                <a:gridCol w="2606675"/>
                <a:gridCol w="5546725"/>
              </a:tblGrid>
              <a:tr h="722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İLAÇ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AÇIKLAMA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798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Ritalin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10,15 mg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Methylphenidate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tek doz etkisi 4 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Metadate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mg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Ritalin 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günde bir kez etkisi 12 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Focalin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2.5,5,10 mg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Yeni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Ritalin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türevi etkisi 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Attenade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Yeni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Ritalin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türevi etkisi 6 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Concerta</a:t>
                      </a:r>
                      <a:endParaRPr kumimoji="1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27,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 mg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Methylphenidate HCL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günde bir kez etkisi 12 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İlaçlar-</a:t>
            </a:r>
            <a:r>
              <a:rPr lang="tr-TR" dirty="0" err="1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Stimulan</a:t>
            </a:r>
            <a:r>
              <a:rPr lang="tr-TR" dirty="0">
                <a:solidFill>
                  <a:schemeClr val="accent1"/>
                </a:solidFill>
                <a:effectLst/>
                <a:latin typeface="Comic Sans MS" pitchFamily="66" charset="0"/>
                <a:cs typeface="Arial" pitchFamily="34" charset="0"/>
              </a:rPr>
              <a:t> Tedavi</a:t>
            </a: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>
            <p:ph type="tbl" idx="1"/>
          </p:nvPr>
        </p:nvGraphicFramePr>
        <p:xfrm>
          <a:off x="493713" y="1524000"/>
          <a:ext cx="8153400" cy="4611942"/>
        </p:xfrm>
        <a:graphic>
          <a:graphicData uri="http://schemas.openxmlformats.org/drawingml/2006/table">
            <a:tbl>
              <a:tblPr/>
              <a:tblGrid>
                <a:gridCol w="2606675"/>
                <a:gridCol w="5546725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İLAÇ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AÇIKLAMA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Dexedrine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5mg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Dexedrine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etkisi 4 saat, kapsul etkisi 10 saat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Adderall</a:t>
                      </a:r>
                      <a:endParaRPr kumimoji="1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 yeni amfetamin %75 d-isomer, %25 l-izomer.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10,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30 mg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apsul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Dextro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Levoamphetamine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r>
                        <a:rPr kumimoji="1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günde 1,2 kez etkisi ritalinden daha uzun. Yan etkisi az.      6-12 yaş 584 hastada 10, 20, 30 mg larda sabah öğlen ve akşam üstü davranışlarda belirgin iyilik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Pemoline</a:t>
                      </a:r>
                      <a:r>
                        <a:rPr kumimoji="1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Cylert</a:t>
                      </a:r>
                      <a:r>
                        <a:rPr kumimoji="1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L="1828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1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Karaciğer yetmezliğine dikkat KCFT kontrolu</a:t>
                      </a:r>
                    </a:p>
                  </a:txBody>
                  <a:tcPr marL="1828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Tarihçe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algn="just"/>
            <a:r>
              <a:rPr lang="tr-TR" sz="2400" dirty="0"/>
              <a:t>1994’de DSM-IV </a:t>
            </a:r>
          </a:p>
          <a:p>
            <a:pPr marL="457200" indent="-457200" algn="just">
              <a:buFont typeface="Wingdings" pitchFamily="2" charset="2"/>
              <a:buNone/>
            </a:pPr>
            <a:r>
              <a:rPr lang="tr-TR" sz="2800" dirty="0"/>
              <a:t>“DİKKAT EKSİKLİĞİ VE YIKICI DAVRANIŞ BOZUKLUKLARI”</a:t>
            </a:r>
            <a:r>
              <a:rPr lang="tr-TR" sz="2400" dirty="0"/>
              <a:t> </a:t>
            </a:r>
          </a:p>
          <a:p>
            <a:pPr marL="457200" indent="-457200" algn="just">
              <a:buFontTx/>
              <a:buAutoNum type="arabicPeriod"/>
            </a:pPr>
            <a:r>
              <a:rPr lang="tr-TR" sz="2400" dirty="0"/>
              <a:t>Dikkat Eksikliği </a:t>
            </a:r>
            <a:r>
              <a:rPr lang="tr-TR" sz="2400" dirty="0" err="1"/>
              <a:t>Hiperaktivite</a:t>
            </a:r>
            <a:r>
              <a:rPr lang="tr-TR" sz="2400" dirty="0"/>
              <a:t> Bozukluğu, </a:t>
            </a:r>
          </a:p>
          <a:p>
            <a:pPr marL="457200" indent="-457200" algn="just">
              <a:buFontTx/>
              <a:buAutoNum type="arabicPeriod"/>
            </a:pPr>
            <a:r>
              <a:rPr lang="tr-TR" sz="2400" dirty="0"/>
              <a:t>Davranım Bozukluğu, </a:t>
            </a:r>
          </a:p>
          <a:p>
            <a:pPr marL="457200" indent="-457200" algn="just">
              <a:buFontTx/>
              <a:buAutoNum type="arabicPeriod"/>
            </a:pPr>
            <a:r>
              <a:rPr lang="tr-TR" sz="2400" dirty="0"/>
              <a:t>Karşıt Olma-Karşı Gelme Bozukluğu</a:t>
            </a:r>
          </a:p>
          <a:p>
            <a:pPr marL="457200" indent="-457200" algn="just">
              <a:buFontTx/>
              <a:buAutoNum type="arabicPeriod"/>
            </a:pPr>
            <a:r>
              <a:rPr lang="tr-TR" sz="2400" dirty="0"/>
              <a:t>Başka Türlü Adlandırılamayan Yıkıcı Davranış Bozuk.</a:t>
            </a:r>
          </a:p>
          <a:p>
            <a:pPr marL="457200" indent="-457200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95288" y="404813"/>
            <a:ext cx="7991475" cy="1079500"/>
          </a:xfrm>
        </p:spPr>
        <p:txBody>
          <a:bodyPr/>
          <a:lstStyle/>
          <a:p>
            <a:pPr>
              <a:defRPr/>
            </a:pPr>
            <a:r>
              <a:rPr lang="tr-TR" sz="3600" dirty="0" smtClean="0">
                <a:latin typeface="Comic Sans MS" pitchFamily="66" charset="0"/>
                <a:cs typeface="Arial" pitchFamily="34" charset="0"/>
              </a:rPr>
              <a:t>Sık Yan ETKİLER</a:t>
            </a:r>
            <a:endParaRPr lang="tr-TR" sz="3600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1"/>
          </p:nvPr>
        </p:nvSpPr>
        <p:spPr>
          <a:xfrm>
            <a:off x="468313" y="1700213"/>
            <a:ext cx="7991475" cy="4752975"/>
          </a:xfrm>
        </p:spPr>
        <p:txBody>
          <a:bodyPr/>
          <a:lstStyle/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İştahsızlık, kilo kaybı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Uykusuzluk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en-US" sz="3200" dirty="0" smtClean="0">
                <a:latin typeface="Comic Sans MS" pitchFamily="66" charset="0"/>
                <a:cs typeface="Arial" pitchFamily="34" charset="0"/>
              </a:rPr>
              <a:t>An</a:t>
            </a:r>
            <a:r>
              <a:rPr lang="tr-TR" sz="3200" dirty="0" err="1" smtClean="0">
                <a:latin typeface="Comic Sans MS" pitchFamily="66" charset="0"/>
                <a:cs typeface="Arial" pitchFamily="34" charset="0"/>
              </a:rPr>
              <a:t>ksiyete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Huzursuzluk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Duygusal </a:t>
            </a:r>
            <a:r>
              <a:rPr lang="tr-TR" sz="3200" dirty="0" err="1" smtClean="0">
                <a:latin typeface="Comic Sans MS" pitchFamily="66" charset="0"/>
                <a:cs typeface="Arial" pitchFamily="34" charset="0"/>
              </a:rPr>
              <a:t>labilite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Karın ağrısı, baş ağrısı</a:t>
            </a:r>
          </a:p>
          <a:p>
            <a:pPr marL="465138" lvl="1" indent="-34925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Courier New" pitchFamily="49" charset="0"/>
              <a:buChar char="o"/>
              <a:defRPr/>
            </a:pPr>
            <a:r>
              <a:rPr lang="tr-TR" sz="3200" dirty="0" smtClean="0">
                <a:latin typeface="Comic Sans MS" pitchFamily="66" charset="0"/>
                <a:cs typeface="Arial" pitchFamily="34" charset="0"/>
              </a:rPr>
              <a:t>Kalp hızı ve basınç artışı</a:t>
            </a:r>
            <a:endParaRPr lang="en-US" sz="3200" dirty="0" smtClean="0">
              <a:latin typeface="Comic Sans MS" pitchFamily="66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95000"/>
              </a:lnSpc>
              <a:spcBef>
                <a:spcPct val="15000"/>
              </a:spcBef>
              <a:spcAft>
                <a:spcPct val="15000"/>
              </a:spcAft>
              <a:buFont typeface="Wingdings"/>
              <a:buChar char=""/>
              <a:defRPr/>
            </a:pPr>
            <a:endParaRPr lang="tr-TR" sz="3200" dirty="0" smtClean="0">
              <a:latin typeface="Comic Sans MS" pitchFamily="66" charset="0"/>
              <a:cs typeface="Arial" pitchFamily="34" charset="0"/>
            </a:endParaRP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Nadir yan etkiler</a:t>
            </a:r>
            <a:r>
              <a:rPr lang="tr-TR" dirty="0" smtClean="0">
                <a:latin typeface="Comic Sans MS" pitchFamily="66" charset="0"/>
              </a:rPr>
              <a:t> </a:t>
            </a:r>
            <a:br>
              <a:rPr lang="tr-TR" dirty="0" smtClean="0"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484784"/>
            <a:ext cx="7990656" cy="4611216"/>
          </a:xfrm>
        </p:spPr>
        <p:txBody>
          <a:bodyPr>
            <a:normAutofit/>
          </a:bodyPr>
          <a:lstStyle/>
          <a:p>
            <a:pPr marL="347663" indent="-347663"/>
            <a:r>
              <a:rPr lang="tr-TR" dirty="0" smtClean="0">
                <a:latin typeface="Comic Sans MS" pitchFamily="66" charset="0"/>
              </a:rPr>
              <a:t>Duygu durum bozukluğu</a:t>
            </a:r>
          </a:p>
          <a:p>
            <a:pPr marL="347663" indent="-347663"/>
            <a:r>
              <a:rPr lang="en-US" dirty="0" smtClean="0">
                <a:latin typeface="Comic Sans MS" pitchFamily="66" charset="0"/>
              </a:rPr>
              <a:t>Ti</a:t>
            </a:r>
            <a:r>
              <a:rPr lang="tr-TR" dirty="0" smtClean="0">
                <a:latin typeface="Comic Sans MS" pitchFamily="66" charset="0"/>
              </a:rPr>
              <a:t>k</a:t>
            </a:r>
          </a:p>
          <a:p>
            <a:pPr marL="347663" indent="-347663"/>
            <a:r>
              <a:rPr lang="tr-TR" dirty="0" smtClean="0">
                <a:latin typeface="Comic Sans MS" pitchFamily="66" charset="0"/>
              </a:rPr>
              <a:t>Gece kabusları</a:t>
            </a:r>
          </a:p>
          <a:p>
            <a:pPr marL="347663" indent="-347663"/>
            <a:r>
              <a:rPr lang="en-US" dirty="0" smtClean="0">
                <a:latin typeface="Comic Sans MS" pitchFamily="66" charset="0"/>
              </a:rPr>
              <a:t>So</a:t>
            </a:r>
            <a:r>
              <a:rPr lang="tr-TR" dirty="0" err="1" smtClean="0">
                <a:latin typeface="Comic Sans MS" pitchFamily="66" charset="0"/>
              </a:rPr>
              <a:t>syal</a:t>
            </a:r>
            <a:r>
              <a:rPr lang="tr-TR" dirty="0" smtClean="0">
                <a:latin typeface="Comic Sans MS" pitchFamily="66" charset="0"/>
              </a:rPr>
              <a:t> çekilme</a:t>
            </a:r>
          </a:p>
          <a:p>
            <a:pPr marL="347663" indent="-347663"/>
            <a:r>
              <a:rPr lang="tr-TR" dirty="0" smtClean="0">
                <a:latin typeface="Comic Sans MS" pitchFamily="66" charset="0"/>
              </a:rPr>
              <a:t>Büyümenin duraklaması; Erişkin boyu  etkilenmez geçici.</a:t>
            </a:r>
          </a:p>
          <a:p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863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  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İlaç Tedavisi: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Non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-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stimulanlar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358775" y="1916832"/>
            <a:ext cx="8785225" cy="4941168"/>
          </a:xfrm>
        </p:spPr>
        <p:txBody>
          <a:bodyPr anchorCtr="1"/>
          <a:lstStyle/>
          <a:p>
            <a:pPr marL="0" indent="0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tr-TR" sz="2800" b="1" dirty="0" err="1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Atomoxetine</a:t>
            </a: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(</a:t>
            </a:r>
            <a:r>
              <a:rPr lang="tr-TR" sz="2800" b="1" dirty="0" err="1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Strattera</a:t>
            </a: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tr-TR" sz="2800" b="1" dirty="0" err="1" smtClean="0">
                <a:latin typeface="Comic Sans MS" pitchFamily="66" charset="0"/>
                <a:cs typeface="Arial" pitchFamily="34" charset="0"/>
              </a:rPr>
              <a:t>Potent</a:t>
            </a:r>
            <a:r>
              <a:rPr lang="tr-TR" sz="2800" b="1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  <a:cs typeface="Arial" pitchFamily="34" charset="0"/>
              </a:rPr>
              <a:t>presinaptik</a:t>
            </a:r>
            <a:r>
              <a:rPr lang="tr-TR" sz="2800" b="1" dirty="0" smtClean="0">
                <a:latin typeface="Comic Sans MS" pitchFamily="66" charset="0"/>
                <a:cs typeface="Arial" pitchFamily="34" charset="0"/>
              </a:rPr>
              <a:t> NE </a:t>
            </a:r>
            <a:r>
              <a:rPr lang="tr-TR" sz="2800" b="1" dirty="0" err="1" smtClean="0">
                <a:latin typeface="Comic Sans MS" pitchFamily="66" charset="0"/>
                <a:cs typeface="Arial" pitchFamily="34" charset="0"/>
              </a:rPr>
              <a:t>transporter</a:t>
            </a:r>
            <a:r>
              <a:rPr lang="tr-TR" sz="2800" b="1" dirty="0" smtClean="0">
                <a:latin typeface="Comic Sans MS" pitchFamily="66" charset="0"/>
                <a:cs typeface="Arial" pitchFamily="34" charset="0"/>
              </a:rPr>
              <a:t> inhibitörü</a:t>
            </a:r>
          </a:p>
          <a:p>
            <a:pPr marL="682625" lvl="2" indent="-276225" eaLnBrk="1" hangingPunct="1">
              <a:spcBef>
                <a:spcPct val="30000"/>
              </a:spcBef>
              <a:spcAft>
                <a:spcPct val="20000"/>
              </a:spcAft>
              <a:buFontTx/>
              <a:buBlip>
                <a:blip r:embed="rId2"/>
              </a:buBlip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En iyi cevap alınan doz </a:t>
            </a:r>
            <a:r>
              <a:rPr lang="en-US" dirty="0" smtClean="0">
                <a:latin typeface="Comic Sans MS" pitchFamily="66" charset="0"/>
                <a:cs typeface="Arial" pitchFamily="34" charset="0"/>
              </a:rPr>
              <a:t>1.2 mg/kg/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gün (0.5-1.5 mg/kg)</a:t>
            </a:r>
          </a:p>
          <a:p>
            <a:pPr marL="682625" lvl="2" indent="-276225" eaLnBrk="1" hangingPunct="1">
              <a:spcBef>
                <a:spcPct val="30000"/>
              </a:spcBef>
              <a:spcAft>
                <a:spcPct val="20000"/>
              </a:spcAft>
              <a:buFontTx/>
              <a:buBlip>
                <a:blip r:embed="rId2"/>
              </a:buBlip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Yarı ömrü 5 saat, 24 saat etkili</a:t>
            </a:r>
          </a:p>
          <a:p>
            <a:pPr marL="682625" lvl="2" indent="-276225" eaLnBrk="1" hangingPunct="1">
              <a:spcBef>
                <a:spcPct val="30000"/>
              </a:spcBef>
              <a:spcAft>
                <a:spcPct val="20000"/>
              </a:spcAft>
              <a:buFontTx/>
              <a:buBlip>
                <a:blip r:embed="rId2"/>
              </a:buBlip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Y.E: iştah azlığı, bulantı,</a:t>
            </a:r>
            <a:r>
              <a:rPr lang="tr-TR" dirty="0" err="1" smtClean="0">
                <a:latin typeface="Comic Sans MS" pitchFamily="66" charset="0"/>
                <a:cs typeface="Arial" pitchFamily="34" charset="0"/>
              </a:rPr>
              <a:t>somnolans</a:t>
            </a:r>
            <a:r>
              <a:rPr lang="tr-TR" dirty="0" smtClean="0">
                <a:latin typeface="Comic Sans MS" pitchFamily="66" charset="0"/>
                <a:cs typeface="Arial" pitchFamily="34" charset="0"/>
              </a:rPr>
              <a:t>, kilo kaybı</a:t>
            </a:r>
          </a:p>
          <a:p>
            <a:pPr marL="682625" lvl="2" indent="-276225" eaLnBrk="1" hangingPunct="1">
              <a:spcBef>
                <a:spcPct val="30000"/>
              </a:spcBef>
              <a:spcAft>
                <a:spcPct val="20000"/>
              </a:spcAft>
              <a:buFontTx/>
              <a:buBlip>
                <a:blip r:embed="rId2"/>
              </a:buBlip>
            </a:pPr>
            <a:r>
              <a:rPr lang="tr-TR" dirty="0" smtClean="0">
                <a:latin typeface="Comic Sans MS" pitchFamily="66" charset="0"/>
                <a:cs typeface="Arial" pitchFamily="34" charset="0"/>
              </a:rPr>
              <a:t>Bağımlılık yok</a:t>
            </a:r>
          </a:p>
          <a:p>
            <a:pPr marL="682625" lvl="2" indent="-276225" eaLnBrk="1" hangingPunct="1">
              <a:spcBef>
                <a:spcPct val="30000"/>
              </a:spcBef>
              <a:spcAft>
                <a:spcPct val="20000"/>
              </a:spcAft>
              <a:buFontTx/>
              <a:buNone/>
            </a:pPr>
            <a:endParaRPr lang="tr-TR" sz="3200" b="1" dirty="0" smtClean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İLAÇ TEDAVİSİ</a:t>
            </a:r>
            <a:endParaRPr lang="tr-TR" dirty="0">
              <a:solidFill>
                <a:schemeClr val="tx1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713788" cy="5256212"/>
          </a:xfrm>
        </p:spPr>
        <p:txBody>
          <a:bodyPr tIns="320040" anchorCtr="1">
            <a:normAutofit/>
          </a:bodyPr>
          <a:lstStyle/>
          <a:p>
            <a:pPr>
              <a:defRPr/>
            </a:pPr>
            <a:r>
              <a:rPr lang="tr-TR" sz="2800" b="1" dirty="0" err="1" smtClean="0">
                <a:latin typeface="Comic Sans MS" pitchFamily="66" charset="0"/>
              </a:rPr>
              <a:t>Bupropiyon</a:t>
            </a:r>
            <a:r>
              <a:rPr lang="tr-TR" sz="2800" dirty="0" smtClean="0">
                <a:latin typeface="Comic Sans MS" pitchFamily="66" charset="0"/>
              </a:rPr>
              <a:t>, NA ve DA gerialım engelleyicisidir. Ergenlerde kısmi yanıt olduğu bildirilmiştir. Nöbet ve tikleri tetikleyebilir</a:t>
            </a:r>
          </a:p>
          <a:p>
            <a:pPr>
              <a:defRPr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defRPr/>
            </a:pPr>
            <a:r>
              <a:rPr lang="tr-TR" sz="2800" b="1" dirty="0" err="1" smtClean="0">
                <a:latin typeface="Comic Sans MS" pitchFamily="66" charset="0"/>
              </a:rPr>
              <a:t>İmipramin</a:t>
            </a:r>
            <a:r>
              <a:rPr lang="tr-TR" sz="2800" dirty="0" smtClean="0">
                <a:latin typeface="Comic Sans MS" pitchFamily="66" charset="0"/>
              </a:rPr>
              <a:t>, geçmişte daha yaygın biçimde kullanılan bir </a:t>
            </a:r>
            <a:r>
              <a:rPr lang="tr-TR" sz="2800" dirty="0" err="1" smtClean="0">
                <a:latin typeface="Comic Sans MS" pitchFamily="66" charset="0"/>
              </a:rPr>
              <a:t>TCA’dır</a:t>
            </a:r>
            <a:r>
              <a:rPr lang="tr-TR" sz="2800" dirty="0" smtClean="0">
                <a:latin typeface="Comic Sans MS" pitchFamily="66" charset="0"/>
              </a:rPr>
              <a:t>. </a:t>
            </a:r>
            <a:r>
              <a:rPr lang="tr-TR" sz="2800" dirty="0" err="1" smtClean="0">
                <a:latin typeface="Comic Sans MS" pitchFamily="66" charset="0"/>
              </a:rPr>
              <a:t>Hiperaktivitede</a:t>
            </a:r>
            <a:r>
              <a:rPr lang="tr-TR" sz="2800" dirty="0" smtClean="0">
                <a:latin typeface="Comic Sans MS" pitchFamily="66" charset="0"/>
              </a:rPr>
              <a:t> kısmen etkili, ancak dikkat üzerine etkisinin olmadığı bulunmuştur. </a:t>
            </a:r>
            <a:r>
              <a:rPr lang="tr-TR" sz="2800" dirty="0" err="1" smtClean="0">
                <a:latin typeface="Comic Sans MS" pitchFamily="66" charset="0"/>
              </a:rPr>
              <a:t>Kardiyalyan</a:t>
            </a:r>
            <a:r>
              <a:rPr lang="tr-TR" sz="2800" dirty="0" smtClean="0">
                <a:latin typeface="Comic Sans MS" pitchFamily="66" charset="0"/>
              </a:rPr>
              <a:t> etiklere dikkat </a:t>
            </a:r>
            <a:r>
              <a:rPr lang="tr-TR" sz="2800" dirty="0" err="1" smtClean="0">
                <a:latin typeface="Comic Sans MS" pitchFamily="66" charset="0"/>
              </a:rPr>
              <a:t>edilmel</a:t>
            </a:r>
            <a:r>
              <a:rPr lang="tr-TR" sz="2800" dirty="0" smtClean="0">
                <a:latin typeface="Comic Sans MS" pitchFamily="66" charset="0"/>
              </a:rPr>
              <a:t>,</a:t>
            </a:r>
          </a:p>
          <a:p>
            <a:pPr marL="0" indent="0" eaLnBrk="1" fontAlgn="auto" hangingPunct="1">
              <a:spcBef>
                <a:spcPct val="25000"/>
              </a:spcBef>
              <a:spcAft>
                <a:spcPct val="25000"/>
              </a:spcAft>
              <a:buFont typeface="Wingdings"/>
              <a:buChar char=""/>
              <a:defRPr/>
            </a:pPr>
            <a:endParaRPr lang="tr-TR" dirty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1"/>
                </a:solidFill>
                <a:latin typeface="Comic Sans MS" pitchFamily="66" charset="0"/>
                <a:cs typeface="Arial" pitchFamily="34" charset="0"/>
              </a:rPr>
              <a:t>İLAÇ TEDAVİSİ</a:t>
            </a:r>
            <a:endParaRPr lang="tr-TR" dirty="0">
              <a:solidFill>
                <a:schemeClr val="tx1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713788" cy="5256212"/>
          </a:xfrm>
        </p:spPr>
        <p:txBody>
          <a:bodyPr tIns="320040" anchorCtr="1">
            <a:normAutofit/>
          </a:bodyPr>
          <a:lstStyle/>
          <a:p>
            <a:pPr algn="just">
              <a:defRPr/>
            </a:pPr>
            <a:r>
              <a:rPr lang="tr-TR" b="1" dirty="0" err="1" smtClean="0">
                <a:latin typeface="Comic Sans MS" pitchFamily="66" charset="0"/>
              </a:rPr>
              <a:t>Modafinil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hipokretin</a:t>
            </a:r>
            <a:r>
              <a:rPr lang="tr-TR" dirty="0" smtClean="0">
                <a:latin typeface="Comic Sans MS" pitchFamily="66" charset="0"/>
              </a:rPr>
              <a:t>/</a:t>
            </a:r>
            <a:r>
              <a:rPr lang="tr-TR" dirty="0" err="1" smtClean="0">
                <a:latin typeface="Comic Sans MS" pitchFamily="66" charset="0"/>
              </a:rPr>
              <a:t>oreksin</a:t>
            </a:r>
            <a:r>
              <a:rPr lang="tr-TR" dirty="0" smtClean="0">
                <a:latin typeface="Comic Sans MS" pitchFamily="66" charset="0"/>
              </a:rPr>
              <a:t> sistemini dolaylı yoldan etkileyen bir ilaçtır. Yapılan birçok </a:t>
            </a:r>
            <a:r>
              <a:rPr lang="tr-TR" dirty="0" err="1" smtClean="0">
                <a:latin typeface="Comic Sans MS" pitchFamily="66" charset="0"/>
              </a:rPr>
              <a:t>randomize</a:t>
            </a:r>
            <a:r>
              <a:rPr lang="tr-TR" dirty="0" smtClean="0">
                <a:latin typeface="Comic Sans MS" pitchFamily="66" charset="0"/>
              </a:rPr>
              <a:t> kontrollü çalışma, </a:t>
            </a:r>
            <a:r>
              <a:rPr lang="tr-TR" dirty="0" err="1" smtClean="0">
                <a:latin typeface="Comic Sans MS" pitchFamily="66" charset="0"/>
              </a:rPr>
              <a:t>modafinilin</a:t>
            </a:r>
            <a:r>
              <a:rPr lang="tr-TR" dirty="0" smtClean="0">
                <a:latin typeface="Comic Sans MS" pitchFamily="66" charset="0"/>
              </a:rPr>
              <a:t> DEHB olan çocuklarda etkili olduğunu ve günde tek doz ile yeterli yanıt alındığını ortaya koymuştur. Deri döküntülerine neden olabildiği için günümüzde yaygın olarak kullanılmamaktadır.</a:t>
            </a:r>
            <a:endParaRPr lang="tr-TR" sz="2000" dirty="0" smtClean="0">
              <a:latin typeface="Comic Sans MS" pitchFamily="66" charset="0"/>
            </a:endParaRPr>
          </a:p>
          <a:p>
            <a:pPr algn="just">
              <a:defRPr/>
            </a:pPr>
            <a:r>
              <a:rPr lang="tr-TR" b="1" dirty="0" smtClean="0">
                <a:latin typeface="Comic Sans MS" pitchFamily="66" charset="0"/>
              </a:rPr>
              <a:t>Alfa 2 </a:t>
            </a:r>
            <a:r>
              <a:rPr lang="tr-TR" b="1" dirty="0" err="1" smtClean="0">
                <a:latin typeface="Comic Sans MS" pitchFamily="66" charset="0"/>
              </a:rPr>
              <a:t>agonistleri</a:t>
            </a:r>
            <a:r>
              <a:rPr lang="tr-TR" b="1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klonidin</a:t>
            </a:r>
            <a:r>
              <a:rPr lang="tr-TR" dirty="0" smtClean="0">
                <a:latin typeface="Comic Sans MS" pitchFamily="66" charset="0"/>
              </a:rPr>
              <a:t> ve </a:t>
            </a:r>
            <a:r>
              <a:rPr lang="tr-TR" dirty="0" err="1" smtClean="0">
                <a:latin typeface="Comic Sans MS" pitchFamily="66" charset="0"/>
              </a:rPr>
              <a:t>guanfasin</a:t>
            </a:r>
            <a:r>
              <a:rPr lang="tr-TR" dirty="0" smtClean="0">
                <a:latin typeface="Comic Sans MS" pitchFamily="66" charset="0"/>
              </a:rPr>
              <a:t>) tik bozukluğu </a:t>
            </a:r>
            <a:r>
              <a:rPr lang="tr-TR" dirty="0" err="1" smtClean="0">
                <a:latin typeface="Comic Sans MS" pitchFamily="66" charset="0"/>
              </a:rPr>
              <a:t>eştanılı</a:t>
            </a:r>
            <a:r>
              <a:rPr lang="tr-TR" dirty="0" smtClean="0">
                <a:latin typeface="Comic Sans MS" pitchFamily="66" charset="0"/>
              </a:rPr>
              <a:t> DEHB olgularında kullanılmakta olup her iki durum için anlamlı düzelmeler olduğu bildirilmiştir. En sık görülen yan etkileri </a:t>
            </a:r>
            <a:r>
              <a:rPr lang="tr-TR" dirty="0" err="1" smtClean="0">
                <a:latin typeface="Comic Sans MS" pitchFamily="66" charset="0"/>
              </a:rPr>
              <a:t>sedasyon</a:t>
            </a:r>
            <a:r>
              <a:rPr lang="tr-TR" dirty="0" smtClean="0">
                <a:latin typeface="Comic Sans MS" pitchFamily="66" charset="0"/>
              </a:rPr>
              <a:t> ve yorgunluktur. Hipotansiyon ve çekilmeye bağlı hipertansiyona dikkat edilmelidir. Türkiye’de bulunmamaktadır.</a:t>
            </a:r>
            <a:endParaRPr lang="tr-TR" sz="2000" dirty="0" smtClean="0">
              <a:latin typeface="Comic Sans MS" pitchFamily="66" charset="0"/>
            </a:endParaRPr>
          </a:p>
          <a:p>
            <a:pPr marL="798513" lvl="1" indent="-608013" eaLnBrk="1" fontAlgn="auto" hangingPunct="1">
              <a:spcBef>
                <a:spcPct val="25000"/>
              </a:spcBef>
              <a:spcAft>
                <a:spcPct val="25000"/>
              </a:spcAft>
              <a:buFont typeface="Monotype Sorts" pitchFamily="2" charset="2"/>
              <a:buNone/>
              <a:defRPr/>
            </a:pPr>
            <a:endParaRPr lang="tr-TR" sz="3200" b="1" dirty="0" smtClean="0">
              <a:latin typeface="Comic Sans MS" pitchFamily="66" charset="0"/>
              <a:cs typeface="Arial" pitchFamily="34" charset="0"/>
            </a:endParaRPr>
          </a:p>
          <a:p>
            <a:pPr marL="0" indent="0" eaLnBrk="1" fontAlgn="auto" hangingPunct="1">
              <a:spcBef>
                <a:spcPct val="25000"/>
              </a:spcBef>
              <a:spcAft>
                <a:spcPct val="25000"/>
              </a:spcAft>
              <a:buFont typeface="Wingdings"/>
              <a:buChar char=""/>
              <a:defRPr/>
            </a:pPr>
            <a:endParaRPr lang="tr-TR" dirty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>
            <a:cxnSpLocks noChangeShapeType="1"/>
          </p:cNvCxnSpPr>
          <p:nvPr/>
        </p:nvCxnSpPr>
        <p:spPr bwMode="auto">
          <a:xfrm>
            <a:off x="1187450" y="1457325"/>
            <a:ext cx="0" cy="41036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38100" dir="5400000" algn="ctr" rotWithShape="0">
              <a:srgbClr val="002041">
                <a:alpha val="48000"/>
              </a:srgbClr>
            </a:outerShdw>
          </a:effectLst>
        </p:spPr>
      </p:cxnSp>
      <p:cxnSp>
        <p:nvCxnSpPr>
          <p:cNvPr id="6" name="5 Düz Bağlayıcı"/>
          <p:cNvCxnSpPr>
            <a:cxnSpLocks noChangeShapeType="1"/>
          </p:cNvCxnSpPr>
          <p:nvPr/>
        </p:nvCxnSpPr>
        <p:spPr bwMode="auto">
          <a:xfrm flipH="1">
            <a:off x="1187450" y="5561013"/>
            <a:ext cx="4752975" cy="79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38100" dir="5400000" algn="ctr" rotWithShape="0">
              <a:srgbClr val="002041">
                <a:alpha val="48000"/>
              </a:srgbClr>
            </a:outerShdw>
          </a:effectLst>
        </p:spPr>
      </p:cxnSp>
      <p:cxnSp>
        <p:nvCxnSpPr>
          <p:cNvPr id="12" name="11 Düz Bağlayıcı"/>
          <p:cNvCxnSpPr/>
          <p:nvPr/>
        </p:nvCxnSpPr>
        <p:spPr>
          <a:xfrm>
            <a:off x="3492500" y="1249363"/>
            <a:ext cx="71438" cy="46085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13 Metin kutusu"/>
          <p:cNvSpPr txBox="1">
            <a:spLocks noChangeArrowheads="1"/>
          </p:cNvSpPr>
          <p:nvPr/>
        </p:nvSpPr>
        <p:spPr bwMode="auto">
          <a:xfrm>
            <a:off x="3132138" y="5929313"/>
            <a:ext cx="793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Constantia" pitchFamily="18" charset="0"/>
              </a:rPr>
              <a:t>Puberte</a:t>
            </a:r>
          </a:p>
        </p:txBody>
      </p:sp>
      <p:cxnSp>
        <p:nvCxnSpPr>
          <p:cNvPr id="16" name="15 Düz Bağlayıcı"/>
          <p:cNvCxnSpPr/>
          <p:nvPr/>
        </p:nvCxnSpPr>
        <p:spPr>
          <a:xfrm>
            <a:off x="2339975" y="5426075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16463" y="5426075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17 Metin kutusu"/>
          <p:cNvSpPr txBox="1">
            <a:spLocks noChangeArrowheads="1"/>
          </p:cNvSpPr>
          <p:nvPr/>
        </p:nvSpPr>
        <p:spPr bwMode="auto">
          <a:xfrm>
            <a:off x="1187450" y="5641975"/>
            <a:ext cx="1109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Constantia" pitchFamily="18" charset="0"/>
              </a:rPr>
              <a:t>Okul öncesi</a:t>
            </a:r>
          </a:p>
        </p:txBody>
      </p:sp>
      <p:sp>
        <p:nvSpPr>
          <p:cNvPr id="16392" name="18 Metin kutusu"/>
          <p:cNvSpPr txBox="1">
            <a:spLocks noChangeArrowheads="1"/>
          </p:cNvSpPr>
          <p:nvPr/>
        </p:nvSpPr>
        <p:spPr bwMode="auto">
          <a:xfrm>
            <a:off x="2555875" y="5641975"/>
            <a:ext cx="7334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Constantia" pitchFamily="18" charset="0"/>
              </a:rPr>
              <a:t>İlkokul</a:t>
            </a:r>
          </a:p>
        </p:txBody>
      </p:sp>
      <p:sp>
        <p:nvSpPr>
          <p:cNvPr id="16393" name="19 Metin kutusu"/>
          <p:cNvSpPr txBox="1">
            <a:spLocks noChangeArrowheads="1"/>
          </p:cNvSpPr>
          <p:nvPr/>
        </p:nvSpPr>
        <p:spPr bwMode="auto">
          <a:xfrm>
            <a:off x="3708400" y="5641975"/>
            <a:ext cx="830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Constantia" pitchFamily="18" charset="0"/>
              </a:rPr>
              <a:t>Ergenlik</a:t>
            </a:r>
          </a:p>
        </p:txBody>
      </p:sp>
      <p:sp>
        <p:nvSpPr>
          <p:cNvPr id="16394" name="20 Metin kutusu"/>
          <p:cNvSpPr txBox="1">
            <a:spLocks noChangeArrowheads="1"/>
          </p:cNvSpPr>
          <p:nvPr/>
        </p:nvSpPr>
        <p:spPr bwMode="auto">
          <a:xfrm>
            <a:off x="4859338" y="5641975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>
                <a:latin typeface="Constantia" pitchFamily="18" charset="0"/>
              </a:rPr>
              <a:t>Yetişkinlik</a:t>
            </a:r>
          </a:p>
        </p:txBody>
      </p:sp>
      <p:sp>
        <p:nvSpPr>
          <p:cNvPr id="16395" name="21 Metin kutusu"/>
          <p:cNvSpPr txBox="1">
            <a:spLocks noChangeArrowheads="1"/>
          </p:cNvSpPr>
          <p:nvPr/>
        </p:nvSpPr>
        <p:spPr bwMode="auto">
          <a:xfrm rot="-5400000">
            <a:off x="-38100" y="3409951"/>
            <a:ext cx="1812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latin typeface="Constantia" pitchFamily="18" charset="0"/>
              </a:rPr>
              <a:t>DEHB Belirtileri</a:t>
            </a:r>
          </a:p>
        </p:txBody>
      </p:sp>
      <p:cxnSp>
        <p:nvCxnSpPr>
          <p:cNvPr id="34" name="33 Düz Bağlayıcı"/>
          <p:cNvCxnSpPr>
            <a:cxnSpLocks noChangeShapeType="1"/>
          </p:cNvCxnSpPr>
          <p:nvPr/>
        </p:nvCxnSpPr>
        <p:spPr bwMode="auto">
          <a:xfrm>
            <a:off x="1187450" y="2328863"/>
            <a:ext cx="230505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dist="38100" dir="5400000" algn="ctr" rotWithShape="0">
              <a:srgbClr val="002041">
                <a:alpha val="48000"/>
              </a:srgbClr>
            </a:outerShdw>
          </a:effectLst>
        </p:spPr>
      </p:cxnSp>
      <p:cxnSp>
        <p:nvCxnSpPr>
          <p:cNvPr id="35" name="34 Düz Bağlayıcı"/>
          <p:cNvCxnSpPr>
            <a:cxnSpLocks noChangeShapeType="1"/>
          </p:cNvCxnSpPr>
          <p:nvPr/>
        </p:nvCxnSpPr>
        <p:spPr bwMode="auto">
          <a:xfrm>
            <a:off x="4067175" y="2473325"/>
            <a:ext cx="2160588" cy="12239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dist="38100" dir="5400000" algn="ctr" rotWithShape="0">
              <a:srgbClr val="002041">
                <a:alpha val="48000"/>
              </a:srgbClr>
            </a:outerShdw>
          </a:effectLst>
        </p:spPr>
      </p:cxnSp>
      <p:cxnSp>
        <p:nvCxnSpPr>
          <p:cNvPr id="39" name="38 Eğri Bağlayıcı"/>
          <p:cNvCxnSpPr>
            <a:cxnSpLocks noChangeShapeType="1"/>
          </p:cNvCxnSpPr>
          <p:nvPr/>
        </p:nvCxnSpPr>
        <p:spPr bwMode="auto">
          <a:xfrm flipV="1">
            <a:off x="3492500" y="2473325"/>
            <a:ext cx="574675" cy="43180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dist="38100" dir="5400000" algn="ctr" rotWithShape="0">
              <a:srgbClr val="002041">
                <a:alpha val="48000"/>
              </a:srgbClr>
            </a:outerShdw>
          </a:effectLst>
        </p:spPr>
      </p:cxnSp>
      <p:sp>
        <p:nvSpPr>
          <p:cNvPr id="53" name="52 Serbest Form"/>
          <p:cNvSpPr/>
          <p:nvPr/>
        </p:nvSpPr>
        <p:spPr>
          <a:xfrm>
            <a:off x="1187450" y="2473325"/>
            <a:ext cx="4752975" cy="2519363"/>
          </a:xfrm>
          <a:custGeom>
            <a:avLst/>
            <a:gdLst>
              <a:gd name="connsiteX0" fmla="*/ 0 w 7610856"/>
              <a:gd name="connsiteY0" fmla="*/ 0 h 3607308"/>
              <a:gd name="connsiteX1" fmla="*/ 4974336 w 7610856"/>
              <a:gd name="connsiteY1" fmla="*/ 1280160 h 3607308"/>
              <a:gd name="connsiteX2" fmla="*/ 7232904 w 7610856"/>
              <a:gd name="connsiteY2" fmla="*/ 3273552 h 3607308"/>
              <a:gd name="connsiteX3" fmla="*/ 7242048 w 7610856"/>
              <a:gd name="connsiteY3" fmla="*/ 3282696 h 3607308"/>
              <a:gd name="connsiteX4" fmla="*/ 7223760 w 7610856"/>
              <a:gd name="connsiteY4" fmla="*/ 3282696 h 360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0856" h="3607308">
                <a:moveTo>
                  <a:pt x="0" y="0"/>
                </a:moveTo>
                <a:cubicBezTo>
                  <a:pt x="1884426" y="367284"/>
                  <a:pt x="3768852" y="734568"/>
                  <a:pt x="4974336" y="1280160"/>
                </a:cubicBezTo>
                <a:cubicBezTo>
                  <a:pt x="6179820" y="1825752"/>
                  <a:pt x="6854952" y="2939796"/>
                  <a:pt x="7232904" y="3273552"/>
                </a:cubicBezTo>
                <a:cubicBezTo>
                  <a:pt x="7610856" y="3607308"/>
                  <a:pt x="7243572" y="3281172"/>
                  <a:pt x="7242048" y="3282696"/>
                </a:cubicBezTo>
                <a:cubicBezTo>
                  <a:pt x="7240524" y="3284220"/>
                  <a:pt x="7232142" y="3283458"/>
                  <a:pt x="7223760" y="3282696"/>
                </a:cubicBezTo>
              </a:path>
            </a:pathLst>
          </a:cu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8" name="57 Serbest Form"/>
          <p:cNvSpPr/>
          <p:nvPr/>
        </p:nvSpPr>
        <p:spPr>
          <a:xfrm>
            <a:off x="1187450" y="2257425"/>
            <a:ext cx="5786438" cy="719138"/>
          </a:xfrm>
          <a:custGeom>
            <a:avLst/>
            <a:gdLst>
              <a:gd name="connsiteX0" fmla="*/ 0 w 5713476"/>
              <a:gd name="connsiteY0" fmla="*/ 880872 h 940308"/>
              <a:gd name="connsiteX1" fmla="*/ 2340864 w 5713476"/>
              <a:gd name="connsiteY1" fmla="*/ 12192 h 940308"/>
              <a:gd name="connsiteX2" fmla="*/ 5230368 w 5713476"/>
              <a:gd name="connsiteY2" fmla="*/ 807720 h 940308"/>
              <a:gd name="connsiteX3" fmla="*/ 5239512 w 5713476"/>
              <a:gd name="connsiteY3" fmla="*/ 807720 h 940308"/>
              <a:gd name="connsiteX4" fmla="*/ 5239512 w 5713476"/>
              <a:gd name="connsiteY4" fmla="*/ 807720 h 940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13476" h="940308">
                <a:moveTo>
                  <a:pt x="0" y="880872"/>
                </a:moveTo>
                <a:cubicBezTo>
                  <a:pt x="734568" y="452628"/>
                  <a:pt x="1469136" y="24384"/>
                  <a:pt x="2340864" y="12192"/>
                </a:cubicBezTo>
                <a:cubicBezTo>
                  <a:pt x="3212592" y="0"/>
                  <a:pt x="4747260" y="675132"/>
                  <a:pt x="5230368" y="807720"/>
                </a:cubicBezTo>
                <a:cubicBezTo>
                  <a:pt x="5713476" y="940308"/>
                  <a:pt x="5239512" y="807720"/>
                  <a:pt x="5239512" y="807720"/>
                </a:cubicBezTo>
                <a:lnTo>
                  <a:pt x="5239512" y="807720"/>
                </a:lnTo>
              </a:path>
            </a:pathLst>
          </a:cu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6401" name="58 Metin kutusu"/>
          <p:cNvSpPr txBox="1">
            <a:spLocks noChangeArrowheads="1"/>
          </p:cNvSpPr>
          <p:nvPr/>
        </p:nvSpPr>
        <p:spPr bwMode="auto">
          <a:xfrm>
            <a:off x="6732588" y="2760663"/>
            <a:ext cx="208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latin typeface="Constantia" pitchFamily="18" charset="0"/>
              </a:rPr>
              <a:t>Dikkat problemleri</a:t>
            </a:r>
          </a:p>
        </p:txBody>
      </p:sp>
      <p:sp>
        <p:nvSpPr>
          <p:cNvPr id="16402" name="59 Metin kutusu"/>
          <p:cNvSpPr txBox="1">
            <a:spLocks noChangeArrowheads="1"/>
          </p:cNvSpPr>
          <p:nvPr/>
        </p:nvSpPr>
        <p:spPr bwMode="auto">
          <a:xfrm>
            <a:off x="5940425" y="4776788"/>
            <a:ext cx="1365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latin typeface="Constantia" pitchFamily="18" charset="0"/>
              </a:rPr>
              <a:t>Hareketlilik</a:t>
            </a:r>
          </a:p>
        </p:txBody>
      </p:sp>
      <p:sp>
        <p:nvSpPr>
          <p:cNvPr id="16403" name="60 Metin kutusu"/>
          <p:cNvSpPr txBox="1">
            <a:spLocks noChangeArrowheads="1"/>
          </p:cNvSpPr>
          <p:nvPr/>
        </p:nvSpPr>
        <p:spPr bwMode="auto">
          <a:xfrm>
            <a:off x="6372225" y="3552825"/>
            <a:ext cx="1311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latin typeface="Constantia" pitchFamily="18" charset="0"/>
              </a:rPr>
              <a:t>Dürtüsellik</a:t>
            </a:r>
          </a:p>
        </p:txBody>
      </p:sp>
      <p:sp>
        <p:nvSpPr>
          <p:cNvPr id="16404" name="61 Metin kutusu"/>
          <p:cNvSpPr txBox="1">
            <a:spLocks noChangeArrowheads="1"/>
          </p:cNvSpPr>
          <p:nvPr/>
        </p:nvSpPr>
        <p:spPr bwMode="auto">
          <a:xfrm>
            <a:off x="971600" y="692696"/>
            <a:ext cx="40259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C00000"/>
                </a:solidFill>
                <a:latin typeface="Constantia" pitchFamily="18" charset="0"/>
              </a:rPr>
              <a:t>DEHB belirtilerinin seyri</a:t>
            </a:r>
          </a:p>
        </p:txBody>
      </p:sp>
      <p:sp>
        <p:nvSpPr>
          <p:cNvPr id="16405" name="21 Metin kutusu"/>
          <p:cNvSpPr txBox="1">
            <a:spLocks noChangeArrowheads="1"/>
          </p:cNvSpPr>
          <p:nvPr/>
        </p:nvSpPr>
        <p:spPr bwMode="auto">
          <a:xfrm>
            <a:off x="6227763" y="5732463"/>
            <a:ext cx="1468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/>
              <a:t>Arnold LE, 2004</a:t>
            </a:r>
          </a:p>
          <a:p>
            <a:r>
              <a:rPr lang="tr-TR" sz="1400"/>
              <a:t>Lewis M, 2007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www.yankiyazgan.com        @yankiyazgancom</a:t>
            </a:r>
          </a:p>
        </p:txBody>
      </p:sp>
      <p:sp>
        <p:nvSpPr>
          <p:cNvPr id="164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C6A8FE-5283-4139-9BC3-73665AB8FEDE}" type="slidenum">
              <a:rPr lang="tr-TR"/>
              <a:pPr/>
              <a:t>45</a:t>
            </a:fld>
            <a:endParaRPr lang="tr-TR"/>
          </a:p>
        </p:txBody>
      </p:sp>
      <p:sp>
        <p:nvSpPr>
          <p:cNvPr id="25" name="1 Başlık"/>
          <p:cNvSpPr txBox="1">
            <a:spLocks/>
          </p:cNvSpPr>
          <p:nvPr/>
        </p:nvSpPr>
        <p:spPr>
          <a:xfrm>
            <a:off x="323528" y="0"/>
            <a:ext cx="82296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PROGNOZ</a:t>
            </a:r>
            <a:endParaRPr kumimoji="0" lang="tr-TR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25 Metin kutusu"/>
          <p:cNvSpPr txBox="1"/>
          <p:nvPr/>
        </p:nvSpPr>
        <p:spPr>
          <a:xfrm>
            <a:off x="5183560" y="1268760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%10-79 arasında yetişkinlikte devam eder.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Metin kutusu"/>
          <p:cNvSpPr txBox="1">
            <a:spLocks noChangeArrowheads="1"/>
          </p:cNvSpPr>
          <p:nvPr/>
        </p:nvSpPr>
        <p:spPr bwMode="auto">
          <a:xfrm>
            <a:off x="323528" y="1268760"/>
            <a:ext cx="8174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C00000"/>
                </a:solidFill>
                <a:latin typeface="Constantia" pitchFamily="18" charset="0"/>
              </a:rPr>
              <a:t>Olumlu vs Olumsuz Sonucu Belirleyen Faktörler Neler?</a:t>
            </a:r>
          </a:p>
        </p:txBody>
      </p:sp>
      <p:sp>
        <p:nvSpPr>
          <p:cNvPr id="22530" name="2 Metin kutusu"/>
          <p:cNvSpPr txBox="1">
            <a:spLocks noChangeArrowheads="1"/>
          </p:cNvSpPr>
          <p:nvPr/>
        </p:nvSpPr>
        <p:spPr bwMode="auto">
          <a:xfrm>
            <a:off x="827584" y="1916832"/>
            <a:ext cx="684105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Constantia" pitchFamily="18" charset="0"/>
              </a:rPr>
              <a:t>1. Çocuğa Özgü Değişkenler</a:t>
            </a:r>
          </a:p>
          <a:p>
            <a:r>
              <a:rPr lang="tr-TR" sz="2400" dirty="0">
                <a:latin typeface="Constantia" pitchFamily="18" charset="0"/>
              </a:rPr>
              <a:t>    IQ, DEHB alt tipi, DEHB şiddeti, </a:t>
            </a:r>
            <a:r>
              <a:rPr lang="tr-TR" sz="2400" dirty="0" err="1">
                <a:latin typeface="Constantia" pitchFamily="18" charset="0"/>
              </a:rPr>
              <a:t>komorbidite</a:t>
            </a:r>
            <a:endParaRPr lang="tr-TR" sz="2400" dirty="0">
              <a:latin typeface="Constantia" pitchFamily="18" charset="0"/>
            </a:endParaRPr>
          </a:p>
        </p:txBody>
      </p:sp>
      <p:sp>
        <p:nvSpPr>
          <p:cNvPr id="22531" name="3 Metin kutusu"/>
          <p:cNvSpPr txBox="1">
            <a:spLocks noChangeArrowheads="1"/>
          </p:cNvSpPr>
          <p:nvPr/>
        </p:nvSpPr>
        <p:spPr bwMode="auto">
          <a:xfrm>
            <a:off x="755576" y="2852936"/>
            <a:ext cx="612097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Constantia" pitchFamily="18" charset="0"/>
              </a:rPr>
              <a:t>2. Aile İle İlgili Değişkenler</a:t>
            </a:r>
          </a:p>
          <a:p>
            <a:r>
              <a:rPr lang="tr-TR" sz="2400" dirty="0">
                <a:latin typeface="Constantia" pitchFamily="18" charset="0"/>
              </a:rPr>
              <a:t>    SES, anne-babanın ruh sağlığı, ebeveynlik becerileri</a:t>
            </a:r>
          </a:p>
        </p:txBody>
      </p:sp>
      <p:sp>
        <p:nvSpPr>
          <p:cNvPr id="22532" name="4 Metin kutusu"/>
          <p:cNvSpPr txBox="1">
            <a:spLocks noChangeArrowheads="1"/>
          </p:cNvSpPr>
          <p:nvPr/>
        </p:nvSpPr>
        <p:spPr bwMode="auto">
          <a:xfrm>
            <a:off x="971600" y="4077072"/>
            <a:ext cx="604795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Constantia" pitchFamily="18" charset="0"/>
              </a:rPr>
              <a:t>3. Tedavi</a:t>
            </a:r>
          </a:p>
          <a:p>
            <a:r>
              <a:rPr lang="tr-TR" sz="2400" dirty="0">
                <a:latin typeface="Constantia" pitchFamily="18" charset="0"/>
              </a:rPr>
              <a:t>    Tipi (İlaç, </a:t>
            </a:r>
            <a:r>
              <a:rPr lang="tr-TR" sz="2400" dirty="0" err="1">
                <a:latin typeface="Constantia" pitchFamily="18" charset="0"/>
              </a:rPr>
              <a:t>psikososyal</a:t>
            </a:r>
            <a:r>
              <a:rPr lang="tr-TR" sz="2400" dirty="0">
                <a:latin typeface="Constantia" pitchFamily="18" charset="0"/>
              </a:rPr>
              <a:t> tedaviler vs.)</a:t>
            </a:r>
          </a:p>
          <a:p>
            <a:r>
              <a:rPr lang="tr-TR" sz="2400" dirty="0">
                <a:latin typeface="Constantia" pitchFamily="18" charset="0"/>
              </a:rPr>
              <a:t>    Süresi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323528" y="5373216"/>
            <a:ext cx="8027987" cy="64633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ea typeface="ＭＳ Ｐゴシック" pitchFamily="34" charset="-128"/>
              </a:rPr>
              <a:t>Sonuç bu faktörlerden herhangi biri ile değil, hepsinin etkileşimi ile ilişkili…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www.yankiyazgan.com        @yankiyazgancom</a:t>
            </a:r>
          </a:p>
        </p:txBody>
      </p:sp>
      <p:sp>
        <p:nvSpPr>
          <p:cNvPr id="225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4B5C50-EFF5-4F87-B35E-5CD922EB3237}" type="slidenum">
              <a:rPr lang="tr-TR"/>
              <a:pPr/>
              <a:t>46</a:t>
            </a:fld>
            <a:endParaRPr lang="tr-TR"/>
          </a:p>
        </p:txBody>
      </p:sp>
      <p:sp>
        <p:nvSpPr>
          <p:cNvPr id="9" name="1 Başlık"/>
          <p:cNvSpPr txBox="1">
            <a:spLocks/>
          </p:cNvSpPr>
          <p:nvPr/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PROGNOZ</a:t>
            </a:r>
            <a:endParaRPr kumimoji="0" lang="tr-TR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EPİLEPSİ VE DEHB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DEHB si olan çocukların %30-60 </a:t>
            </a:r>
            <a:r>
              <a:rPr lang="tr-TR" dirty="0" err="1" smtClean="0"/>
              <a:t>ında</a:t>
            </a:r>
            <a:r>
              <a:rPr lang="tr-TR" dirty="0" smtClean="0"/>
              <a:t> zemin ritminde yavaşlama ve alfa aktivitesinde azalma başta olmak üzere EEG bozuklukları saptanmıştır.</a:t>
            </a:r>
          </a:p>
          <a:p>
            <a:pPr algn="just"/>
            <a:r>
              <a:rPr lang="tr-TR" dirty="0" smtClean="0"/>
              <a:t>Epilepsili çocukların 1\3 ünde DEHB belirtileri</a:t>
            </a:r>
          </a:p>
          <a:p>
            <a:pPr algn="just"/>
            <a:r>
              <a:rPr lang="tr-TR" dirty="0" err="1" smtClean="0"/>
              <a:t>Frontal</a:t>
            </a:r>
            <a:r>
              <a:rPr lang="tr-TR" dirty="0" smtClean="0"/>
              <a:t> ve </a:t>
            </a:r>
            <a:r>
              <a:rPr lang="tr-TR" dirty="0" err="1" smtClean="0"/>
              <a:t>temporal</a:t>
            </a:r>
            <a:r>
              <a:rPr lang="tr-TR" dirty="0" smtClean="0"/>
              <a:t> epilepsilerde DEHB belirtileri daha fazla</a:t>
            </a:r>
          </a:p>
          <a:p>
            <a:pPr algn="just"/>
            <a:r>
              <a:rPr lang="tr-TR" dirty="0" err="1" smtClean="0"/>
              <a:t>Jeneralize</a:t>
            </a:r>
            <a:r>
              <a:rPr lang="tr-TR" dirty="0" smtClean="0"/>
              <a:t> epilepsilerde </a:t>
            </a:r>
            <a:r>
              <a:rPr lang="tr-TR" dirty="0" err="1" smtClean="0"/>
              <a:t>fokallere</a:t>
            </a:r>
            <a:r>
              <a:rPr lang="tr-TR" dirty="0" smtClean="0"/>
              <a:t> göre daha fazla</a:t>
            </a:r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EPİLEPSİ VE DEHB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İlaçlarda DEHB belirtilerine neden olabilir;</a:t>
            </a:r>
          </a:p>
          <a:p>
            <a:r>
              <a:rPr lang="tr-TR" dirty="0" smtClean="0"/>
              <a:t>En çok </a:t>
            </a:r>
            <a:r>
              <a:rPr lang="tr-TR" dirty="0" err="1" smtClean="0"/>
              <a:t>Fenobarbital</a:t>
            </a:r>
            <a:endParaRPr lang="tr-TR" dirty="0" smtClean="0"/>
          </a:p>
          <a:p>
            <a:r>
              <a:rPr lang="tr-TR" dirty="0" err="1" smtClean="0"/>
              <a:t>Fenitoin</a:t>
            </a:r>
            <a:r>
              <a:rPr lang="tr-TR" dirty="0" smtClean="0"/>
              <a:t>; bilişsel işlevlerde  bozulma</a:t>
            </a:r>
          </a:p>
          <a:p>
            <a:r>
              <a:rPr lang="tr-TR" dirty="0" err="1" smtClean="0"/>
              <a:t>Valproik</a:t>
            </a:r>
            <a:r>
              <a:rPr lang="tr-TR" dirty="0" smtClean="0"/>
              <a:t> asit; çalışmalar çelişkili</a:t>
            </a:r>
          </a:p>
          <a:p>
            <a:r>
              <a:rPr lang="tr-TR" dirty="0" err="1" smtClean="0"/>
              <a:t>Gabapentin</a:t>
            </a:r>
            <a:r>
              <a:rPr lang="tr-TR" dirty="0" smtClean="0"/>
              <a:t>; </a:t>
            </a:r>
            <a:r>
              <a:rPr lang="tr-TR" dirty="0" err="1" smtClean="0"/>
              <a:t>hiperaktivite</a:t>
            </a:r>
            <a:r>
              <a:rPr lang="tr-TR" dirty="0" smtClean="0"/>
              <a:t>, öfke patlamaları</a:t>
            </a:r>
          </a:p>
          <a:p>
            <a:r>
              <a:rPr lang="tr-TR" dirty="0" err="1" smtClean="0"/>
              <a:t>Karbamazepin</a:t>
            </a:r>
            <a:r>
              <a:rPr lang="tr-TR" dirty="0" smtClean="0"/>
              <a:t> ve </a:t>
            </a:r>
            <a:r>
              <a:rPr lang="tr-TR" dirty="0" err="1" smtClean="0"/>
              <a:t>Lamotrijin</a:t>
            </a:r>
            <a:r>
              <a:rPr lang="tr-TR" dirty="0" smtClean="0"/>
              <a:t> bu alanda kullanılabilen ajanlar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EPİLEPSİ VE DEHB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FDA; epilepsili çocuklarda </a:t>
            </a:r>
            <a:r>
              <a:rPr lang="tr-TR" dirty="0" err="1" smtClean="0"/>
              <a:t>stimulanalr</a:t>
            </a:r>
            <a:r>
              <a:rPr lang="tr-TR" dirty="0" smtClean="0"/>
              <a:t> nöbet eşiğini düşürür, eğer nöbet olursa ilaç kesilmeli</a:t>
            </a:r>
          </a:p>
          <a:p>
            <a:pPr algn="just"/>
            <a:r>
              <a:rPr lang="tr-TR" dirty="0" smtClean="0"/>
              <a:t>Çalışmalar; nöbet üzerine belirgin etki yok</a:t>
            </a:r>
          </a:p>
          <a:p>
            <a:pPr algn="just"/>
            <a:r>
              <a:rPr lang="tr-TR" dirty="0" smtClean="0"/>
              <a:t>Önerilen; nöbetler kontrol altında ise tedavi başlanabilir.</a:t>
            </a:r>
          </a:p>
          <a:p>
            <a:pPr algn="just"/>
            <a:r>
              <a:rPr lang="tr-TR" dirty="0" err="1" smtClean="0"/>
              <a:t>Trisiklik</a:t>
            </a:r>
            <a:r>
              <a:rPr lang="tr-TR" dirty="0" smtClean="0"/>
              <a:t> </a:t>
            </a:r>
            <a:r>
              <a:rPr lang="tr-TR" dirty="0" err="1" smtClean="0"/>
              <a:t>antidepresanlar</a:t>
            </a:r>
            <a:r>
              <a:rPr lang="tr-TR" dirty="0" smtClean="0"/>
              <a:t> ve </a:t>
            </a:r>
            <a:r>
              <a:rPr lang="tr-TR" dirty="0" err="1" smtClean="0"/>
              <a:t>bupropiondan</a:t>
            </a:r>
            <a:r>
              <a:rPr lang="tr-TR" dirty="0" smtClean="0"/>
              <a:t> kaçınılmalı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Tarihçe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DSM- V “NÖROGELİŞİMSEL BOZUKLUKLAR”</a:t>
            </a:r>
          </a:p>
          <a:p>
            <a:endParaRPr lang="tr-TR" dirty="0" smtClean="0"/>
          </a:p>
          <a:p>
            <a:r>
              <a:rPr lang="tr-TR" sz="2400" dirty="0" smtClean="0"/>
              <a:t>DEHB</a:t>
            </a:r>
          </a:p>
          <a:p>
            <a:r>
              <a:rPr lang="tr-TR" sz="2400" dirty="0" smtClean="0"/>
              <a:t>Entelektüel yetersizlik</a:t>
            </a:r>
          </a:p>
          <a:p>
            <a:r>
              <a:rPr lang="tr-TR" sz="2400" dirty="0" smtClean="0"/>
              <a:t>Otistik spektrum bozuklukları</a:t>
            </a:r>
          </a:p>
          <a:p>
            <a:r>
              <a:rPr lang="tr-TR" sz="2400" dirty="0" smtClean="0"/>
              <a:t>İletişim Bozuklukları</a:t>
            </a:r>
          </a:p>
          <a:p>
            <a:r>
              <a:rPr lang="tr-TR" sz="2400" dirty="0" smtClean="0"/>
              <a:t>Özgül Öğrenme Güçlüğü</a:t>
            </a:r>
          </a:p>
          <a:p>
            <a:r>
              <a:rPr lang="tr-TR" sz="2400" dirty="0" smtClean="0"/>
              <a:t>Motor bozukluklar</a:t>
            </a:r>
          </a:p>
          <a:p>
            <a:r>
              <a:rPr lang="tr-TR" sz="2400" dirty="0" smtClean="0"/>
              <a:t>Tik bozuklukları</a:t>
            </a:r>
          </a:p>
          <a:p>
            <a:r>
              <a:rPr lang="tr-TR" sz="2400" dirty="0" smtClean="0"/>
              <a:t>Diğer </a:t>
            </a:r>
            <a:r>
              <a:rPr lang="tr-TR" sz="2400" dirty="0" err="1" smtClean="0"/>
              <a:t>nöro</a:t>
            </a:r>
            <a:r>
              <a:rPr lang="tr-TR" sz="2400" dirty="0" smtClean="0"/>
              <a:t> gelişimsel bozukluklar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hp\Desktop\58679156yp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8259637" cy="6644420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4932040" y="5517232"/>
            <a:ext cx="4211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solidFill>
                  <a:schemeClr val="accent1"/>
                </a:solidFill>
              </a:rPr>
              <a:t>TEŞEKKÜRLER…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Epidemiyoloji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400" dirty="0" smtClean="0">
                <a:latin typeface="Comic Sans MS" pitchFamily="66" charset="0"/>
              </a:rPr>
              <a:t>Çocuk ve ergenlerde sıklığı % 5-10 </a:t>
            </a:r>
            <a:endParaRPr lang="tr-TR" sz="2400" dirty="0" smtClean="0">
              <a:latin typeface="Comic Sans MS" pitchFamily="66" charset="0"/>
            </a:endParaRPr>
          </a:p>
          <a:p>
            <a:pPr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400" dirty="0" smtClean="0">
                <a:latin typeface="Comic Sans MS" pitchFamily="66" charset="0"/>
              </a:rPr>
              <a:t>Erişkinlerde </a:t>
            </a:r>
            <a:r>
              <a:rPr lang="tr-TR" sz="2400" dirty="0" smtClean="0">
                <a:latin typeface="Comic Sans MS" pitchFamily="66" charset="0"/>
              </a:rPr>
              <a:t>% 4</a:t>
            </a:r>
          </a:p>
          <a:p>
            <a:pPr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400" dirty="0" smtClean="0">
                <a:latin typeface="Comic Sans MS" pitchFamily="66" charset="0"/>
              </a:rPr>
              <a:t>Sadece </a:t>
            </a:r>
            <a:r>
              <a:rPr lang="tr-TR" sz="2400" dirty="0" smtClean="0">
                <a:latin typeface="Comic Sans MS" pitchFamily="66" charset="0"/>
              </a:rPr>
              <a:t>% 2 oranında tanı konmakta</a:t>
            </a:r>
          </a:p>
          <a:p>
            <a:pPr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endParaRPr lang="tr-TR" sz="2400" dirty="0" smtClean="0">
              <a:latin typeface="Comic Sans MS" pitchFamily="66" charset="0"/>
            </a:endParaRPr>
          </a:p>
          <a:p>
            <a:pPr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400" dirty="0" smtClean="0">
                <a:latin typeface="Comic Sans MS" pitchFamily="66" charset="0"/>
              </a:rPr>
              <a:t>Erkeklerde </a:t>
            </a:r>
            <a:r>
              <a:rPr lang="tr-TR" sz="2400" dirty="0" smtClean="0">
                <a:latin typeface="Comic Sans MS" pitchFamily="66" charset="0"/>
              </a:rPr>
              <a:t>sıklığı kızlardan fazla : </a:t>
            </a:r>
          </a:p>
          <a:p>
            <a:pPr lvl="1"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000" dirty="0" smtClean="0">
                <a:latin typeface="Comic Sans MS" pitchFamily="66" charset="0"/>
              </a:rPr>
              <a:t>Genel </a:t>
            </a:r>
            <a:r>
              <a:rPr lang="tr-TR" sz="2000" dirty="0" err="1" smtClean="0">
                <a:latin typeface="Comic Sans MS" pitchFamily="66" charset="0"/>
              </a:rPr>
              <a:t>Populasyonda</a:t>
            </a:r>
            <a:r>
              <a:rPr lang="tr-TR" sz="2000" dirty="0" smtClean="0">
                <a:latin typeface="Comic Sans MS" pitchFamily="66" charset="0"/>
              </a:rPr>
              <a:t>: 3-5/1</a:t>
            </a:r>
          </a:p>
          <a:p>
            <a:pPr lvl="1" algn="just">
              <a:spcBef>
                <a:spcPct val="0"/>
              </a:spcBef>
              <a:spcAft>
                <a:spcPct val="25000"/>
              </a:spcAft>
              <a:buClr>
                <a:srgbClr val="42358F"/>
              </a:buClr>
              <a:buSzPct val="80000"/>
            </a:pPr>
            <a:r>
              <a:rPr lang="tr-TR" sz="2000" dirty="0" smtClean="0">
                <a:latin typeface="Comic Sans MS" pitchFamily="66" charset="0"/>
              </a:rPr>
              <a:t>Klinikte: 9/1</a:t>
            </a:r>
            <a:endParaRPr lang="tr-TR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algn="just"/>
            <a:endParaRPr lang="tr-TR" dirty="0"/>
          </a:p>
        </p:txBody>
      </p:sp>
      <p:sp>
        <p:nvSpPr>
          <p:cNvPr id="6" name="AutoShape 6" descr="hiperaktif çocuk ile ilgili görsel sonucu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Epidemiyoloji</a:t>
            </a:r>
            <a:endParaRPr lang="tr-TR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351338"/>
          </a:xfrm>
        </p:spPr>
        <p:txBody>
          <a:bodyPr>
            <a:normAutofit/>
          </a:bodyPr>
          <a:lstStyle/>
          <a:p>
            <a:pPr algn="just">
              <a:buClr>
                <a:srgbClr val="993300"/>
              </a:buClr>
              <a:buSzPct val="95000"/>
              <a:buFont typeface="Arial" pitchFamily="34" charset="0"/>
              <a:buChar char="•"/>
            </a:pPr>
            <a:r>
              <a:rPr lang="tr-TR" sz="2800" dirty="0"/>
              <a:t>Erken çocukluk döneminde yaklaşık 3 yaş civarında başlar</a:t>
            </a:r>
          </a:p>
          <a:p>
            <a:pPr algn="just">
              <a:buClr>
                <a:srgbClr val="993300"/>
              </a:buClr>
              <a:buSzPct val="95000"/>
              <a:buFont typeface="Arial" pitchFamily="34" charset="0"/>
              <a:buChar char="•"/>
            </a:pPr>
            <a:r>
              <a:rPr lang="tr-TR" sz="2800" dirty="0"/>
              <a:t>En sık ilkokul döneminde tanı konulur</a:t>
            </a:r>
          </a:p>
          <a:p>
            <a:pPr algn="just">
              <a:buClr>
                <a:srgbClr val="993300"/>
              </a:buClr>
              <a:buSzPct val="95000"/>
              <a:buFont typeface="Arial" pitchFamily="34" charset="0"/>
              <a:buChar char="•"/>
            </a:pPr>
            <a:r>
              <a:rPr lang="tr-TR" sz="2800" dirty="0"/>
              <a:t>Çocukluğunda bu tanıyı alanların  </a:t>
            </a:r>
            <a:r>
              <a:rPr lang="tr-TR" sz="2800" u="sng" dirty="0"/>
              <a:t>%70-80’i</a:t>
            </a:r>
            <a:r>
              <a:rPr lang="tr-TR" sz="2800" dirty="0"/>
              <a:t> ergenlikte de aynı belirtileri gösterirler</a:t>
            </a:r>
          </a:p>
          <a:p>
            <a:pPr algn="just">
              <a:buClr>
                <a:srgbClr val="993300"/>
              </a:buClr>
              <a:buSzPct val="95000"/>
              <a:buFont typeface="Arial" pitchFamily="34" charset="0"/>
              <a:buChar char="•"/>
            </a:pPr>
            <a:r>
              <a:rPr lang="tr-TR" sz="2800" dirty="0"/>
              <a:t>Bunların da %50-65’i erişkinlikte de aynı tanıyı alırlar</a:t>
            </a:r>
            <a:endParaRPr lang="en-US" sz="2800" dirty="0"/>
          </a:p>
          <a:p>
            <a:pPr algn="just">
              <a:buFont typeface="Arial" pitchFamily="34" charset="0"/>
              <a:buChar char="•"/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tiyoloji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>
                <a:latin typeface="Comic Sans MS" pitchFamily="66" charset="0"/>
              </a:rPr>
              <a:t>Genetik Nedenler</a:t>
            </a:r>
          </a:p>
          <a:p>
            <a:r>
              <a:rPr lang="tr-TR" sz="2800" dirty="0" smtClean="0">
                <a:latin typeface="Comic Sans MS" pitchFamily="66" charset="0"/>
              </a:rPr>
              <a:t>Beyin Hasarı</a:t>
            </a:r>
          </a:p>
          <a:p>
            <a:r>
              <a:rPr lang="tr-TR" sz="2800" dirty="0" err="1" smtClean="0">
                <a:latin typeface="Comic Sans MS" pitchFamily="66" charset="0"/>
              </a:rPr>
              <a:t>Psikososyal</a:t>
            </a:r>
            <a:r>
              <a:rPr lang="tr-TR" sz="2800" dirty="0" smtClean="0">
                <a:latin typeface="Comic Sans MS" pitchFamily="66" charset="0"/>
              </a:rPr>
              <a:t> Etkenler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Etiyoloj</a:t>
            </a:r>
            <a:r>
              <a:rPr lang="tr-T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Genetik</a:t>
            </a:r>
          </a:p>
          <a:p>
            <a:pPr marL="609600" indent="-609600" algn="just"/>
            <a:r>
              <a:rPr lang="tr-TR" sz="2800" dirty="0" smtClean="0">
                <a:latin typeface="Comic Sans MS" pitchFamily="66" charset="0"/>
              </a:rPr>
              <a:t>Birinci derecede  akrabalarda 4-5 kat  sık</a:t>
            </a:r>
          </a:p>
          <a:p>
            <a:pPr marL="609600" indent="-609600" algn="just"/>
            <a:r>
              <a:rPr lang="tr-TR" sz="2800" dirty="0" err="1" smtClean="0">
                <a:latin typeface="Comic Sans MS" pitchFamily="66" charset="0"/>
              </a:rPr>
              <a:t>Hiperaktif</a:t>
            </a:r>
            <a:r>
              <a:rPr lang="tr-TR" sz="2800" dirty="0" smtClean="0">
                <a:latin typeface="Comic Sans MS" pitchFamily="66" charset="0"/>
              </a:rPr>
              <a:t> çocukların ailelerinde </a:t>
            </a:r>
          </a:p>
          <a:p>
            <a:pPr marL="609600" indent="-609600" algn="just">
              <a:buFontTx/>
              <a:buAutoNum type="arabicPeriod"/>
            </a:pPr>
            <a:r>
              <a:rPr lang="tr-TR" sz="2800" dirty="0" err="1" smtClean="0">
                <a:latin typeface="Comic Sans MS" pitchFamily="66" charset="0"/>
              </a:rPr>
              <a:t>Antisosyal</a:t>
            </a:r>
            <a:r>
              <a:rPr lang="tr-TR" sz="2800" dirty="0" smtClean="0">
                <a:latin typeface="Comic Sans MS" pitchFamily="66" charset="0"/>
              </a:rPr>
              <a:t> kişilik bozukluğu</a:t>
            </a:r>
          </a:p>
          <a:p>
            <a:pPr marL="609600" indent="-609600" algn="just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Histeri </a:t>
            </a:r>
          </a:p>
          <a:p>
            <a:pPr marL="609600" indent="-609600" algn="just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Alkolizm ve </a:t>
            </a:r>
          </a:p>
          <a:p>
            <a:pPr marL="609600" indent="-609600" algn="just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Madde kullanımının daha sık</a:t>
            </a:r>
          </a:p>
          <a:p>
            <a:endParaRPr lang="tr-TR" dirty="0"/>
          </a:p>
        </p:txBody>
      </p:sp>
      <p:pic>
        <p:nvPicPr>
          <p:cNvPr id="4" name="Picture 2" descr="konsantrasyon proble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2494" y="1556792"/>
            <a:ext cx="3991506" cy="4699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1956</Words>
  <Application>Microsoft Office PowerPoint</Application>
  <PresentationFormat>Ekran Gösterisi (4:3)</PresentationFormat>
  <Paragraphs>432</Paragraphs>
  <Slides>50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63" baseType="lpstr">
      <vt:lpstr>MS PGothic</vt:lpstr>
      <vt:lpstr>Arial</vt:lpstr>
      <vt:lpstr>Calibri</vt:lpstr>
      <vt:lpstr>Comic Sans MS</vt:lpstr>
      <vt:lpstr>Constantia</vt:lpstr>
      <vt:lpstr>Corbel</vt:lpstr>
      <vt:lpstr>Courier New</vt:lpstr>
      <vt:lpstr>Helvetica</vt:lpstr>
      <vt:lpstr>Monotype Sorts</vt:lpstr>
      <vt:lpstr>Times New Roman</vt:lpstr>
      <vt:lpstr>Wingdings</vt:lpstr>
      <vt:lpstr>Wingdings 2</vt:lpstr>
      <vt:lpstr>Office Teması</vt:lpstr>
      <vt:lpstr>DİKKAT EKSİKLİĞİ HİPERAKTİVİTE BOZUKLUĞU</vt:lpstr>
      <vt:lpstr>Tanım</vt:lpstr>
      <vt:lpstr>Tarihçe</vt:lpstr>
      <vt:lpstr>Tarihçe</vt:lpstr>
      <vt:lpstr>Tarihçe</vt:lpstr>
      <vt:lpstr>Epidemiyoloji</vt:lpstr>
      <vt:lpstr>Epidemiyoloji</vt:lpstr>
      <vt:lpstr>Etiyoloji</vt:lpstr>
      <vt:lpstr>Etiyoloji</vt:lpstr>
      <vt:lpstr>Etiyoloji</vt:lpstr>
      <vt:lpstr>Etiyoloji</vt:lpstr>
      <vt:lpstr>Etiyoloji</vt:lpstr>
      <vt:lpstr>Nörogörüntüleme Çalışmaları</vt:lpstr>
      <vt:lpstr>Nörogörüntüleme Çalışmaları</vt:lpstr>
      <vt:lpstr>Etiyoloji</vt:lpstr>
      <vt:lpstr>Tanı</vt:lpstr>
      <vt:lpstr>PowerPoint Sunusu</vt:lpstr>
      <vt:lpstr>PowerPoint Sunusu</vt:lpstr>
      <vt:lpstr>PowerPoint Sunusu</vt:lpstr>
      <vt:lpstr>Alt tipleri</vt:lpstr>
      <vt:lpstr>DSM-IV-TR İLE V TANI ÖLÇÜTLERİ KARŞILAŞTIRMASI</vt:lpstr>
      <vt:lpstr>Tanı Koyma Yöntemleri</vt:lpstr>
      <vt:lpstr>Tanı Koyma Yöntemleri</vt:lpstr>
      <vt:lpstr>Klinik Özellikleri</vt:lpstr>
      <vt:lpstr>Klinik Özellikleri</vt:lpstr>
      <vt:lpstr>Klinik Özellikleri</vt:lpstr>
      <vt:lpstr>PowerPoint Sunusu</vt:lpstr>
      <vt:lpstr>PowerPoint Sunusu</vt:lpstr>
      <vt:lpstr>PowerPoint Sunusu</vt:lpstr>
      <vt:lpstr>Ayırıcı Tanı</vt:lpstr>
      <vt:lpstr> DEHB nin sık görüldüğü yüksek riskli gruplar</vt:lpstr>
      <vt:lpstr> DEHB nin sık görüldüğü yüksek riskli gruplar</vt:lpstr>
      <vt:lpstr>PowerPoint Sunusu</vt:lpstr>
      <vt:lpstr>PowerPoint Sunusu</vt:lpstr>
      <vt:lpstr>PowerPoint Sunusu</vt:lpstr>
      <vt:lpstr>TEDAVİ</vt:lpstr>
      <vt:lpstr>İlaç Tedavisi (Stimulan)</vt:lpstr>
      <vt:lpstr>İlaçlar-Stimulan Tedavi</vt:lpstr>
      <vt:lpstr>İlaçlar-Stimulan Tedavi</vt:lpstr>
      <vt:lpstr>Sık Yan ETKİLER</vt:lpstr>
      <vt:lpstr>Nadir yan etkiler  </vt:lpstr>
      <vt:lpstr>  İlaç Tedavisi: Non-stimulanlar</vt:lpstr>
      <vt:lpstr>İLAÇ TEDAVİSİ</vt:lpstr>
      <vt:lpstr>İLAÇ TEDAVİSİ</vt:lpstr>
      <vt:lpstr>PowerPoint Sunusu</vt:lpstr>
      <vt:lpstr>PowerPoint Sunusu</vt:lpstr>
      <vt:lpstr>EPİLEPSİ VE DEHB</vt:lpstr>
      <vt:lpstr>EPİLEPSİ VE DEHB</vt:lpstr>
      <vt:lpstr>EPİLEPSİ VE DEHB</vt:lpstr>
      <vt:lpstr>PowerPoint Sunusu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DİKKAT EKSİKLİĞİ HİPERAKTİVİTE BOZUKLUĞU</dc:title>
  <dc:creator>Merve Çıkılı</dc:creator>
  <cp:lastModifiedBy>DrSalih</cp:lastModifiedBy>
  <cp:revision>18</cp:revision>
  <dcterms:created xsi:type="dcterms:W3CDTF">2013-12-23T16:34:24Z</dcterms:created>
  <dcterms:modified xsi:type="dcterms:W3CDTF">2016-02-01T22:01:31Z</dcterms:modified>
</cp:coreProperties>
</file>