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12" r:id="rId3"/>
    <p:sldId id="335" r:id="rId4"/>
    <p:sldId id="258" r:id="rId5"/>
    <p:sldId id="271" r:id="rId6"/>
    <p:sldId id="257" r:id="rId7"/>
    <p:sldId id="261" r:id="rId8"/>
    <p:sldId id="260" r:id="rId9"/>
    <p:sldId id="262" r:id="rId10"/>
    <p:sldId id="259" r:id="rId11"/>
    <p:sldId id="263" r:id="rId12"/>
    <p:sldId id="265" r:id="rId13"/>
    <p:sldId id="264" r:id="rId14"/>
    <p:sldId id="270" r:id="rId15"/>
    <p:sldId id="269" r:id="rId16"/>
    <p:sldId id="327" r:id="rId17"/>
    <p:sldId id="275" r:id="rId18"/>
    <p:sldId id="326" r:id="rId19"/>
    <p:sldId id="276" r:id="rId20"/>
    <p:sldId id="336" r:id="rId21"/>
    <p:sldId id="277" r:id="rId22"/>
    <p:sldId id="337" r:id="rId23"/>
    <p:sldId id="283" r:id="rId24"/>
    <p:sldId id="301" r:id="rId25"/>
    <p:sldId id="338" r:id="rId26"/>
    <p:sldId id="314" r:id="rId27"/>
    <p:sldId id="316" r:id="rId28"/>
    <p:sldId id="322" r:id="rId29"/>
    <p:sldId id="321" r:id="rId30"/>
    <p:sldId id="317" r:id="rId31"/>
    <p:sldId id="319" r:id="rId32"/>
    <p:sldId id="320" r:id="rId33"/>
    <p:sldId id="339" r:id="rId34"/>
    <p:sldId id="323" r:id="rId35"/>
  </p:sldIdLst>
  <p:sldSz cx="12192000" cy="6858000"/>
  <p:notesSz cx="6881813" cy="96615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2119" cy="484754"/>
          </a:xfrm>
          <a:prstGeom prst="rect">
            <a:avLst/>
          </a:prstGeom>
        </p:spPr>
        <p:txBody>
          <a:bodyPr vert="horz" lIns="94531" tIns="47265" rIns="94531" bIns="47265" rtlCol="0"/>
          <a:lstStyle>
            <a:lvl1pPr algn="l">
              <a:defRPr sz="1200"/>
            </a:lvl1pPr>
          </a:lstStyle>
          <a:p>
            <a:endParaRPr lang="tr-TR"/>
          </a:p>
        </p:txBody>
      </p:sp>
      <p:sp>
        <p:nvSpPr>
          <p:cNvPr id="3" name="Veri Yer Tutucusu 2"/>
          <p:cNvSpPr>
            <a:spLocks noGrp="1"/>
          </p:cNvSpPr>
          <p:nvPr>
            <p:ph type="dt" sz="quarter" idx="1"/>
          </p:nvPr>
        </p:nvSpPr>
        <p:spPr>
          <a:xfrm>
            <a:off x="3898102" y="0"/>
            <a:ext cx="2982119" cy="484754"/>
          </a:xfrm>
          <a:prstGeom prst="rect">
            <a:avLst/>
          </a:prstGeom>
        </p:spPr>
        <p:txBody>
          <a:bodyPr vert="horz" lIns="94531" tIns="47265" rIns="94531" bIns="47265" rtlCol="0"/>
          <a:lstStyle>
            <a:lvl1pPr algn="r">
              <a:defRPr sz="1200"/>
            </a:lvl1pPr>
          </a:lstStyle>
          <a:p>
            <a:fld id="{7B27FFD7-8A62-4A82-BA2C-CD9C4FFC62D6}" type="datetimeFigureOut">
              <a:rPr lang="tr-TR" smtClean="0"/>
              <a:t>4.05.2020</a:t>
            </a:fld>
            <a:endParaRPr lang="tr-TR"/>
          </a:p>
        </p:txBody>
      </p:sp>
      <p:sp>
        <p:nvSpPr>
          <p:cNvPr id="4" name="Altbilgi Yer Tutucusu 3"/>
          <p:cNvSpPr>
            <a:spLocks noGrp="1"/>
          </p:cNvSpPr>
          <p:nvPr>
            <p:ph type="ftr" sz="quarter" idx="2"/>
          </p:nvPr>
        </p:nvSpPr>
        <p:spPr>
          <a:xfrm>
            <a:off x="0" y="9176772"/>
            <a:ext cx="2982119" cy="484753"/>
          </a:xfrm>
          <a:prstGeom prst="rect">
            <a:avLst/>
          </a:prstGeom>
        </p:spPr>
        <p:txBody>
          <a:bodyPr vert="horz" lIns="94531" tIns="47265" rIns="94531" bIns="47265" rtlCol="0" anchor="b"/>
          <a:lstStyle>
            <a:lvl1pPr algn="l">
              <a:defRPr sz="1200"/>
            </a:lvl1pPr>
          </a:lstStyle>
          <a:p>
            <a:endParaRPr lang="tr-TR"/>
          </a:p>
        </p:txBody>
      </p:sp>
      <p:sp>
        <p:nvSpPr>
          <p:cNvPr id="5" name="Slayt Numarası Yer Tutucusu 4"/>
          <p:cNvSpPr>
            <a:spLocks noGrp="1"/>
          </p:cNvSpPr>
          <p:nvPr>
            <p:ph type="sldNum" sz="quarter" idx="3"/>
          </p:nvPr>
        </p:nvSpPr>
        <p:spPr>
          <a:xfrm>
            <a:off x="3898102" y="9176772"/>
            <a:ext cx="2982119" cy="484753"/>
          </a:xfrm>
          <a:prstGeom prst="rect">
            <a:avLst/>
          </a:prstGeom>
        </p:spPr>
        <p:txBody>
          <a:bodyPr vert="horz" lIns="94531" tIns="47265" rIns="94531" bIns="47265" rtlCol="0" anchor="b"/>
          <a:lstStyle>
            <a:lvl1pPr algn="r">
              <a:defRPr sz="1200"/>
            </a:lvl1pPr>
          </a:lstStyle>
          <a:p>
            <a:fld id="{6A5F35DE-24CF-4D70-8AD9-2354F79C6505}" type="slidenum">
              <a:rPr lang="tr-TR" smtClean="0"/>
              <a:t>‹#›</a:t>
            </a:fld>
            <a:endParaRPr lang="tr-TR"/>
          </a:p>
        </p:txBody>
      </p:sp>
    </p:spTree>
    <p:extLst>
      <p:ext uri="{BB962C8B-B14F-4D97-AF65-F5344CB8AC3E}">
        <p14:creationId xmlns:p14="http://schemas.microsoft.com/office/powerpoint/2010/main" val="334839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2119" cy="484754"/>
          </a:xfrm>
          <a:prstGeom prst="rect">
            <a:avLst/>
          </a:prstGeom>
        </p:spPr>
        <p:txBody>
          <a:bodyPr vert="horz" lIns="94531" tIns="47265" rIns="94531" bIns="47265" rtlCol="0"/>
          <a:lstStyle>
            <a:lvl1pPr algn="l">
              <a:defRPr sz="1200"/>
            </a:lvl1pPr>
          </a:lstStyle>
          <a:p>
            <a:endParaRPr lang="tr-TR"/>
          </a:p>
        </p:txBody>
      </p:sp>
      <p:sp>
        <p:nvSpPr>
          <p:cNvPr id="3" name="Veri Yer Tutucusu 2"/>
          <p:cNvSpPr>
            <a:spLocks noGrp="1"/>
          </p:cNvSpPr>
          <p:nvPr>
            <p:ph type="dt" idx="1"/>
          </p:nvPr>
        </p:nvSpPr>
        <p:spPr>
          <a:xfrm>
            <a:off x="3898102" y="0"/>
            <a:ext cx="2982119" cy="484754"/>
          </a:xfrm>
          <a:prstGeom prst="rect">
            <a:avLst/>
          </a:prstGeom>
        </p:spPr>
        <p:txBody>
          <a:bodyPr vert="horz" lIns="94531" tIns="47265" rIns="94531" bIns="47265" rtlCol="0"/>
          <a:lstStyle>
            <a:lvl1pPr algn="r">
              <a:defRPr sz="1200"/>
            </a:lvl1pPr>
          </a:lstStyle>
          <a:p>
            <a:fld id="{C4E37DE2-47B9-490D-A859-7EDBE09693D7}" type="datetimeFigureOut">
              <a:rPr lang="tr-TR" smtClean="0"/>
              <a:t>4.05.2020</a:t>
            </a:fld>
            <a:endParaRPr lang="tr-TR"/>
          </a:p>
        </p:txBody>
      </p:sp>
      <p:sp>
        <p:nvSpPr>
          <p:cNvPr id="4" name="Slayt Görüntüsü Yer Tutucusu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4531" tIns="47265" rIns="94531" bIns="47265" rtlCol="0" anchor="ctr"/>
          <a:lstStyle/>
          <a:p>
            <a:endParaRPr lang="tr-TR"/>
          </a:p>
        </p:txBody>
      </p:sp>
      <p:sp>
        <p:nvSpPr>
          <p:cNvPr id="5" name="Not Yer Tutucusu 4"/>
          <p:cNvSpPr>
            <a:spLocks noGrp="1"/>
          </p:cNvSpPr>
          <p:nvPr>
            <p:ph type="body" sz="quarter" idx="3"/>
          </p:nvPr>
        </p:nvSpPr>
        <p:spPr>
          <a:xfrm>
            <a:off x="688182" y="4649609"/>
            <a:ext cx="5505450" cy="3804225"/>
          </a:xfrm>
          <a:prstGeom prst="rect">
            <a:avLst/>
          </a:prstGeom>
        </p:spPr>
        <p:txBody>
          <a:bodyPr vert="horz" lIns="94531" tIns="47265" rIns="94531" bIns="47265"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176772"/>
            <a:ext cx="2982119" cy="484753"/>
          </a:xfrm>
          <a:prstGeom prst="rect">
            <a:avLst/>
          </a:prstGeom>
        </p:spPr>
        <p:txBody>
          <a:bodyPr vert="horz" lIns="94531" tIns="47265" rIns="94531" bIns="47265" rtlCol="0" anchor="b"/>
          <a:lstStyle>
            <a:lvl1pPr algn="l">
              <a:defRPr sz="1200"/>
            </a:lvl1pPr>
          </a:lstStyle>
          <a:p>
            <a:endParaRPr lang="tr-TR"/>
          </a:p>
        </p:txBody>
      </p:sp>
      <p:sp>
        <p:nvSpPr>
          <p:cNvPr id="7" name="Slayt Numarası Yer Tutucusu 6"/>
          <p:cNvSpPr>
            <a:spLocks noGrp="1"/>
          </p:cNvSpPr>
          <p:nvPr>
            <p:ph type="sldNum" sz="quarter" idx="5"/>
          </p:nvPr>
        </p:nvSpPr>
        <p:spPr>
          <a:xfrm>
            <a:off x="3898102" y="9176772"/>
            <a:ext cx="2982119" cy="484753"/>
          </a:xfrm>
          <a:prstGeom prst="rect">
            <a:avLst/>
          </a:prstGeom>
        </p:spPr>
        <p:txBody>
          <a:bodyPr vert="horz" lIns="94531" tIns="47265" rIns="94531" bIns="47265" rtlCol="0" anchor="b"/>
          <a:lstStyle>
            <a:lvl1pPr algn="r">
              <a:defRPr sz="1200"/>
            </a:lvl1pPr>
          </a:lstStyle>
          <a:p>
            <a:fld id="{8940F537-F1CA-486F-871B-350AE51F18D3}" type="slidenum">
              <a:rPr lang="tr-TR" smtClean="0"/>
              <a:t>‹#›</a:t>
            </a:fld>
            <a:endParaRPr lang="tr-TR"/>
          </a:p>
        </p:txBody>
      </p:sp>
    </p:spTree>
    <p:extLst>
      <p:ext uri="{BB962C8B-B14F-4D97-AF65-F5344CB8AC3E}">
        <p14:creationId xmlns:p14="http://schemas.microsoft.com/office/powerpoint/2010/main" val="287480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Explorers</a:t>
            </a:r>
          </a:p>
          <a:p>
            <a:r>
              <a:rPr lang="en-US" dirty="0" smtClean="0"/>
              <a:t>An explorer, in brief, likes to go out into the world in order to bring things back to his community and proclaim, “I discovered this thing!” In a sense, the </a:t>
            </a:r>
            <a:r>
              <a:rPr lang="en-US" dirty="0" err="1" smtClean="0"/>
              <a:t>experi</a:t>
            </a:r>
            <a:r>
              <a:rPr lang="en-US" dirty="0" smtClean="0"/>
              <a:t>- </a:t>
            </a:r>
            <a:r>
              <a:rPr lang="en-US" dirty="0" err="1" smtClean="0"/>
              <a:t>ence</a:t>
            </a:r>
            <a:r>
              <a:rPr lang="en-US" dirty="0" smtClean="0"/>
              <a:t> is the objective. One example of a game suited to the explorer player type was Super Mario Brothers on the Nintendo Entertainment System. A player had to play 100 games or more to find every hidden level behind every pipe and block, and bring that knowledge back to his peers for kudos.</a:t>
            </a:r>
          </a:p>
          <a:p>
            <a:endParaRPr lang="en-US" b="1" dirty="0" smtClean="0"/>
          </a:p>
          <a:p>
            <a:r>
              <a:rPr lang="en-US" b="1" dirty="0" smtClean="0"/>
              <a:t>Achievers</a:t>
            </a:r>
          </a:p>
          <a:p>
            <a:r>
              <a:rPr lang="en-US" dirty="0" smtClean="0"/>
              <a:t>People who like to achieve are an integral part of any competitive game. They drive a great deal of projects, services, and brands. The problem with design- </a:t>
            </a:r>
            <a:r>
              <a:rPr lang="en-US" dirty="0" err="1" smtClean="0"/>
              <a:t>ing</a:t>
            </a:r>
            <a:r>
              <a:rPr lang="en-US" dirty="0" smtClean="0"/>
              <a:t> exclusively for this player type is that it’s difficult to develop a system where everyone can win and achieve. And for achievers, losing at the game will likely cause them to lose interest in playing it.</a:t>
            </a:r>
          </a:p>
          <a:p>
            <a:r>
              <a:rPr lang="en-US" dirty="0" smtClean="0"/>
              <a:t>Moreover, a common bias we’ve observed when working with clients to </a:t>
            </a:r>
            <a:r>
              <a:rPr lang="en-US" dirty="0" err="1" smtClean="0"/>
              <a:t>gamify</a:t>
            </a:r>
            <a:r>
              <a:rPr lang="en-US" dirty="0" smtClean="0"/>
              <a:t> their experiences is that the majority of system, site, and product designers are high-achieving people. So, you naturally infer that the majority of players are similarly inclined. This turns out not to be true at all. The majority are socializers.</a:t>
            </a:r>
          </a:p>
          <a:p>
            <a:endParaRPr lang="en-US" b="1" dirty="0" smtClean="0"/>
          </a:p>
          <a:p>
            <a:r>
              <a:rPr lang="en-US" b="1" dirty="0" smtClean="0"/>
              <a:t>Socializers</a:t>
            </a:r>
          </a:p>
          <a:p>
            <a:r>
              <a:rPr lang="en-US" dirty="0" smtClean="0"/>
              <a:t>This player type is made up of people who play games for the benefit of a social interaction. Games focused on socializers comprise some of the most enduring games throughout history—dominoes, bridge, mahjong, poker—the thread tying them together is that each is an extremely social experience. To be clear, it isn’t that socializers don’t care about the game or winning—they do. To them, the game is a backdrop for meaningful long-term social interactions. It’s the context and catalyst, not the end in </a:t>
            </a:r>
            <a:r>
              <a:rPr lang="en-US" dirty="0" err="1" smtClean="0"/>
              <a:t>itself.Player</a:t>
            </a:r>
            <a:r>
              <a:rPr lang="en-US" dirty="0" smtClean="0"/>
              <a:t> Types  23 </a:t>
            </a:r>
          </a:p>
          <a:p>
            <a:endParaRPr lang="en-US" dirty="0" smtClean="0"/>
          </a:p>
          <a:p>
            <a:r>
              <a:rPr lang="en-US" b="1" dirty="0" smtClean="0"/>
              <a:t>Killers</a:t>
            </a:r>
          </a:p>
          <a:p>
            <a:r>
              <a:rPr lang="en-US" dirty="0" smtClean="0"/>
              <a:t>Also known as </a:t>
            </a:r>
            <a:r>
              <a:rPr lang="en-US" dirty="0" err="1" smtClean="0"/>
              <a:t>griefers</a:t>
            </a:r>
            <a:r>
              <a:rPr lang="en-US" dirty="0" smtClean="0"/>
              <a:t>, killers make up the smallest population of all of the player types. However, they are important to understand. They are similar to achievers in their desire to win; unlike achievers, however, winning isn’t enough. They must win and someone else must lose. Moreover, killers really want as many people as possible to see the kill, and for their victims to express admiration/respect.</a:t>
            </a:r>
          </a:p>
          <a:p>
            <a:r>
              <a:rPr lang="en-US" dirty="0" smtClean="0"/>
              <a:t>Bartle did not intend or develop these four player types to serve as a personality inventory. But with decades of game-thinking under our belts, it is easy to see how they can be useful when considering the players of </a:t>
            </a:r>
            <a:r>
              <a:rPr lang="en-US" dirty="0" err="1" smtClean="0"/>
              <a:t>gamified</a:t>
            </a:r>
            <a:r>
              <a:rPr lang="en-US" dirty="0" smtClean="0"/>
              <a:t> systems. And by placing the player types on an axis, we can see how they range from acting to interacting, and from people to environments.</a:t>
            </a:r>
          </a:p>
          <a:p>
            <a:endParaRPr lang="en-US" dirty="0"/>
          </a:p>
        </p:txBody>
      </p:sp>
      <p:sp>
        <p:nvSpPr>
          <p:cNvPr id="4" name="Slide Number Placeholder 3"/>
          <p:cNvSpPr>
            <a:spLocks noGrp="1"/>
          </p:cNvSpPr>
          <p:nvPr>
            <p:ph type="sldNum" sz="quarter" idx="10"/>
          </p:nvPr>
        </p:nvSpPr>
        <p:spPr/>
        <p:txBody>
          <a:bodyPr/>
          <a:lstStyle/>
          <a:p>
            <a:fld id="{A89E6AB0-5753-1645-AA81-4B7971659709}" type="slidenum">
              <a:rPr lang="en-US" smtClean="0"/>
              <a:t>32</a:t>
            </a:fld>
            <a:endParaRPr lang="en-US"/>
          </a:p>
        </p:txBody>
      </p:sp>
    </p:spTree>
    <p:extLst>
      <p:ext uri="{BB962C8B-B14F-4D97-AF65-F5344CB8AC3E}">
        <p14:creationId xmlns:p14="http://schemas.microsoft.com/office/powerpoint/2010/main" val="289400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DC061C8-F426-4BE0-9EFC-6487AAF33DF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10093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C061C8-F426-4BE0-9EFC-6487AAF33DF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367284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C061C8-F426-4BE0-9EFC-6487AAF33DF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198177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C061C8-F426-4BE0-9EFC-6487AAF33DF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328386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DC061C8-F426-4BE0-9EFC-6487AAF33DF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38237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C061C8-F426-4BE0-9EFC-6487AAF33DFD}"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309557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C061C8-F426-4BE0-9EFC-6487AAF33DFD}"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406258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C061C8-F426-4BE0-9EFC-6487AAF33DFD}"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171484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C061C8-F426-4BE0-9EFC-6487AAF33DFD}"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322833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C061C8-F426-4BE0-9EFC-6487AAF33DFD}"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136293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C061C8-F426-4BE0-9EFC-6487AAF33DFD}"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2A3C7C-F746-4678-968B-70CD3DF5903F}" type="slidenum">
              <a:rPr lang="tr-TR" smtClean="0"/>
              <a:t>‹#›</a:t>
            </a:fld>
            <a:endParaRPr lang="tr-TR"/>
          </a:p>
        </p:txBody>
      </p:sp>
    </p:spTree>
    <p:extLst>
      <p:ext uri="{BB962C8B-B14F-4D97-AF65-F5344CB8AC3E}">
        <p14:creationId xmlns:p14="http://schemas.microsoft.com/office/powerpoint/2010/main" val="92500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061C8-F426-4BE0-9EFC-6487AAF33DFD}"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A3C7C-F746-4678-968B-70CD3DF5903F}" type="slidenum">
              <a:rPr lang="tr-TR" smtClean="0"/>
              <a:t>‹#›</a:t>
            </a:fld>
            <a:endParaRPr lang="tr-TR"/>
          </a:p>
        </p:txBody>
      </p:sp>
    </p:spTree>
    <p:extLst>
      <p:ext uri="{BB962C8B-B14F-4D97-AF65-F5344CB8AC3E}">
        <p14:creationId xmlns:p14="http://schemas.microsoft.com/office/powerpoint/2010/main" val="9243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02327" y="309563"/>
            <a:ext cx="9144000" cy="2387600"/>
          </a:xfrm>
        </p:spPr>
        <p:txBody>
          <a:bodyPr/>
          <a:lstStyle/>
          <a:p>
            <a:r>
              <a:rPr lang="tr-TR" dirty="0" smtClean="0">
                <a:solidFill>
                  <a:srgbClr val="FF0000"/>
                </a:solidFill>
              </a:rPr>
              <a:t>Öğretim Teknolojilerinde Güncel Konular</a:t>
            </a:r>
            <a:endParaRPr lang="tr-TR" dirty="0">
              <a:solidFill>
                <a:srgbClr val="FF0000"/>
              </a:solidFill>
            </a:endParaRPr>
          </a:p>
        </p:txBody>
      </p:sp>
      <p:sp>
        <p:nvSpPr>
          <p:cNvPr id="3" name="Alt Başlık 2"/>
          <p:cNvSpPr>
            <a:spLocks noGrp="1"/>
          </p:cNvSpPr>
          <p:nvPr>
            <p:ph type="subTitle" idx="1"/>
          </p:nvPr>
        </p:nvSpPr>
        <p:spPr>
          <a:xfrm>
            <a:off x="1403927" y="2613747"/>
            <a:ext cx="9144000" cy="2475489"/>
          </a:xfrm>
        </p:spPr>
        <p:txBody>
          <a:bodyPr>
            <a:normAutofit fontScale="85000" lnSpcReduction="20000"/>
          </a:bodyPr>
          <a:lstStyle/>
          <a:p>
            <a:pPr marL="342900" indent="-342900" algn="l">
              <a:buFont typeface="Arial" panose="020B0604020202020204" pitchFamily="34" charset="0"/>
              <a:buChar char="•"/>
            </a:pPr>
            <a:r>
              <a:rPr lang="tr-TR" dirty="0" smtClean="0"/>
              <a:t>Bilişsel Sinirbilim ve Öğrenme</a:t>
            </a:r>
          </a:p>
          <a:p>
            <a:pPr marL="342900" indent="-342900" algn="l">
              <a:buFont typeface="Arial" panose="020B0604020202020204" pitchFamily="34" charset="0"/>
              <a:buChar char="•"/>
            </a:pPr>
            <a:r>
              <a:rPr lang="tr-TR" dirty="0" err="1" smtClean="0"/>
              <a:t>İnsan&amp;Bilgisayar</a:t>
            </a:r>
            <a:r>
              <a:rPr lang="tr-TR" dirty="0" smtClean="0"/>
              <a:t> etkileşimi</a:t>
            </a:r>
          </a:p>
          <a:p>
            <a:pPr marL="342900" indent="-342900" algn="l">
              <a:buFont typeface="Arial" panose="020B0604020202020204" pitchFamily="34" charset="0"/>
              <a:buChar char="•"/>
            </a:pPr>
            <a:r>
              <a:rPr lang="tr-TR" dirty="0" smtClean="0"/>
              <a:t>Özel Eğitim ve teknoloji</a:t>
            </a:r>
          </a:p>
          <a:p>
            <a:pPr marL="342900" indent="-342900" algn="l">
              <a:buFont typeface="Arial" panose="020B0604020202020204" pitchFamily="34" charset="0"/>
              <a:buChar char="•"/>
            </a:pPr>
            <a:r>
              <a:rPr lang="tr-TR" dirty="0" err="1" smtClean="0"/>
              <a:t>Gamification</a:t>
            </a:r>
            <a:endParaRPr lang="tr-TR" dirty="0" smtClean="0"/>
          </a:p>
          <a:p>
            <a:pPr marL="342900" indent="-342900" algn="l">
              <a:buFont typeface="Arial" panose="020B0604020202020204" pitchFamily="34" charset="0"/>
              <a:buChar char="•"/>
            </a:pPr>
            <a:r>
              <a:rPr lang="tr-TR" dirty="0"/>
              <a:t>Dijital </a:t>
            </a:r>
            <a:r>
              <a:rPr lang="tr-TR" dirty="0" smtClean="0"/>
              <a:t>hikayeleme</a:t>
            </a:r>
          </a:p>
          <a:p>
            <a:pPr marL="342900" indent="-342900" algn="l">
              <a:buFont typeface="Arial" panose="020B0604020202020204" pitchFamily="34" charset="0"/>
              <a:buChar char="•"/>
            </a:pPr>
            <a:r>
              <a:rPr lang="tr-TR" dirty="0" smtClean="0"/>
              <a:t>Diğer konular (Internet of </a:t>
            </a:r>
            <a:r>
              <a:rPr lang="tr-TR" dirty="0" err="1" smtClean="0"/>
              <a:t>things</a:t>
            </a:r>
            <a:r>
              <a:rPr lang="tr-TR" dirty="0" smtClean="0"/>
              <a:t>, makine öğrenmesi </a:t>
            </a:r>
            <a:r>
              <a:rPr lang="tr-TR" dirty="0" err="1" smtClean="0"/>
              <a:t>vb</a:t>
            </a:r>
            <a:r>
              <a:rPr lang="tr-TR" dirty="0" smtClean="0"/>
              <a:t>)</a:t>
            </a:r>
          </a:p>
          <a:p>
            <a:pPr marL="342900" indent="-342900" algn="l">
              <a:buFont typeface="Arial" panose="020B0604020202020204" pitchFamily="34" charset="0"/>
              <a:buChar char="•"/>
            </a:pPr>
            <a:r>
              <a:rPr lang="tr-TR" dirty="0"/>
              <a:t>Ölçme ve </a:t>
            </a:r>
            <a:r>
              <a:rPr lang="tr-TR" dirty="0" smtClean="0"/>
              <a:t>değerlendirme</a:t>
            </a:r>
            <a:endParaRPr lang="tr-TR" dirty="0"/>
          </a:p>
        </p:txBody>
      </p:sp>
      <p:sp>
        <p:nvSpPr>
          <p:cNvPr id="4" name="Metin kutusu 3"/>
          <p:cNvSpPr txBox="1"/>
          <p:nvPr/>
        </p:nvSpPr>
        <p:spPr>
          <a:xfrm>
            <a:off x="8534401" y="5394037"/>
            <a:ext cx="2780145" cy="738664"/>
          </a:xfrm>
          <a:prstGeom prst="rect">
            <a:avLst/>
          </a:prstGeom>
          <a:noFill/>
        </p:spPr>
        <p:txBody>
          <a:bodyPr wrap="square" rtlCol="0">
            <a:spAutoFit/>
          </a:bodyPr>
          <a:lstStyle/>
          <a:p>
            <a:r>
              <a:rPr lang="tr-TR" sz="1400" dirty="0" smtClean="0"/>
              <a:t>Öğretim Teknolojilerinin Temelleri</a:t>
            </a:r>
          </a:p>
          <a:p>
            <a:r>
              <a:rPr lang="tr-TR" sz="1400" dirty="0" smtClean="0"/>
              <a:t>Doç. Dr. Tuğba Öztürk</a:t>
            </a:r>
          </a:p>
          <a:p>
            <a:r>
              <a:rPr lang="tr-TR" sz="1400" dirty="0" smtClean="0"/>
              <a:t>tozturk@ankara.edu.tr</a:t>
            </a:r>
            <a:endParaRPr lang="tr-TR" sz="1400" dirty="0"/>
          </a:p>
        </p:txBody>
      </p:sp>
    </p:spTree>
    <p:extLst>
      <p:ext uri="{BB962C8B-B14F-4D97-AF65-F5344CB8AC3E}">
        <p14:creationId xmlns:p14="http://schemas.microsoft.com/office/powerpoint/2010/main" val="1439973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400" y="623743"/>
            <a:ext cx="10947400" cy="1325563"/>
          </a:xfrm>
        </p:spPr>
        <p:txBody>
          <a:bodyPr>
            <a:normAutofit fontScale="90000"/>
          </a:bodyPr>
          <a:lstStyle/>
          <a:p>
            <a:r>
              <a:rPr lang="tr-TR" dirty="0">
                <a:solidFill>
                  <a:srgbClr val="FF0000"/>
                </a:solidFill>
              </a:rPr>
              <a:t>fonksiyonel manyetik rezonans görüntüleme (</a:t>
            </a:r>
            <a:r>
              <a:rPr lang="tr-TR" dirty="0" err="1">
                <a:solidFill>
                  <a:srgbClr val="FF0000"/>
                </a:solidFill>
              </a:rPr>
              <a:t>fMRG</a:t>
            </a:r>
            <a:r>
              <a:rPr lang="tr-TR" dirty="0" smtClean="0">
                <a:solidFill>
                  <a:srgbClr val="FF0000"/>
                </a:solidFill>
              </a:rPr>
              <a:t>)</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normAutofit fontScale="92500"/>
          </a:bodyPr>
          <a:lstStyle/>
          <a:p>
            <a:r>
              <a:rPr lang="tr-TR" dirty="0"/>
              <a:t>B</a:t>
            </a:r>
            <a:r>
              <a:rPr lang="tr-TR" dirty="0" smtClean="0"/>
              <a:t>ilişsel </a:t>
            </a:r>
            <a:r>
              <a:rPr lang="tr-TR" dirty="0"/>
              <a:t>sinirbilim alanında kullanılan en popüler </a:t>
            </a:r>
            <a:r>
              <a:rPr lang="tr-TR" dirty="0" smtClean="0"/>
              <a:t>yöntemdir.</a:t>
            </a:r>
          </a:p>
          <a:p>
            <a:r>
              <a:rPr lang="tr-TR" dirty="0"/>
              <a:t>Beyinde </a:t>
            </a:r>
            <a:r>
              <a:rPr lang="tr-TR" dirty="0" smtClean="0"/>
              <a:t>çalışan bir </a:t>
            </a:r>
            <a:r>
              <a:rPr lang="tr-TR" dirty="0"/>
              <a:t>bölgeye enerji gereksinimi nedeniyle daha fazla oksijen taşınır. Hemoglobinler oksijenlerini </a:t>
            </a:r>
            <a:r>
              <a:rPr lang="tr-TR" dirty="0" smtClean="0"/>
              <a:t>bıraktıklarında bu </a:t>
            </a:r>
            <a:r>
              <a:rPr lang="tr-TR" dirty="0"/>
              <a:t>alandaki oksijenini yitirmiş hemoglobin sayısı artar. Oksijen bağlı hemoglobin ile oksijenini </a:t>
            </a:r>
            <a:r>
              <a:rPr lang="tr-TR" dirty="0" smtClean="0"/>
              <a:t>yitirmiş hemoglobinin </a:t>
            </a:r>
            <a:r>
              <a:rPr lang="tr-TR" dirty="0"/>
              <a:t>manyetik özellikleri farklı olduğundan dolayı ölçülen sinyalde değişim gözlenir.</a:t>
            </a:r>
          </a:p>
          <a:p>
            <a:r>
              <a:rPr lang="tr-TR" dirty="0" err="1"/>
              <a:t>fMRG’nin</a:t>
            </a:r>
            <a:r>
              <a:rPr lang="tr-TR" dirty="0"/>
              <a:t> bu kadar yaygın olmasının sebebi uygulanmasının kolay, zararsız ve </a:t>
            </a:r>
            <a:r>
              <a:rPr lang="tr-TR" dirty="0" err="1"/>
              <a:t>mekansal</a:t>
            </a:r>
            <a:r>
              <a:rPr lang="tr-TR" dirty="0"/>
              <a:t> </a:t>
            </a:r>
            <a:r>
              <a:rPr lang="tr-TR" dirty="0" smtClean="0"/>
              <a:t>çözünürlüğünün yüksek </a:t>
            </a:r>
            <a:r>
              <a:rPr lang="tr-TR" dirty="0"/>
              <a:t>olmasıdır. Manyetik rezonans (MR) çekimlerinin de yapıldığı bu cihazlar ülkemizdeki çok </a:t>
            </a:r>
            <a:r>
              <a:rPr lang="tr-TR" dirty="0" smtClean="0"/>
              <a:t>sayıda hastanelerde </a:t>
            </a:r>
            <a:r>
              <a:rPr lang="tr-TR" dirty="0"/>
              <a:t>ve tıp merkezlerinde bulunmaktadır. MR çekimi yapan bir cihazda gerekli </a:t>
            </a:r>
            <a:r>
              <a:rPr lang="tr-TR" dirty="0" err="1"/>
              <a:t>yazılımsal</a:t>
            </a:r>
            <a:r>
              <a:rPr lang="tr-TR" dirty="0"/>
              <a:t> </a:t>
            </a:r>
            <a:r>
              <a:rPr lang="tr-TR" dirty="0" smtClean="0"/>
              <a:t>ayarlamalarla </a:t>
            </a:r>
            <a:r>
              <a:rPr lang="tr-TR" dirty="0" err="1" smtClean="0"/>
              <a:t>fMRG</a:t>
            </a:r>
            <a:r>
              <a:rPr lang="tr-TR" dirty="0" smtClean="0"/>
              <a:t> </a:t>
            </a:r>
            <a:r>
              <a:rPr lang="tr-TR" dirty="0"/>
              <a:t>çalışması gerçekleştirilebilir.</a:t>
            </a:r>
          </a:p>
        </p:txBody>
      </p:sp>
      <p:sp>
        <p:nvSpPr>
          <p:cNvPr id="4" name="Metin kutusu 3"/>
          <p:cNvSpPr txBox="1"/>
          <p:nvPr/>
        </p:nvSpPr>
        <p:spPr>
          <a:xfrm>
            <a:off x="1339273" y="6114470"/>
            <a:ext cx="8940800" cy="246221"/>
          </a:xfrm>
          <a:prstGeom prst="rect">
            <a:avLst/>
          </a:prstGeom>
          <a:noFill/>
        </p:spPr>
        <p:txBody>
          <a:bodyPr wrap="square" rtlCol="0">
            <a:spAutoFit/>
          </a:bodyPr>
          <a:lstStyle/>
          <a:p>
            <a:r>
              <a:rPr lang="tr-TR" sz="1000"/>
              <a:t>Erol Özçelik, Öğretim Teknolojilerinin Temelleri: Teoriler Araştırmalar Eğilimler, 2016. (Editörler: Çağıltay,K.&amp; Göktaş, Y.)</a:t>
            </a:r>
            <a:endParaRPr lang="en-US" sz="1000" dirty="0"/>
          </a:p>
        </p:txBody>
      </p:sp>
    </p:spTree>
    <p:extLst>
      <p:ext uri="{BB962C8B-B14F-4D97-AF65-F5344CB8AC3E}">
        <p14:creationId xmlns:p14="http://schemas.microsoft.com/office/powerpoint/2010/main" val="1669918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100780" y="501960"/>
            <a:ext cx="9144000" cy="1036270"/>
          </a:xfrm>
        </p:spPr>
        <p:txBody>
          <a:bodyPr/>
          <a:lstStyle/>
          <a:p>
            <a:r>
              <a:rPr lang="tr-TR" b="1" dirty="0" smtClean="0">
                <a:solidFill>
                  <a:srgbClr val="FF0000"/>
                </a:solidFill>
              </a:rPr>
              <a:t>EEG</a:t>
            </a:r>
            <a:endParaRPr lang="tr-TR" b="1" dirty="0">
              <a:solidFill>
                <a:srgbClr val="FF0000"/>
              </a:solidFill>
            </a:endParaRPr>
          </a:p>
        </p:txBody>
      </p:sp>
      <p:sp>
        <p:nvSpPr>
          <p:cNvPr id="5" name="Alt Başlık 4"/>
          <p:cNvSpPr>
            <a:spLocks noGrp="1"/>
          </p:cNvSpPr>
          <p:nvPr>
            <p:ph type="subTitle" idx="1"/>
          </p:nvPr>
        </p:nvSpPr>
        <p:spPr>
          <a:xfrm>
            <a:off x="1100780" y="2188874"/>
            <a:ext cx="3888509" cy="1655762"/>
          </a:xfrm>
        </p:spPr>
        <p:txBody>
          <a:bodyPr>
            <a:noAutofit/>
          </a:bodyPr>
          <a:lstStyle/>
          <a:p>
            <a:pPr algn="l">
              <a:lnSpc>
                <a:spcPct val="170000"/>
              </a:lnSpc>
            </a:pPr>
            <a:r>
              <a:rPr lang="tr-TR" sz="2000" dirty="0"/>
              <a:t>23 tane küçük </a:t>
            </a:r>
            <a:r>
              <a:rPr lang="tr-TR" sz="2000" dirty="0" err="1"/>
              <a:t>elektrodun</a:t>
            </a:r>
            <a:r>
              <a:rPr lang="tr-TR" sz="2000" dirty="0"/>
              <a:t> bir tür jel yardımı ile saçlı kafa derisine yerleştirilmesi ve bir bilgisayar yardımıyla beynin elektriksel aktivitesinin kaydedilmesi şeklinde yapılır</a:t>
            </a:r>
          </a:p>
        </p:txBody>
      </p:sp>
      <p:pic>
        <p:nvPicPr>
          <p:cNvPr id="6" name="Resim 5"/>
          <p:cNvPicPr>
            <a:picLocks noChangeAspect="1"/>
          </p:cNvPicPr>
          <p:nvPr/>
        </p:nvPicPr>
        <p:blipFill rotWithShape="1">
          <a:blip r:embed="rId2"/>
          <a:srcRect l="23042" t="31873" r="32549" b="25962"/>
          <a:stretch/>
        </p:blipFill>
        <p:spPr>
          <a:xfrm>
            <a:off x="5015345" y="1926157"/>
            <a:ext cx="6242080" cy="3333866"/>
          </a:xfrm>
          <a:prstGeom prst="rect">
            <a:avLst/>
          </a:prstGeom>
        </p:spPr>
      </p:pic>
    </p:spTree>
    <p:extLst>
      <p:ext uri="{BB962C8B-B14F-4D97-AF65-F5344CB8AC3E}">
        <p14:creationId xmlns:p14="http://schemas.microsoft.com/office/powerpoint/2010/main" val="3147236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B</a:t>
            </a:r>
            <a:r>
              <a:rPr lang="tr-TR" dirty="0"/>
              <a:t>ilişsel(</a:t>
            </a:r>
            <a:r>
              <a:rPr lang="tr-TR" dirty="0" err="1"/>
              <a:t>cognitive</a:t>
            </a:r>
            <a:r>
              <a:rPr lang="tr-TR" dirty="0"/>
              <a:t>) faaliyeti, gerçekleştiği zamanda(</a:t>
            </a:r>
            <a:r>
              <a:rPr lang="tr-TR" dirty="0" err="1"/>
              <a:t>frame</a:t>
            </a:r>
            <a:r>
              <a:rPr lang="tr-TR" dirty="0"/>
              <a:t>) </a:t>
            </a:r>
            <a:r>
              <a:rPr lang="tr-TR" dirty="0" smtClean="0"/>
              <a:t>yakalayabilmektedir</a:t>
            </a:r>
          </a:p>
          <a:p>
            <a:r>
              <a:rPr lang="tr-TR" dirty="0"/>
              <a:t>EEG analizi ile beynin nasıl çalıştığı , beynin hangi bölgelerin aktif olduğu ve aktif olan bölgelerin birbirleriyle nasıl iletişime geçtiği açıklanabilmektedir.</a:t>
            </a:r>
          </a:p>
        </p:txBody>
      </p:sp>
      <p:sp>
        <p:nvSpPr>
          <p:cNvPr id="4" name="Unvan 3"/>
          <p:cNvSpPr txBox="1">
            <a:spLocks/>
          </p:cNvSpPr>
          <p:nvPr/>
        </p:nvSpPr>
        <p:spPr>
          <a:xfrm>
            <a:off x="1100780" y="501960"/>
            <a:ext cx="9144000" cy="1036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6000" b="1" dirty="0" smtClean="0">
                <a:solidFill>
                  <a:srgbClr val="FF0000"/>
                </a:solidFill>
              </a:rPr>
              <a:t>EEG</a:t>
            </a:r>
            <a:endParaRPr lang="tr-TR" sz="6000" b="1" dirty="0">
              <a:solidFill>
                <a:srgbClr val="FF0000"/>
              </a:solidFill>
            </a:endParaRPr>
          </a:p>
        </p:txBody>
      </p:sp>
    </p:spTree>
    <p:extLst>
      <p:ext uri="{BB962C8B-B14F-4D97-AF65-F5344CB8AC3E}">
        <p14:creationId xmlns:p14="http://schemas.microsoft.com/office/powerpoint/2010/main" val="120914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71807"/>
            <a:ext cx="10515600" cy="4351338"/>
          </a:xfrm>
        </p:spPr>
        <p:txBody>
          <a:bodyPr/>
          <a:lstStyle/>
          <a:p>
            <a:r>
              <a:rPr lang="tr-TR" dirty="0"/>
              <a:t>Eğitim araştırmalarında EEG ve </a:t>
            </a:r>
            <a:r>
              <a:rPr lang="tr-TR" dirty="0" err="1"/>
              <a:t>fMRG’nin</a:t>
            </a:r>
            <a:r>
              <a:rPr lang="tr-TR" dirty="0"/>
              <a:t> kullanılabilirliği daha yüksektir. Bilişsel süreçlerin </a:t>
            </a:r>
            <a:r>
              <a:rPr lang="tr-TR" dirty="0" smtClean="0"/>
              <a:t>zamanlamasını bulmanın </a:t>
            </a:r>
            <a:r>
              <a:rPr lang="tr-TR" dirty="0"/>
              <a:t>önemli olduğu çalışmalarda EEG önemli katkılar sağlayabilir. </a:t>
            </a:r>
            <a:endParaRPr lang="tr-TR" dirty="0" smtClean="0"/>
          </a:p>
          <a:p>
            <a:r>
              <a:rPr lang="tr-TR" dirty="0" err="1" smtClean="0"/>
              <a:t>Mekansal</a:t>
            </a:r>
            <a:r>
              <a:rPr lang="tr-TR" dirty="0" smtClean="0"/>
              <a:t> çözünürlüğü yüksek </a:t>
            </a:r>
            <a:r>
              <a:rPr lang="tr-TR" dirty="0"/>
              <a:t>olduğu için </a:t>
            </a:r>
            <a:r>
              <a:rPr lang="tr-TR" dirty="0" err="1"/>
              <a:t>fMRG</a:t>
            </a:r>
            <a:r>
              <a:rPr lang="tr-TR" dirty="0"/>
              <a:t> yöntemi beyindeki hangi alanların hangi bilişsel işlerde sorumlu </a:t>
            </a:r>
            <a:r>
              <a:rPr lang="tr-TR" dirty="0" smtClean="0"/>
              <a:t>olduğu, değişik </a:t>
            </a:r>
            <a:r>
              <a:rPr lang="tr-TR" dirty="0"/>
              <a:t>öğrenme materyallerinin beyinde ne gibi aktivasyon farkı yarattığı ve öğrenmenin beyinde ne </a:t>
            </a:r>
            <a:r>
              <a:rPr lang="tr-TR" dirty="0" smtClean="0"/>
              <a:t>gibi değişimlere </a:t>
            </a:r>
            <a:r>
              <a:rPr lang="tr-TR" dirty="0"/>
              <a:t>neden olduğu bulunabilir.</a:t>
            </a:r>
          </a:p>
        </p:txBody>
      </p:sp>
      <p:sp>
        <p:nvSpPr>
          <p:cNvPr id="4" name="Unvan 3"/>
          <p:cNvSpPr>
            <a:spLocks noGrp="1"/>
          </p:cNvSpPr>
          <p:nvPr>
            <p:ph type="title"/>
          </p:nvPr>
        </p:nvSpPr>
        <p:spPr/>
        <p:txBody>
          <a:bodyPr>
            <a:normAutofit/>
          </a:bodyPr>
          <a:lstStyle/>
          <a:p>
            <a:pPr algn="ctr"/>
            <a:r>
              <a:rPr lang="tr-TR" sz="6000" b="1" dirty="0">
                <a:solidFill>
                  <a:srgbClr val="FF0000"/>
                </a:solidFill>
              </a:rPr>
              <a:t>EEG ve </a:t>
            </a:r>
            <a:r>
              <a:rPr lang="tr-TR" sz="6000" b="1" dirty="0" err="1">
                <a:solidFill>
                  <a:srgbClr val="FF0000"/>
                </a:solidFill>
              </a:rPr>
              <a:t>fMR</a:t>
            </a:r>
            <a:endParaRPr lang="tr-TR" sz="6000" b="1" dirty="0"/>
          </a:p>
        </p:txBody>
      </p:sp>
      <p:sp>
        <p:nvSpPr>
          <p:cNvPr id="5" name="Metin kutusu 4"/>
          <p:cNvSpPr txBox="1"/>
          <p:nvPr/>
        </p:nvSpPr>
        <p:spPr>
          <a:xfrm>
            <a:off x="1339273" y="5828145"/>
            <a:ext cx="8940800" cy="246221"/>
          </a:xfrm>
          <a:prstGeom prst="rect">
            <a:avLst/>
          </a:prstGeom>
          <a:noFill/>
        </p:spPr>
        <p:txBody>
          <a:bodyPr wrap="square" rtlCol="0">
            <a:spAutoFit/>
          </a:bodyPr>
          <a:lstStyle/>
          <a:p>
            <a:r>
              <a:rPr lang="tr-TR" sz="1000"/>
              <a:t>Erol Özçelik, Öğretim Teknolojilerinin Temelleri: Teoriler Araştırmalar Eğilimler, 2016. (Editörler: Çağıltay,K.&amp; Göktaş, Y.)</a:t>
            </a:r>
            <a:endParaRPr lang="en-US" sz="1000" dirty="0"/>
          </a:p>
        </p:txBody>
      </p:sp>
    </p:spTree>
    <p:extLst>
      <p:ext uri="{BB962C8B-B14F-4D97-AF65-F5344CB8AC3E}">
        <p14:creationId xmlns:p14="http://schemas.microsoft.com/office/powerpoint/2010/main" val="77448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33237" y="450850"/>
            <a:ext cx="9144000" cy="1128713"/>
          </a:xfrm>
        </p:spPr>
        <p:txBody>
          <a:bodyPr/>
          <a:lstStyle/>
          <a:p>
            <a:r>
              <a:rPr lang="tr-TR" dirty="0" err="1">
                <a:solidFill>
                  <a:srgbClr val="FF0000"/>
                </a:solidFill>
              </a:rPr>
              <a:t>Magnetoensefalografi</a:t>
            </a:r>
            <a:r>
              <a:rPr lang="tr-TR" dirty="0">
                <a:solidFill>
                  <a:srgbClr val="FF0000"/>
                </a:solidFill>
              </a:rPr>
              <a:t> (MEG) </a:t>
            </a:r>
            <a:endParaRPr lang="tr-TR" dirty="0"/>
          </a:p>
        </p:txBody>
      </p:sp>
      <p:pic>
        <p:nvPicPr>
          <p:cNvPr id="6" name="Resim 5"/>
          <p:cNvPicPr>
            <a:picLocks noChangeAspect="1"/>
          </p:cNvPicPr>
          <p:nvPr/>
        </p:nvPicPr>
        <p:blipFill>
          <a:blip r:embed="rId2"/>
          <a:stretch>
            <a:fillRect/>
          </a:stretch>
        </p:blipFill>
        <p:spPr>
          <a:xfrm>
            <a:off x="780184" y="1725035"/>
            <a:ext cx="2762250" cy="4162425"/>
          </a:xfrm>
          <a:prstGeom prst="rect">
            <a:avLst/>
          </a:prstGeom>
        </p:spPr>
      </p:pic>
      <p:sp>
        <p:nvSpPr>
          <p:cNvPr id="7" name="Metin kutusu 6"/>
          <p:cNvSpPr txBox="1"/>
          <p:nvPr/>
        </p:nvSpPr>
        <p:spPr>
          <a:xfrm>
            <a:off x="3678526" y="2863273"/>
            <a:ext cx="3657599" cy="369332"/>
          </a:xfrm>
          <a:prstGeom prst="rect">
            <a:avLst/>
          </a:prstGeom>
          <a:noFill/>
        </p:spPr>
        <p:txBody>
          <a:bodyPr wrap="square" rtlCol="0">
            <a:spAutoFit/>
          </a:bodyPr>
          <a:lstStyle/>
          <a:p>
            <a:r>
              <a:rPr lang="tr-TR" dirty="0"/>
              <a:t>Dikkat, bellek, dil gibi bilişsel işlevler</a:t>
            </a:r>
          </a:p>
        </p:txBody>
      </p:sp>
      <p:pic>
        <p:nvPicPr>
          <p:cNvPr id="1030" name="Picture 6" descr="http://www.cns.ppls.ed.ac.uk/sites/all/themes/dark_elegant/images/eeg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084" y="2559554"/>
            <a:ext cx="3738253" cy="2493386"/>
          </a:xfrm>
          <a:prstGeom prst="rect">
            <a:avLst/>
          </a:prstGeom>
          <a:noFill/>
          <a:extLst>
            <a:ext uri="{909E8E84-426E-40DD-AFC4-6F175D3DCCD1}">
              <a14:hiddenFill xmlns:a14="http://schemas.microsoft.com/office/drawing/2010/main">
                <a:solidFill>
                  <a:srgbClr val="FFFFFF"/>
                </a:solidFill>
              </a14:hiddenFill>
            </a:ext>
          </a:extLst>
        </p:spPr>
      </p:pic>
      <p:sp>
        <p:nvSpPr>
          <p:cNvPr id="8" name="Komut Düğmesi: Film 7">
            <a:hlinkClick r:id="" action="ppaction://noaction" highlightClick="1"/>
          </p:cNvPr>
          <p:cNvSpPr/>
          <p:nvPr/>
        </p:nvSpPr>
        <p:spPr>
          <a:xfrm>
            <a:off x="4442691" y="3713018"/>
            <a:ext cx="1967345" cy="1625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1792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rgbClr val="FF0000"/>
                </a:solidFill>
              </a:rPr>
              <a:t>Magnetoensefalografi</a:t>
            </a:r>
            <a:r>
              <a:rPr lang="tr-TR" dirty="0" smtClean="0">
                <a:solidFill>
                  <a:srgbClr val="FF0000"/>
                </a:solidFill>
              </a:rPr>
              <a:t> </a:t>
            </a:r>
            <a:r>
              <a:rPr lang="tr-TR" dirty="0">
                <a:solidFill>
                  <a:srgbClr val="FF0000"/>
                </a:solidFill>
              </a:rPr>
              <a:t>(MEG) </a:t>
            </a:r>
          </a:p>
        </p:txBody>
      </p:sp>
      <p:sp>
        <p:nvSpPr>
          <p:cNvPr id="3" name="İçerik Yer Tutucusu 2"/>
          <p:cNvSpPr>
            <a:spLocks noGrp="1"/>
          </p:cNvSpPr>
          <p:nvPr>
            <p:ph idx="1"/>
          </p:nvPr>
        </p:nvSpPr>
        <p:spPr/>
        <p:txBody>
          <a:bodyPr/>
          <a:lstStyle/>
          <a:p>
            <a:r>
              <a:rPr lang="tr-TR" dirty="0" smtClean="0"/>
              <a:t>MEG, </a:t>
            </a:r>
            <a:r>
              <a:rPr lang="tr-TR" dirty="0"/>
              <a:t>sinirlerde meydana gelen elektriksel </a:t>
            </a:r>
            <a:r>
              <a:rPr lang="tr-TR" dirty="0" smtClean="0"/>
              <a:t>faaliyetlerden doğan </a:t>
            </a:r>
            <a:r>
              <a:rPr lang="tr-TR" dirty="0"/>
              <a:t>manyetik alan ölçülür. MEG, EEG’ye göre daha pahalıdır. </a:t>
            </a:r>
            <a:r>
              <a:rPr lang="tr-TR" dirty="0" err="1"/>
              <a:t>MEG’nin</a:t>
            </a:r>
            <a:r>
              <a:rPr lang="tr-TR" dirty="0"/>
              <a:t> yaygınlığı ise diğer </a:t>
            </a:r>
            <a:r>
              <a:rPr lang="tr-TR" dirty="0" smtClean="0"/>
              <a:t>yöntemlere göre </a:t>
            </a:r>
            <a:r>
              <a:rPr lang="tr-TR" dirty="0"/>
              <a:t>çok düşüktür.</a:t>
            </a:r>
          </a:p>
        </p:txBody>
      </p:sp>
    </p:spTree>
    <p:extLst>
      <p:ext uri="{BB962C8B-B14F-4D97-AF65-F5344CB8AC3E}">
        <p14:creationId xmlns:p14="http://schemas.microsoft.com/office/powerpoint/2010/main" val="3243695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Özel Eğitim- </a:t>
            </a:r>
            <a:r>
              <a:rPr lang="tr-TR" dirty="0" err="1" smtClean="0"/>
              <a:t>Disleksi</a:t>
            </a:r>
            <a:endParaRPr lang="tr-TR" dirty="0"/>
          </a:p>
        </p:txBody>
      </p:sp>
      <p:pic>
        <p:nvPicPr>
          <p:cNvPr id="4" name="Picture 2" descr="Disleksi Belirtileri&#10;İstanbul Terapi Enstitüsü - Bakırköy - 0212 983 83 73&#10;&#10;#disleksi #belirtiler #ruhsagligi #farkindalik #psikoloji #coc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285" y="1393363"/>
            <a:ext cx="8526607" cy="511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04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Özel Eğitim</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err="1" smtClean="0"/>
              <a:t>Disleksi</a:t>
            </a:r>
            <a:r>
              <a:rPr lang="tr-TR" dirty="0" smtClean="0"/>
              <a:t> olan kişilerde </a:t>
            </a:r>
            <a:r>
              <a:rPr lang="tr-TR" dirty="0"/>
              <a:t>zeka normal seviyededir. </a:t>
            </a:r>
            <a:endParaRPr lang="tr-TR" dirty="0" smtClean="0"/>
          </a:p>
          <a:p>
            <a:r>
              <a:rPr lang="tr-TR" dirty="0" smtClean="0"/>
              <a:t>Fonolojik </a:t>
            </a:r>
            <a:r>
              <a:rPr lang="tr-TR" dirty="0"/>
              <a:t>ayrımsama gerektiren görev (örneğin, iki kelime arasında </a:t>
            </a:r>
            <a:r>
              <a:rPr lang="tr-TR" dirty="0" smtClean="0"/>
              <a:t>kafiyenin olup </a:t>
            </a:r>
            <a:r>
              <a:rPr lang="tr-TR" dirty="0"/>
              <a:t>olmadığını değerlendirme) esnasında </a:t>
            </a:r>
            <a:r>
              <a:rPr lang="tr-TR" dirty="0" err="1"/>
              <a:t>disleksilerde</a:t>
            </a:r>
            <a:r>
              <a:rPr lang="tr-TR" dirty="0"/>
              <a:t> kontrol grubuna göre sol şakak-yan </a:t>
            </a:r>
            <a:r>
              <a:rPr lang="tr-TR" dirty="0" smtClean="0"/>
              <a:t>korteks (</a:t>
            </a:r>
            <a:r>
              <a:rPr lang="tr-TR" dirty="0" err="1" smtClean="0"/>
              <a:t>left</a:t>
            </a:r>
            <a:r>
              <a:rPr lang="tr-TR" dirty="0" smtClean="0"/>
              <a:t> </a:t>
            </a:r>
            <a:r>
              <a:rPr lang="tr-TR" dirty="0" err="1"/>
              <a:t>temporo-parietal</a:t>
            </a:r>
            <a:r>
              <a:rPr lang="tr-TR" dirty="0"/>
              <a:t> </a:t>
            </a:r>
            <a:r>
              <a:rPr lang="tr-TR" dirty="0" err="1"/>
              <a:t>cortex</a:t>
            </a:r>
            <a:r>
              <a:rPr lang="tr-TR" dirty="0"/>
              <a:t>) daha az aktive olur (</a:t>
            </a:r>
            <a:r>
              <a:rPr lang="tr-TR" dirty="0" err="1"/>
              <a:t>Gabrieli</a:t>
            </a:r>
            <a:r>
              <a:rPr lang="tr-TR" dirty="0"/>
              <a:t>, 2009). </a:t>
            </a:r>
            <a:endParaRPr lang="tr-TR" dirty="0" smtClean="0"/>
          </a:p>
        </p:txBody>
      </p:sp>
    </p:spTree>
    <p:extLst>
      <p:ext uri="{BB962C8B-B14F-4D97-AF65-F5344CB8AC3E}">
        <p14:creationId xmlns:p14="http://schemas.microsoft.com/office/powerpoint/2010/main" val="3445149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Bir difüzyon </a:t>
            </a:r>
            <a:r>
              <a:rPr lang="tr-TR" dirty="0" err="1"/>
              <a:t>tensor</a:t>
            </a:r>
            <a:r>
              <a:rPr lang="tr-TR" dirty="0"/>
              <a:t> görüntüleme çalışması da </a:t>
            </a:r>
            <a:r>
              <a:rPr lang="tr-TR" dirty="0" err="1"/>
              <a:t>disleksinin</a:t>
            </a:r>
            <a:r>
              <a:rPr lang="tr-TR" dirty="0"/>
              <a:t> bahsi geçen beyin alanında mevcut bulunan beyaz cevherdeki sinir liflerinin yönlerindeki bozukluktan kaynaklandığını göstermiştir (</a:t>
            </a:r>
            <a:r>
              <a:rPr lang="tr-TR" dirty="0" err="1"/>
              <a:t>Klingberg</a:t>
            </a:r>
            <a:r>
              <a:rPr lang="tr-TR" dirty="0"/>
              <a:t> ve ark., 2000). Bu yön bozukluğu şakak-yan korteksi ile ön korteks (</a:t>
            </a:r>
            <a:r>
              <a:rPr lang="tr-TR" dirty="0" err="1"/>
              <a:t>frontal</a:t>
            </a:r>
            <a:r>
              <a:rPr lang="tr-TR" dirty="0"/>
              <a:t> </a:t>
            </a:r>
            <a:r>
              <a:rPr lang="tr-TR" dirty="0" err="1"/>
              <a:t>cortex</a:t>
            </a:r>
            <a:r>
              <a:rPr lang="tr-TR" dirty="0"/>
              <a:t>) arasındaki sinirsel bağlantıların kesilmesine neden olmakta, bu da okuma için gerekli olan görsel ve fonolojik süreçler arasındaki koordinasyonu bozmaktadır.</a:t>
            </a:r>
          </a:p>
        </p:txBody>
      </p:sp>
    </p:spTree>
    <p:extLst>
      <p:ext uri="{BB962C8B-B14F-4D97-AF65-F5344CB8AC3E}">
        <p14:creationId xmlns:p14="http://schemas.microsoft.com/office/powerpoint/2010/main" val="1391545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a:t>Disleksinin</a:t>
            </a:r>
            <a:r>
              <a:rPr lang="tr-TR" dirty="0"/>
              <a:t> küçük gruplarda gerçekleştirilen yoğun eğitim programlarıyla tedavi edilebileceği </a:t>
            </a:r>
            <a:r>
              <a:rPr lang="tr-TR" dirty="0" smtClean="0"/>
              <a:t>kontrollü deneylerle </a:t>
            </a:r>
            <a:r>
              <a:rPr lang="tr-TR" dirty="0"/>
              <a:t>gösterilmiştir (</a:t>
            </a:r>
            <a:r>
              <a:rPr lang="tr-TR" dirty="0" err="1"/>
              <a:t>Gabrieli</a:t>
            </a:r>
            <a:r>
              <a:rPr lang="tr-TR" dirty="0"/>
              <a:t>, 2009). Yapılan </a:t>
            </a:r>
            <a:r>
              <a:rPr lang="tr-TR" dirty="0" err="1"/>
              <a:t>fMRG</a:t>
            </a:r>
            <a:r>
              <a:rPr lang="tr-TR" dirty="0"/>
              <a:t> çalışmalarıyla </a:t>
            </a:r>
            <a:r>
              <a:rPr lang="tr-TR" dirty="0" err="1"/>
              <a:t>disleksinin</a:t>
            </a:r>
            <a:r>
              <a:rPr lang="tr-TR" dirty="0"/>
              <a:t> tedavi edildiği </a:t>
            </a:r>
            <a:r>
              <a:rPr lang="tr-TR" dirty="0" smtClean="0"/>
              <a:t>çocuklarda sol </a:t>
            </a:r>
            <a:r>
              <a:rPr lang="tr-TR" dirty="0"/>
              <a:t>şakak-yan korteksteki aktivasyonun normalleştiği görülmüştür (</a:t>
            </a:r>
            <a:r>
              <a:rPr lang="tr-TR" dirty="0" err="1"/>
              <a:t>Temple</a:t>
            </a:r>
            <a:r>
              <a:rPr lang="tr-TR" dirty="0"/>
              <a:t> ve ark., 2003). </a:t>
            </a:r>
            <a:endParaRPr lang="tr-TR" dirty="0" smtClean="0"/>
          </a:p>
          <a:p>
            <a:r>
              <a:rPr lang="tr-TR" dirty="0" smtClean="0"/>
              <a:t>Bu bölgedeki aktivasyon </a:t>
            </a:r>
            <a:r>
              <a:rPr lang="tr-TR" dirty="0"/>
              <a:t>artışıyla okumadaki performans artışı arasında korelasyon bulunmuştur. Bu </a:t>
            </a:r>
            <a:r>
              <a:rPr lang="tr-TR" dirty="0" smtClean="0"/>
              <a:t>bulgular, </a:t>
            </a:r>
            <a:r>
              <a:rPr lang="tr-TR" dirty="0" err="1" smtClean="0"/>
              <a:t>fMRG</a:t>
            </a:r>
            <a:r>
              <a:rPr lang="tr-TR" dirty="0" smtClean="0"/>
              <a:t> </a:t>
            </a:r>
            <a:r>
              <a:rPr lang="tr-TR" dirty="0"/>
              <a:t>gibi sinirbilim tekniklerinin tedaviye yönelik eğitimlerin başarısını ve beyindeki etkilerini açığa </a:t>
            </a:r>
            <a:r>
              <a:rPr lang="tr-TR" dirty="0" smtClean="0"/>
              <a:t>çıkartabileceğini göstermektedir</a:t>
            </a:r>
            <a:r>
              <a:rPr lang="tr-TR" dirty="0"/>
              <a:t>.</a:t>
            </a:r>
          </a:p>
        </p:txBody>
      </p:sp>
    </p:spTree>
    <p:extLst>
      <p:ext uri="{BB962C8B-B14F-4D97-AF65-F5344CB8AC3E}">
        <p14:creationId xmlns:p14="http://schemas.microsoft.com/office/powerpoint/2010/main" val="116016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536726-A759-A649-ADCF-88DDFE9C7525}"/>
              </a:ext>
            </a:extLst>
          </p:cNvPr>
          <p:cNvGraphicFramePr>
            <a:graphicFrameLocks noGrp="1"/>
          </p:cNvGraphicFramePr>
          <p:nvPr>
            <p:extLst/>
          </p:nvPr>
        </p:nvGraphicFramePr>
        <p:xfrm>
          <a:off x="2319337" y="289401"/>
          <a:ext cx="6410325" cy="5212080"/>
        </p:xfrm>
        <a:graphic>
          <a:graphicData uri="http://schemas.openxmlformats.org/drawingml/2006/table">
            <a:tbl>
              <a:tblPr firstRow="1" firstCol="1" lastRow="1" lastCol="1" bandRow="1" bandCol="1">
                <a:tableStyleId>{5C22544A-7EE6-4342-B048-85BDC9FD1C3A}</a:tableStyleId>
              </a:tblPr>
              <a:tblGrid>
                <a:gridCol w="198297">
                  <a:extLst>
                    <a:ext uri="{9D8B030D-6E8A-4147-A177-3AD203B41FA5}">
                      <a16:colId xmlns:a16="http://schemas.microsoft.com/office/drawing/2014/main" val="3575195925"/>
                    </a:ext>
                  </a:extLst>
                </a:gridCol>
                <a:gridCol w="1077285">
                  <a:extLst>
                    <a:ext uri="{9D8B030D-6E8A-4147-A177-3AD203B41FA5}">
                      <a16:colId xmlns:a16="http://schemas.microsoft.com/office/drawing/2014/main" val="2539419780"/>
                    </a:ext>
                  </a:extLst>
                </a:gridCol>
                <a:gridCol w="3783528">
                  <a:extLst>
                    <a:ext uri="{9D8B030D-6E8A-4147-A177-3AD203B41FA5}">
                      <a16:colId xmlns:a16="http://schemas.microsoft.com/office/drawing/2014/main" val="918106251"/>
                    </a:ext>
                  </a:extLst>
                </a:gridCol>
                <a:gridCol w="270116">
                  <a:extLst>
                    <a:ext uri="{9D8B030D-6E8A-4147-A177-3AD203B41FA5}">
                      <a16:colId xmlns:a16="http://schemas.microsoft.com/office/drawing/2014/main" val="58748742"/>
                    </a:ext>
                  </a:extLst>
                </a:gridCol>
                <a:gridCol w="270116">
                  <a:extLst>
                    <a:ext uri="{9D8B030D-6E8A-4147-A177-3AD203B41FA5}">
                      <a16:colId xmlns:a16="http://schemas.microsoft.com/office/drawing/2014/main" val="3194470223"/>
                    </a:ext>
                  </a:extLst>
                </a:gridCol>
                <a:gridCol w="270751">
                  <a:extLst>
                    <a:ext uri="{9D8B030D-6E8A-4147-A177-3AD203B41FA5}">
                      <a16:colId xmlns:a16="http://schemas.microsoft.com/office/drawing/2014/main" val="1745816570"/>
                    </a:ext>
                  </a:extLst>
                </a:gridCol>
                <a:gridCol w="270116">
                  <a:extLst>
                    <a:ext uri="{9D8B030D-6E8A-4147-A177-3AD203B41FA5}">
                      <a16:colId xmlns:a16="http://schemas.microsoft.com/office/drawing/2014/main" val="4223963803"/>
                    </a:ext>
                  </a:extLst>
                </a:gridCol>
                <a:gridCol w="270116">
                  <a:extLst>
                    <a:ext uri="{9D8B030D-6E8A-4147-A177-3AD203B41FA5}">
                      <a16:colId xmlns:a16="http://schemas.microsoft.com/office/drawing/2014/main" val="3521861114"/>
                    </a:ext>
                  </a:extLst>
                </a:gridCol>
              </a:tblGrid>
              <a:tr h="228600">
                <a:tc>
                  <a:txBody>
                    <a:bodyPr/>
                    <a:lstStyle/>
                    <a:p>
                      <a:pPr algn="ctr">
                        <a:spcAft>
                          <a:spcPts val="0"/>
                        </a:spcAft>
                      </a:pPr>
                      <a:r>
                        <a:rPr lang="tr-TR" sz="1800">
                          <a:effectLst/>
                        </a:rPr>
                        <a:t>1</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dirty="0">
                          <a:effectLst/>
                        </a:rPr>
                        <a:t>BÖS0001</a:t>
                      </a:r>
                      <a:endParaRPr lang="tr-TR" sz="1800" dirty="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Çoklu Ortam Tasarımı Ve Üretimi</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176343389"/>
                  </a:ext>
                </a:extLst>
              </a:tr>
              <a:tr h="169545">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BÖS0002</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Eğitim Yazılımı Tasarımı Ve Değerlendirme</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3100302027"/>
                  </a:ext>
                </a:extLst>
              </a:tr>
              <a:tr h="0">
                <a:tc>
                  <a:txBody>
                    <a:bodyPr/>
                    <a:lstStyle/>
                    <a:p>
                      <a:pPr algn="ctr">
                        <a:spcAft>
                          <a:spcPts val="0"/>
                        </a:spcAft>
                      </a:pPr>
                      <a:r>
                        <a:rPr lang="tr-TR" sz="1800">
                          <a:effectLst/>
                        </a:rPr>
                        <a:t>3</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BÖS0003</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Eğitimde Yapay Zekâ Uygulamaları</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904291932"/>
                  </a:ext>
                </a:extLst>
              </a:tr>
              <a:tr h="0">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BÖS0004</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Eğitsel Oyun Ve Oyunlaştırma</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2721435874"/>
                  </a:ext>
                </a:extLst>
              </a:tr>
              <a:tr h="0">
                <a:tc>
                  <a:txBody>
                    <a:bodyPr/>
                    <a:lstStyle/>
                    <a:p>
                      <a:pPr algn="ctr">
                        <a:spcAft>
                          <a:spcPts val="0"/>
                        </a:spcAft>
                      </a:pPr>
                      <a:r>
                        <a:rPr lang="tr-TR" sz="1800">
                          <a:effectLst/>
                        </a:rPr>
                        <a:t>5</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BÖS0005</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Eğitim Teknolojilerinde Güncel Uygulamalar</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1557033390"/>
                  </a:ext>
                </a:extLst>
              </a:tr>
              <a:tr h="0">
                <a:tc>
                  <a:txBody>
                    <a:bodyPr/>
                    <a:lstStyle/>
                    <a:p>
                      <a:pPr algn="ctr">
                        <a:spcAft>
                          <a:spcPts val="0"/>
                        </a:spcAft>
                      </a:pPr>
                      <a:r>
                        <a:rPr lang="tr-TR" sz="1800">
                          <a:effectLst/>
                        </a:rPr>
                        <a:t>6</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BÖS0006</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Eğitsel Video Tasarımı</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1181182360"/>
                  </a:ext>
                </a:extLst>
              </a:tr>
              <a:tr h="0">
                <a:tc>
                  <a:txBody>
                    <a:bodyPr/>
                    <a:lstStyle/>
                    <a:p>
                      <a:pPr algn="ctr">
                        <a:spcAft>
                          <a:spcPts val="0"/>
                        </a:spcAft>
                      </a:pPr>
                      <a:r>
                        <a:rPr lang="tr-TR" sz="1800">
                          <a:effectLst/>
                        </a:rPr>
                        <a:t>7</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BÖS0007</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İnsan Ve Bilgisayar Etkileşimi</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3463213931"/>
                  </a:ext>
                </a:extLst>
              </a:tr>
              <a:tr h="0">
                <a:tc>
                  <a:txBody>
                    <a:bodyPr/>
                    <a:lstStyle/>
                    <a:p>
                      <a:pPr algn="ctr">
                        <a:spcAft>
                          <a:spcPts val="0"/>
                        </a:spcAft>
                      </a:pPr>
                      <a:r>
                        <a:rPr lang="tr-TR" sz="1800">
                          <a:effectLst/>
                        </a:rPr>
                        <a:t>8</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BÖS0008</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Masaüstü Yayıncılık</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4002945125"/>
                  </a:ext>
                </a:extLst>
              </a:tr>
              <a:tr h="0">
                <a:tc>
                  <a:txBody>
                    <a:bodyPr/>
                    <a:lstStyle/>
                    <a:p>
                      <a:pPr algn="ctr">
                        <a:spcAft>
                          <a:spcPts val="0"/>
                        </a:spcAft>
                      </a:pPr>
                      <a:r>
                        <a:rPr lang="tr-TR" sz="1800">
                          <a:effectLst/>
                        </a:rPr>
                        <a:t>9</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BÖS0009</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Medya Okuryazarlığı</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4078726249"/>
                  </a:ext>
                </a:extLst>
              </a:tr>
              <a:tr h="0">
                <a:tc>
                  <a:txBody>
                    <a:bodyPr/>
                    <a:lstStyle/>
                    <a:p>
                      <a:pPr algn="ctr">
                        <a:spcAft>
                          <a:spcPts val="0"/>
                        </a:spcAft>
                      </a:pPr>
                      <a:r>
                        <a:rPr lang="tr-TR" sz="1800">
                          <a:effectLst/>
                        </a:rPr>
                        <a:t>10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BÖS0010</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Öğretimde Materyal Tasarımı</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1175673626"/>
                  </a:ext>
                </a:extLst>
              </a:tr>
              <a:tr h="0">
                <a:tc>
                  <a:txBody>
                    <a:bodyPr/>
                    <a:lstStyle/>
                    <a:p>
                      <a:pPr algn="ctr">
                        <a:spcAft>
                          <a:spcPts val="0"/>
                        </a:spcAft>
                      </a:pPr>
                      <a:r>
                        <a:rPr lang="tr-TR" sz="1800">
                          <a:effectLst/>
                        </a:rPr>
                        <a:t>11</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BÖS0011</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Özel Eğitim Ve Teknoloji</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1442294431"/>
                  </a:ext>
                </a:extLst>
              </a:tr>
              <a:tr h="0">
                <a:tc>
                  <a:txBody>
                    <a:bodyPr/>
                    <a:lstStyle/>
                    <a:p>
                      <a:pPr algn="ctr">
                        <a:spcAft>
                          <a:spcPts val="0"/>
                        </a:spcAft>
                      </a:pPr>
                      <a:r>
                        <a:rPr lang="tr-TR" sz="1800">
                          <a:effectLst/>
                        </a:rPr>
                        <a:t>12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BÖS0012</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Sınıf İçi Öğrenmelerin Değerlendirilmesi</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4</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4165823734"/>
                  </a:ext>
                </a:extLst>
              </a:tr>
              <a:tr h="0">
                <a:tc>
                  <a:txBody>
                    <a:bodyPr/>
                    <a:lstStyle/>
                    <a:p>
                      <a:pPr algn="ctr">
                        <a:spcAft>
                          <a:spcPts val="0"/>
                        </a:spcAft>
                      </a:pPr>
                      <a:r>
                        <a:rPr lang="tr-TR" sz="1800">
                          <a:effectLst/>
                        </a:rPr>
                        <a:t>13</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l">
                        <a:spcAft>
                          <a:spcPts val="0"/>
                        </a:spcAft>
                      </a:pPr>
                      <a:r>
                        <a:rPr lang="tr-TR" sz="1800">
                          <a:effectLst/>
                        </a:rPr>
                        <a:t>BÖS0013</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l">
                        <a:spcAft>
                          <a:spcPts val="0"/>
                        </a:spcAft>
                      </a:pPr>
                      <a:r>
                        <a:rPr lang="tr-TR" sz="1800">
                          <a:effectLst/>
                        </a:rPr>
                        <a:t>Teknoloji Ve Yetişkin Eğitimi</a:t>
                      </a:r>
                      <a:endParaRPr lang="tr-TR" sz="1800">
                        <a:effectLst/>
                        <a:latin typeface="Times New Roman" panose="02020603050405020304" pitchFamily="18" charset="0"/>
                        <a:ea typeface="Times New Roman" panose="02020603050405020304" pitchFamily="18" charset="0"/>
                      </a:endParaRPr>
                    </a:p>
                  </a:txBody>
                  <a:tcPr marL="17780" marR="17780" marT="0" marB="0" anchor="b"/>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0</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a:effectLst/>
                        </a:rPr>
                        <a:t>2</a:t>
                      </a:r>
                      <a:endParaRPr lang="tr-TR" sz="1800">
                        <a:effectLst/>
                        <a:latin typeface="Times New Roman" panose="02020603050405020304" pitchFamily="18" charset="0"/>
                        <a:ea typeface="Times New Roman" panose="02020603050405020304" pitchFamily="18" charset="0"/>
                      </a:endParaRPr>
                    </a:p>
                  </a:txBody>
                  <a:tcPr marL="17780" marR="17780" marT="0" marB="0" anchor="ctr"/>
                </a:tc>
                <a:tc>
                  <a:txBody>
                    <a:bodyPr/>
                    <a:lstStyle/>
                    <a:p>
                      <a:pPr algn="ctr">
                        <a:spcAft>
                          <a:spcPts val="0"/>
                        </a:spcAft>
                      </a:pPr>
                      <a:r>
                        <a:rPr lang="tr-TR" sz="1800" dirty="0">
                          <a:effectLst/>
                        </a:rPr>
                        <a:t>4</a:t>
                      </a:r>
                      <a:endParaRPr lang="tr-TR" sz="1800" dirty="0">
                        <a:effectLst/>
                        <a:latin typeface="Times New Roman" panose="02020603050405020304" pitchFamily="18" charset="0"/>
                        <a:ea typeface="Times New Roman" panose="02020603050405020304" pitchFamily="18" charset="0"/>
                      </a:endParaRPr>
                    </a:p>
                  </a:txBody>
                  <a:tcPr marL="17780" marR="17780" marT="0" marB="0" anchor="ctr"/>
                </a:tc>
                <a:extLst>
                  <a:ext uri="{0D108BD9-81ED-4DB2-BD59-A6C34878D82A}">
                    <a16:rowId xmlns:a16="http://schemas.microsoft.com/office/drawing/2014/main" val="3950891031"/>
                  </a:ext>
                </a:extLst>
              </a:tr>
            </a:tbl>
          </a:graphicData>
        </a:graphic>
      </p:graphicFrame>
    </p:spTree>
    <p:extLst>
      <p:ext uri="{BB962C8B-B14F-4D97-AF65-F5344CB8AC3E}">
        <p14:creationId xmlns:p14="http://schemas.microsoft.com/office/powerpoint/2010/main" val="128163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02327" y="309563"/>
            <a:ext cx="9144000" cy="2387600"/>
          </a:xfrm>
        </p:spPr>
        <p:txBody>
          <a:bodyPr/>
          <a:lstStyle/>
          <a:p>
            <a:r>
              <a:rPr lang="tr-TR" dirty="0" smtClean="0">
                <a:solidFill>
                  <a:srgbClr val="FF0000"/>
                </a:solidFill>
              </a:rPr>
              <a:t>Öğretim Teknolojilerinde Güncel Konular</a:t>
            </a:r>
            <a:endParaRPr lang="tr-TR" dirty="0">
              <a:solidFill>
                <a:srgbClr val="FF0000"/>
              </a:solidFill>
            </a:endParaRPr>
          </a:p>
        </p:txBody>
      </p:sp>
      <p:sp>
        <p:nvSpPr>
          <p:cNvPr id="3" name="Alt Başlık 2"/>
          <p:cNvSpPr>
            <a:spLocks noGrp="1"/>
          </p:cNvSpPr>
          <p:nvPr>
            <p:ph type="subTitle" idx="1"/>
          </p:nvPr>
        </p:nvSpPr>
        <p:spPr>
          <a:xfrm>
            <a:off x="1302327" y="3214110"/>
            <a:ext cx="9144000" cy="2475489"/>
          </a:xfrm>
        </p:spPr>
        <p:txBody>
          <a:bodyPr>
            <a:normAutofit fontScale="85000" lnSpcReduction="20000"/>
          </a:bodyPr>
          <a:lstStyle/>
          <a:p>
            <a:pPr marL="342900" indent="-342900" algn="l">
              <a:buFont typeface="Arial" panose="020B0604020202020204" pitchFamily="34" charset="0"/>
              <a:buChar char="•"/>
            </a:pPr>
            <a:r>
              <a:rPr lang="tr-TR" dirty="0" smtClean="0"/>
              <a:t>Bilişsel Sinirbilim ve Öğrenme</a:t>
            </a:r>
          </a:p>
          <a:p>
            <a:pPr marL="342900" indent="-342900" algn="l">
              <a:buFont typeface="Arial" panose="020B0604020202020204" pitchFamily="34" charset="0"/>
              <a:buChar char="•"/>
            </a:pPr>
            <a:r>
              <a:rPr lang="tr-TR" b="1" dirty="0" smtClean="0">
                <a:solidFill>
                  <a:schemeClr val="accent2">
                    <a:lumMod val="75000"/>
                  </a:schemeClr>
                </a:solidFill>
              </a:rPr>
              <a:t>Özel Eğitim ve teknoloji</a:t>
            </a:r>
          </a:p>
          <a:p>
            <a:pPr marL="342900" indent="-342900" algn="l">
              <a:buFont typeface="Arial" panose="020B0604020202020204" pitchFamily="34" charset="0"/>
              <a:buChar char="•"/>
            </a:pPr>
            <a:r>
              <a:rPr lang="tr-TR" dirty="0" err="1"/>
              <a:t>İnsan&amp;Bilgisayar</a:t>
            </a:r>
            <a:r>
              <a:rPr lang="tr-TR" dirty="0"/>
              <a:t> </a:t>
            </a:r>
            <a:r>
              <a:rPr lang="tr-TR" dirty="0" smtClean="0"/>
              <a:t>etkileşimi</a:t>
            </a:r>
          </a:p>
          <a:p>
            <a:pPr marL="342900" indent="-342900" algn="l">
              <a:buFont typeface="Arial" panose="020B0604020202020204" pitchFamily="34" charset="0"/>
              <a:buChar char="•"/>
            </a:pPr>
            <a:r>
              <a:rPr lang="tr-TR" dirty="0" err="1" smtClean="0"/>
              <a:t>Gamification</a:t>
            </a:r>
            <a:endParaRPr lang="tr-TR" dirty="0" smtClean="0"/>
          </a:p>
          <a:p>
            <a:pPr marL="342900" indent="-342900" algn="l">
              <a:buFont typeface="Arial" panose="020B0604020202020204" pitchFamily="34" charset="0"/>
              <a:buChar char="•"/>
            </a:pPr>
            <a:r>
              <a:rPr lang="tr-TR" dirty="0"/>
              <a:t>Dijital </a:t>
            </a:r>
            <a:r>
              <a:rPr lang="tr-TR" dirty="0" smtClean="0"/>
              <a:t>hikayeleme</a:t>
            </a:r>
          </a:p>
          <a:p>
            <a:pPr marL="342900" indent="-342900" algn="l">
              <a:buFont typeface="Arial" panose="020B0604020202020204" pitchFamily="34" charset="0"/>
              <a:buChar char="•"/>
            </a:pPr>
            <a:r>
              <a:rPr lang="tr-TR" dirty="0" smtClean="0"/>
              <a:t>Diğer konular (Internet of </a:t>
            </a:r>
            <a:r>
              <a:rPr lang="tr-TR" dirty="0" err="1" smtClean="0"/>
              <a:t>things</a:t>
            </a:r>
            <a:r>
              <a:rPr lang="tr-TR" dirty="0" smtClean="0"/>
              <a:t>, makine öğrenmesi </a:t>
            </a:r>
            <a:r>
              <a:rPr lang="tr-TR" dirty="0" err="1" smtClean="0"/>
              <a:t>vb</a:t>
            </a:r>
            <a:r>
              <a:rPr lang="tr-TR" dirty="0" smtClean="0"/>
              <a:t>)</a:t>
            </a:r>
          </a:p>
          <a:p>
            <a:pPr marL="342900" indent="-342900" algn="l">
              <a:buFont typeface="Arial" panose="020B0604020202020204" pitchFamily="34" charset="0"/>
              <a:buChar char="•"/>
            </a:pPr>
            <a:r>
              <a:rPr lang="tr-TR" dirty="0"/>
              <a:t>Ölçme ve </a:t>
            </a:r>
            <a:r>
              <a:rPr lang="tr-TR" dirty="0" smtClean="0"/>
              <a:t>değerlendirme</a:t>
            </a:r>
            <a:endParaRPr lang="tr-TR" dirty="0"/>
          </a:p>
        </p:txBody>
      </p:sp>
    </p:spTree>
    <p:extLst>
      <p:ext uri="{BB962C8B-B14F-4D97-AF65-F5344CB8AC3E}">
        <p14:creationId xmlns:p14="http://schemas.microsoft.com/office/powerpoint/2010/main" val="1423668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Özel Eğitim ve Teknoloji</a:t>
            </a:r>
            <a:endParaRPr lang="tr-TR" dirty="0"/>
          </a:p>
        </p:txBody>
      </p:sp>
      <p:sp>
        <p:nvSpPr>
          <p:cNvPr id="3" name="İçerik Yer Tutucusu 2"/>
          <p:cNvSpPr>
            <a:spLocks noGrp="1"/>
          </p:cNvSpPr>
          <p:nvPr>
            <p:ph idx="1"/>
          </p:nvPr>
        </p:nvSpPr>
        <p:spPr/>
        <p:txBody>
          <a:bodyPr/>
          <a:lstStyle/>
          <a:p>
            <a:r>
              <a:rPr lang="tr-TR" dirty="0" smtClean="0"/>
              <a:t>Prof. Dr. Kürşat </a:t>
            </a:r>
            <a:r>
              <a:rPr lang="tr-TR" dirty="0" err="1" smtClean="0"/>
              <a:t>Çağıltay</a:t>
            </a:r>
            <a:r>
              <a:rPr lang="tr-TR" dirty="0" smtClean="0"/>
              <a:t>, ODTÜ</a:t>
            </a:r>
          </a:p>
          <a:p>
            <a:pPr marL="0" indent="0">
              <a:buNone/>
            </a:pPr>
            <a:r>
              <a:rPr lang="tr-TR" dirty="0" smtClean="0"/>
              <a:t>oztek.odtu.edu.tr</a:t>
            </a:r>
            <a:endParaRPr lang="tr-TR" dirty="0"/>
          </a:p>
          <a:p>
            <a:r>
              <a:rPr lang="tr-TR" dirty="0" smtClean="0"/>
              <a:t>(video)</a:t>
            </a:r>
            <a:endParaRPr lang="tr-TR" dirty="0"/>
          </a:p>
        </p:txBody>
      </p:sp>
      <p:pic>
        <p:nvPicPr>
          <p:cNvPr id="4" name="Resim 3"/>
          <p:cNvPicPr>
            <a:picLocks noChangeAspect="1"/>
          </p:cNvPicPr>
          <p:nvPr/>
        </p:nvPicPr>
        <p:blipFill rotWithShape="1">
          <a:blip r:embed="rId2"/>
          <a:srcRect l="8718" t="4253" r="12061" b="8369"/>
          <a:stretch/>
        </p:blipFill>
        <p:spPr>
          <a:xfrm>
            <a:off x="5098472" y="2584016"/>
            <a:ext cx="5791200" cy="3592947"/>
          </a:xfrm>
          <a:prstGeom prst="rect">
            <a:avLst/>
          </a:prstGeom>
        </p:spPr>
      </p:pic>
      <p:sp>
        <p:nvSpPr>
          <p:cNvPr id="5" name="Komut Düğmesi: Film 4">
            <a:hlinkClick r:id="" action="ppaction://noaction" highlightClick="1"/>
          </p:cNvPr>
          <p:cNvSpPr/>
          <p:nvPr/>
        </p:nvSpPr>
        <p:spPr>
          <a:xfrm>
            <a:off x="1108364" y="3567689"/>
            <a:ext cx="1967345" cy="1625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31402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02327" y="309563"/>
            <a:ext cx="9144000" cy="2387600"/>
          </a:xfrm>
        </p:spPr>
        <p:txBody>
          <a:bodyPr/>
          <a:lstStyle/>
          <a:p>
            <a:r>
              <a:rPr lang="tr-TR" dirty="0" smtClean="0">
                <a:solidFill>
                  <a:srgbClr val="FF0000"/>
                </a:solidFill>
              </a:rPr>
              <a:t>Öğretim Teknolojilerinde Güncel Konular</a:t>
            </a:r>
            <a:endParaRPr lang="tr-TR" dirty="0">
              <a:solidFill>
                <a:srgbClr val="FF0000"/>
              </a:solidFill>
            </a:endParaRPr>
          </a:p>
        </p:txBody>
      </p:sp>
      <p:sp>
        <p:nvSpPr>
          <p:cNvPr id="3" name="Alt Başlık 2"/>
          <p:cNvSpPr>
            <a:spLocks noGrp="1"/>
          </p:cNvSpPr>
          <p:nvPr>
            <p:ph type="subTitle" idx="1"/>
          </p:nvPr>
        </p:nvSpPr>
        <p:spPr>
          <a:xfrm>
            <a:off x="1302327" y="3214110"/>
            <a:ext cx="9144000" cy="2475489"/>
          </a:xfrm>
        </p:spPr>
        <p:txBody>
          <a:bodyPr>
            <a:normAutofit fontScale="85000" lnSpcReduction="20000"/>
          </a:bodyPr>
          <a:lstStyle/>
          <a:p>
            <a:pPr marL="342900" indent="-342900" algn="l">
              <a:buFont typeface="Arial" panose="020B0604020202020204" pitchFamily="34" charset="0"/>
              <a:buChar char="•"/>
            </a:pPr>
            <a:r>
              <a:rPr lang="tr-TR" dirty="0" smtClean="0"/>
              <a:t>Bilişsel Sinirbilim ve Öğrenme</a:t>
            </a:r>
          </a:p>
          <a:p>
            <a:pPr marL="342900" indent="-342900" algn="l">
              <a:buFont typeface="Arial" panose="020B0604020202020204" pitchFamily="34" charset="0"/>
              <a:buChar char="•"/>
            </a:pPr>
            <a:r>
              <a:rPr lang="tr-TR" dirty="0" smtClean="0"/>
              <a:t>Özel Eğitim ve teknoloji</a:t>
            </a:r>
          </a:p>
          <a:p>
            <a:pPr marL="342900" indent="-342900" algn="l">
              <a:buFont typeface="Arial" panose="020B0604020202020204" pitchFamily="34" charset="0"/>
              <a:buChar char="•"/>
            </a:pPr>
            <a:r>
              <a:rPr lang="tr-TR" b="1" dirty="0" err="1">
                <a:solidFill>
                  <a:srgbClr val="FFC000"/>
                </a:solidFill>
              </a:rPr>
              <a:t>İnsan&amp;Bilgisayar</a:t>
            </a:r>
            <a:r>
              <a:rPr lang="tr-TR" b="1" dirty="0">
                <a:solidFill>
                  <a:srgbClr val="FFC000"/>
                </a:solidFill>
              </a:rPr>
              <a:t> </a:t>
            </a:r>
            <a:r>
              <a:rPr lang="tr-TR" b="1" dirty="0" smtClean="0">
                <a:solidFill>
                  <a:srgbClr val="FFC000"/>
                </a:solidFill>
              </a:rPr>
              <a:t>etkileşimi</a:t>
            </a:r>
          </a:p>
          <a:p>
            <a:pPr marL="342900" indent="-342900" algn="l">
              <a:buFont typeface="Arial" panose="020B0604020202020204" pitchFamily="34" charset="0"/>
              <a:buChar char="•"/>
            </a:pPr>
            <a:r>
              <a:rPr lang="tr-TR" dirty="0" err="1" smtClean="0"/>
              <a:t>Gamification</a:t>
            </a:r>
            <a:endParaRPr lang="tr-TR" dirty="0" smtClean="0"/>
          </a:p>
          <a:p>
            <a:pPr marL="342900" indent="-342900" algn="l">
              <a:buFont typeface="Arial" panose="020B0604020202020204" pitchFamily="34" charset="0"/>
              <a:buChar char="•"/>
            </a:pPr>
            <a:r>
              <a:rPr lang="tr-TR" dirty="0"/>
              <a:t>Dijital </a:t>
            </a:r>
            <a:r>
              <a:rPr lang="tr-TR" dirty="0" smtClean="0"/>
              <a:t>hikayeleme</a:t>
            </a:r>
          </a:p>
          <a:p>
            <a:pPr marL="342900" indent="-342900" algn="l">
              <a:buFont typeface="Arial" panose="020B0604020202020204" pitchFamily="34" charset="0"/>
              <a:buChar char="•"/>
            </a:pPr>
            <a:r>
              <a:rPr lang="tr-TR" dirty="0" smtClean="0"/>
              <a:t>Diğer konular (Internet of </a:t>
            </a:r>
            <a:r>
              <a:rPr lang="tr-TR" dirty="0" err="1" smtClean="0"/>
              <a:t>things</a:t>
            </a:r>
            <a:r>
              <a:rPr lang="tr-TR" dirty="0" smtClean="0"/>
              <a:t>, makine öğrenmesi </a:t>
            </a:r>
            <a:r>
              <a:rPr lang="tr-TR" dirty="0" err="1" smtClean="0"/>
              <a:t>vb</a:t>
            </a:r>
            <a:r>
              <a:rPr lang="tr-TR" dirty="0" smtClean="0"/>
              <a:t>)</a:t>
            </a:r>
          </a:p>
          <a:p>
            <a:pPr marL="342900" indent="-342900" algn="l">
              <a:buFont typeface="Arial" panose="020B0604020202020204" pitchFamily="34" charset="0"/>
              <a:buChar char="•"/>
            </a:pPr>
            <a:r>
              <a:rPr lang="tr-TR" dirty="0"/>
              <a:t>Ölçme ve </a:t>
            </a:r>
            <a:r>
              <a:rPr lang="tr-TR" dirty="0" smtClean="0"/>
              <a:t>değerlendirme</a:t>
            </a:r>
            <a:endParaRPr lang="tr-TR" dirty="0"/>
          </a:p>
        </p:txBody>
      </p:sp>
    </p:spTree>
    <p:extLst>
      <p:ext uri="{BB962C8B-B14F-4D97-AF65-F5344CB8AC3E}">
        <p14:creationId xmlns:p14="http://schemas.microsoft.com/office/powerpoint/2010/main" val="4043729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FBC1-406F-6F49-8464-D623305E733A}"/>
              </a:ext>
            </a:extLst>
          </p:cNvPr>
          <p:cNvSpPr>
            <a:spLocks noGrp="1"/>
          </p:cNvSpPr>
          <p:nvPr>
            <p:ph type="ctrTitle"/>
          </p:nvPr>
        </p:nvSpPr>
        <p:spPr>
          <a:xfrm>
            <a:off x="1476703" y="207963"/>
            <a:ext cx="9144000" cy="2387600"/>
          </a:xfrm>
        </p:spPr>
        <p:txBody>
          <a:bodyPr/>
          <a:lstStyle/>
          <a:p>
            <a:r>
              <a:rPr lang="tr-TR" dirty="0"/>
              <a:t>İnsan Bilgisayar Etkileşimi</a:t>
            </a:r>
          </a:p>
        </p:txBody>
      </p:sp>
      <p:pic>
        <p:nvPicPr>
          <p:cNvPr id="4" name="Picture 3">
            <a:extLst>
              <a:ext uri="{FF2B5EF4-FFF2-40B4-BE49-F238E27FC236}">
                <a16:creationId xmlns:a16="http://schemas.microsoft.com/office/drawing/2014/main" id="{615D4B5E-9416-BA4D-AF81-D26F65FD1E55}"/>
              </a:ext>
            </a:extLst>
          </p:cNvPr>
          <p:cNvPicPr>
            <a:picLocks noChangeAspect="1"/>
          </p:cNvPicPr>
          <p:nvPr/>
        </p:nvPicPr>
        <p:blipFill>
          <a:blip r:embed="rId2"/>
          <a:stretch>
            <a:fillRect/>
          </a:stretch>
        </p:blipFill>
        <p:spPr>
          <a:xfrm>
            <a:off x="6851870" y="2895107"/>
            <a:ext cx="3911600" cy="261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3346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F7AE-1378-9949-920B-741167231D29}"/>
              </a:ext>
            </a:extLst>
          </p:cNvPr>
          <p:cNvSpPr>
            <a:spLocks noGrp="1"/>
          </p:cNvSpPr>
          <p:nvPr>
            <p:ph type="title"/>
          </p:nvPr>
        </p:nvSpPr>
        <p:spPr/>
        <p:txBody>
          <a:bodyPr/>
          <a:lstStyle/>
          <a:p>
            <a:r>
              <a:rPr lang="tr-TR" dirty="0"/>
              <a:t>Kaynak</a:t>
            </a:r>
          </a:p>
        </p:txBody>
      </p:sp>
      <p:sp>
        <p:nvSpPr>
          <p:cNvPr id="3" name="Content Placeholder 2">
            <a:extLst>
              <a:ext uri="{FF2B5EF4-FFF2-40B4-BE49-F238E27FC236}">
                <a16:creationId xmlns:a16="http://schemas.microsoft.com/office/drawing/2014/main" id="{C6E80922-14A1-474C-80B6-35F35883245B}"/>
              </a:ext>
            </a:extLst>
          </p:cNvPr>
          <p:cNvSpPr>
            <a:spLocks noGrp="1"/>
          </p:cNvSpPr>
          <p:nvPr>
            <p:ph idx="1"/>
          </p:nvPr>
        </p:nvSpPr>
        <p:spPr/>
        <p:txBody>
          <a:bodyPr/>
          <a:lstStyle/>
          <a:p>
            <a:r>
              <a:rPr lang="tr-TR" dirty="0"/>
              <a:t>Kürşat </a:t>
            </a:r>
            <a:r>
              <a:rPr lang="tr-TR" dirty="0" err="1"/>
              <a:t>Çağıltay</a:t>
            </a:r>
            <a:r>
              <a:rPr lang="tr-TR" dirty="0"/>
              <a:t>, Öğretim Teknolojilerinin Temelleri kitabı, insan bilgisayar etkileşimi</a:t>
            </a:r>
          </a:p>
          <a:p>
            <a:r>
              <a:rPr lang="tr-TR" dirty="0"/>
              <a:t>http://</a:t>
            </a:r>
            <a:r>
              <a:rPr lang="tr-TR" dirty="0" err="1"/>
              <a:t>hci.cc.metu.edu.tr</a:t>
            </a:r>
            <a:r>
              <a:rPr lang="tr-TR" dirty="0"/>
              <a:t>/tr/</a:t>
            </a:r>
            <a:r>
              <a:rPr lang="tr-TR" dirty="0" err="1"/>
              <a:t>goz</a:t>
            </a:r>
            <a:r>
              <a:rPr lang="tr-TR" dirty="0"/>
              <a:t>-izleme</a:t>
            </a:r>
          </a:p>
        </p:txBody>
      </p:sp>
    </p:spTree>
    <p:extLst>
      <p:ext uri="{BB962C8B-B14F-4D97-AF65-F5344CB8AC3E}">
        <p14:creationId xmlns:p14="http://schemas.microsoft.com/office/powerpoint/2010/main" val="79598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02327" y="309563"/>
            <a:ext cx="9144000" cy="2387600"/>
          </a:xfrm>
        </p:spPr>
        <p:txBody>
          <a:bodyPr/>
          <a:lstStyle/>
          <a:p>
            <a:r>
              <a:rPr lang="tr-TR" dirty="0" smtClean="0">
                <a:solidFill>
                  <a:srgbClr val="FF0000"/>
                </a:solidFill>
              </a:rPr>
              <a:t>Öğretim Teknolojilerinde Güncel Konular</a:t>
            </a:r>
            <a:endParaRPr lang="tr-TR" dirty="0">
              <a:solidFill>
                <a:srgbClr val="FF0000"/>
              </a:solidFill>
            </a:endParaRPr>
          </a:p>
        </p:txBody>
      </p:sp>
      <p:sp>
        <p:nvSpPr>
          <p:cNvPr id="3" name="Alt Başlık 2"/>
          <p:cNvSpPr>
            <a:spLocks noGrp="1"/>
          </p:cNvSpPr>
          <p:nvPr>
            <p:ph type="subTitle" idx="1"/>
          </p:nvPr>
        </p:nvSpPr>
        <p:spPr>
          <a:xfrm>
            <a:off x="1302327" y="3214110"/>
            <a:ext cx="9144000" cy="2475489"/>
          </a:xfrm>
        </p:spPr>
        <p:txBody>
          <a:bodyPr>
            <a:normAutofit fontScale="85000" lnSpcReduction="20000"/>
          </a:bodyPr>
          <a:lstStyle/>
          <a:p>
            <a:pPr marL="342900" indent="-342900" algn="l">
              <a:buFont typeface="Arial" panose="020B0604020202020204" pitchFamily="34" charset="0"/>
              <a:buChar char="•"/>
            </a:pPr>
            <a:r>
              <a:rPr lang="tr-TR" dirty="0" smtClean="0"/>
              <a:t>Bilişsel Sinirbilim ve Öğrenme</a:t>
            </a:r>
          </a:p>
          <a:p>
            <a:pPr marL="342900" indent="-342900" algn="l">
              <a:buFont typeface="Arial" panose="020B0604020202020204" pitchFamily="34" charset="0"/>
              <a:buChar char="•"/>
            </a:pPr>
            <a:r>
              <a:rPr lang="tr-TR" dirty="0" smtClean="0"/>
              <a:t>Özel Eğitim ve teknoloji</a:t>
            </a:r>
          </a:p>
          <a:p>
            <a:pPr marL="342900" indent="-342900" algn="l">
              <a:buFont typeface="Arial" panose="020B0604020202020204" pitchFamily="34" charset="0"/>
              <a:buChar char="•"/>
            </a:pPr>
            <a:r>
              <a:rPr lang="tr-TR" dirty="0" err="1"/>
              <a:t>İnsan&amp;Bilgisayar</a:t>
            </a:r>
            <a:r>
              <a:rPr lang="tr-TR" dirty="0"/>
              <a:t> </a:t>
            </a:r>
            <a:r>
              <a:rPr lang="tr-TR" dirty="0" smtClean="0"/>
              <a:t>etkileşimi</a:t>
            </a:r>
          </a:p>
          <a:p>
            <a:pPr marL="342900" indent="-342900" algn="l">
              <a:buFont typeface="Arial" panose="020B0604020202020204" pitchFamily="34" charset="0"/>
              <a:buChar char="•"/>
            </a:pPr>
            <a:r>
              <a:rPr lang="tr-TR" b="1" dirty="0" err="1" smtClean="0">
                <a:solidFill>
                  <a:srgbClr val="FFC000"/>
                </a:solidFill>
              </a:rPr>
              <a:t>Gamification</a:t>
            </a:r>
            <a:endParaRPr lang="tr-TR" b="1" dirty="0" smtClean="0">
              <a:solidFill>
                <a:srgbClr val="FFC000"/>
              </a:solidFill>
            </a:endParaRPr>
          </a:p>
          <a:p>
            <a:pPr marL="342900" indent="-342900" algn="l">
              <a:buFont typeface="Arial" panose="020B0604020202020204" pitchFamily="34" charset="0"/>
              <a:buChar char="•"/>
            </a:pPr>
            <a:r>
              <a:rPr lang="tr-TR" dirty="0"/>
              <a:t>Dijital </a:t>
            </a:r>
            <a:r>
              <a:rPr lang="tr-TR" dirty="0" smtClean="0"/>
              <a:t>hikayeleme</a:t>
            </a:r>
          </a:p>
          <a:p>
            <a:pPr marL="342900" indent="-342900" algn="l">
              <a:buFont typeface="Arial" panose="020B0604020202020204" pitchFamily="34" charset="0"/>
              <a:buChar char="•"/>
            </a:pPr>
            <a:r>
              <a:rPr lang="tr-TR" dirty="0" smtClean="0"/>
              <a:t>Diğer konular (Internet of </a:t>
            </a:r>
            <a:r>
              <a:rPr lang="tr-TR" dirty="0" err="1" smtClean="0"/>
              <a:t>things</a:t>
            </a:r>
            <a:r>
              <a:rPr lang="tr-TR" dirty="0" smtClean="0"/>
              <a:t>, makine öğrenmesi </a:t>
            </a:r>
            <a:r>
              <a:rPr lang="tr-TR" dirty="0" err="1" smtClean="0"/>
              <a:t>vb</a:t>
            </a:r>
            <a:r>
              <a:rPr lang="tr-TR" dirty="0" smtClean="0"/>
              <a:t>)</a:t>
            </a:r>
          </a:p>
          <a:p>
            <a:pPr marL="342900" indent="-342900" algn="l">
              <a:buFont typeface="Arial" panose="020B0604020202020204" pitchFamily="34" charset="0"/>
              <a:buChar char="•"/>
            </a:pPr>
            <a:r>
              <a:rPr lang="tr-TR" dirty="0"/>
              <a:t>Ölçme ve </a:t>
            </a:r>
            <a:r>
              <a:rPr lang="tr-TR" dirty="0" smtClean="0"/>
              <a:t>değerlendirme</a:t>
            </a:r>
            <a:endParaRPr lang="tr-TR" dirty="0"/>
          </a:p>
        </p:txBody>
      </p:sp>
    </p:spTree>
    <p:extLst>
      <p:ext uri="{BB962C8B-B14F-4D97-AF65-F5344CB8AC3E}">
        <p14:creationId xmlns:p14="http://schemas.microsoft.com/office/powerpoint/2010/main" val="2019223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666476" y="1278727"/>
            <a:ext cx="9125472" cy="666495"/>
          </a:xfrm>
        </p:spPr>
        <p:txBody>
          <a:bodyPr>
            <a:normAutofit fontScale="90000"/>
          </a:bodyPr>
          <a:lstStyle/>
          <a:p>
            <a:r>
              <a:rPr lang="en-US" b="1" dirty="0" smtClean="0">
                <a:solidFill>
                  <a:schemeClr val="accent2"/>
                </a:solidFill>
              </a:rPr>
              <a:t>What is </a:t>
            </a:r>
            <a:r>
              <a:rPr lang="en-US" b="1" dirty="0" err="1" smtClean="0">
                <a:solidFill>
                  <a:schemeClr val="accent2"/>
                </a:solidFill>
              </a:rPr>
              <a:t>Gamification</a:t>
            </a:r>
            <a:r>
              <a:rPr lang="en-US" b="1" dirty="0" smtClean="0">
                <a:solidFill>
                  <a:schemeClr val="accent2"/>
                </a:solidFill>
              </a:rPr>
              <a:t>?</a:t>
            </a:r>
            <a:endParaRPr lang="en-US" b="1" dirty="0">
              <a:solidFill>
                <a:schemeClr val="accent2"/>
              </a:solidFill>
            </a:endParaRPr>
          </a:p>
        </p:txBody>
      </p:sp>
      <p:sp>
        <p:nvSpPr>
          <p:cNvPr id="8" name="Content Placeholder 4"/>
          <p:cNvSpPr>
            <a:spLocks noGrp="1"/>
          </p:cNvSpPr>
          <p:nvPr>
            <p:ph idx="1"/>
          </p:nvPr>
        </p:nvSpPr>
        <p:spPr>
          <a:xfrm>
            <a:off x="870217" y="2351813"/>
            <a:ext cx="9076912" cy="3591455"/>
          </a:xfrm>
        </p:spPr>
        <p:txBody>
          <a:bodyPr>
            <a:normAutofit/>
          </a:bodyPr>
          <a:lstStyle/>
          <a:p>
            <a:pPr marL="0" indent="0">
              <a:buClr>
                <a:schemeClr val="accent5"/>
              </a:buClr>
              <a:buNone/>
            </a:pPr>
            <a:r>
              <a:rPr lang="en-US" sz="2400" b="1" dirty="0"/>
              <a:t>Gamification</a:t>
            </a:r>
            <a:r>
              <a:rPr lang="en-US" sz="2400" dirty="0"/>
              <a:t> is the </a:t>
            </a:r>
            <a:r>
              <a:rPr lang="en-US" sz="2400" dirty="0">
                <a:solidFill>
                  <a:srgbClr val="AA172C"/>
                </a:solidFill>
              </a:rPr>
              <a:t>use of game-thinking and game mechanics </a:t>
            </a:r>
            <a:r>
              <a:rPr lang="en-US" sz="2400" dirty="0"/>
              <a:t>in a non-game context in order to improve user engagement</a:t>
            </a:r>
            <a:r>
              <a:rPr lang="en-US" sz="2400" dirty="0" smtClean="0"/>
              <a:t>, </a:t>
            </a:r>
            <a:r>
              <a:rPr lang="en-US" sz="2400" dirty="0"/>
              <a:t>data quality, timeliness, and learning.</a:t>
            </a:r>
          </a:p>
          <a:p>
            <a:pPr marL="0" indent="0">
              <a:buClr>
                <a:schemeClr val="accent5"/>
              </a:buClr>
              <a:buNone/>
            </a:pPr>
            <a:endParaRPr lang="en-US" sz="2400" dirty="0">
              <a:solidFill>
                <a:srgbClr val="292B36"/>
              </a:solidFill>
            </a:endParaRPr>
          </a:p>
          <a:p>
            <a:pPr marL="0" indent="0">
              <a:buClr>
                <a:schemeClr val="accent5"/>
              </a:buClr>
              <a:buNone/>
            </a:pPr>
            <a:r>
              <a:rPr lang="en-US" sz="2400" dirty="0"/>
              <a:t>… In particular for web sites and apps, means </a:t>
            </a:r>
            <a:r>
              <a:rPr lang="en-US" sz="2400" dirty="0">
                <a:solidFill>
                  <a:srgbClr val="AA172C"/>
                </a:solidFill>
              </a:rPr>
              <a:t>to encourage users to engage</a:t>
            </a:r>
            <a:r>
              <a:rPr lang="en-US" sz="2400" dirty="0"/>
              <a:t> with the site or platform </a:t>
            </a:r>
            <a:r>
              <a:rPr lang="en-US" sz="2400" dirty="0">
                <a:solidFill>
                  <a:srgbClr val="AA172C"/>
                </a:solidFill>
              </a:rPr>
              <a:t>in specific desired behaviors</a:t>
            </a:r>
            <a:r>
              <a:rPr lang="en-US" sz="2400" dirty="0"/>
              <a:t>.</a:t>
            </a:r>
          </a:p>
          <a:p>
            <a:pPr marL="0" indent="0">
              <a:buClr>
                <a:schemeClr val="accent5"/>
              </a:buClr>
              <a:buNone/>
            </a:pPr>
            <a:endParaRPr lang="en-US" sz="2400" dirty="0">
              <a:solidFill>
                <a:srgbClr val="292B36"/>
              </a:solidFill>
            </a:endParaRPr>
          </a:p>
        </p:txBody>
      </p:sp>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sp>
        <p:nvSpPr>
          <p:cNvPr id="11" name="TextBox 10"/>
          <p:cNvSpPr txBox="1"/>
          <p:nvPr/>
        </p:nvSpPr>
        <p:spPr>
          <a:xfrm>
            <a:off x="376641" y="641801"/>
            <a:ext cx="987152" cy="2062103"/>
          </a:xfrm>
          <a:prstGeom prst="rect">
            <a:avLst/>
          </a:prstGeom>
          <a:noFill/>
        </p:spPr>
        <p:txBody>
          <a:bodyPr wrap="square" rtlCol="0">
            <a:spAutoFit/>
          </a:bodyPr>
          <a:lstStyle/>
          <a:p>
            <a:r>
              <a:rPr lang="en-US" sz="12800" b="1" dirty="0">
                <a:solidFill>
                  <a:schemeClr val="bg1"/>
                </a:solidFill>
              </a:rPr>
              <a:t>1</a:t>
            </a:r>
          </a:p>
        </p:txBody>
      </p:sp>
    </p:spTree>
    <p:extLst>
      <p:ext uri="{BB962C8B-B14F-4D97-AF65-F5344CB8AC3E}">
        <p14:creationId xmlns:p14="http://schemas.microsoft.com/office/powerpoint/2010/main" val="17048253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666476" y="1278727"/>
            <a:ext cx="9125472" cy="666495"/>
          </a:xfrm>
        </p:spPr>
        <p:txBody>
          <a:bodyPr>
            <a:normAutofit fontScale="90000"/>
          </a:bodyPr>
          <a:lstStyle/>
          <a:p>
            <a:r>
              <a:rPr lang="en-US" b="1" dirty="0" smtClean="0">
                <a:solidFill>
                  <a:schemeClr val="accent2"/>
                </a:solidFill>
              </a:rPr>
              <a:t>Common </a:t>
            </a:r>
            <a:r>
              <a:rPr lang="en-US" b="1" dirty="0" err="1" smtClean="0">
                <a:solidFill>
                  <a:schemeClr val="accent2"/>
                </a:solidFill>
              </a:rPr>
              <a:t>Gamification</a:t>
            </a:r>
            <a:r>
              <a:rPr lang="en-US" b="1" dirty="0" smtClean="0">
                <a:solidFill>
                  <a:schemeClr val="accent2"/>
                </a:solidFill>
              </a:rPr>
              <a:t> Techniques</a:t>
            </a:r>
            <a:endParaRPr lang="en-US" b="1" dirty="0">
              <a:solidFill>
                <a:schemeClr val="accent2"/>
              </a:solidFill>
            </a:endParaRPr>
          </a:p>
        </p:txBody>
      </p:sp>
      <p:sp>
        <p:nvSpPr>
          <p:cNvPr id="8" name="Content Placeholder 4"/>
          <p:cNvSpPr>
            <a:spLocks noGrp="1"/>
          </p:cNvSpPr>
          <p:nvPr>
            <p:ph idx="1"/>
          </p:nvPr>
        </p:nvSpPr>
        <p:spPr>
          <a:xfrm>
            <a:off x="870217" y="2113493"/>
            <a:ext cx="9076912" cy="3591455"/>
          </a:xfrm>
        </p:spPr>
        <p:txBody>
          <a:bodyPr>
            <a:normAutofit fontScale="62500" lnSpcReduction="20000"/>
          </a:bodyPr>
          <a:lstStyle/>
          <a:p>
            <a:pPr marL="0" indent="0">
              <a:buNone/>
            </a:pPr>
            <a:r>
              <a:rPr lang="en-US" sz="2400" dirty="0"/>
              <a:t>achievements / badges</a:t>
            </a:r>
          </a:p>
          <a:p>
            <a:pPr marL="0" indent="0">
              <a:buNone/>
            </a:pPr>
            <a:r>
              <a:rPr lang="en-US" sz="2400" dirty="0"/>
              <a:t>levels</a:t>
            </a:r>
          </a:p>
          <a:p>
            <a:pPr marL="0" indent="0">
              <a:buNone/>
            </a:pPr>
            <a:r>
              <a:rPr lang="en-US" sz="2400" dirty="0"/>
              <a:t>leaderboards</a:t>
            </a:r>
          </a:p>
          <a:p>
            <a:pPr marL="0" indent="0">
              <a:buNone/>
            </a:pPr>
            <a:r>
              <a:rPr lang="en-US" sz="2400" dirty="0">
                <a:solidFill>
                  <a:srgbClr val="AA172C"/>
                </a:solidFill>
              </a:rPr>
              <a:t>progress bars</a:t>
            </a:r>
          </a:p>
          <a:p>
            <a:pPr marL="0" indent="0">
              <a:buNone/>
            </a:pPr>
            <a:r>
              <a:rPr lang="en-US" sz="2400" dirty="0">
                <a:solidFill>
                  <a:srgbClr val="AA172C"/>
                </a:solidFill>
              </a:rPr>
              <a:t>activity feeds</a:t>
            </a:r>
          </a:p>
          <a:p>
            <a:pPr marL="0" indent="0">
              <a:buNone/>
            </a:pPr>
            <a:r>
              <a:rPr lang="en-US" sz="2400" dirty="0"/>
              <a:t>avatars</a:t>
            </a:r>
          </a:p>
          <a:p>
            <a:pPr marL="0" indent="0">
              <a:buNone/>
            </a:pPr>
            <a:r>
              <a:rPr lang="en-US" sz="2400" dirty="0">
                <a:solidFill>
                  <a:srgbClr val="AA172C"/>
                </a:solidFill>
              </a:rPr>
              <a:t>real-time feedback</a:t>
            </a:r>
          </a:p>
          <a:p>
            <a:pPr marL="0" indent="0">
              <a:buNone/>
            </a:pPr>
            <a:r>
              <a:rPr lang="en-US" sz="2400" dirty="0"/>
              <a:t>virtual currency</a:t>
            </a:r>
          </a:p>
          <a:p>
            <a:pPr marL="0" indent="0">
              <a:buNone/>
            </a:pPr>
            <a:r>
              <a:rPr lang="en-US" sz="2400" dirty="0"/>
              <a:t>gifting</a:t>
            </a:r>
          </a:p>
          <a:p>
            <a:pPr marL="0" indent="0">
              <a:buNone/>
            </a:pPr>
            <a:r>
              <a:rPr lang="en-US" sz="2400" dirty="0"/>
              <a:t>challenges and quests</a:t>
            </a:r>
          </a:p>
          <a:p>
            <a:pPr marL="0" indent="0">
              <a:buNone/>
            </a:pPr>
            <a:r>
              <a:rPr lang="en-US" sz="2400" dirty="0"/>
              <a:t>trophy case</a:t>
            </a:r>
          </a:p>
          <a:p>
            <a:pPr marL="0" indent="0">
              <a:buNone/>
            </a:pPr>
            <a:r>
              <a:rPr lang="en-US" sz="2400" dirty="0"/>
              <a:t>mini games within other activities</a:t>
            </a:r>
          </a:p>
          <a:p>
            <a:pPr>
              <a:buClr>
                <a:schemeClr val="accent5"/>
              </a:buClr>
            </a:pPr>
            <a:endParaRPr lang="en-US" sz="2400" dirty="0">
              <a:solidFill>
                <a:srgbClr val="292B36"/>
              </a:solidFill>
            </a:endParaRPr>
          </a:p>
        </p:txBody>
      </p:sp>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sp>
        <p:nvSpPr>
          <p:cNvPr id="11" name="TextBox 10"/>
          <p:cNvSpPr txBox="1"/>
          <p:nvPr/>
        </p:nvSpPr>
        <p:spPr>
          <a:xfrm>
            <a:off x="376641" y="641801"/>
            <a:ext cx="987152" cy="2062103"/>
          </a:xfrm>
          <a:prstGeom prst="rect">
            <a:avLst/>
          </a:prstGeom>
          <a:noFill/>
        </p:spPr>
        <p:txBody>
          <a:bodyPr wrap="square" rtlCol="0">
            <a:spAutoFit/>
          </a:bodyPr>
          <a:lstStyle/>
          <a:p>
            <a:r>
              <a:rPr lang="en-US" sz="12800" b="1" dirty="0">
                <a:solidFill>
                  <a:schemeClr val="bg1"/>
                </a:solidFill>
              </a:rPr>
              <a:t>5</a:t>
            </a:r>
          </a:p>
        </p:txBody>
      </p:sp>
      <p:pic>
        <p:nvPicPr>
          <p:cNvPr id="15" name="Picture 14"/>
          <p:cNvPicPr>
            <a:picLocks noChangeAspect="1"/>
          </p:cNvPicPr>
          <p:nvPr/>
        </p:nvPicPr>
        <p:blipFill>
          <a:blip r:embed="rId2"/>
          <a:stretch>
            <a:fillRect/>
          </a:stretch>
        </p:blipFill>
        <p:spPr>
          <a:xfrm>
            <a:off x="5206921" y="2240046"/>
            <a:ext cx="5233784" cy="3225796"/>
          </a:xfrm>
          <a:prstGeom prst="rect">
            <a:avLst/>
          </a:prstGeom>
        </p:spPr>
      </p:pic>
    </p:spTree>
    <p:extLst>
      <p:ext uri="{BB962C8B-B14F-4D97-AF65-F5344CB8AC3E}">
        <p14:creationId xmlns:p14="http://schemas.microsoft.com/office/powerpoint/2010/main" val="41617803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sp>
        <p:nvSpPr>
          <p:cNvPr id="11" name="TextBox 10"/>
          <p:cNvSpPr txBox="1"/>
          <p:nvPr/>
        </p:nvSpPr>
        <p:spPr>
          <a:xfrm>
            <a:off x="376641" y="641801"/>
            <a:ext cx="987152" cy="2062103"/>
          </a:xfrm>
          <a:prstGeom prst="rect">
            <a:avLst/>
          </a:prstGeom>
          <a:noFill/>
        </p:spPr>
        <p:txBody>
          <a:bodyPr wrap="square" rtlCol="0">
            <a:spAutoFit/>
          </a:bodyPr>
          <a:lstStyle/>
          <a:p>
            <a:r>
              <a:rPr lang="en-US" sz="12800" b="1" dirty="0">
                <a:solidFill>
                  <a:schemeClr val="bg1"/>
                </a:solidFill>
              </a:rPr>
              <a:t>9</a:t>
            </a:r>
          </a:p>
        </p:txBody>
      </p:sp>
      <p:sp>
        <p:nvSpPr>
          <p:cNvPr id="8" name="Content Placeholder 4"/>
          <p:cNvSpPr>
            <a:spLocks noGrp="1"/>
          </p:cNvSpPr>
          <p:nvPr>
            <p:ph idx="1"/>
          </p:nvPr>
        </p:nvSpPr>
        <p:spPr>
          <a:xfrm>
            <a:off x="2666477" y="2413005"/>
            <a:ext cx="6116279" cy="3591455"/>
          </a:xfrm>
        </p:spPr>
        <p:txBody>
          <a:bodyPr>
            <a:normAutofit/>
          </a:bodyPr>
          <a:lstStyle/>
          <a:p>
            <a:pPr marL="0" indent="0">
              <a:buNone/>
            </a:pPr>
            <a:r>
              <a:rPr lang="en-US" sz="2400" b="1" dirty="0"/>
              <a:t>Leaderboard &amp; Real-time notification</a:t>
            </a:r>
          </a:p>
          <a:p>
            <a:pPr marL="0" indent="0">
              <a:buNone/>
            </a:pPr>
            <a:endParaRPr lang="en-US" sz="1067" dirty="0"/>
          </a:p>
        </p:txBody>
      </p:sp>
      <p:pic>
        <p:nvPicPr>
          <p:cNvPr id="13" name="Picture 12"/>
          <p:cNvPicPr>
            <a:picLocks noChangeAspect="1"/>
          </p:cNvPicPr>
          <p:nvPr/>
        </p:nvPicPr>
        <p:blipFill rotWithShape="1">
          <a:blip r:embed="rId2"/>
          <a:srcRect l="3090" b="32486"/>
          <a:stretch/>
        </p:blipFill>
        <p:spPr>
          <a:xfrm>
            <a:off x="1027290" y="3471336"/>
            <a:ext cx="7840132" cy="820241"/>
          </a:xfrm>
          <a:prstGeom prst="rect">
            <a:avLst/>
          </a:prstGeom>
        </p:spPr>
      </p:pic>
      <p:pic>
        <p:nvPicPr>
          <p:cNvPr id="12" name="Picture 11"/>
          <p:cNvPicPr>
            <a:picLocks noChangeAspect="1"/>
          </p:cNvPicPr>
          <p:nvPr/>
        </p:nvPicPr>
        <p:blipFill rotWithShape="1">
          <a:blip r:embed="rId3"/>
          <a:srcRect l="37679" t="26959" r="33337" b="5633"/>
          <a:stretch/>
        </p:blipFill>
        <p:spPr>
          <a:xfrm>
            <a:off x="8422215" y="1130250"/>
            <a:ext cx="3014133" cy="4840343"/>
          </a:xfrm>
          <a:prstGeom prst="rect">
            <a:avLst/>
          </a:prstGeom>
        </p:spPr>
      </p:pic>
    </p:spTree>
    <p:extLst>
      <p:ext uri="{BB962C8B-B14F-4D97-AF65-F5344CB8AC3E}">
        <p14:creationId xmlns:p14="http://schemas.microsoft.com/office/powerpoint/2010/main" val="20640020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sp>
        <p:nvSpPr>
          <p:cNvPr id="8" name="Content Placeholder 4"/>
          <p:cNvSpPr>
            <a:spLocks noGrp="1"/>
          </p:cNvSpPr>
          <p:nvPr>
            <p:ph idx="1"/>
          </p:nvPr>
        </p:nvSpPr>
        <p:spPr>
          <a:xfrm>
            <a:off x="1212508" y="1184568"/>
            <a:ext cx="6116279" cy="3591455"/>
          </a:xfrm>
        </p:spPr>
        <p:txBody>
          <a:bodyPr>
            <a:normAutofit/>
          </a:bodyPr>
          <a:lstStyle/>
          <a:p>
            <a:pPr marL="0" indent="0">
              <a:buNone/>
            </a:pPr>
            <a:r>
              <a:rPr lang="en-US" sz="2400" b="1" dirty="0"/>
              <a:t>Personalized setup</a:t>
            </a:r>
          </a:p>
          <a:p>
            <a:pPr marL="0" indent="0">
              <a:buNone/>
            </a:pPr>
            <a:endParaRPr lang="en-US" sz="1067" dirty="0"/>
          </a:p>
          <a:p>
            <a:pPr marL="0" indent="0">
              <a:buNone/>
            </a:pPr>
            <a:r>
              <a:rPr lang="en-US" sz="2133" dirty="0"/>
              <a:t>Using:</a:t>
            </a:r>
          </a:p>
          <a:p>
            <a:r>
              <a:rPr lang="en-US" sz="2133" dirty="0"/>
              <a:t>Pattern recognition</a:t>
            </a:r>
          </a:p>
          <a:p>
            <a:r>
              <a:rPr lang="en-US" sz="2133" dirty="0"/>
              <a:t>Visual imagery</a:t>
            </a:r>
          </a:p>
          <a:p>
            <a:r>
              <a:rPr lang="en-US" sz="2133" dirty="0"/>
              <a:t>Recognition over recall</a:t>
            </a:r>
          </a:p>
        </p:txBody>
      </p:sp>
      <p:pic>
        <p:nvPicPr>
          <p:cNvPr id="14" name="Picture 13"/>
          <p:cNvPicPr>
            <a:picLocks noChangeAspect="1"/>
          </p:cNvPicPr>
          <p:nvPr/>
        </p:nvPicPr>
        <p:blipFill rotWithShape="1">
          <a:blip r:embed="rId2"/>
          <a:srcRect r="58325"/>
          <a:stretch/>
        </p:blipFill>
        <p:spPr>
          <a:xfrm>
            <a:off x="5312817" y="435521"/>
            <a:ext cx="4031940" cy="6180011"/>
          </a:xfrm>
          <a:prstGeom prst="rect">
            <a:avLst/>
          </a:prstGeom>
        </p:spPr>
      </p:pic>
    </p:spTree>
    <p:extLst>
      <p:ext uri="{BB962C8B-B14F-4D97-AF65-F5344CB8AC3E}">
        <p14:creationId xmlns:p14="http://schemas.microsoft.com/office/powerpoint/2010/main" val="14240830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02327" y="309563"/>
            <a:ext cx="9144000" cy="2387600"/>
          </a:xfrm>
        </p:spPr>
        <p:txBody>
          <a:bodyPr/>
          <a:lstStyle/>
          <a:p>
            <a:r>
              <a:rPr lang="tr-TR" dirty="0" smtClean="0">
                <a:solidFill>
                  <a:srgbClr val="FF0000"/>
                </a:solidFill>
              </a:rPr>
              <a:t>Öğretim Teknolojilerinde Güncel Konular</a:t>
            </a:r>
            <a:endParaRPr lang="tr-TR" dirty="0">
              <a:solidFill>
                <a:srgbClr val="FF0000"/>
              </a:solidFill>
            </a:endParaRPr>
          </a:p>
        </p:txBody>
      </p:sp>
      <p:sp>
        <p:nvSpPr>
          <p:cNvPr id="3" name="Alt Başlık 2"/>
          <p:cNvSpPr>
            <a:spLocks noGrp="1"/>
          </p:cNvSpPr>
          <p:nvPr>
            <p:ph type="subTitle" idx="1"/>
          </p:nvPr>
        </p:nvSpPr>
        <p:spPr>
          <a:xfrm>
            <a:off x="1302327" y="2918548"/>
            <a:ext cx="9144000" cy="2475489"/>
          </a:xfrm>
        </p:spPr>
        <p:txBody>
          <a:bodyPr>
            <a:normAutofit fontScale="85000" lnSpcReduction="20000"/>
          </a:bodyPr>
          <a:lstStyle/>
          <a:p>
            <a:pPr marL="342900" indent="-342900" algn="l">
              <a:buFont typeface="Arial" panose="020B0604020202020204" pitchFamily="34" charset="0"/>
              <a:buChar char="•"/>
            </a:pPr>
            <a:r>
              <a:rPr lang="tr-TR" b="1" dirty="0" smtClean="0">
                <a:solidFill>
                  <a:schemeClr val="accent2">
                    <a:lumMod val="75000"/>
                  </a:schemeClr>
                </a:solidFill>
              </a:rPr>
              <a:t>Bilişsel Sinirbilim ve Öğrenme</a:t>
            </a:r>
          </a:p>
          <a:p>
            <a:pPr marL="342900" indent="-342900" algn="l">
              <a:buFont typeface="Arial" panose="020B0604020202020204" pitchFamily="34" charset="0"/>
              <a:buChar char="•"/>
            </a:pPr>
            <a:r>
              <a:rPr lang="tr-TR" dirty="0" err="1" smtClean="0"/>
              <a:t>İnsan&amp;Bilgisayar</a:t>
            </a:r>
            <a:r>
              <a:rPr lang="tr-TR" dirty="0" smtClean="0"/>
              <a:t> </a:t>
            </a:r>
            <a:r>
              <a:rPr lang="tr-TR" dirty="0" smtClean="0"/>
              <a:t>etkileşimi</a:t>
            </a:r>
          </a:p>
          <a:p>
            <a:pPr marL="342900" indent="-342900" algn="l">
              <a:buFont typeface="Arial" panose="020B0604020202020204" pitchFamily="34" charset="0"/>
              <a:buChar char="•"/>
            </a:pPr>
            <a:r>
              <a:rPr lang="tr-TR" dirty="0" smtClean="0"/>
              <a:t>Özel Eğitim ve teknoloji</a:t>
            </a:r>
          </a:p>
          <a:p>
            <a:pPr marL="342900" indent="-342900" algn="l">
              <a:buFont typeface="Arial" panose="020B0604020202020204" pitchFamily="34" charset="0"/>
              <a:buChar char="•"/>
            </a:pPr>
            <a:r>
              <a:rPr lang="tr-TR" dirty="0" err="1" smtClean="0"/>
              <a:t>Gamification</a:t>
            </a:r>
            <a:endParaRPr lang="tr-TR" dirty="0" smtClean="0"/>
          </a:p>
          <a:p>
            <a:pPr marL="342900" indent="-342900" algn="l">
              <a:buFont typeface="Arial" panose="020B0604020202020204" pitchFamily="34" charset="0"/>
              <a:buChar char="•"/>
            </a:pPr>
            <a:r>
              <a:rPr lang="tr-TR" dirty="0"/>
              <a:t>Dijital </a:t>
            </a:r>
            <a:r>
              <a:rPr lang="tr-TR" dirty="0" smtClean="0"/>
              <a:t>hikayeleme</a:t>
            </a:r>
          </a:p>
          <a:p>
            <a:pPr marL="342900" indent="-342900" algn="l">
              <a:buFont typeface="Arial" panose="020B0604020202020204" pitchFamily="34" charset="0"/>
              <a:buChar char="•"/>
            </a:pPr>
            <a:r>
              <a:rPr lang="tr-TR" dirty="0" smtClean="0"/>
              <a:t>Diğer konular (Internet of </a:t>
            </a:r>
            <a:r>
              <a:rPr lang="tr-TR" dirty="0" err="1" smtClean="0"/>
              <a:t>things</a:t>
            </a:r>
            <a:r>
              <a:rPr lang="tr-TR" dirty="0" smtClean="0"/>
              <a:t>, makine öğrenmesi </a:t>
            </a:r>
            <a:r>
              <a:rPr lang="tr-TR" dirty="0" err="1" smtClean="0"/>
              <a:t>vb</a:t>
            </a:r>
            <a:r>
              <a:rPr lang="tr-TR" dirty="0" smtClean="0"/>
              <a:t>)</a:t>
            </a:r>
          </a:p>
          <a:p>
            <a:pPr marL="342900" indent="-342900" algn="l">
              <a:buFont typeface="Arial" panose="020B0604020202020204" pitchFamily="34" charset="0"/>
              <a:buChar char="•"/>
            </a:pPr>
            <a:r>
              <a:rPr lang="tr-TR" dirty="0"/>
              <a:t>Ölçme ve </a:t>
            </a:r>
            <a:r>
              <a:rPr lang="tr-TR" dirty="0" smtClean="0"/>
              <a:t>değerlendirme</a:t>
            </a:r>
            <a:endParaRPr lang="tr-TR" dirty="0"/>
          </a:p>
        </p:txBody>
      </p:sp>
    </p:spTree>
    <p:extLst>
      <p:ext uri="{BB962C8B-B14F-4D97-AF65-F5344CB8AC3E}">
        <p14:creationId xmlns:p14="http://schemas.microsoft.com/office/powerpoint/2010/main" val="220393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941764" y="1400315"/>
            <a:ext cx="6547501" cy="4827955"/>
          </a:xfrm>
          <a:prstGeom prst="rect">
            <a:avLst/>
          </a:prstGeom>
        </p:spPr>
      </p:pic>
      <p:pic>
        <p:nvPicPr>
          <p:cNvPr id="14" name="Picture 13"/>
          <p:cNvPicPr>
            <a:picLocks noChangeAspect="1"/>
          </p:cNvPicPr>
          <p:nvPr/>
        </p:nvPicPr>
        <p:blipFill>
          <a:blip r:embed="rId3"/>
          <a:stretch>
            <a:fillRect/>
          </a:stretch>
        </p:blipFill>
        <p:spPr>
          <a:xfrm>
            <a:off x="832723" y="2972379"/>
            <a:ext cx="3667505" cy="2200504"/>
          </a:xfrm>
          <a:prstGeom prst="rect">
            <a:avLst/>
          </a:prstGeom>
        </p:spPr>
      </p:pic>
      <p:sp>
        <p:nvSpPr>
          <p:cNvPr id="7" name="Title 3"/>
          <p:cNvSpPr>
            <a:spLocks noGrp="1"/>
          </p:cNvSpPr>
          <p:nvPr>
            <p:ph type="title"/>
          </p:nvPr>
        </p:nvSpPr>
        <p:spPr>
          <a:xfrm>
            <a:off x="1363793" y="641801"/>
            <a:ext cx="9125472" cy="666495"/>
          </a:xfrm>
        </p:spPr>
        <p:txBody>
          <a:bodyPr>
            <a:normAutofit fontScale="90000"/>
          </a:bodyPr>
          <a:lstStyle/>
          <a:p>
            <a:r>
              <a:rPr lang="en-US" b="1" dirty="0" smtClean="0">
                <a:solidFill>
                  <a:schemeClr val="accent2"/>
                </a:solidFill>
              </a:rPr>
              <a:t>The Psychology of </a:t>
            </a:r>
            <a:r>
              <a:rPr lang="en-US" b="1" dirty="0" err="1" smtClean="0">
                <a:solidFill>
                  <a:schemeClr val="accent2"/>
                </a:solidFill>
              </a:rPr>
              <a:t>Gamification</a:t>
            </a:r>
            <a:endParaRPr lang="en-US" b="1" dirty="0">
              <a:solidFill>
                <a:schemeClr val="accent2"/>
              </a:solidFill>
            </a:endParaRPr>
          </a:p>
        </p:txBody>
      </p:sp>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spTree>
    <p:extLst>
      <p:ext uri="{BB962C8B-B14F-4D97-AF65-F5344CB8AC3E}">
        <p14:creationId xmlns:p14="http://schemas.microsoft.com/office/powerpoint/2010/main" val="11169319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093822" y="650654"/>
            <a:ext cx="9125472" cy="666495"/>
          </a:xfrm>
        </p:spPr>
        <p:txBody>
          <a:bodyPr>
            <a:normAutofit fontScale="90000"/>
          </a:bodyPr>
          <a:lstStyle/>
          <a:p>
            <a:r>
              <a:rPr lang="en-US" b="1" dirty="0" smtClean="0">
                <a:solidFill>
                  <a:schemeClr val="accent2"/>
                </a:solidFill>
              </a:rPr>
              <a:t>The Psychology of </a:t>
            </a:r>
            <a:r>
              <a:rPr lang="en-US" b="1" dirty="0" err="1" smtClean="0">
                <a:solidFill>
                  <a:schemeClr val="accent2"/>
                </a:solidFill>
              </a:rPr>
              <a:t>Gamification</a:t>
            </a:r>
            <a:endParaRPr lang="en-US" b="1" dirty="0">
              <a:solidFill>
                <a:schemeClr val="accent2"/>
              </a:solidFill>
            </a:endParaRPr>
          </a:p>
        </p:txBody>
      </p:sp>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pic>
        <p:nvPicPr>
          <p:cNvPr id="8" name="Picture 7"/>
          <p:cNvPicPr>
            <a:picLocks noChangeAspect="1"/>
          </p:cNvPicPr>
          <p:nvPr/>
        </p:nvPicPr>
        <p:blipFill rotWithShape="1">
          <a:blip r:embed="rId2"/>
          <a:srcRect l="18014" t="14546" r="20144" b="8032"/>
          <a:stretch/>
        </p:blipFill>
        <p:spPr>
          <a:xfrm>
            <a:off x="4824975" y="1498605"/>
            <a:ext cx="4109156" cy="3646312"/>
          </a:xfrm>
          <a:prstGeom prst="rect">
            <a:avLst/>
          </a:prstGeom>
        </p:spPr>
      </p:pic>
      <p:sp>
        <p:nvSpPr>
          <p:cNvPr id="12" name="Content Placeholder 4"/>
          <p:cNvSpPr>
            <a:spLocks noGrp="1"/>
          </p:cNvSpPr>
          <p:nvPr>
            <p:ph idx="1"/>
          </p:nvPr>
        </p:nvSpPr>
        <p:spPr>
          <a:xfrm>
            <a:off x="1511931" y="1498605"/>
            <a:ext cx="2794523" cy="3591455"/>
          </a:xfrm>
        </p:spPr>
        <p:txBody>
          <a:bodyPr>
            <a:normAutofit/>
          </a:bodyPr>
          <a:lstStyle/>
          <a:p>
            <a:pPr marL="0" indent="0">
              <a:buNone/>
            </a:pPr>
            <a:r>
              <a:rPr lang="en-US" sz="2400" b="1" dirty="0"/>
              <a:t>Flow experience</a:t>
            </a:r>
          </a:p>
          <a:p>
            <a:r>
              <a:rPr lang="en-US" sz="1867" dirty="0"/>
              <a:t>Challenging</a:t>
            </a:r>
          </a:p>
          <a:p>
            <a:r>
              <a:rPr lang="en-US" sz="1867" dirty="0"/>
              <a:t>Progression</a:t>
            </a:r>
          </a:p>
          <a:p>
            <a:r>
              <a:rPr lang="en-US" sz="1867" dirty="0"/>
              <a:t>Flow works when challenge = ability</a:t>
            </a:r>
          </a:p>
          <a:p>
            <a:pPr marL="0" indent="0">
              <a:buNone/>
            </a:pPr>
            <a:endParaRPr lang="en-US" sz="2400" dirty="0"/>
          </a:p>
          <a:p>
            <a:pPr>
              <a:buClr>
                <a:schemeClr val="accent5"/>
              </a:buClr>
            </a:pPr>
            <a:endParaRPr lang="en-US" sz="2400" dirty="0">
              <a:solidFill>
                <a:srgbClr val="292B36"/>
              </a:solidFill>
            </a:endParaRPr>
          </a:p>
        </p:txBody>
      </p:sp>
    </p:spTree>
    <p:extLst>
      <p:ext uri="{BB962C8B-B14F-4D97-AF65-F5344CB8AC3E}">
        <p14:creationId xmlns:p14="http://schemas.microsoft.com/office/powerpoint/2010/main" val="30408688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779785" y="650654"/>
            <a:ext cx="9125472" cy="666495"/>
          </a:xfrm>
        </p:spPr>
        <p:txBody>
          <a:bodyPr>
            <a:normAutofit fontScale="90000"/>
          </a:bodyPr>
          <a:lstStyle/>
          <a:p>
            <a:r>
              <a:rPr lang="en-US" b="1" dirty="0" smtClean="0">
                <a:solidFill>
                  <a:schemeClr val="accent2"/>
                </a:solidFill>
              </a:rPr>
              <a:t>Player Types &amp; Motivations</a:t>
            </a:r>
            <a:endParaRPr lang="en-US" b="1" dirty="0">
              <a:solidFill>
                <a:schemeClr val="accent2"/>
              </a:solidFill>
            </a:endParaRPr>
          </a:p>
        </p:txBody>
      </p:sp>
      <p:sp>
        <p:nvSpPr>
          <p:cNvPr id="9" name="Text Placeholder 5"/>
          <p:cNvSpPr txBox="1">
            <a:spLocks/>
          </p:cNvSpPr>
          <p:nvPr/>
        </p:nvSpPr>
        <p:spPr>
          <a:xfrm>
            <a:off x="5461001" y="1845735"/>
            <a:ext cx="6330948" cy="535517"/>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i="1"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1844440" y="1391039"/>
            <a:ext cx="7717555" cy="4116912"/>
          </a:xfrm>
          <a:prstGeom prst="rect">
            <a:avLst/>
          </a:prstGeom>
        </p:spPr>
      </p:pic>
    </p:spTree>
    <p:extLst>
      <p:ext uri="{BB962C8B-B14F-4D97-AF65-F5344CB8AC3E}">
        <p14:creationId xmlns:p14="http://schemas.microsoft.com/office/powerpoint/2010/main" val="2126756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02327" y="309563"/>
            <a:ext cx="9144000" cy="2387600"/>
          </a:xfrm>
        </p:spPr>
        <p:txBody>
          <a:bodyPr/>
          <a:lstStyle/>
          <a:p>
            <a:r>
              <a:rPr lang="tr-TR" dirty="0" smtClean="0">
                <a:solidFill>
                  <a:srgbClr val="FF0000"/>
                </a:solidFill>
              </a:rPr>
              <a:t>Öğretim Teknolojilerinde Güncel Konular</a:t>
            </a:r>
            <a:endParaRPr lang="tr-TR" dirty="0">
              <a:solidFill>
                <a:srgbClr val="FF0000"/>
              </a:solidFill>
            </a:endParaRPr>
          </a:p>
        </p:txBody>
      </p:sp>
      <p:sp>
        <p:nvSpPr>
          <p:cNvPr id="3" name="Alt Başlık 2"/>
          <p:cNvSpPr>
            <a:spLocks noGrp="1"/>
          </p:cNvSpPr>
          <p:nvPr>
            <p:ph type="subTitle" idx="1"/>
          </p:nvPr>
        </p:nvSpPr>
        <p:spPr>
          <a:xfrm>
            <a:off x="1302327" y="3214110"/>
            <a:ext cx="9144000" cy="2475489"/>
          </a:xfrm>
        </p:spPr>
        <p:txBody>
          <a:bodyPr>
            <a:normAutofit fontScale="85000" lnSpcReduction="20000"/>
          </a:bodyPr>
          <a:lstStyle/>
          <a:p>
            <a:pPr marL="342900" indent="-342900" algn="l">
              <a:buFont typeface="Arial" panose="020B0604020202020204" pitchFamily="34" charset="0"/>
              <a:buChar char="•"/>
            </a:pPr>
            <a:r>
              <a:rPr lang="tr-TR" dirty="0" smtClean="0"/>
              <a:t>Bilişsel Sinirbilim ve Öğrenme</a:t>
            </a:r>
          </a:p>
          <a:p>
            <a:pPr marL="342900" indent="-342900" algn="l">
              <a:buFont typeface="Arial" panose="020B0604020202020204" pitchFamily="34" charset="0"/>
              <a:buChar char="•"/>
            </a:pPr>
            <a:r>
              <a:rPr lang="tr-TR" dirty="0" smtClean="0"/>
              <a:t>Özel Eğitim ve teknoloji</a:t>
            </a:r>
          </a:p>
          <a:p>
            <a:pPr marL="342900" indent="-342900" algn="l">
              <a:buFont typeface="Arial" panose="020B0604020202020204" pitchFamily="34" charset="0"/>
              <a:buChar char="•"/>
            </a:pPr>
            <a:r>
              <a:rPr lang="tr-TR" dirty="0" err="1"/>
              <a:t>İnsan&amp;Bilgisayar</a:t>
            </a:r>
            <a:r>
              <a:rPr lang="tr-TR" dirty="0"/>
              <a:t> </a:t>
            </a:r>
            <a:r>
              <a:rPr lang="tr-TR" dirty="0" smtClean="0"/>
              <a:t>etkileşimi</a:t>
            </a:r>
          </a:p>
          <a:p>
            <a:pPr marL="342900" indent="-342900" algn="l">
              <a:buFont typeface="Arial" panose="020B0604020202020204" pitchFamily="34" charset="0"/>
              <a:buChar char="•"/>
            </a:pPr>
            <a:r>
              <a:rPr lang="tr-TR" dirty="0" err="1" smtClean="0"/>
              <a:t>Gamification</a:t>
            </a:r>
            <a:endParaRPr lang="tr-TR" dirty="0" smtClean="0"/>
          </a:p>
          <a:p>
            <a:pPr marL="342900" indent="-342900" algn="l">
              <a:buFont typeface="Arial" panose="020B0604020202020204" pitchFamily="34" charset="0"/>
              <a:buChar char="•"/>
            </a:pPr>
            <a:r>
              <a:rPr lang="tr-TR" b="1" dirty="0">
                <a:solidFill>
                  <a:srgbClr val="FFC000"/>
                </a:solidFill>
              </a:rPr>
              <a:t>Dijital </a:t>
            </a:r>
            <a:r>
              <a:rPr lang="tr-TR" b="1" dirty="0" smtClean="0">
                <a:solidFill>
                  <a:srgbClr val="FFC000"/>
                </a:solidFill>
              </a:rPr>
              <a:t>hikayeleme</a:t>
            </a:r>
          </a:p>
          <a:p>
            <a:pPr marL="342900" indent="-342900" algn="l">
              <a:buFont typeface="Arial" panose="020B0604020202020204" pitchFamily="34" charset="0"/>
              <a:buChar char="•"/>
            </a:pPr>
            <a:r>
              <a:rPr lang="tr-TR" dirty="0" smtClean="0"/>
              <a:t>Diğer konular (Internet of </a:t>
            </a:r>
            <a:r>
              <a:rPr lang="tr-TR" dirty="0" err="1" smtClean="0"/>
              <a:t>things</a:t>
            </a:r>
            <a:r>
              <a:rPr lang="tr-TR" dirty="0" smtClean="0"/>
              <a:t>, makine öğrenmesi </a:t>
            </a:r>
            <a:r>
              <a:rPr lang="tr-TR" dirty="0" err="1" smtClean="0"/>
              <a:t>vb</a:t>
            </a:r>
            <a:r>
              <a:rPr lang="tr-TR" dirty="0" smtClean="0"/>
              <a:t>)</a:t>
            </a:r>
          </a:p>
          <a:p>
            <a:pPr marL="342900" indent="-342900" algn="l">
              <a:buFont typeface="Arial" panose="020B0604020202020204" pitchFamily="34" charset="0"/>
              <a:buChar char="•"/>
            </a:pPr>
            <a:r>
              <a:rPr lang="tr-TR" dirty="0"/>
              <a:t>Ölçme ve </a:t>
            </a:r>
            <a:r>
              <a:rPr lang="tr-TR" dirty="0" smtClean="0"/>
              <a:t>değerlendirme</a:t>
            </a:r>
            <a:endParaRPr lang="tr-TR" dirty="0"/>
          </a:p>
        </p:txBody>
      </p:sp>
    </p:spTree>
    <p:extLst>
      <p:ext uri="{BB962C8B-B14F-4D97-AF65-F5344CB8AC3E}">
        <p14:creationId xmlns:p14="http://schemas.microsoft.com/office/powerpoint/2010/main" val="493187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Dijital hikayeleme</a:t>
            </a:r>
            <a:br>
              <a:rPr lang="tr-TR" b="1" dirty="0">
                <a:solidFill>
                  <a:srgbClr val="FF0000"/>
                </a:solidFill>
              </a:rPr>
            </a:br>
            <a:endParaRPr lang="tr-TR" dirty="0"/>
          </a:p>
        </p:txBody>
      </p:sp>
      <p:sp>
        <p:nvSpPr>
          <p:cNvPr id="3" name="İçerik Yer Tutucusu 2"/>
          <p:cNvSpPr>
            <a:spLocks noGrp="1"/>
          </p:cNvSpPr>
          <p:nvPr>
            <p:ph idx="1"/>
          </p:nvPr>
        </p:nvSpPr>
        <p:spPr/>
        <p:txBody>
          <a:bodyPr/>
          <a:lstStyle/>
          <a:p>
            <a:r>
              <a:rPr lang="tr-TR" dirty="0"/>
              <a:t>İdeal bir dijital hikâye, yaklaşık 2-3 dakika uzunluğunda </a:t>
            </a:r>
            <a:r>
              <a:rPr lang="tr-TR" dirty="0" smtClean="0"/>
              <a:t>olmalıdır</a:t>
            </a:r>
          </a:p>
          <a:p>
            <a:r>
              <a:rPr lang="tr-TR" dirty="0"/>
              <a:t>B</a:t>
            </a:r>
            <a:r>
              <a:rPr lang="tr-TR" dirty="0" smtClean="0"/>
              <a:t>ir </a:t>
            </a:r>
            <a:r>
              <a:rPr lang="tr-TR" dirty="0"/>
              <a:t>dijital </a:t>
            </a:r>
            <a:r>
              <a:rPr lang="tr-TR" dirty="0" smtClean="0"/>
              <a:t>hikâye </a:t>
            </a:r>
            <a:r>
              <a:rPr lang="tr-TR" dirty="0"/>
              <a:t>ortalama 15 resimden ve 250-300 kelimelik senaryodan </a:t>
            </a:r>
            <a:r>
              <a:rPr lang="tr-TR" dirty="0" smtClean="0"/>
              <a:t>oluşmalıdır</a:t>
            </a:r>
            <a:endParaRPr lang="tr-TR" dirty="0"/>
          </a:p>
        </p:txBody>
      </p:sp>
      <p:pic>
        <p:nvPicPr>
          <p:cNvPr id="4" name="Resim 3"/>
          <p:cNvPicPr>
            <a:picLocks noChangeAspect="1"/>
          </p:cNvPicPr>
          <p:nvPr/>
        </p:nvPicPr>
        <p:blipFill>
          <a:blip r:embed="rId2"/>
          <a:stretch>
            <a:fillRect/>
          </a:stretch>
        </p:blipFill>
        <p:spPr>
          <a:xfrm>
            <a:off x="4802908" y="2953052"/>
            <a:ext cx="6722937" cy="2447292"/>
          </a:xfrm>
          <a:prstGeom prst="rect">
            <a:avLst/>
          </a:prstGeom>
        </p:spPr>
      </p:pic>
    </p:spTree>
    <p:extLst>
      <p:ext uri="{BB962C8B-B14F-4D97-AF65-F5344CB8AC3E}">
        <p14:creationId xmlns:p14="http://schemas.microsoft.com/office/powerpoint/2010/main" val="18128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rgbClr val="FF0000"/>
                </a:solidFill>
              </a:rPr>
              <a:t>BİLİŞSEL SİNİRBİLİM VE </a:t>
            </a:r>
            <a:r>
              <a:rPr lang="tr-TR" dirty="0" smtClean="0">
                <a:solidFill>
                  <a:srgbClr val="FF0000"/>
                </a:solidFill>
              </a:rPr>
              <a:t>ÖĞRENME</a:t>
            </a:r>
            <a:r>
              <a:rPr lang="tr-TR" dirty="0">
                <a:solidFill>
                  <a:srgbClr val="FF0000"/>
                </a:solidFill>
              </a:rPr>
              <a:t/>
            </a:r>
            <a:br>
              <a:rPr lang="tr-TR" dirty="0">
                <a:solidFill>
                  <a:srgbClr val="FF0000"/>
                </a:solidFill>
              </a:rPr>
            </a:br>
            <a:r>
              <a:rPr lang="tr-TR" sz="1300" dirty="0"/>
              <a:t>E</a:t>
            </a:r>
            <a:r>
              <a:rPr lang="tr-TR" sz="1300" dirty="0" smtClean="0"/>
              <a:t>rol Özçelik, Öğretim </a:t>
            </a:r>
            <a:r>
              <a:rPr lang="tr-TR" sz="1300" dirty="0"/>
              <a:t>Teknolojilerinin Temelleri: Teoriler Araştırmalar Eğilimler, 2016. (Editörler: </a:t>
            </a:r>
            <a:r>
              <a:rPr lang="tr-TR" sz="1300" dirty="0" err="1"/>
              <a:t>Çağıltay,K</a:t>
            </a:r>
            <a:r>
              <a:rPr lang="tr-TR" sz="1300" dirty="0"/>
              <a:t>.&amp; Göktaş, Y.)</a:t>
            </a:r>
            <a:endParaRPr lang="tr-TR" sz="1300" dirty="0"/>
          </a:p>
        </p:txBody>
      </p:sp>
      <p:sp>
        <p:nvSpPr>
          <p:cNvPr id="3" name="İçerik Yer Tutucusu 2"/>
          <p:cNvSpPr>
            <a:spLocks noGrp="1"/>
          </p:cNvSpPr>
          <p:nvPr>
            <p:ph idx="1"/>
          </p:nvPr>
        </p:nvSpPr>
        <p:spPr/>
        <p:txBody>
          <a:bodyPr/>
          <a:lstStyle/>
          <a:p>
            <a:r>
              <a:rPr lang="tr-TR" dirty="0"/>
              <a:t>Bilişsel sinirbilimde genel kabul gören </a:t>
            </a:r>
            <a:r>
              <a:rPr lang="tr-TR" dirty="0" err="1"/>
              <a:t>lokalizasyan</a:t>
            </a:r>
            <a:r>
              <a:rPr lang="tr-TR" dirty="0"/>
              <a:t> (</a:t>
            </a:r>
            <a:r>
              <a:rPr lang="tr-TR" dirty="0" err="1"/>
              <a:t>localization</a:t>
            </a:r>
            <a:r>
              <a:rPr lang="tr-TR" dirty="0"/>
              <a:t>) görüşüne göre, zihinsel bir </a:t>
            </a:r>
            <a:r>
              <a:rPr lang="tr-TR" dirty="0" smtClean="0"/>
              <a:t>fonksiyonun beynin </a:t>
            </a:r>
            <a:r>
              <a:rPr lang="tr-TR" dirty="0"/>
              <a:t>belirli bir alanı tarafından gerçekleştirildiği iddia </a:t>
            </a:r>
            <a:r>
              <a:rPr lang="tr-TR" dirty="0" smtClean="0"/>
              <a:t>edilmektedir.</a:t>
            </a:r>
            <a:endParaRPr lang="tr-TR" dirty="0"/>
          </a:p>
        </p:txBody>
      </p:sp>
      <p:pic>
        <p:nvPicPr>
          <p:cNvPr id="4" name="Resim 3"/>
          <p:cNvPicPr>
            <a:picLocks noChangeAspect="1"/>
          </p:cNvPicPr>
          <p:nvPr/>
        </p:nvPicPr>
        <p:blipFill>
          <a:blip r:embed="rId2"/>
          <a:stretch>
            <a:fillRect/>
          </a:stretch>
        </p:blipFill>
        <p:spPr>
          <a:xfrm>
            <a:off x="2133599" y="3765468"/>
            <a:ext cx="7009245" cy="2002641"/>
          </a:xfrm>
          <a:prstGeom prst="rect">
            <a:avLst/>
          </a:prstGeom>
        </p:spPr>
      </p:pic>
    </p:spTree>
    <p:extLst>
      <p:ext uri="{BB962C8B-B14F-4D97-AF65-F5344CB8AC3E}">
        <p14:creationId xmlns:p14="http://schemas.microsoft.com/office/powerpoint/2010/main" val="3775599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BİLİŞSEL SİNİRBİLİM VE ÖĞRENME</a:t>
            </a:r>
            <a:endParaRPr lang="tr-TR" dirty="0">
              <a:solidFill>
                <a:srgbClr val="FF0000"/>
              </a:solidFill>
            </a:endParaRPr>
          </a:p>
        </p:txBody>
      </p:sp>
      <p:sp>
        <p:nvSpPr>
          <p:cNvPr id="3" name="İçerik Yer Tutucusu 2"/>
          <p:cNvSpPr>
            <a:spLocks noGrp="1"/>
          </p:cNvSpPr>
          <p:nvPr>
            <p:ph idx="1"/>
          </p:nvPr>
        </p:nvSpPr>
        <p:spPr/>
        <p:txBody>
          <a:bodyPr/>
          <a:lstStyle/>
          <a:p>
            <a:r>
              <a:rPr lang="tr-TR" dirty="0"/>
              <a:t>Öğrenme, merkezi sinir sisteminde bazı değişimler yaratmakta ve bu gibi bulguları ortaya </a:t>
            </a:r>
            <a:r>
              <a:rPr lang="tr-TR" dirty="0" smtClean="0"/>
              <a:t>çıkartan bilişsel </a:t>
            </a:r>
            <a:r>
              <a:rPr lang="tr-TR" dirty="0"/>
              <a:t>sinirbilim çalışmaları eğitim bilimine önemli katkılar </a:t>
            </a:r>
            <a:r>
              <a:rPr lang="tr-TR" dirty="0" smtClean="0"/>
              <a:t>sağlamaktadır. </a:t>
            </a:r>
            <a:endParaRPr lang="tr-TR" dirty="0"/>
          </a:p>
        </p:txBody>
      </p:sp>
      <p:sp>
        <p:nvSpPr>
          <p:cNvPr id="4" name="Metin kutusu 3"/>
          <p:cNvSpPr txBox="1"/>
          <p:nvPr/>
        </p:nvSpPr>
        <p:spPr>
          <a:xfrm>
            <a:off x="1339273" y="5828145"/>
            <a:ext cx="8940800" cy="246221"/>
          </a:xfrm>
          <a:prstGeom prst="rect">
            <a:avLst/>
          </a:prstGeom>
          <a:noFill/>
        </p:spPr>
        <p:txBody>
          <a:bodyPr wrap="square" rtlCol="0">
            <a:spAutoFit/>
          </a:bodyPr>
          <a:lstStyle/>
          <a:p>
            <a:r>
              <a:rPr lang="tr-TR" sz="1000"/>
              <a:t>Erol Özçelik, Öğretim Teknolojilerinin Temelleri: Teoriler Araştırmalar Eğilimler, 2016. (Editörler: Çağıltay,K.&amp; Göktaş, Y.)</a:t>
            </a:r>
            <a:endParaRPr lang="en-US" sz="1000" dirty="0"/>
          </a:p>
        </p:txBody>
      </p:sp>
    </p:spTree>
    <p:extLst>
      <p:ext uri="{BB962C8B-B14F-4D97-AF65-F5344CB8AC3E}">
        <p14:creationId xmlns:p14="http://schemas.microsoft.com/office/powerpoint/2010/main" val="3653891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BİLİŞSEL SİNİRBİLİM VE ÖĞRENME</a:t>
            </a:r>
            <a:endParaRPr lang="tr-TR" dirty="0">
              <a:solidFill>
                <a:srgbClr val="FF0000"/>
              </a:solidFill>
            </a:endParaRPr>
          </a:p>
        </p:txBody>
      </p:sp>
      <p:sp>
        <p:nvSpPr>
          <p:cNvPr id="3" name="İçerik Yer Tutucusu 2"/>
          <p:cNvSpPr>
            <a:spLocks noGrp="1"/>
          </p:cNvSpPr>
          <p:nvPr>
            <p:ph idx="1"/>
          </p:nvPr>
        </p:nvSpPr>
        <p:spPr/>
        <p:txBody>
          <a:bodyPr/>
          <a:lstStyle/>
          <a:p>
            <a:r>
              <a:rPr lang="tr-TR" dirty="0"/>
              <a:t>pozitron emisyon tomografisi (PET) </a:t>
            </a:r>
            <a:endParaRPr lang="tr-TR" dirty="0" smtClean="0"/>
          </a:p>
          <a:p>
            <a:r>
              <a:rPr lang="tr-TR" dirty="0" smtClean="0"/>
              <a:t>fonksiyonel </a:t>
            </a:r>
            <a:r>
              <a:rPr lang="tr-TR" dirty="0"/>
              <a:t>manyetik rezonans </a:t>
            </a:r>
            <a:r>
              <a:rPr lang="tr-TR" dirty="0" smtClean="0"/>
              <a:t>görüntüleme (</a:t>
            </a:r>
            <a:r>
              <a:rPr lang="tr-TR" dirty="0" err="1" smtClean="0"/>
              <a:t>fMRG</a:t>
            </a:r>
            <a:r>
              <a:rPr lang="tr-TR" dirty="0" smtClean="0"/>
              <a:t>)</a:t>
            </a:r>
          </a:p>
          <a:p>
            <a:r>
              <a:rPr lang="tr-TR" dirty="0" smtClean="0"/>
              <a:t>elektroensefalografi </a:t>
            </a:r>
            <a:r>
              <a:rPr lang="tr-TR" dirty="0"/>
              <a:t>(EEG</a:t>
            </a:r>
            <a:r>
              <a:rPr lang="tr-TR" dirty="0" smtClean="0"/>
              <a:t>)</a:t>
            </a:r>
            <a:r>
              <a:rPr lang="tr-TR" i="1" dirty="0" smtClean="0"/>
              <a:t> </a:t>
            </a:r>
          </a:p>
          <a:p>
            <a:r>
              <a:rPr lang="tr-TR" dirty="0" err="1" smtClean="0"/>
              <a:t>magnetoensefalografi</a:t>
            </a:r>
            <a:r>
              <a:rPr lang="tr-TR" dirty="0" smtClean="0"/>
              <a:t> </a:t>
            </a:r>
            <a:r>
              <a:rPr lang="tr-TR" dirty="0"/>
              <a:t>(MEG) </a:t>
            </a:r>
            <a:endParaRPr lang="tr-TR" dirty="0" smtClean="0"/>
          </a:p>
          <a:p>
            <a:pPr marL="0" indent="0">
              <a:buNone/>
            </a:pPr>
            <a:r>
              <a:rPr lang="tr-TR" dirty="0" smtClean="0"/>
              <a:t>gibi </a:t>
            </a:r>
            <a:r>
              <a:rPr lang="tr-TR" dirty="0"/>
              <a:t>yöntemler sayesinde </a:t>
            </a:r>
            <a:r>
              <a:rPr lang="tr-TR" dirty="0" smtClean="0"/>
              <a:t>beyinde </a:t>
            </a:r>
            <a:r>
              <a:rPr lang="tr-TR" dirty="0"/>
              <a:t>gerçekleşen süreçleri gözlemlemek mümkündür</a:t>
            </a:r>
          </a:p>
        </p:txBody>
      </p:sp>
      <p:sp>
        <p:nvSpPr>
          <p:cNvPr id="4" name="Metin kutusu 3"/>
          <p:cNvSpPr txBox="1"/>
          <p:nvPr/>
        </p:nvSpPr>
        <p:spPr>
          <a:xfrm>
            <a:off x="1339273" y="5828145"/>
            <a:ext cx="8940800" cy="246221"/>
          </a:xfrm>
          <a:prstGeom prst="rect">
            <a:avLst/>
          </a:prstGeom>
          <a:noFill/>
        </p:spPr>
        <p:txBody>
          <a:bodyPr wrap="square" rtlCol="0">
            <a:spAutoFit/>
          </a:bodyPr>
          <a:lstStyle/>
          <a:p>
            <a:r>
              <a:rPr lang="tr-TR" sz="1000"/>
              <a:t>Erol Özçelik, Öğretim Teknolojilerinin Temelleri: Teoriler Araştırmalar Eğilimler, 2016. (Editörler: Çağıltay,K.&amp; Göktaş, Y.)</a:t>
            </a:r>
            <a:endParaRPr lang="en-US" sz="1000" dirty="0"/>
          </a:p>
        </p:txBody>
      </p:sp>
    </p:spTree>
    <p:extLst>
      <p:ext uri="{BB962C8B-B14F-4D97-AF65-F5344CB8AC3E}">
        <p14:creationId xmlns:p14="http://schemas.microsoft.com/office/powerpoint/2010/main" val="2705093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212437" y="232064"/>
            <a:ext cx="11148290" cy="2387600"/>
          </a:xfrm>
        </p:spPr>
        <p:txBody>
          <a:bodyPr>
            <a:normAutofit/>
          </a:bodyPr>
          <a:lstStyle/>
          <a:p>
            <a:r>
              <a:rPr lang="tr-TR" dirty="0" smtClean="0"/>
              <a:t>Pozitron Emisyon Tomografisi (</a:t>
            </a:r>
            <a:r>
              <a:rPr lang="tr-TR" dirty="0"/>
              <a:t>PET) </a:t>
            </a:r>
          </a:p>
        </p:txBody>
      </p:sp>
      <p:sp>
        <p:nvSpPr>
          <p:cNvPr id="6" name="Alt Başlık 5"/>
          <p:cNvSpPr>
            <a:spLocks noGrp="1"/>
          </p:cNvSpPr>
          <p:nvPr>
            <p:ph type="subTitle" idx="1"/>
          </p:nvPr>
        </p:nvSpPr>
        <p:spPr>
          <a:xfrm>
            <a:off x="6419272" y="3583565"/>
            <a:ext cx="4756727" cy="1655762"/>
          </a:xfrm>
        </p:spPr>
        <p:txBody>
          <a:bodyPr/>
          <a:lstStyle/>
          <a:p>
            <a:pPr algn="l"/>
            <a:r>
              <a:rPr lang="tr-TR" dirty="0"/>
              <a:t> </a:t>
            </a:r>
            <a:r>
              <a:rPr lang="tr-TR" dirty="0" smtClean="0"/>
              <a:t>Nükleer </a:t>
            </a:r>
            <a:r>
              <a:rPr lang="tr-TR" dirty="0"/>
              <a:t>görüntüleme </a:t>
            </a:r>
            <a:r>
              <a:rPr lang="tr-TR" dirty="0" smtClean="0"/>
              <a:t>yöntemidir ve </a:t>
            </a:r>
            <a:r>
              <a:rPr lang="tr-TR" dirty="0"/>
              <a:t>özellikle </a:t>
            </a:r>
            <a:r>
              <a:rPr lang="tr-TR" dirty="0" err="1"/>
              <a:t>tümör‎lerin</a:t>
            </a:r>
            <a:r>
              <a:rPr lang="tr-TR" dirty="0"/>
              <a:t> ve </a:t>
            </a:r>
            <a:r>
              <a:rPr lang="tr-TR" dirty="0" err="1"/>
              <a:t>metastaz‎ların</a:t>
            </a:r>
            <a:r>
              <a:rPr lang="tr-TR" dirty="0"/>
              <a:t> </a:t>
            </a:r>
            <a:r>
              <a:rPr lang="tr-TR" dirty="0" smtClean="0"/>
              <a:t>görüntülenmesinde….</a:t>
            </a:r>
            <a:endParaRPr lang="tr-TR" dirty="0"/>
          </a:p>
        </p:txBody>
      </p:sp>
      <p:pic>
        <p:nvPicPr>
          <p:cNvPr id="7" name="Resim 6"/>
          <p:cNvPicPr>
            <a:picLocks noChangeAspect="1"/>
          </p:cNvPicPr>
          <p:nvPr/>
        </p:nvPicPr>
        <p:blipFill>
          <a:blip r:embed="rId2"/>
          <a:stretch>
            <a:fillRect/>
          </a:stretch>
        </p:blipFill>
        <p:spPr>
          <a:xfrm>
            <a:off x="381000" y="2619664"/>
            <a:ext cx="5715000" cy="3429000"/>
          </a:xfrm>
          <a:prstGeom prst="rect">
            <a:avLst/>
          </a:prstGeom>
        </p:spPr>
      </p:pic>
    </p:spTree>
    <p:extLst>
      <p:ext uri="{BB962C8B-B14F-4D97-AF65-F5344CB8AC3E}">
        <p14:creationId xmlns:p14="http://schemas.microsoft.com/office/powerpoint/2010/main" val="309322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rPr>
              <a:t>PET</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a:t>PET yönteminde damardan radyoaktif bir ajan vücuda enjekte edilir. Daha fazla çalışan beyin </a:t>
            </a:r>
            <a:r>
              <a:rPr lang="tr-TR" dirty="0" smtClean="0"/>
              <a:t>alanlarına kan </a:t>
            </a:r>
            <a:r>
              <a:rPr lang="tr-TR" dirty="0"/>
              <a:t>akışı daha fazla olacağı için, bu bölgelerdeki radyoaktif izotop yoğunluğu daha yüksek </a:t>
            </a:r>
            <a:r>
              <a:rPr lang="tr-TR" dirty="0" smtClean="0"/>
              <a:t>seviyelerde oluşur</a:t>
            </a:r>
            <a:r>
              <a:rPr lang="tr-TR" dirty="0"/>
              <a:t>. İzotop çekirdeklerinden yayılan gama ışınları algılayıcılar tarafından kaydedilir. </a:t>
            </a:r>
            <a:endParaRPr lang="tr-TR" dirty="0" smtClean="0"/>
          </a:p>
          <a:p>
            <a:r>
              <a:rPr lang="tr-TR" dirty="0" smtClean="0"/>
              <a:t>PET çalışmalarının en </a:t>
            </a:r>
            <a:r>
              <a:rPr lang="tr-TR" dirty="0"/>
              <a:t>önemli sorunu bu cihazların pahalı oluşu ve cihazı bulmada yaşanılan sıkıntılardır. PET </a:t>
            </a:r>
            <a:r>
              <a:rPr lang="tr-TR" dirty="0" smtClean="0"/>
              <a:t>çekimlerinin zamansal </a:t>
            </a:r>
            <a:r>
              <a:rPr lang="tr-TR" dirty="0"/>
              <a:t>çözünürlüğü düşüktür. Yani, bazı durumlarda ancak beyindeki 45 dakika süren bir </a:t>
            </a:r>
            <a:r>
              <a:rPr lang="tr-TR" dirty="0" smtClean="0"/>
              <a:t>aktivasyonun ortalaması </a:t>
            </a:r>
            <a:r>
              <a:rPr lang="tr-TR" dirty="0"/>
              <a:t>alınabilmektedir. </a:t>
            </a:r>
            <a:endParaRPr lang="tr-TR" dirty="0" smtClean="0"/>
          </a:p>
          <a:p>
            <a:r>
              <a:rPr lang="tr-TR" dirty="0" smtClean="0"/>
              <a:t>Düşük </a:t>
            </a:r>
            <a:r>
              <a:rPr lang="tr-TR" dirty="0"/>
              <a:t>seviyelerde olmasına rağmen denekler radyasyona maruz kaldıkları </a:t>
            </a:r>
            <a:r>
              <a:rPr lang="tr-TR" dirty="0" smtClean="0"/>
              <a:t>için </a:t>
            </a:r>
            <a:r>
              <a:rPr lang="tr-TR" dirty="0" err="1"/>
              <a:t>PET’in</a:t>
            </a:r>
            <a:r>
              <a:rPr lang="tr-TR" dirty="0"/>
              <a:t> çocuklarda uygulanması sakıncalıdır. Ayrıca, deneklerin birden çok PET çalışmasına </a:t>
            </a:r>
            <a:r>
              <a:rPr lang="tr-TR" dirty="0" smtClean="0"/>
              <a:t>katılmasında da </a:t>
            </a:r>
            <a:r>
              <a:rPr lang="tr-TR" dirty="0"/>
              <a:t>sınırlılıklar mevcuttur. Bu sebeplerden ötürü, </a:t>
            </a:r>
            <a:r>
              <a:rPr lang="tr-TR" dirty="0" err="1"/>
              <a:t>PET’in</a:t>
            </a:r>
            <a:r>
              <a:rPr lang="tr-TR" dirty="0"/>
              <a:t> eğitim araştırmalarında kullanılması pek </a:t>
            </a:r>
            <a:r>
              <a:rPr lang="tr-TR" dirty="0" smtClean="0"/>
              <a:t>uygun değildir</a:t>
            </a:r>
            <a:r>
              <a:rPr lang="tr-TR" dirty="0"/>
              <a:t>.</a:t>
            </a:r>
          </a:p>
        </p:txBody>
      </p:sp>
      <p:sp>
        <p:nvSpPr>
          <p:cNvPr id="4" name="Metin kutusu 3"/>
          <p:cNvSpPr txBox="1"/>
          <p:nvPr/>
        </p:nvSpPr>
        <p:spPr>
          <a:xfrm>
            <a:off x="1339273" y="5828145"/>
            <a:ext cx="8940800" cy="246221"/>
          </a:xfrm>
          <a:prstGeom prst="rect">
            <a:avLst/>
          </a:prstGeom>
          <a:noFill/>
        </p:spPr>
        <p:txBody>
          <a:bodyPr wrap="square" rtlCol="0">
            <a:spAutoFit/>
          </a:bodyPr>
          <a:lstStyle/>
          <a:p>
            <a:r>
              <a:rPr lang="tr-TR" sz="1000"/>
              <a:t>Erol Özçelik, Öğretim Teknolojilerinin Temelleri: Teoriler Araştırmalar Eğilimler, 2016. (Editörler: Çağıltay,K.&amp; Göktaş, Y.)</a:t>
            </a:r>
            <a:endParaRPr lang="en-US" sz="1000" dirty="0"/>
          </a:p>
        </p:txBody>
      </p:sp>
    </p:spTree>
    <p:extLst>
      <p:ext uri="{BB962C8B-B14F-4D97-AF65-F5344CB8AC3E}">
        <p14:creationId xmlns:p14="http://schemas.microsoft.com/office/powerpoint/2010/main" val="932314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2130392" y="550781"/>
            <a:ext cx="9144000" cy="2387600"/>
          </a:xfrm>
        </p:spPr>
        <p:txBody>
          <a:bodyPr>
            <a:normAutofit fontScale="90000"/>
          </a:bodyPr>
          <a:lstStyle/>
          <a:p>
            <a:r>
              <a:rPr lang="tr-TR" dirty="0"/>
              <a:t>fonksiyonel manyetik rezonans görüntüleme (</a:t>
            </a:r>
            <a:r>
              <a:rPr lang="tr-TR" dirty="0" err="1"/>
              <a:t>fMRG</a:t>
            </a:r>
            <a:r>
              <a:rPr lang="tr-TR" dirty="0" smtClean="0"/>
              <a:t>)</a:t>
            </a:r>
            <a:endParaRPr lang="tr-TR" dirty="0"/>
          </a:p>
        </p:txBody>
      </p:sp>
      <p:sp>
        <p:nvSpPr>
          <p:cNvPr id="5" name="Alt Başlık 4"/>
          <p:cNvSpPr>
            <a:spLocks noGrp="1"/>
          </p:cNvSpPr>
          <p:nvPr>
            <p:ph type="subTitle" idx="1"/>
          </p:nvPr>
        </p:nvSpPr>
        <p:spPr>
          <a:xfrm>
            <a:off x="4947384" y="3602037"/>
            <a:ext cx="5720615" cy="2866139"/>
          </a:xfrm>
        </p:spPr>
        <p:txBody>
          <a:bodyPr>
            <a:normAutofit/>
          </a:bodyPr>
          <a:lstStyle/>
          <a:p>
            <a:pPr algn="l"/>
            <a:r>
              <a:rPr lang="tr-TR" dirty="0"/>
              <a:t>Fonksiyonel Manyetik Rezonans Görüntüleme (</a:t>
            </a:r>
            <a:r>
              <a:rPr lang="tr-TR" dirty="0" err="1"/>
              <a:t>fMRG</a:t>
            </a:r>
            <a:r>
              <a:rPr lang="tr-TR" dirty="0"/>
              <a:t>) beyin aktivasyonunu kan oksijen seviyesine bağlı </a:t>
            </a:r>
            <a:r>
              <a:rPr lang="tr-TR" dirty="0" smtClean="0"/>
              <a:t>olarak </a:t>
            </a:r>
            <a:r>
              <a:rPr lang="tr-TR" dirty="0"/>
              <a:t>gösteren görüntüleme yöntemidir. </a:t>
            </a:r>
            <a:endParaRPr lang="tr-TR" dirty="0" smtClean="0"/>
          </a:p>
          <a:p>
            <a:pPr marL="342900" indent="-342900" algn="l">
              <a:buFont typeface="Arial" panose="020B0604020202020204" pitchFamily="34" charset="0"/>
              <a:buChar char="•"/>
            </a:pPr>
            <a:r>
              <a:rPr lang="tr-TR" dirty="0" smtClean="0"/>
              <a:t>Epilepsi</a:t>
            </a:r>
          </a:p>
          <a:p>
            <a:pPr marL="342900" indent="-342900" algn="l">
              <a:buFont typeface="Arial" panose="020B0604020202020204" pitchFamily="34" charset="0"/>
              <a:buChar char="•"/>
            </a:pPr>
            <a:r>
              <a:rPr lang="tr-TR" dirty="0" err="1"/>
              <a:t>nöronal</a:t>
            </a:r>
            <a:r>
              <a:rPr lang="tr-TR" dirty="0"/>
              <a:t> işlev </a:t>
            </a:r>
            <a:r>
              <a:rPr lang="tr-TR" dirty="0" smtClean="0"/>
              <a:t>bozukluklar</a:t>
            </a:r>
          </a:p>
          <a:p>
            <a:pPr marL="342900" indent="-342900" algn="l">
              <a:buFont typeface="Arial" panose="020B0604020202020204" pitchFamily="34" charset="0"/>
              <a:buChar char="•"/>
            </a:pPr>
            <a:r>
              <a:rPr lang="tr-TR" dirty="0"/>
              <a:t>psikiyatrik hastalıklarda </a:t>
            </a:r>
          </a:p>
        </p:txBody>
      </p:sp>
      <p:pic>
        <p:nvPicPr>
          <p:cNvPr id="6" name="Resim 5"/>
          <p:cNvPicPr>
            <a:picLocks noChangeAspect="1"/>
          </p:cNvPicPr>
          <p:nvPr/>
        </p:nvPicPr>
        <p:blipFill>
          <a:blip r:embed="rId2"/>
          <a:stretch>
            <a:fillRect/>
          </a:stretch>
        </p:blipFill>
        <p:spPr>
          <a:xfrm>
            <a:off x="798897" y="3065647"/>
            <a:ext cx="3513219" cy="3513219"/>
          </a:xfrm>
          <a:prstGeom prst="rect">
            <a:avLst/>
          </a:prstGeom>
        </p:spPr>
      </p:pic>
    </p:spTree>
    <p:extLst>
      <p:ext uri="{BB962C8B-B14F-4D97-AF65-F5344CB8AC3E}">
        <p14:creationId xmlns:p14="http://schemas.microsoft.com/office/powerpoint/2010/main" val="1071302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 guncel konular</Template>
  <TotalTime>1418</TotalTime>
  <Words>1817</Words>
  <Application>Microsoft Office PowerPoint</Application>
  <PresentationFormat>Geniş ekran</PresentationFormat>
  <Paragraphs>263</Paragraphs>
  <Slides>34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Calibri Light</vt:lpstr>
      <vt:lpstr>Times New Roman</vt:lpstr>
      <vt:lpstr>Office Teması</vt:lpstr>
      <vt:lpstr>Öğretim Teknolojilerinde Güncel Konular</vt:lpstr>
      <vt:lpstr>PowerPoint Sunusu</vt:lpstr>
      <vt:lpstr>Öğretim Teknolojilerinde Güncel Konular</vt:lpstr>
      <vt:lpstr>BİLİŞSEL SİNİRBİLİM VE ÖĞRENME Erol Özçelik, Öğretim Teknolojilerinin Temelleri: Teoriler Araştırmalar Eğilimler, 2016. (Editörler: Çağıltay,K.&amp; Göktaş, Y.)</vt:lpstr>
      <vt:lpstr>BİLİŞSEL SİNİRBİLİM VE ÖĞRENME</vt:lpstr>
      <vt:lpstr>BİLİŞSEL SİNİRBİLİM VE ÖĞRENME</vt:lpstr>
      <vt:lpstr>Pozitron Emisyon Tomografisi (PET) </vt:lpstr>
      <vt:lpstr>PET</vt:lpstr>
      <vt:lpstr>fonksiyonel manyetik rezonans görüntüleme (fMRG)</vt:lpstr>
      <vt:lpstr>fonksiyonel manyetik rezonans görüntüleme (fMRG) </vt:lpstr>
      <vt:lpstr>EEG</vt:lpstr>
      <vt:lpstr>PowerPoint Sunusu</vt:lpstr>
      <vt:lpstr>EEG ve fMR</vt:lpstr>
      <vt:lpstr>Magnetoensefalografi (MEG) </vt:lpstr>
      <vt:lpstr>Magnetoensefalografi (MEG) </vt:lpstr>
      <vt:lpstr>Özel Eğitim- Disleksi</vt:lpstr>
      <vt:lpstr>Özel Eğitim</vt:lpstr>
      <vt:lpstr>PowerPoint Sunusu</vt:lpstr>
      <vt:lpstr>PowerPoint Sunusu</vt:lpstr>
      <vt:lpstr>Öğretim Teknolojilerinde Güncel Konular</vt:lpstr>
      <vt:lpstr>Özel Eğitim ve Teknoloji</vt:lpstr>
      <vt:lpstr>Öğretim Teknolojilerinde Güncel Konular</vt:lpstr>
      <vt:lpstr>İnsan Bilgisayar Etkileşimi</vt:lpstr>
      <vt:lpstr>Kaynak</vt:lpstr>
      <vt:lpstr>Öğretim Teknolojilerinde Güncel Konular</vt:lpstr>
      <vt:lpstr>What is Gamification?</vt:lpstr>
      <vt:lpstr>Common Gamification Techniques</vt:lpstr>
      <vt:lpstr>PowerPoint Sunusu</vt:lpstr>
      <vt:lpstr>PowerPoint Sunusu</vt:lpstr>
      <vt:lpstr>The Psychology of Gamification</vt:lpstr>
      <vt:lpstr>The Psychology of Gamification</vt:lpstr>
      <vt:lpstr>Player Types &amp; Motivations</vt:lpstr>
      <vt:lpstr>Öğretim Teknolojilerinde Güncel Konular</vt:lpstr>
      <vt:lpstr>Dijital hikayeleme </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Öğretim Teknolojilerinde Güncel Konular</dc:title>
  <dc:creator>A</dc:creator>
  <cp:lastModifiedBy>A</cp:lastModifiedBy>
  <cp:revision>71</cp:revision>
  <cp:lastPrinted>2019-11-18T04:29:09Z</cp:lastPrinted>
  <dcterms:created xsi:type="dcterms:W3CDTF">2019-11-14T11:10:23Z</dcterms:created>
  <dcterms:modified xsi:type="dcterms:W3CDTF">2020-05-04T20:01:16Z</dcterms:modified>
</cp:coreProperties>
</file>