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81" r:id="rId3"/>
    <p:sldId id="259" r:id="rId4"/>
    <p:sldId id="257" r:id="rId5"/>
    <p:sldId id="282" r:id="rId6"/>
    <p:sldId id="258" r:id="rId7"/>
    <p:sldId id="261" r:id="rId8"/>
    <p:sldId id="263" r:id="rId9"/>
    <p:sldId id="264" r:id="rId10"/>
    <p:sldId id="265" r:id="rId11"/>
    <p:sldId id="266" r:id="rId12"/>
    <p:sldId id="268" r:id="rId13"/>
    <p:sldId id="269" r:id="rId14"/>
    <p:sldId id="270" r:id="rId15"/>
    <p:sldId id="267" r:id="rId16"/>
    <p:sldId id="271" r:id="rId17"/>
    <p:sldId id="272" r:id="rId18"/>
    <p:sldId id="273" r:id="rId19"/>
    <p:sldId id="275" r:id="rId20"/>
    <p:sldId id="274" r:id="rId21"/>
    <p:sldId id="277" r:id="rId22"/>
    <p:sldId id="278" r:id="rId23"/>
    <p:sldId id="279" r:id="rId24"/>
    <p:sldId id="280" r:id="rId2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91" d="100"/>
          <a:sy n="91" d="100"/>
        </p:scale>
        <p:origin x="12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2685725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3B62305-BFF5-414B-B2CF-9E945EB9CB42}" type="datetimeFigureOut">
              <a:rPr lang="tr-TR" smtClean="0"/>
              <a:t>22.02.2021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09678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42249396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146623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151150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7353865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30800209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0781592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268827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260057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736139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3B62305-BFF5-414B-B2CF-9E945EB9CB42}" type="datetimeFigureOut">
              <a:rPr lang="tr-TR" smtClean="0"/>
              <a:t>22.02.2021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821289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3B62305-BFF5-414B-B2CF-9E945EB9CB42}" type="datetimeFigureOut">
              <a:rPr lang="tr-TR" smtClean="0"/>
              <a:t>22.02.2021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504271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3874824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2953864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7" name="Date Placeholder 4"/>
          <p:cNvSpPr>
            <a:spLocks noGrp="1"/>
          </p:cNvSpPr>
          <p:nvPr>
            <p:ph type="dt" sz="half" idx="10"/>
          </p:nvPr>
        </p:nvSpPr>
        <p:spPr/>
        <p:txBody>
          <a:bodyPr/>
          <a:lstStyle/>
          <a:p>
            <a:fld id="{63B62305-BFF5-414B-B2CF-9E945EB9CB42}" type="datetimeFigureOut">
              <a:rPr lang="tr-TR" smtClean="0"/>
              <a:t>22.02.2021</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1991984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3B62305-BFF5-414B-B2CF-9E945EB9CB42}" type="datetimeFigureOut">
              <a:rPr lang="tr-TR" smtClean="0"/>
              <a:t>22.02.2021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2D85E30-F5CE-4026-B0BE-AF17F849F746}" type="slidenum">
              <a:rPr lang="tr-TR" smtClean="0"/>
              <a:t>‹#›</a:t>
            </a:fld>
            <a:endParaRPr lang="tr-TR"/>
          </a:p>
        </p:txBody>
      </p:sp>
    </p:spTree>
    <p:extLst>
      <p:ext uri="{BB962C8B-B14F-4D97-AF65-F5344CB8AC3E}">
        <p14:creationId xmlns:p14="http://schemas.microsoft.com/office/powerpoint/2010/main" val="257658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3B62305-BFF5-414B-B2CF-9E945EB9CB42}" type="datetimeFigureOut">
              <a:rPr lang="tr-TR" smtClean="0"/>
              <a:t>22.02.2021</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2D85E30-F5CE-4026-B0BE-AF17F849F746}" type="slidenum">
              <a:rPr lang="tr-TR" smtClean="0"/>
              <a:t>‹#›</a:t>
            </a:fld>
            <a:endParaRPr lang="tr-TR"/>
          </a:p>
        </p:txBody>
      </p:sp>
    </p:spTree>
    <p:extLst>
      <p:ext uri="{BB962C8B-B14F-4D97-AF65-F5344CB8AC3E}">
        <p14:creationId xmlns:p14="http://schemas.microsoft.com/office/powerpoint/2010/main" val="706533884"/>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ESER ELEMENTLER </a:t>
            </a:r>
            <a:endParaRPr lang="tr-TR" dirty="0"/>
          </a:p>
        </p:txBody>
      </p:sp>
      <p:sp>
        <p:nvSpPr>
          <p:cNvPr id="3" name="Alt Başlık 2"/>
          <p:cNvSpPr>
            <a:spLocks noGrp="1"/>
          </p:cNvSpPr>
          <p:nvPr>
            <p:ph type="subTitle" idx="1"/>
          </p:nvPr>
        </p:nvSpPr>
        <p:spPr/>
        <p:txBody>
          <a:bodyPr/>
          <a:lstStyle/>
          <a:p>
            <a:r>
              <a:rPr lang="tr-TR" dirty="0" smtClean="0"/>
              <a:t>Canlılarda Gerekli ve minimum miktarda </a:t>
            </a:r>
            <a:r>
              <a:rPr lang="tr-TR" dirty="0" err="1" smtClean="0"/>
              <a:t>varolan</a:t>
            </a:r>
            <a:r>
              <a:rPr lang="tr-TR" dirty="0" smtClean="0"/>
              <a:t> elementler</a:t>
            </a:r>
            <a:endParaRPr lang="tr-TR" dirty="0"/>
          </a:p>
        </p:txBody>
      </p:sp>
    </p:spTree>
    <p:extLst>
      <p:ext uri="{BB962C8B-B14F-4D97-AF65-F5344CB8AC3E}">
        <p14:creationId xmlns:p14="http://schemas.microsoft.com/office/powerpoint/2010/main" val="158956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2248" y="870007"/>
            <a:ext cx="11761076" cy="4801314"/>
          </a:xfrm>
          <a:prstGeom prst="rect">
            <a:avLst/>
          </a:prstGeom>
        </p:spPr>
        <p:txBody>
          <a:bodyPr wrap="square">
            <a:spAutoFit/>
          </a:bodyPr>
          <a:lstStyle/>
          <a:p>
            <a:r>
              <a:rPr lang="tr-TR" dirty="0" smtClean="0">
                <a:solidFill>
                  <a:schemeClr val="accent3"/>
                </a:solidFill>
              </a:rPr>
              <a:t>BAKIR EKSİKLİĞİ</a:t>
            </a:r>
            <a:r>
              <a:rPr lang="tr-TR" dirty="0" smtClean="0"/>
              <a:t>:</a:t>
            </a:r>
          </a:p>
          <a:p>
            <a:r>
              <a:rPr lang="tr-TR" dirty="0" smtClean="0"/>
              <a:t>Bakır eksikliği sadece yetersiz ve çok kötü beslenmede görülür. Normal beslenme ile </a:t>
            </a:r>
            <a:r>
              <a:rPr lang="tr-TR" dirty="0" smtClean="0"/>
              <a:t>yeterli  bakır </a:t>
            </a:r>
            <a:r>
              <a:rPr lang="tr-TR" dirty="0" smtClean="0"/>
              <a:t>alınır.</a:t>
            </a:r>
          </a:p>
          <a:p>
            <a:r>
              <a:rPr lang="tr-TR" dirty="0" smtClean="0"/>
              <a:t>Yeni doğan bebekler karaciğerlerinde </a:t>
            </a:r>
            <a:r>
              <a:rPr lang="tr-TR" dirty="0" err="1" smtClean="0"/>
              <a:t>metaloenzim</a:t>
            </a:r>
            <a:r>
              <a:rPr lang="tr-TR" dirty="0" smtClean="0"/>
              <a:t> şeklinde Cu -depolanmış olarak doğar.</a:t>
            </a:r>
          </a:p>
          <a:p>
            <a:r>
              <a:rPr lang="tr-TR" dirty="0" smtClean="0"/>
              <a:t>Anne sütü yerine inek sütü ile beslenmede, </a:t>
            </a:r>
            <a:r>
              <a:rPr lang="tr-TR" dirty="0" err="1" smtClean="0"/>
              <a:t>askorbin</a:t>
            </a:r>
            <a:r>
              <a:rPr lang="tr-TR" dirty="0" smtClean="0"/>
              <a:t> asit molibden alındığında bakır </a:t>
            </a:r>
            <a:r>
              <a:rPr lang="tr-TR" dirty="0" err="1" smtClean="0"/>
              <a:t>eksikliğ</a:t>
            </a:r>
            <a:endParaRPr lang="tr-TR" dirty="0" smtClean="0"/>
          </a:p>
          <a:p>
            <a:r>
              <a:rPr lang="tr-TR" dirty="0" smtClean="0"/>
              <a:t>görülebilir.</a:t>
            </a:r>
          </a:p>
          <a:p>
            <a:r>
              <a:rPr lang="tr-TR" dirty="0" smtClean="0"/>
              <a:t>Kandaki Cu-düzeyi 0.9 mg/L ‘</a:t>
            </a:r>
            <a:r>
              <a:rPr lang="tr-TR" dirty="0" err="1" smtClean="0"/>
              <a:t>yi</a:t>
            </a:r>
            <a:r>
              <a:rPr lang="tr-TR" dirty="0" smtClean="0"/>
              <a:t> geçmemelidir.</a:t>
            </a:r>
          </a:p>
          <a:p>
            <a:r>
              <a:rPr lang="tr-TR" dirty="0" smtClean="0"/>
              <a:t>Cu-EKSİKLİĞİNDE:</a:t>
            </a:r>
          </a:p>
          <a:p>
            <a:r>
              <a:rPr lang="tr-TR" dirty="0" smtClean="0"/>
              <a:t>- Demir hareketliliği azalır,</a:t>
            </a:r>
          </a:p>
          <a:p>
            <a:r>
              <a:rPr lang="tr-TR" dirty="0" smtClean="0"/>
              <a:t>- Kan formülü bozulur, anemi görülür,</a:t>
            </a:r>
          </a:p>
          <a:p>
            <a:r>
              <a:rPr lang="tr-TR" dirty="0" smtClean="0"/>
              <a:t>- Bağ dokusu hasarı ile osteoporoz olur.</a:t>
            </a:r>
          </a:p>
          <a:p>
            <a:r>
              <a:rPr lang="tr-TR" dirty="0" smtClean="0"/>
              <a:t>- Saç ve deride renk kaybı gözlenir,</a:t>
            </a:r>
          </a:p>
          <a:p>
            <a:r>
              <a:rPr lang="tr-TR" dirty="0" smtClean="0"/>
              <a:t>- Ev ve besi hayvanlarında büyüme yavaşlar ve durur.</a:t>
            </a:r>
          </a:p>
          <a:p>
            <a:r>
              <a:rPr lang="tr-TR" dirty="0" smtClean="0">
                <a:solidFill>
                  <a:schemeClr val="accent3"/>
                </a:solidFill>
              </a:rPr>
              <a:t>AŞIRISI</a:t>
            </a:r>
            <a:r>
              <a:rPr lang="tr-TR" dirty="0" smtClean="0"/>
              <a:t>:</a:t>
            </a:r>
          </a:p>
          <a:p>
            <a:r>
              <a:rPr lang="tr-TR" dirty="0" smtClean="0"/>
              <a:t>- Aşırısı sağlığa zararlı, </a:t>
            </a:r>
            <a:r>
              <a:rPr lang="tr-TR" dirty="0" err="1" smtClean="0"/>
              <a:t>tiksintili</a:t>
            </a:r>
            <a:r>
              <a:rPr lang="tr-TR" dirty="0" smtClean="0"/>
              <a:t> bir tat, kusma, çok aşırısında ishal kanlı idrar, koma hali ve</a:t>
            </a:r>
          </a:p>
          <a:p>
            <a:r>
              <a:rPr lang="tr-TR" dirty="0" smtClean="0"/>
              <a:t>ölüme kadar gider. ( Eskiden kalaysız Cu-kaplarda </a:t>
            </a:r>
            <a:r>
              <a:rPr lang="tr-TR" dirty="0" smtClean="0"/>
              <a:t>zehirlenmeler)</a:t>
            </a:r>
            <a:endParaRPr lang="tr-TR" dirty="0" smtClean="0"/>
          </a:p>
          <a:p>
            <a:r>
              <a:rPr lang="tr-TR" dirty="0" smtClean="0"/>
              <a:t>- WHO Havada 0.2 mg/m</a:t>
            </a:r>
            <a:r>
              <a:rPr lang="tr-TR" baseline="30000" dirty="0" smtClean="0"/>
              <a:t>3</a:t>
            </a:r>
          </a:p>
          <a:p>
            <a:r>
              <a:rPr lang="tr-TR" dirty="0" smtClean="0"/>
              <a:t>,(tozlu havada 1 </a:t>
            </a:r>
            <a:r>
              <a:rPr lang="tr-TR" dirty="0" smtClean="0"/>
              <a:t>mg/m</a:t>
            </a:r>
            <a:r>
              <a:rPr lang="tr-TR" baseline="30000" dirty="0" smtClean="0"/>
              <a:t>3</a:t>
            </a:r>
            <a:r>
              <a:rPr lang="tr-TR" dirty="0" smtClean="0"/>
              <a:t>) </a:t>
            </a:r>
            <a:r>
              <a:rPr lang="tr-TR" dirty="0" smtClean="0"/>
              <a:t>sularda: 0.05-1.5 mg/L vermiştir</a:t>
            </a:r>
            <a:endParaRPr lang="tr-TR" dirty="0"/>
          </a:p>
        </p:txBody>
      </p:sp>
    </p:spTree>
    <p:extLst>
      <p:ext uri="{BB962C8B-B14F-4D97-AF65-F5344CB8AC3E}">
        <p14:creationId xmlns:p14="http://schemas.microsoft.com/office/powerpoint/2010/main" val="3382607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3269" y="1198179"/>
            <a:ext cx="11256579" cy="3970318"/>
          </a:xfrm>
          <a:prstGeom prst="rect">
            <a:avLst/>
          </a:prstGeom>
        </p:spPr>
        <p:txBody>
          <a:bodyPr wrap="square">
            <a:spAutoFit/>
          </a:bodyPr>
          <a:lstStyle/>
          <a:p>
            <a:pPr algn="ctr"/>
            <a:r>
              <a:rPr lang="tr-TR" b="1" dirty="0" smtClean="0"/>
              <a:t>M A N G A N</a:t>
            </a:r>
          </a:p>
          <a:p>
            <a:pPr algn="ctr"/>
            <a:endParaRPr lang="tr-TR" b="1" dirty="0" smtClean="0"/>
          </a:p>
          <a:p>
            <a:pPr marL="285750" indent="-285750">
              <a:buFont typeface="Arial" panose="020B0604020202020204" pitchFamily="34" charset="0"/>
              <a:buChar char="•"/>
            </a:pPr>
            <a:r>
              <a:rPr lang="tr-TR" dirty="0" smtClean="0"/>
              <a:t> </a:t>
            </a:r>
            <a:r>
              <a:rPr lang="tr-TR" dirty="0" smtClean="0"/>
              <a:t>Enzim yapısında bulunur ve enzimleri aktifler,</a:t>
            </a:r>
          </a:p>
          <a:p>
            <a:pPr marL="285750" indent="-285750">
              <a:buFont typeface="Arial" panose="020B0604020202020204" pitchFamily="34" charset="0"/>
              <a:buChar char="•"/>
            </a:pPr>
            <a:r>
              <a:rPr lang="tr-TR" dirty="0" smtClean="0"/>
              <a:t>Bağ </a:t>
            </a:r>
            <a:r>
              <a:rPr lang="tr-TR" dirty="0" smtClean="0"/>
              <a:t>dokusu yapımına,</a:t>
            </a:r>
          </a:p>
          <a:p>
            <a:pPr marL="285750" indent="-285750">
              <a:buFont typeface="Arial" panose="020B0604020202020204" pitchFamily="34" charset="0"/>
              <a:buChar char="•"/>
            </a:pPr>
            <a:r>
              <a:rPr lang="tr-TR" dirty="0" smtClean="0"/>
              <a:t>Üre </a:t>
            </a:r>
            <a:r>
              <a:rPr lang="tr-TR" dirty="0" smtClean="0"/>
              <a:t>oluşumuna,</a:t>
            </a:r>
          </a:p>
          <a:p>
            <a:pPr marL="285750" indent="-285750">
              <a:buFont typeface="Arial" panose="020B0604020202020204" pitchFamily="34" charset="0"/>
              <a:buChar char="•"/>
            </a:pPr>
            <a:r>
              <a:rPr lang="tr-TR" dirty="0" smtClean="0"/>
              <a:t>Protein </a:t>
            </a:r>
            <a:r>
              <a:rPr lang="tr-TR" dirty="0" smtClean="0"/>
              <a:t>ve yağ asitleri sentezine katılır</a:t>
            </a:r>
            <a:r>
              <a:rPr lang="tr-TR" dirty="0" smtClean="0"/>
              <a:t>.</a:t>
            </a:r>
          </a:p>
          <a:p>
            <a:pPr marL="285750" indent="-285750">
              <a:buFont typeface="Arial" panose="020B0604020202020204" pitchFamily="34" charset="0"/>
              <a:buChar char="•"/>
            </a:pPr>
            <a:endParaRPr lang="tr-TR" dirty="0"/>
          </a:p>
          <a:p>
            <a:pPr marL="285750" indent="-285750">
              <a:buFont typeface="Arial" panose="020B0604020202020204" pitchFamily="34" charset="0"/>
              <a:buChar char="•"/>
            </a:pPr>
            <a:endParaRPr lang="tr-TR" dirty="0" smtClean="0"/>
          </a:p>
          <a:p>
            <a:r>
              <a:rPr lang="tr-TR" dirty="0" smtClean="0"/>
              <a:t>Günlük gereksinim: 2-5 mg yeterli ve bitkisel besinlerle kolayca karşılanır.</a:t>
            </a:r>
          </a:p>
          <a:p>
            <a:r>
              <a:rPr lang="tr-TR" dirty="0" smtClean="0"/>
              <a:t>Çay yaprağı, kepekli un, tahıl tohumları bol </a:t>
            </a:r>
            <a:r>
              <a:rPr lang="tr-TR" dirty="0" smtClean="0">
                <a:solidFill>
                  <a:schemeClr val="accent6">
                    <a:lumMod val="40000"/>
                    <a:lumOff val="60000"/>
                  </a:schemeClr>
                </a:solidFill>
              </a:rPr>
              <a:t>Mn</a:t>
            </a:r>
            <a:r>
              <a:rPr lang="tr-TR" dirty="0" smtClean="0"/>
              <a:t> içerir.</a:t>
            </a:r>
          </a:p>
          <a:p>
            <a:r>
              <a:rPr lang="tr-TR" dirty="0" smtClean="0"/>
              <a:t>Zehir etkisi yoktur, ancak uzun sürede zehir etkisi </a:t>
            </a:r>
            <a:r>
              <a:rPr lang="tr-TR" dirty="0" err="1" smtClean="0"/>
              <a:t>görülebilir.İçme</a:t>
            </a:r>
            <a:r>
              <a:rPr lang="tr-TR" dirty="0" smtClean="0"/>
              <a:t> </a:t>
            </a:r>
            <a:r>
              <a:rPr lang="tr-TR" dirty="0" smtClean="0"/>
              <a:t>sularında sınır </a:t>
            </a:r>
            <a:r>
              <a:rPr lang="tr-TR" dirty="0" smtClean="0"/>
              <a:t>değer: 0.05 mg/L </a:t>
            </a:r>
            <a:r>
              <a:rPr lang="tr-TR" dirty="0" err="1" smtClean="0"/>
              <a:t>dir</a:t>
            </a:r>
            <a:r>
              <a:rPr lang="tr-TR" dirty="0" smtClean="0"/>
              <a:t>. Ancak bunun nedeni zehir etkisi değil, </a:t>
            </a:r>
            <a:r>
              <a:rPr lang="tr-TR" dirty="0" smtClean="0"/>
              <a:t>renk ve </a:t>
            </a:r>
            <a:r>
              <a:rPr lang="tr-TR" dirty="0" smtClean="0"/>
              <a:t>tada etkisi.</a:t>
            </a:r>
          </a:p>
          <a:p>
            <a:r>
              <a:rPr lang="tr-TR" dirty="0" smtClean="0"/>
              <a:t>*Sara hastalarında kramp durumunda Mn –düştüğü ispatlanmış </a:t>
            </a:r>
            <a:r>
              <a:rPr lang="tr-TR" dirty="0" err="1" smtClean="0"/>
              <a:t>olup,nedeni</a:t>
            </a:r>
            <a:r>
              <a:rPr lang="tr-TR" dirty="0" smtClean="0"/>
              <a:t> </a:t>
            </a:r>
            <a:r>
              <a:rPr lang="tr-TR" dirty="0" smtClean="0"/>
              <a:t>bile olduğu ileri sürülmüştür.</a:t>
            </a:r>
            <a:endParaRPr lang="tr-TR" dirty="0"/>
          </a:p>
        </p:txBody>
      </p:sp>
    </p:spTree>
    <p:extLst>
      <p:ext uri="{BB962C8B-B14F-4D97-AF65-F5344CB8AC3E}">
        <p14:creationId xmlns:p14="http://schemas.microsoft.com/office/powerpoint/2010/main" val="1974297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72965" y="399588"/>
            <a:ext cx="10447283" cy="3970318"/>
          </a:xfrm>
          <a:prstGeom prst="rect">
            <a:avLst/>
          </a:prstGeom>
        </p:spPr>
        <p:txBody>
          <a:bodyPr wrap="square">
            <a:spAutoFit/>
          </a:bodyPr>
          <a:lstStyle/>
          <a:p>
            <a:pPr algn="ctr"/>
            <a:r>
              <a:rPr lang="tr-TR" dirty="0" smtClean="0"/>
              <a:t> </a:t>
            </a:r>
            <a:r>
              <a:rPr lang="tr-TR" b="1" dirty="0" smtClean="0"/>
              <a:t>K O B A L T</a:t>
            </a:r>
          </a:p>
          <a:p>
            <a:pPr algn="ctr"/>
            <a:endParaRPr lang="tr-TR" dirty="0" smtClean="0"/>
          </a:p>
          <a:p>
            <a:r>
              <a:rPr lang="tr-TR" dirty="0" smtClean="0"/>
              <a:t>Kırmızı </a:t>
            </a:r>
            <a:r>
              <a:rPr lang="tr-TR" dirty="0" smtClean="0"/>
              <a:t>vitamin olarak </a:t>
            </a:r>
            <a:r>
              <a:rPr lang="tr-TR" dirty="0" smtClean="0"/>
              <a:t>bilinen ve </a:t>
            </a:r>
            <a:r>
              <a:rPr lang="tr-TR" dirty="0" smtClean="0"/>
              <a:t>insan organizmasında en </a:t>
            </a:r>
            <a:r>
              <a:rPr lang="tr-TR" dirty="0" smtClean="0"/>
              <a:t>etkin biyokatalizör</a:t>
            </a:r>
            <a:endParaRPr lang="tr-TR" dirty="0" smtClean="0"/>
          </a:p>
          <a:p>
            <a:r>
              <a:rPr lang="tr-TR" dirty="0" smtClean="0"/>
              <a:t>B-12 Vitamininin ana yapısı ve merkez atomu,</a:t>
            </a:r>
          </a:p>
          <a:p>
            <a:r>
              <a:rPr lang="tr-TR" dirty="0" smtClean="0">
                <a:solidFill>
                  <a:schemeClr val="accent3">
                    <a:lumMod val="60000"/>
                    <a:lumOff val="40000"/>
                  </a:schemeClr>
                </a:solidFill>
              </a:rPr>
              <a:t>Eksikliğinde</a:t>
            </a:r>
            <a:r>
              <a:rPr lang="tr-TR" dirty="0" smtClean="0"/>
              <a:t>: </a:t>
            </a:r>
            <a:r>
              <a:rPr lang="tr-TR" dirty="0" err="1" smtClean="0"/>
              <a:t>Perniöz</a:t>
            </a:r>
            <a:r>
              <a:rPr lang="tr-TR" dirty="0" smtClean="0"/>
              <a:t> anemisi ve anemi riski </a:t>
            </a:r>
            <a:r>
              <a:rPr lang="tr-TR" dirty="0" smtClean="0"/>
              <a:t>artar,</a:t>
            </a:r>
          </a:p>
          <a:p>
            <a:endParaRPr lang="tr-TR" dirty="0"/>
          </a:p>
          <a:p>
            <a:r>
              <a:rPr lang="tr-TR" dirty="0" smtClean="0">
                <a:solidFill>
                  <a:schemeClr val="accent3">
                    <a:lumMod val="60000"/>
                    <a:lumOff val="40000"/>
                  </a:schemeClr>
                </a:solidFill>
              </a:rPr>
              <a:t>DOZ</a:t>
            </a:r>
            <a:r>
              <a:rPr lang="tr-TR" dirty="0" smtClean="0"/>
              <a:t>: Günde 5 µg yeterli.</a:t>
            </a:r>
          </a:p>
          <a:p>
            <a:r>
              <a:rPr lang="tr-TR" dirty="0" smtClean="0"/>
              <a:t>Sadece hayvansal besinlerle ve özellikle karaciğer ve kırmızı etten alınır.</a:t>
            </a:r>
          </a:p>
          <a:p>
            <a:r>
              <a:rPr lang="tr-TR" dirty="0" smtClean="0"/>
              <a:t>Mikrobiyolojik oluşan bitkisel besinler, et, balık ve süt </a:t>
            </a:r>
            <a:r>
              <a:rPr lang="tr-TR" dirty="0" err="1" smtClean="0"/>
              <a:t>Co</a:t>
            </a:r>
            <a:r>
              <a:rPr lang="tr-TR" dirty="0" smtClean="0"/>
              <a:t> içerir.</a:t>
            </a:r>
          </a:p>
          <a:p>
            <a:r>
              <a:rPr lang="tr-TR" dirty="0" smtClean="0"/>
              <a:t>Bitkisel gıdalarla beslenenlerde </a:t>
            </a:r>
            <a:r>
              <a:rPr lang="tr-TR" dirty="0" smtClean="0"/>
              <a:t>eksikliği görülür.</a:t>
            </a:r>
          </a:p>
          <a:p>
            <a:r>
              <a:rPr lang="tr-TR" dirty="0" smtClean="0"/>
              <a:t>Yetersizliği ve tedavide 1 mg B-12 vitamini almak gerekir.</a:t>
            </a:r>
          </a:p>
          <a:p>
            <a:r>
              <a:rPr lang="tr-TR" dirty="0" smtClean="0"/>
              <a:t>Zehir etkisi, özellikle çok bira içenlerde kalp rahatsızlığı </a:t>
            </a:r>
            <a:r>
              <a:rPr lang="tr-TR" dirty="0" smtClean="0"/>
              <a:t>şeklinde görülmüştür</a:t>
            </a:r>
            <a:r>
              <a:rPr lang="tr-TR" dirty="0" smtClean="0"/>
              <a:t>. Sebebi ise bira köpüğünün sönmemesi için eklenen </a:t>
            </a:r>
            <a:r>
              <a:rPr lang="tr-TR" dirty="0" err="1" smtClean="0"/>
              <a:t>Co</a:t>
            </a:r>
            <a:r>
              <a:rPr lang="tr-TR" dirty="0" smtClean="0"/>
              <a:t> sülfattan </a:t>
            </a:r>
            <a:r>
              <a:rPr lang="tr-TR" dirty="0" smtClean="0"/>
              <a:t>kaynaklandığı (1 </a:t>
            </a:r>
            <a:r>
              <a:rPr lang="tr-TR" dirty="0" err="1" smtClean="0"/>
              <a:t>ppm</a:t>
            </a:r>
            <a:r>
              <a:rPr lang="tr-TR" dirty="0" smtClean="0"/>
              <a:t> katılır) anlaşılmıştır.</a:t>
            </a:r>
          </a:p>
          <a:p>
            <a:r>
              <a:rPr lang="tr-TR" dirty="0" smtClean="0"/>
              <a:t>WHO havadaki sınır değeri 0.5 mg/m</a:t>
            </a:r>
            <a:r>
              <a:rPr lang="tr-TR" baseline="30000" dirty="0" smtClean="0"/>
              <a:t>3</a:t>
            </a:r>
            <a:endParaRPr lang="tr-TR" baseline="30000" dirty="0"/>
          </a:p>
        </p:txBody>
      </p:sp>
    </p:spTree>
    <p:extLst>
      <p:ext uri="{BB962C8B-B14F-4D97-AF65-F5344CB8AC3E}">
        <p14:creationId xmlns:p14="http://schemas.microsoft.com/office/powerpoint/2010/main" val="4348491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0" y="1225495"/>
            <a:ext cx="11740055" cy="3970318"/>
          </a:xfrm>
          <a:prstGeom prst="rect">
            <a:avLst/>
          </a:prstGeom>
        </p:spPr>
        <p:txBody>
          <a:bodyPr wrap="square">
            <a:spAutoFit/>
          </a:bodyPr>
          <a:lstStyle/>
          <a:p>
            <a:pPr algn="ctr"/>
            <a:r>
              <a:rPr lang="tr-TR" b="1" dirty="0" smtClean="0"/>
              <a:t>K R O M</a:t>
            </a:r>
          </a:p>
          <a:p>
            <a:pPr algn="ctr"/>
            <a:endParaRPr lang="tr-TR" b="1" dirty="0" smtClean="0"/>
          </a:p>
          <a:p>
            <a:r>
              <a:rPr lang="tr-TR" dirty="0" smtClean="0"/>
              <a:t>Glikoz tolerans faktöründe bulunur</a:t>
            </a:r>
            <a:r>
              <a:rPr lang="tr-TR" dirty="0" smtClean="0"/>
              <a:t>. </a:t>
            </a:r>
            <a:r>
              <a:rPr lang="tr-TR" dirty="0" err="1" smtClean="0"/>
              <a:t>İnsulin</a:t>
            </a:r>
            <a:r>
              <a:rPr lang="tr-TR" dirty="0" smtClean="0"/>
              <a:t> </a:t>
            </a:r>
            <a:r>
              <a:rPr lang="tr-TR" dirty="0" err="1" smtClean="0"/>
              <a:t>ormonunun</a:t>
            </a:r>
            <a:r>
              <a:rPr lang="tr-TR" dirty="0" smtClean="0"/>
              <a:t> </a:t>
            </a:r>
            <a:r>
              <a:rPr lang="tr-TR" dirty="0" smtClean="0"/>
              <a:t>etkisini düzenler,</a:t>
            </a:r>
          </a:p>
          <a:p>
            <a:r>
              <a:rPr lang="tr-TR" dirty="0" smtClean="0"/>
              <a:t>Günlük Doz:50-200 µg kadar.</a:t>
            </a:r>
          </a:p>
          <a:p>
            <a:r>
              <a:rPr lang="tr-TR" dirty="0" smtClean="0"/>
              <a:t>Her yerde kroma rastlandığından eksikliği görülmez</a:t>
            </a:r>
            <a:r>
              <a:rPr lang="tr-TR" dirty="0" smtClean="0"/>
              <a:t>. Et</a:t>
            </a:r>
            <a:r>
              <a:rPr lang="tr-TR" dirty="0" smtClean="0"/>
              <a:t>, peynir, kepekli </a:t>
            </a:r>
            <a:r>
              <a:rPr lang="tr-TR" dirty="0" smtClean="0"/>
              <a:t>un </a:t>
            </a:r>
            <a:r>
              <a:rPr lang="tr-TR" dirty="0" err="1" smtClean="0"/>
              <a:t>mamülleri</a:t>
            </a:r>
            <a:r>
              <a:rPr lang="tr-TR" dirty="0" smtClean="0"/>
              <a:t> </a:t>
            </a:r>
            <a:r>
              <a:rPr lang="tr-TR" dirty="0" smtClean="0"/>
              <a:t>ve bira başlıca Cr-kaynağı.</a:t>
            </a:r>
          </a:p>
          <a:p>
            <a:r>
              <a:rPr lang="tr-TR" dirty="0" smtClean="0">
                <a:solidFill>
                  <a:schemeClr val="accent3">
                    <a:lumMod val="60000"/>
                    <a:lumOff val="40000"/>
                  </a:schemeClr>
                </a:solidFill>
              </a:rPr>
              <a:t>Krom +3 değerli bileşikleri çok zehirli olmadığı halde Cr+6 </a:t>
            </a:r>
            <a:r>
              <a:rPr lang="tr-TR" dirty="0" smtClean="0">
                <a:solidFill>
                  <a:schemeClr val="accent3">
                    <a:lumMod val="60000"/>
                    <a:lumOff val="40000"/>
                  </a:schemeClr>
                </a:solidFill>
              </a:rPr>
              <a:t>bileşiklerinin akciğer </a:t>
            </a:r>
            <a:r>
              <a:rPr lang="tr-TR" dirty="0" smtClean="0">
                <a:solidFill>
                  <a:schemeClr val="accent3">
                    <a:lumMod val="60000"/>
                    <a:lumOff val="40000"/>
                  </a:schemeClr>
                </a:solidFill>
              </a:rPr>
              <a:t>gibi </a:t>
            </a:r>
            <a:r>
              <a:rPr lang="tr-TR" dirty="0" err="1" smtClean="0">
                <a:solidFill>
                  <a:schemeClr val="accent3">
                    <a:lumMod val="60000"/>
                    <a:lumOff val="40000"/>
                  </a:schemeClr>
                </a:solidFill>
              </a:rPr>
              <a:t>zarsal</a:t>
            </a:r>
            <a:r>
              <a:rPr lang="tr-TR" dirty="0" smtClean="0">
                <a:solidFill>
                  <a:schemeClr val="accent3">
                    <a:lumMod val="60000"/>
                    <a:lumOff val="40000"/>
                  </a:schemeClr>
                </a:solidFill>
              </a:rPr>
              <a:t> dokuları tahriş ettiği ve aşındırıcı etki ile </a:t>
            </a:r>
            <a:r>
              <a:rPr lang="tr-TR" dirty="0" smtClean="0">
                <a:solidFill>
                  <a:schemeClr val="accent3">
                    <a:lumMod val="60000"/>
                    <a:lumOff val="40000"/>
                  </a:schemeClr>
                </a:solidFill>
              </a:rPr>
              <a:t>kanserojen etkisi </a:t>
            </a:r>
            <a:r>
              <a:rPr lang="tr-TR" dirty="0" smtClean="0">
                <a:solidFill>
                  <a:schemeClr val="accent3">
                    <a:lumMod val="60000"/>
                    <a:lumOff val="40000"/>
                  </a:schemeClr>
                </a:solidFill>
              </a:rPr>
              <a:t>olduğu anlaşılmıştır. Özellikle sigara içenlere </a:t>
            </a:r>
            <a:r>
              <a:rPr lang="tr-TR" dirty="0" err="1" smtClean="0">
                <a:solidFill>
                  <a:schemeClr val="accent3">
                    <a:lumMod val="60000"/>
                    <a:lumOff val="40000"/>
                  </a:schemeClr>
                </a:solidFill>
              </a:rPr>
              <a:t>kansorejen</a:t>
            </a:r>
            <a:r>
              <a:rPr lang="tr-TR" dirty="0" smtClean="0">
                <a:solidFill>
                  <a:schemeClr val="accent3">
                    <a:lumMod val="60000"/>
                    <a:lumOff val="40000"/>
                  </a:schemeClr>
                </a:solidFill>
              </a:rPr>
              <a:t> etkisi</a:t>
            </a:r>
          </a:p>
          <a:p>
            <a:r>
              <a:rPr lang="tr-TR" dirty="0" smtClean="0">
                <a:solidFill>
                  <a:schemeClr val="accent3">
                    <a:lumMod val="60000"/>
                    <a:lumOff val="40000"/>
                  </a:schemeClr>
                </a:solidFill>
              </a:rPr>
              <a:t>daha yüksek olduğundan tiryakilerin Cr+6 ile çalışılan </a:t>
            </a:r>
            <a:r>
              <a:rPr lang="tr-TR" dirty="0" smtClean="0">
                <a:solidFill>
                  <a:schemeClr val="accent3">
                    <a:lumMod val="60000"/>
                    <a:lumOff val="40000"/>
                  </a:schemeClr>
                </a:solidFill>
              </a:rPr>
              <a:t>işyerlerinde </a:t>
            </a:r>
            <a:r>
              <a:rPr lang="tr-TR" dirty="0" err="1" smtClean="0">
                <a:solidFill>
                  <a:schemeClr val="accent3">
                    <a:lumMod val="60000"/>
                    <a:lumOff val="40000"/>
                  </a:schemeClr>
                </a:solidFill>
              </a:rPr>
              <a:t>çalışmalaqrı</a:t>
            </a:r>
            <a:r>
              <a:rPr lang="tr-TR" dirty="0" smtClean="0">
                <a:solidFill>
                  <a:schemeClr val="accent3">
                    <a:lumMod val="60000"/>
                    <a:lumOff val="40000"/>
                  </a:schemeClr>
                </a:solidFill>
              </a:rPr>
              <a:t> </a:t>
            </a:r>
            <a:r>
              <a:rPr lang="tr-TR" dirty="0" smtClean="0">
                <a:solidFill>
                  <a:schemeClr val="accent3">
                    <a:lumMod val="60000"/>
                    <a:lumOff val="40000"/>
                  </a:schemeClr>
                </a:solidFill>
              </a:rPr>
              <a:t>yasaklanmıştır.</a:t>
            </a:r>
          </a:p>
          <a:p>
            <a:endParaRPr lang="tr-TR" dirty="0" smtClean="0"/>
          </a:p>
          <a:p>
            <a:r>
              <a:rPr lang="tr-TR" dirty="0" smtClean="0"/>
              <a:t>WHO (DSÖ) </a:t>
            </a:r>
            <a:r>
              <a:rPr lang="tr-TR" dirty="0" smtClean="0"/>
              <a:t>Havada </a:t>
            </a:r>
            <a:r>
              <a:rPr lang="tr-TR" dirty="0" err="1" smtClean="0"/>
              <a:t>kromat</a:t>
            </a:r>
            <a:r>
              <a:rPr lang="tr-TR" dirty="0" smtClean="0"/>
              <a:t> sınır değerini 0.1 mg/m</a:t>
            </a:r>
            <a:r>
              <a:rPr lang="tr-TR" baseline="30000" dirty="0" smtClean="0"/>
              <a:t>3</a:t>
            </a:r>
            <a:r>
              <a:rPr lang="tr-TR" dirty="0" smtClean="0"/>
              <a:t> vermiştir. Bu </a:t>
            </a:r>
            <a:r>
              <a:rPr lang="tr-TR" dirty="0" smtClean="0"/>
              <a:t>değerin üstünde </a:t>
            </a:r>
            <a:r>
              <a:rPr lang="tr-TR" dirty="0" smtClean="0"/>
              <a:t>kanser riski 30 kat arttığı saptanmıştır. 200 kadar </a:t>
            </a:r>
            <a:r>
              <a:rPr lang="tr-TR" dirty="0" err="1" smtClean="0"/>
              <a:t>kromattan</a:t>
            </a:r>
            <a:r>
              <a:rPr lang="tr-TR" dirty="0" smtClean="0"/>
              <a:t> kaynaklanan </a:t>
            </a:r>
            <a:r>
              <a:rPr lang="tr-TR" dirty="0" smtClean="0"/>
              <a:t>işyeri kanseri saptanmıştır.10 yıl işyerinden </a:t>
            </a:r>
            <a:r>
              <a:rPr lang="tr-TR" dirty="0" smtClean="0"/>
              <a:t>ayrı kalanlarda </a:t>
            </a:r>
            <a:r>
              <a:rPr lang="tr-TR" dirty="0" smtClean="0"/>
              <a:t>risk de sıfıra inmektedir.</a:t>
            </a:r>
          </a:p>
          <a:p>
            <a:r>
              <a:rPr lang="tr-TR" dirty="0" smtClean="0"/>
              <a:t>İş yerlerinde çözünen </a:t>
            </a:r>
            <a:r>
              <a:rPr lang="tr-TR" dirty="0" err="1" smtClean="0"/>
              <a:t>kromatlar</a:t>
            </a:r>
            <a:r>
              <a:rPr lang="tr-TR" dirty="0" smtClean="0"/>
              <a:t> için sınır değer 0.5 mg/m</a:t>
            </a:r>
            <a:r>
              <a:rPr lang="tr-TR" baseline="30000" dirty="0" smtClean="0"/>
              <a:t>3</a:t>
            </a:r>
            <a:r>
              <a:rPr lang="tr-TR" dirty="0" smtClean="0"/>
              <a:t> verilmiştir.</a:t>
            </a:r>
            <a:endParaRPr lang="tr-TR" dirty="0"/>
          </a:p>
        </p:txBody>
      </p:sp>
    </p:spTree>
    <p:extLst>
      <p:ext uri="{BB962C8B-B14F-4D97-AF65-F5344CB8AC3E}">
        <p14:creationId xmlns:p14="http://schemas.microsoft.com/office/powerpoint/2010/main" val="2583793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78676" y="845258"/>
            <a:ext cx="11309131" cy="3693319"/>
          </a:xfrm>
          <a:prstGeom prst="rect">
            <a:avLst/>
          </a:prstGeom>
        </p:spPr>
        <p:txBody>
          <a:bodyPr wrap="square">
            <a:spAutoFit/>
          </a:bodyPr>
          <a:lstStyle/>
          <a:p>
            <a:pPr algn="ctr"/>
            <a:r>
              <a:rPr lang="tr-TR" b="1" dirty="0" smtClean="0"/>
              <a:t>S İ L İ S Y U M</a:t>
            </a:r>
          </a:p>
          <a:p>
            <a:pPr algn="ctr"/>
            <a:endParaRPr lang="tr-TR" b="1" dirty="0" smtClean="0"/>
          </a:p>
          <a:p>
            <a:r>
              <a:rPr lang="tr-TR" dirty="0" smtClean="0"/>
              <a:t>Kum ve taşların ana maddesi, yer kabuğunda </a:t>
            </a:r>
            <a:r>
              <a:rPr lang="tr-TR" dirty="0" smtClean="0"/>
              <a:t>O</a:t>
            </a:r>
            <a:r>
              <a:rPr lang="tr-TR" baseline="-25000" dirty="0" smtClean="0"/>
              <a:t>2  </a:t>
            </a:r>
            <a:r>
              <a:rPr lang="tr-TR" dirty="0" smtClean="0"/>
              <a:t>’den </a:t>
            </a:r>
            <a:r>
              <a:rPr lang="tr-TR" dirty="0" smtClean="0"/>
              <a:t>sonra en çok </a:t>
            </a:r>
            <a:r>
              <a:rPr lang="tr-TR" dirty="0" smtClean="0"/>
              <a:t>bulunan silisyum </a:t>
            </a:r>
            <a:r>
              <a:rPr lang="tr-TR" dirty="0" smtClean="0"/>
              <a:t>yüksek canlılarda çok düşük düzeyde bulunur.</a:t>
            </a:r>
          </a:p>
          <a:p>
            <a:r>
              <a:rPr lang="tr-TR" dirty="0" smtClean="0"/>
              <a:t>- Bağ ve kıkırdak dokusu ile kemiklerde bulunur. İskelet yapısı sağlamlığını</a:t>
            </a:r>
            <a:r>
              <a:rPr lang="tr-TR" dirty="0" smtClean="0"/>
              <a:t>, kemiklerin </a:t>
            </a:r>
            <a:r>
              <a:rPr lang="tr-TR" dirty="0" smtClean="0"/>
              <a:t>sertliğini belirler. Kıkırdakların sıkı ve yoğun olması yanında </a:t>
            </a:r>
            <a:r>
              <a:rPr lang="tr-TR" dirty="0" smtClean="0"/>
              <a:t>esnek olmasına </a:t>
            </a:r>
            <a:r>
              <a:rPr lang="tr-TR" dirty="0" smtClean="0"/>
              <a:t>da silisyum neden olur.</a:t>
            </a:r>
          </a:p>
          <a:p>
            <a:r>
              <a:rPr lang="tr-TR" dirty="0" smtClean="0"/>
              <a:t>- Dolaşım sistemi ve damar çeperlerinde silisyum bulunması </a:t>
            </a:r>
            <a:r>
              <a:rPr lang="tr-TR" dirty="0" smtClean="0"/>
              <a:t>damar kireçlenmesine </a:t>
            </a:r>
            <a:r>
              <a:rPr lang="tr-TR" dirty="0" smtClean="0"/>
              <a:t>(sertleşmesi) sebep olduğu gibi yaşlanmanın da </a:t>
            </a:r>
            <a:r>
              <a:rPr lang="tr-TR" dirty="0" smtClean="0"/>
              <a:t>başlıca nedeni </a:t>
            </a:r>
            <a:r>
              <a:rPr lang="tr-TR" dirty="0" smtClean="0"/>
              <a:t>olduğu anlaşılmıştır.</a:t>
            </a:r>
          </a:p>
          <a:p>
            <a:r>
              <a:rPr lang="tr-TR" dirty="0" smtClean="0"/>
              <a:t>- Günlük doz: 20-30 mg kadardır. Eksikliği görülmez.</a:t>
            </a:r>
          </a:p>
          <a:p>
            <a:r>
              <a:rPr lang="tr-TR" dirty="0" smtClean="0"/>
              <a:t>- Havadaki </a:t>
            </a:r>
            <a:r>
              <a:rPr lang="tr-TR" dirty="0" err="1" smtClean="0"/>
              <a:t>aspest</a:t>
            </a:r>
            <a:r>
              <a:rPr lang="tr-TR" dirty="0" smtClean="0"/>
              <a:t> ve iğne yapılı silikatlar bir tür kanser olan </a:t>
            </a:r>
            <a:r>
              <a:rPr lang="tr-TR" dirty="0" err="1" smtClean="0"/>
              <a:t>aspestosa</a:t>
            </a:r>
            <a:r>
              <a:rPr lang="tr-TR" dirty="0" smtClean="0"/>
              <a:t> </a:t>
            </a:r>
            <a:r>
              <a:rPr lang="tr-TR" dirty="0" smtClean="0"/>
              <a:t>neden olur</a:t>
            </a:r>
            <a:r>
              <a:rPr lang="tr-TR" dirty="0" smtClean="0"/>
              <a:t>.</a:t>
            </a:r>
          </a:p>
          <a:p>
            <a:r>
              <a:rPr lang="tr-TR" dirty="0" smtClean="0"/>
              <a:t>- İş yeri havasında sınır değeri 80 </a:t>
            </a:r>
            <a:r>
              <a:rPr lang="tr-TR" dirty="0" smtClean="0"/>
              <a:t>mg/m</a:t>
            </a:r>
            <a:r>
              <a:rPr lang="tr-TR" baseline="30000" dirty="0" smtClean="0"/>
              <a:t>3 </a:t>
            </a:r>
            <a:r>
              <a:rPr lang="tr-TR" dirty="0" smtClean="0"/>
              <a:t>ise </a:t>
            </a:r>
            <a:r>
              <a:rPr lang="tr-TR" dirty="0" smtClean="0"/>
              <a:t>de kristal yapısına göre (</a:t>
            </a:r>
            <a:r>
              <a:rPr lang="tr-TR" dirty="0" smtClean="0"/>
              <a:t>örnek talk </a:t>
            </a:r>
            <a:r>
              <a:rPr lang="tr-TR" dirty="0" smtClean="0"/>
              <a:t>tozları için) bu değer 20 mg/m</a:t>
            </a:r>
            <a:r>
              <a:rPr lang="tr-TR" baseline="30000" dirty="0" smtClean="0"/>
              <a:t>3</a:t>
            </a:r>
            <a:r>
              <a:rPr lang="tr-TR" dirty="0" smtClean="0"/>
              <a:t> ü geçemez. </a:t>
            </a:r>
            <a:r>
              <a:rPr lang="tr-TR" dirty="0" err="1" smtClean="0"/>
              <a:t>Volastronit</a:t>
            </a:r>
            <a:r>
              <a:rPr lang="tr-TR" dirty="0" smtClean="0"/>
              <a:t> </a:t>
            </a:r>
            <a:r>
              <a:rPr lang="tr-TR" dirty="0" smtClean="0"/>
              <a:t>mineralinin akciğer </a:t>
            </a:r>
            <a:r>
              <a:rPr lang="tr-TR" dirty="0" smtClean="0"/>
              <a:t>kanserine etkisi araştırılmaktadır. Asbest havadan </a:t>
            </a:r>
            <a:r>
              <a:rPr lang="tr-TR" dirty="0" smtClean="0"/>
              <a:t>akciğere geçtiğinden </a:t>
            </a:r>
            <a:r>
              <a:rPr lang="tr-TR" dirty="0" smtClean="0"/>
              <a:t>kansere sebep olurken suda bu tehlike yoktur.</a:t>
            </a:r>
            <a:endParaRPr lang="tr-TR" dirty="0"/>
          </a:p>
        </p:txBody>
      </p:sp>
    </p:spTree>
    <p:extLst>
      <p:ext uri="{BB962C8B-B14F-4D97-AF65-F5344CB8AC3E}">
        <p14:creationId xmlns:p14="http://schemas.microsoft.com/office/powerpoint/2010/main" val="36076581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5821" y="474345"/>
            <a:ext cx="11298619" cy="4524315"/>
          </a:xfrm>
          <a:prstGeom prst="rect">
            <a:avLst/>
          </a:prstGeom>
        </p:spPr>
        <p:txBody>
          <a:bodyPr wrap="square">
            <a:spAutoFit/>
          </a:bodyPr>
          <a:lstStyle/>
          <a:p>
            <a:pPr algn="ctr"/>
            <a:r>
              <a:rPr lang="tr-TR" b="1" dirty="0" smtClean="0"/>
              <a:t>S E L E N Y U M</a:t>
            </a:r>
          </a:p>
          <a:p>
            <a:pPr algn="ctr"/>
            <a:endParaRPr lang="tr-TR" b="1" dirty="0" smtClean="0"/>
          </a:p>
          <a:p>
            <a:r>
              <a:rPr lang="tr-TR" dirty="0" smtClean="0"/>
              <a:t>Canlılar açısından harika ve çok önemli bir eser element. Önemi </a:t>
            </a:r>
            <a:r>
              <a:rPr lang="tr-TR" dirty="0" smtClean="0"/>
              <a:t>1957 yılında</a:t>
            </a:r>
            <a:r>
              <a:rPr lang="tr-TR" dirty="0" smtClean="0"/>
              <a:t>, yani çinkodan 4 yıl erken anlaşılmıştır.</a:t>
            </a:r>
          </a:p>
          <a:p>
            <a:r>
              <a:rPr lang="tr-TR" dirty="0" smtClean="0"/>
              <a:t>Fazlası zehirli, azı gerekli ve yeterli, eksikliği ise çok riskli bir elementtir. </a:t>
            </a:r>
            <a:r>
              <a:rPr lang="tr-TR" dirty="0" smtClean="0"/>
              <a:t>2 </a:t>
            </a:r>
            <a:r>
              <a:rPr lang="tr-TR" dirty="0" err="1" smtClean="0"/>
              <a:t>ppm’in</a:t>
            </a:r>
            <a:r>
              <a:rPr lang="tr-TR" dirty="0" smtClean="0"/>
              <a:t> </a:t>
            </a:r>
            <a:r>
              <a:rPr lang="tr-TR" dirty="0" smtClean="0"/>
              <a:t>altında hastalığa, 30 </a:t>
            </a:r>
            <a:r>
              <a:rPr lang="tr-TR" dirty="0" err="1" smtClean="0"/>
              <a:t>ppm’in</a:t>
            </a:r>
            <a:r>
              <a:rPr lang="tr-TR" dirty="0" smtClean="0"/>
              <a:t> üstünde zehirlenmeye neden olur.</a:t>
            </a:r>
          </a:p>
          <a:p>
            <a:r>
              <a:rPr lang="tr-TR" dirty="0" smtClean="0"/>
              <a:t>- Antioksidan,</a:t>
            </a:r>
          </a:p>
          <a:p>
            <a:r>
              <a:rPr lang="tr-TR" dirty="0" smtClean="0"/>
              <a:t>- Kanserden koruyucu,</a:t>
            </a:r>
          </a:p>
          <a:p>
            <a:r>
              <a:rPr lang="tr-TR" dirty="0" smtClean="0"/>
              <a:t>- E- Vitamininin etkinliğini artırıcı özelliği ile sağlıklı yaşam için vaz </a:t>
            </a:r>
            <a:r>
              <a:rPr lang="tr-TR" dirty="0" smtClean="0"/>
              <a:t>geçilmez bir </a:t>
            </a:r>
            <a:r>
              <a:rPr lang="tr-TR" dirty="0" smtClean="0"/>
              <a:t>eser element.</a:t>
            </a:r>
          </a:p>
          <a:p>
            <a:r>
              <a:rPr lang="tr-TR" dirty="0" smtClean="0"/>
              <a:t>- Kalp kaslarında bir proteine bağlı olduğundan düzenli çalışmasını sağlar.</a:t>
            </a:r>
          </a:p>
          <a:p>
            <a:r>
              <a:rPr lang="tr-TR" dirty="0" smtClean="0"/>
              <a:t>- </a:t>
            </a:r>
            <a:r>
              <a:rPr lang="tr-TR" dirty="0" err="1" smtClean="0"/>
              <a:t>Trombosit</a:t>
            </a:r>
            <a:r>
              <a:rPr lang="tr-TR" dirty="0" smtClean="0"/>
              <a:t> riskini azaltır,</a:t>
            </a:r>
          </a:p>
          <a:p>
            <a:r>
              <a:rPr lang="tr-TR" dirty="0" smtClean="0"/>
              <a:t>- Romatizma önleyici,</a:t>
            </a:r>
          </a:p>
          <a:p>
            <a:r>
              <a:rPr lang="tr-TR" dirty="0" smtClean="0"/>
              <a:t>- Görme kabiliyetini artırır,</a:t>
            </a:r>
          </a:p>
          <a:p>
            <a:r>
              <a:rPr lang="tr-TR" dirty="0" smtClean="0"/>
              <a:t>- Yara iyileştirici özelliğe sahip,</a:t>
            </a:r>
          </a:p>
          <a:p>
            <a:r>
              <a:rPr lang="tr-TR" dirty="0" smtClean="0"/>
              <a:t>- Büyüme üzerinde olumlu etkiye </a:t>
            </a:r>
            <a:r>
              <a:rPr lang="tr-TR" dirty="0" smtClean="0"/>
              <a:t>sahip</a:t>
            </a:r>
            <a:r>
              <a:rPr lang="tr-TR" dirty="0" smtClean="0"/>
              <a:t>,</a:t>
            </a:r>
          </a:p>
          <a:p>
            <a:r>
              <a:rPr lang="tr-TR" dirty="0" smtClean="0"/>
              <a:t>- Kadmiyum, arsenik ve cıva zehirlenmelerine karşı panzehir.</a:t>
            </a:r>
            <a:endParaRPr lang="tr-TR" dirty="0"/>
          </a:p>
        </p:txBody>
      </p:sp>
    </p:spTree>
    <p:extLst>
      <p:ext uri="{BB962C8B-B14F-4D97-AF65-F5344CB8AC3E}">
        <p14:creationId xmlns:p14="http://schemas.microsoft.com/office/powerpoint/2010/main" val="3948576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725212" y="593689"/>
            <a:ext cx="10520857" cy="3970318"/>
          </a:xfrm>
          <a:prstGeom prst="rect">
            <a:avLst/>
          </a:prstGeom>
        </p:spPr>
        <p:txBody>
          <a:bodyPr wrap="square">
            <a:spAutoFit/>
          </a:bodyPr>
          <a:lstStyle/>
          <a:p>
            <a:r>
              <a:rPr lang="tr-TR" dirty="0" smtClean="0">
                <a:solidFill>
                  <a:schemeClr val="accent3">
                    <a:lumMod val="60000"/>
                    <a:lumOff val="40000"/>
                  </a:schemeClr>
                </a:solidFill>
              </a:rPr>
              <a:t>SELENYUM EKSİKLİĞİ</a:t>
            </a:r>
            <a:r>
              <a:rPr lang="tr-TR" dirty="0" smtClean="0"/>
              <a:t>:</a:t>
            </a:r>
          </a:p>
          <a:p>
            <a:r>
              <a:rPr lang="tr-TR" dirty="0" smtClean="0"/>
              <a:t>- Kandaki beyaz hücreler azalır ve </a:t>
            </a:r>
            <a:r>
              <a:rPr lang="tr-TR" dirty="0" err="1" smtClean="0"/>
              <a:t>trombosit</a:t>
            </a:r>
            <a:r>
              <a:rPr lang="tr-TR" dirty="0" smtClean="0"/>
              <a:t> riski artar,</a:t>
            </a:r>
          </a:p>
          <a:p>
            <a:r>
              <a:rPr lang="tr-TR" dirty="0" smtClean="0"/>
              <a:t>- E-Vitamini değerlendirmesi zorlaşır,</a:t>
            </a:r>
          </a:p>
          <a:p>
            <a:r>
              <a:rPr lang="tr-TR" dirty="0" smtClean="0"/>
              <a:t>- Baz hastalığı ( özellikle hayvanlarda kas erimesi ve büyüme durması</a:t>
            </a:r>
            <a:r>
              <a:rPr lang="tr-TR" dirty="0" smtClean="0"/>
              <a:t>) riski </a:t>
            </a:r>
            <a:r>
              <a:rPr lang="tr-TR" dirty="0" smtClean="0"/>
              <a:t>artar,</a:t>
            </a:r>
          </a:p>
          <a:p>
            <a:r>
              <a:rPr lang="tr-TR" dirty="0" smtClean="0"/>
              <a:t>- Diğer olumlu kanser önleyici ve kalp kuvvetlendirici </a:t>
            </a:r>
            <a:r>
              <a:rPr lang="tr-TR" dirty="0" smtClean="0"/>
              <a:t>özelliklerinden yoksunluk</a:t>
            </a:r>
            <a:r>
              <a:rPr lang="tr-TR" dirty="0" smtClean="0"/>
              <a:t>.</a:t>
            </a:r>
          </a:p>
          <a:p>
            <a:r>
              <a:rPr lang="tr-TR" dirty="0" smtClean="0">
                <a:solidFill>
                  <a:schemeClr val="accent3">
                    <a:lumMod val="60000"/>
                    <a:lumOff val="40000"/>
                  </a:schemeClr>
                </a:solidFill>
              </a:rPr>
              <a:t>Se-KAYNAKLARI</a:t>
            </a:r>
            <a:r>
              <a:rPr lang="tr-TR" dirty="0" smtClean="0"/>
              <a:t>:</a:t>
            </a:r>
          </a:p>
          <a:p>
            <a:r>
              <a:rPr lang="tr-TR" dirty="0" smtClean="0"/>
              <a:t>- </a:t>
            </a:r>
            <a:r>
              <a:rPr lang="tr-TR" dirty="0" err="1" smtClean="0"/>
              <a:t>Karaciğer,kas</a:t>
            </a:r>
            <a:r>
              <a:rPr lang="tr-TR" dirty="0" smtClean="0"/>
              <a:t> </a:t>
            </a:r>
            <a:r>
              <a:rPr lang="tr-TR" dirty="0" err="1" smtClean="0"/>
              <a:t>eti,tahıllar</a:t>
            </a:r>
            <a:r>
              <a:rPr lang="tr-TR" dirty="0" smtClean="0"/>
              <a:t>, kabuklu yemişler, sarımsak, soğan,</a:t>
            </a:r>
          </a:p>
          <a:p>
            <a:r>
              <a:rPr lang="tr-TR" dirty="0" smtClean="0"/>
              <a:t>- Kalp ilaçları.</a:t>
            </a:r>
          </a:p>
          <a:p>
            <a:r>
              <a:rPr lang="tr-TR" dirty="0" smtClean="0"/>
              <a:t>- Hayvan yemlerine 0.1-0.2 </a:t>
            </a:r>
            <a:r>
              <a:rPr lang="tr-TR" dirty="0" err="1" smtClean="0"/>
              <a:t>ppm</a:t>
            </a:r>
            <a:r>
              <a:rPr lang="tr-TR" dirty="0" smtClean="0"/>
              <a:t> katıldığında büyümeleri artar.</a:t>
            </a:r>
          </a:p>
          <a:p>
            <a:r>
              <a:rPr lang="tr-TR" dirty="0" smtClean="0">
                <a:solidFill>
                  <a:schemeClr val="accent3">
                    <a:lumMod val="60000"/>
                    <a:lumOff val="40000"/>
                  </a:schemeClr>
                </a:solidFill>
              </a:rPr>
              <a:t>ZARARLARI:</a:t>
            </a:r>
            <a:r>
              <a:rPr lang="tr-TR" dirty="0" smtClean="0"/>
              <a:t> Aşırısı zehirli, ancak tedavi edilebilir. H</a:t>
            </a:r>
            <a:r>
              <a:rPr lang="tr-TR" baseline="-25000" dirty="0" smtClean="0"/>
              <a:t>2</a:t>
            </a:r>
            <a:r>
              <a:rPr lang="tr-TR" dirty="0" smtClean="0"/>
              <a:t>Se düşük dozda</a:t>
            </a:r>
          </a:p>
          <a:p>
            <a:r>
              <a:rPr lang="tr-TR" dirty="0" smtClean="0"/>
              <a:t>bile akut zehirli. Se-zehirlenmelerine karşı arsenik ve sülfatlar</a:t>
            </a:r>
          </a:p>
          <a:p>
            <a:r>
              <a:rPr lang="tr-TR" dirty="0" smtClean="0"/>
              <a:t>panzehir.</a:t>
            </a:r>
          </a:p>
          <a:p>
            <a:r>
              <a:rPr lang="tr-TR" dirty="0" smtClean="0">
                <a:solidFill>
                  <a:schemeClr val="accent3">
                    <a:lumMod val="60000"/>
                    <a:lumOff val="40000"/>
                  </a:schemeClr>
                </a:solidFill>
              </a:rPr>
              <a:t>SINIR DEĞER: </a:t>
            </a:r>
            <a:r>
              <a:rPr lang="tr-TR" dirty="0" smtClean="0"/>
              <a:t>İşyeri havasında: 0.1 mg Se/ m</a:t>
            </a:r>
            <a:r>
              <a:rPr lang="tr-TR" baseline="30000" dirty="0" smtClean="0"/>
              <a:t>3</a:t>
            </a:r>
          </a:p>
          <a:p>
            <a:r>
              <a:rPr lang="tr-TR" dirty="0" smtClean="0"/>
              <a:t>, Sularda: 8 µ g/L</a:t>
            </a:r>
            <a:endParaRPr lang="tr-TR" dirty="0"/>
          </a:p>
        </p:txBody>
      </p:sp>
    </p:spTree>
    <p:extLst>
      <p:ext uri="{BB962C8B-B14F-4D97-AF65-F5344CB8AC3E}">
        <p14:creationId xmlns:p14="http://schemas.microsoft.com/office/powerpoint/2010/main" val="3094586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6841" y="881704"/>
            <a:ext cx="11603421" cy="3970318"/>
          </a:xfrm>
          <a:prstGeom prst="rect">
            <a:avLst/>
          </a:prstGeom>
        </p:spPr>
        <p:txBody>
          <a:bodyPr wrap="square">
            <a:spAutoFit/>
          </a:bodyPr>
          <a:lstStyle/>
          <a:p>
            <a:pPr algn="ctr"/>
            <a:r>
              <a:rPr lang="tr-TR" b="1" dirty="0" smtClean="0"/>
              <a:t>F L O R</a:t>
            </a:r>
          </a:p>
          <a:p>
            <a:pPr algn="ctr"/>
            <a:endParaRPr lang="tr-TR" b="1" dirty="0" smtClean="0"/>
          </a:p>
          <a:p>
            <a:pPr marL="285750" indent="-285750">
              <a:buFont typeface="Arial" panose="020B0604020202020204" pitchFamily="34" charset="0"/>
              <a:buChar char="•"/>
            </a:pPr>
            <a:r>
              <a:rPr lang="tr-TR" dirty="0" smtClean="0"/>
              <a:t> </a:t>
            </a:r>
            <a:r>
              <a:rPr lang="tr-TR" dirty="0" smtClean="0"/>
              <a:t>Flor dişin mineral maddesi olan apatit oluşumundaki yeri doldurulamaz bir </a:t>
            </a:r>
            <a:r>
              <a:rPr lang="tr-TR" dirty="0" smtClean="0"/>
              <a:t>eser </a:t>
            </a:r>
            <a:r>
              <a:rPr lang="tr-TR" dirty="0" err="1" smtClean="0"/>
              <a:t>element.Önemi</a:t>
            </a:r>
            <a:r>
              <a:rPr lang="tr-TR" dirty="0" smtClean="0"/>
              <a:t> </a:t>
            </a:r>
            <a:r>
              <a:rPr lang="tr-TR" dirty="0" smtClean="0"/>
              <a:t>1961 yılında anlaşıldı. </a:t>
            </a:r>
            <a:r>
              <a:rPr lang="tr-TR" dirty="0" err="1" smtClean="0"/>
              <a:t>Tükrük</a:t>
            </a:r>
            <a:r>
              <a:rPr lang="tr-TR" dirty="0" smtClean="0"/>
              <a:t> ne kadar çok flor içerirse, diş de o </a:t>
            </a:r>
            <a:r>
              <a:rPr lang="tr-TR" dirty="0" smtClean="0"/>
              <a:t>ölçüde ağız </a:t>
            </a:r>
            <a:r>
              <a:rPr lang="tr-TR" dirty="0" smtClean="0"/>
              <a:t>bakterileri ve asitlere karşı dayanıklı olur. Diş </a:t>
            </a:r>
            <a:r>
              <a:rPr lang="tr-TR" dirty="0" err="1" smtClean="0"/>
              <a:t>tartarının</a:t>
            </a:r>
            <a:r>
              <a:rPr lang="tr-TR" dirty="0" smtClean="0"/>
              <a:t> oluşumunu önler. </a:t>
            </a:r>
            <a:r>
              <a:rPr lang="tr-TR" dirty="0" smtClean="0"/>
              <a:t>Diş macunu </a:t>
            </a:r>
            <a:r>
              <a:rPr lang="tr-TR" dirty="0" smtClean="0"/>
              <a:t>üreticileri ürünlerini flor içeriği ile tanıtır.</a:t>
            </a:r>
          </a:p>
          <a:p>
            <a:pPr marL="285750" indent="-285750">
              <a:buFont typeface="Arial" panose="020B0604020202020204" pitchFamily="34" charset="0"/>
              <a:buChar char="•"/>
            </a:pPr>
            <a:r>
              <a:rPr lang="tr-TR" dirty="0" smtClean="0"/>
              <a:t>Diğer </a:t>
            </a:r>
            <a:r>
              <a:rPr lang="tr-TR" dirty="0" smtClean="0"/>
              <a:t>organlar için de yaşamsal önemli bir element. Bebeklere flor verilerek </a:t>
            </a:r>
            <a:r>
              <a:rPr lang="tr-TR" dirty="0" smtClean="0"/>
              <a:t>kemik oluşumları </a:t>
            </a:r>
            <a:r>
              <a:rPr lang="tr-TR" dirty="0" smtClean="0"/>
              <a:t>hızlandırılabilir. 1Yaş çocuklara flor verilerek </a:t>
            </a:r>
            <a:r>
              <a:rPr lang="tr-TR" dirty="0" err="1" smtClean="0"/>
              <a:t>raşitizim</a:t>
            </a:r>
            <a:r>
              <a:rPr lang="tr-TR" dirty="0" smtClean="0"/>
              <a:t> </a:t>
            </a:r>
            <a:r>
              <a:rPr lang="tr-TR" dirty="0" smtClean="0"/>
              <a:t>oluşumu engellenebileceği </a:t>
            </a:r>
            <a:r>
              <a:rPr lang="tr-TR" dirty="0" smtClean="0"/>
              <a:t>söylenmektedir.</a:t>
            </a:r>
          </a:p>
          <a:p>
            <a:pPr marL="285750" indent="-285750">
              <a:buFont typeface="Arial" panose="020B0604020202020204" pitchFamily="34" charset="0"/>
              <a:buChar char="•"/>
            </a:pPr>
            <a:r>
              <a:rPr lang="tr-TR" dirty="0" smtClean="0"/>
              <a:t> </a:t>
            </a:r>
            <a:r>
              <a:rPr lang="tr-TR" dirty="0" smtClean="0"/>
              <a:t>Florun yiyeceklerle </a:t>
            </a:r>
            <a:r>
              <a:rPr lang="tr-TR" dirty="0" err="1" smtClean="0"/>
              <a:t>alımmı</a:t>
            </a:r>
            <a:r>
              <a:rPr lang="tr-TR" dirty="0" smtClean="0"/>
              <a:t> sınırlı ve zor olduğundan içme suyu yeterli flor </a:t>
            </a:r>
            <a:r>
              <a:rPr lang="tr-TR" dirty="0" smtClean="0"/>
              <a:t>içermezse damla </a:t>
            </a:r>
            <a:r>
              <a:rPr lang="tr-TR" dirty="0" smtClean="0"/>
              <a:t>veya tablet şeklinde alınması </a:t>
            </a:r>
            <a:r>
              <a:rPr lang="tr-TR" dirty="0" smtClean="0"/>
              <a:t>büyükler </a:t>
            </a:r>
            <a:r>
              <a:rPr lang="tr-TR" dirty="0" smtClean="0"/>
              <a:t>için bile yararlı olur.</a:t>
            </a:r>
          </a:p>
          <a:p>
            <a:pPr marL="285750" indent="-285750">
              <a:buFont typeface="Arial" panose="020B0604020202020204" pitchFamily="34" charset="0"/>
              <a:buChar char="•"/>
            </a:pPr>
            <a:r>
              <a:rPr lang="tr-TR" dirty="0" smtClean="0"/>
              <a:t> </a:t>
            </a:r>
            <a:r>
              <a:rPr lang="tr-TR" dirty="0" smtClean="0"/>
              <a:t>Aşırısı diş ve kemik kırılganlığına neden olabilir.</a:t>
            </a:r>
          </a:p>
          <a:p>
            <a:pPr marL="285750" indent="-285750">
              <a:buFont typeface="Arial" panose="020B0604020202020204" pitchFamily="34" charset="0"/>
              <a:buChar char="•"/>
            </a:pPr>
            <a:r>
              <a:rPr lang="tr-TR" dirty="0" smtClean="0"/>
              <a:t> </a:t>
            </a:r>
            <a:r>
              <a:rPr lang="tr-TR" dirty="0" smtClean="0"/>
              <a:t>Florun zehir etkisi HF de söz konusu. 25 </a:t>
            </a:r>
            <a:r>
              <a:rPr lang="tr-TR" dirty="0" err="1" smtClean="0"/>
              <a:t>ppm</a:t>
            </a:r>
            <a:r>
              <a:rPr lang="tr-TR" dirty="0" smtClean="0"/>
              <a:t> ve üzerinde nefes yolunda kaşınma </a:t>
            </a:r>
            <a:r>
              <a:rPr lang="tr-TR" dirty="0" smtClean="0"/>
              <a:t>ve tahriş gözlenir.</a:t>
            </a:r>
          </a:p>
          <a:p>
            <a:pPr marL="285750" indent="-285750">
              <a:buFont typeface="Arial" panose="020B0604020202020204" pitchFamily="34" charset="0"/>
              <a:buChar char="•"/>
            </a:pPr>
            <a:r>
              <a:rPr lang="tr-TR" dirty="0" smtClean="0"/>
              <a:t> Tolerans değeri 1 </a:t>
            </a:r>
            <a:r>
              <a:rPr lang="tr-TR" dirty="0" err="1" smtClean="0"/>
              <a:t>ppm</a:t>
            </a:r>
            <a:r>
              <a:rPr lang="tr-TR" dirty="0" smtClean="0"/>
              <a:t>, havada sınır değeri 0.2 mg/m</a:t>
            </a:r>
            <a:r>
              <a:rPr lang="tr-TR" baseline="30000" dirty="0" smtClean="0"/>
              <a:t>3</a:t>
            </a:r>
            <a:r>
              <a:rPr lang="tr-TR" dirty="0" smtClean="0"/>
              <a:t> , işyeri değeri ise 2mg/m3 . </a:t>
            </a:r>
            <a:r>
              <a:rPr lang="tr-TR" dirty="0" smtClean="0"/>
              <a:t>İçme</a:t>
            </a:r>
          </a:p>
          <a:p>
            <a:r>
              <a:rPr lang="tr-TR" dirty="0" smtClean="0"/>
              <a:t>sularında en uygun 1 mg/L kabul edilmiştir. Çin, Meksika ve Hindistan’ın </a:t>
            </a:r>
            <a:r>
              <a:rPr lang="tr-TR" dirty="0" smtClean="0"/>
              <a:t>bazı bölgelerinde </a:t>
            </a:r>
            <a:r>
              <a:rPr lang="tr-TR" dirty="0" smtClean="0"/>
              <a:t>15 mg/L ‘ye kadar flor içeren suyu içenlerde </a:t>
            </a:r>
            <a:r>
              <a:rPr lang="tr-TR" dirty="0" err="1" smtClean="0"/>
              <a:t>osteoskleroz</a:t>
            </a:r>
            <a:r>
              <a:rPr lang="tr-TR" dirty="0" smtClean="0"/>
              <a:t> görülmüştür.</a:t>
            </a:r>
            <a:endParaRPr lang="tr-TR" dirty="0"/>
          </a:p>
        </p:txBody>
      </p:sp>
    </p:spTree>
    <p:extLst>
      <p:ext uri="{BB962C8B-B14F-4D97-AF65-F5344CB8AC3E}">
        <p14:creationId xmlns:p14="http://schemas.microsoft.com/office/powerpoint/2010/main" val="3420937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7655" y="647426"/>
            <a:ext cx="11719034" cy="3693319"/>
          </a:xfrm>
          <a:prstGeom prst="rect">
            <a:avLst/>
          </a:prstGeom>
        </p:spPr>
        <p:txBody>
          <a:bodyPr wrap="square">
            <a:spAutoFit/>
          </a:bodyPr>
          <a:lstStyle/>
          <a:p>
            <a:pPr algn="ctr"/>
            <a:r>
              <a:rPr lang="tr-TR" b="1" dirty="0" smtClean="0"/>
              <a:t>İ Y O T</a:t>
            </a:r>
          </a:p>
          <a:p>
            <a:pPr algn="ctr"/>
            <a:endParaRPr lang="tr-TR" b="1" dirty="0" smtClean="0"/>
          </a:p>
          <a:p>
            <a:pPr marL="285750" indent="-285750">
              <a:buFont typeface="Arial" panose="020B0604020202020204" pitchFamily="34" charset="0"/>
              <a:buChar char="•"/>
            </a:pPr>
            <a:r>
              <a:rPr lang="tr-TR" dirty="0" err="1" smtClean="0">
                <a:latin typeface="Calibri" panose="020F0502020204030204" pitchFamily="34" charset="0"/>
                <a:cs typeface="Calibri" panose="020F0502020204030204" pitchFamily="34" charset="0"/>
              </a:rPr>
              <a:t>Iyot</a:t>
            </a: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içeren yiyeceklerin insanlar ve canlılar için önemi daha </a:t>
            </a:r>
            <a:r>
              <a:rPr lang="tr-TR" dirty="0" smtClean="0">
                <a:latin typeface="Calibri" panose="020F0502020204030204" pitchFamily="34" charset="0"/>
                <a:cs typeface="Calibri" panose="020F0502020204030204" pitchFamily="34" charset="0"/>
              </a:rPr>
              <a:t>element keşfedilmeden </a:t>
            </a:r>
            <a:r>
              <a:rPr lang="tr-TR" dirty="0" smtClean="0">
                <a:latin typeface="Calibri" panose="020F0502020204030204" pitchFamily="34" charset="0"/>
                <a:cs typeface="Calibri" panose="020F0502020204030204" pitchFamily="34" charset="0"/>
              </a:rPr>
              <a:t>17 yüzyılda anlaşılmıştır. Element ise ancak 1811 </a:t>
            </a:r>
            <a:r>
              <a:rPr lang="tr-TR" dirty="0" smtClean="0">
                <a:latin typeface="Calibri" panose="020F0502020204030204" pitchFamily="34" charset="0"/>
                <a:cs typeface="Calibri" panose="020F0502020204030204" pitchFamily="34" charset="0"/>
              </a:rPr>
              <a:t>yılında keşfedilmiştir</a:t>
            </a:r>
            <a:r>
              <a:rPr lang="tr-TR" dirty="0" smtClean="0">
                <a:latin typeface="Calibri" panose="020F0502020204030204" pitchFamily="34" charset="0"/>
                <a:cs typeface="Calibri" panose="020F0502020204030204" pitchFamily="34" charset="0"/>
              </a:rPr>
              <a:t>.</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err="1" smtClean="0">
                <a:latin typeface="Calibri" panose="020F0502020204030204" pitchFamily="34" charset="0"/>
                <a:cs typeface="Calibri" panose="020F0502020204030204" pitchFamily="34" charset="0"/>
              </a:rPr>
              <a:t>Troit</a:t>
            </a:r>
            <a:r>
              <a:rPr lang="tr-TR" dirty="0" smtClean="0">
                <a:latin typeface="Calibri" panose="020F0502020204030204" pitchFamily="34" charset="0"/>
                <a:cs typeface="Calibri" panose="020F0502020204030204" pitchFamily="34" charset="0"/>
              </a:rPr>
              <a:t> hormonunun önemli yapı taşıdır.</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Ayrıca madde-enerji döngü sisteminde etkilidir.</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Eksikliğinde </a:t>
            </a:r>
            <a:r>
              <a:rPr lang="tr-TR" dirty="0" err="1" smtClean="0">
                <a:latin typeface="Calibri" panose="020F0502020204030204" pitchFamily="34" charset="0"/>
                <a:cs typeface="Calibri" panose="020F0502020204030204" pitchFamily="34" charset="0"/>
              </a:rPr>
              <a:t>troid</a:t>
            </a:r>
            <a:r>
              <a:rPr lang="tr-TR" dirty="0" smtClean="0">
                <a:latin typeface="Calibri" panose="020F0502020204030204" pitchFamily="34" charset="0"/>
                <a:cs typeface="Calibri" panose="020F0502020204030204" pitchFamily="34" charset="0"/>
              </a:rPr>
              <a:t> bezi büyür ve endemik guatr oluşur. Bu </a:t>
            </a:r>
            <a:r>
              <a:rPr lang="tr-TR" dirty="0" smtClean="0">
                <a:latin typeface="Calibri" panose="020F0502020204030204" pitchFamily="34" charset="0"/>
                <a:cs typeface="Calibri" panose="020F0502020204030204" pitchFamily="34" charset="0"/>
              </a:rPr>
              <a:t>ülkemizde Kastamonu </a:t>
            </a:r>
            <a:r>
              <a:rPr lang="tr-TR" dirty="0" smtClean="0">
                <a:latin typeface="Calibri" panose="020F0502020204030204" pitchFamily="34" charset="0"/>
                <a:cs typeface="Calibri" panose="020F0502020204030204" pitchFamily="34" charset="0"/>
              </a:rPr>
              <a:t>ve Karadeniz yöresinde yaygın.</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Anne </a:t>
            </a:r>
            <a:r>
              <a:rPr lang="tr-TR" dirty="0" smtClean="0">
                <a:latin typeface="Calibri" panose="020F0502020204030204" pitchFamily="34" charset="0"/>
                <a:cs typeface="Calibri" panose="020F0502020204030204" pitchFamily="34" charset="0"/>
              </a:rPr>
              <a:t>hamileliği süresince yeterli iyot almazsa yeni doğanlarda bile </a:t>
            </a:r>
            <a:r>
              <a:rPr lang="tr-TR" dirty="0" smtClean="0">
                <a:latin typeface="Calibri" panose="020F0502020204030204" pitchFamily="34" charset="0"/>
                <a:cs typeface="Calibri" panose="020F0502020204030204" pitchFamily="34" charset="0"/>
              </a:rPr>
              <a:t>guatr görülür</a:t>
            </a:r>
            <a:r>
              <a:rPr lang="tr-TR" dirty="0" smtClean="0">
                <a:latin typeface="Calibri" panose="020F0502020204030204" pitchFamily="34" charset="0"/>
                <a:cs typeface="Calibri" panose="020F0502020204030204" pitchFamily="34" charset="0"/>
              </a:rPr>
              <a:t>.</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Özellikle ergenlik çağında, daha çok kadınlarda hamilelik ve </a:t>
            </a:r>
            <a:r>
              <a:rPr lang="tr-TR" dirty="0" smtClean="0">
                <a:latin typeface="Calibri" panose="020F0502020204030204" pitchFamily="34" charset="0"/>
                <a:cs typeface="Calibri" panose="020F0502020204030204" pitchFamily="34" charset="0"/>
              </a:rPr>
              <a:t>emzirme döneminde </a:t>
            </a:r>
            <a:r>
              <a:rPr lang="tr-TR" dirty="0" smtClean="0">
                <a:latin typeface="Calibri" panose="020F0502020204030204" pitchFamily="34" charset="0"/>
                <a:cs typeface="Calibri" panose="020F0502020204030204" pitchFamily="34" charset="0"/>
              </a:rPr>
              <a:t>iyot eksikliği görülür.</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İyot gereksinimi: Erişkinlerde günde 200 µg , hamilelerde 230, </a:t>
            </a:r>
            <a:r>
              <a:rPr lang="tr-TR" dirty="0" smtClean="0">
                <a:latin typeface="Calibri" panose="020F0502020204030204" pitchFamily="34" charset="0"/>
                <a:cs typeface="Calibri" panose="020F0502020204030204" pitchFamily="34" charset="0"/>
              </a:rPr>
              <a:t>emziklilerde 260 </a:t>
            </a:r>
            <a:r>
              <a:rPr lang="tr-TR" dirty="0" smtClean="0">
                <a:latin typeface="Calibri" panose="020F0502020204030204" pitchFamily="34" charset="0"/>
                <a:cs typeface="Calibri" panose="020F0502020204030204" pitchFamily="34" charset="0"/>
              </a:rPr>
              <a:t>µg kadardır.</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En iyisi 15-25 mg iyot/kg tuz içeren iyotlu tuz kullanmaktır.</a:t>
            </a:r>
          </a:p>
          <a:p>
            <a:pPr marL="285750" indent="-285750">
              <a:buFont typeface="Arial" panose="020B0604020202020204" pitchFamily="34" charset="0"/>
              <a:buChar char="•"/>
            </a:pPr>
            <a:r>
              <a:rPr lang="tr-TR" dirty="0" smtClean="0">
                <a:latin typeface="Calibri" panose="020F0502020204030204" pitchFamily="34" charset="0"/>
                <a:cs typeface="Calibri" panose="020F0502020204030204" pitchFamily="34" charset="0"/>
              </a:rPr>
              <a:t> </a:t>
            </a:r>
            <a:r>
              <a:rPr lang="tr-TR" dirty="0" smtClean="0">
                <a:latin typeface="Calibri" panose="020F0502020204030204" pitchFamily="34" charset="0"/>
                <a:cs typeface="Calibri" panose="020F0502020204030204" pitchFamily="34" charset="0"/>
              </a:rPr>
              <a:t>Haftada bir kez deniz balığı, süt ve süt ürünlerinin yeterli yenmesi ile </a:t>
            </a:r>
            <a:r>
              <a:rPr lang="tr-TR" dirty="0" smtClean="0">
                <a:latin typeface="Calibri" panose="020F0502020204030204" pitchFamily="34" charset="0"/>
                <a:cs typeface="Calibri" panose="020F0502020204030204" pitchFamily="34" charset="0"/>
              </a:rPr>
              <a:t>iyotlu tuza </a:t>
            </a:r>
            <a:r>
              <a:rPr lang="tr-TR" dirty="0" smtClean="0">
                <a:latin typeface="Calibri" panose="020F0502020204030204" pitchFamily="34" charset="0"/>
                <a:cs typeface="Calibri" panose="020F0502020204030204" pitchFamily="34" charset="0"/>
              </a:rPr>
              <a:t>bile gerek kalmaz. Normal deniz suyu % 0.01 iyodür içerir.</a:t>
            </a:r>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68853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3269" y="151179"/>
            <a:ext cx="10752083" cy="2585323"/>
          </a:xfrm>
          <a:prstGeom prst="rect">
            <a:avLst/>
          </a:prstGeom>
        </p:spPr>
        <p:txBody>
          <a:bodyPr wrap="square">
            <a:spAutoFit/>
          </a:bodyPr>
          <a:lstStyle/>
          <a:p>
            <a:pPr algn="ctr"/>
            <a:r>
              <a:rPr lang="tr-TR" b="1" dirty="0" smtClean="0"/>
              <a:t>N İ K E L</a:t>
            </a:r>
          </a:p>
          <a:p>
            <a:pPr algn="ctr"/>
            <a:endParaRPr lang="tr-TR" b="1" dirty="0" smtClean="0"/>
          </a:p>
          <a:p>
            <a:pPr marL="285750" indent="-285750">
              <a:buFont typeface="Arial" panose="020B0604020202020204" pitchFamily="34" charset="0"/>
              <a:buChar char="•"/>
            </a:pPr>
            <a:r>
              <a:rPr lang="tr-TR" dirty="0" smtClean="0"/>
              <a:t> </a:t>
            </a:r>
            <a:r>
              <a:rPr lang="tr-TR" dirty="0" smtClean="0"/>
              <a:t>Nikel </a:t>
            </a:r>
            <a:r>
              <a:rPr lang="tr-TR" dirty="0" err="1" smtClean="0"/>
              <a:t>kansorejen</a:t>
            </a:r>
            <a:r>
              <a:rPr lang="tr-TR" dirty="0" smtClean="0"/>
              <a:t> ve </a:t>
            </a:r>
            <a:r>
              <a:rPr lang="tr-TR" dirty="0" err="1" smtClean="0"/>
              <a:t>allerjik</a:t>
            </a:r>
            <a:r>
              <a:rPr lang="tr-TR" dirty="0" smtClean="0"/>
              <a:t> özelliğine </a:t>
            </a:r>
            <a:r>
              <a:rPr lang="tr-TR" dirty="0" smtClean="0"/>
              <a:t>rağmen canlılar </a:t>
            </a:r>
            <a:r>
              <a:rPr lang="tr-TR" dirty="0" smtClean="0"/>
              <a:t>için hayati öneme sahiptir.</a:t>
            </a:r>
          </a:p>
          <a:p>
            <a:pPr marL="285750" indent="-285750">
              <a:buFont typeface="Arial" panose="020B0604020202020204" pitchFamily="34" charset="0"/>
              <a:buChar char="•"/>
            </a:pPr>
            <a:r>
              <a:rPr lang="tr-TR" dirty="0" smtClean="0"/>
              <a:t> </a:t>
            </a:r>
            <a:r>
              <a:rPr lang="tr-TR" dirty="0" smtClean="0"/>
              <a:t>Tüm hayvanlar, yem bitkileri, bitkisel </a:t>
            </a:r>
            <a:r>
              <a:rPr lang="tr-TR" dirty="0" smtClean="0"/>
              <a:t>besinler dahil </a:t>
            </a:r>
            <a:r>
              <a:rPr lang="tr-TR" dirty="0" smtClean="0"/>
              <a:t>tüm bitkiler Ni içerir. Bitkiler kuru bazda 0.3</a:t>
            </a:r>
          </a:p>
          <a:p>
            <a:r>
              <a:rPr lang="tr-TR" dirty="0" smtClean="0"/>
              <a:t>-4 mg/kg, hatta çay 7.6 mg/kg Ni içerir.</a:t>
            </a:r>
          </a:p>
          <a:p>
            <a:pPr marL="285750" indent="-285750">
              <a:buFont typeface="Arial" panose="020B0604020202020204" pitchFamily="34" charset="0"/>
              <a:buChar char="•"/>
            </a:pPr>
            <a:r>
              <a:rPr lang="tr-TR" dirty="0" smtClean="0"/>
              <a:t> </a:t>
            </a:r>
            <a:r>
              <a:rPr lang="tr-TR" dirty="0" smtClean="0"/>
              <a:t>Deniz ve akar sularda 1-5 µg /L Ni </a:t>
            </a:r>
            <a:r>
              <a:rPr lang="tr-TR" dirty="0" smtClean="0"/>
              <a:t>içerir</a:t>
            </a:r>
            <a:r>
              <a:rPr lang="tr-TR" dirty="0" smtClean="0"/>
              <a:t>.</a:t>
            </a:r>
          </a:p>
          <a:p>
            <a:pPr marL="285750" indent="-285750">
              <a:buFont typeface="Arial" panose="020B0604020202020204" pitchFamily="34" charset="0"/>
              <a:buChar char="•"/>
            </a:pPr>
            <a:r>
              <a:rPr lang="tr-TR" dirty="0" smtClean="0"/>
              <a:t> </a:t>
            </a:r>
            <a:r>
              <a:rPr lang="tr-TR" dirty="0" smtClean="0"/>
              <a:t>Havada sınır değer: havada 0.05 µg/m3 ve iş </a:t>
            </a:r>
            <a:r>
              <a:rPr lang="tr-TR" dirty="0" smtClean="0"/>
              <a:t>yeri değeri</a:t>
            </a:r>
            <a:r>
              <a:rPr lang="tr-TR" dirty="0" smtClean="0"/>
              <a:t>: 0.7 mg/m3</a:t>
            </a:r>
          </a:p>
          <a:p>
            <a:endParaRPr lang="tr-TR" dirty="0" smtClean="0"/>
          </a:p>
          <a:p>
            <a:pPr marL="285750" indent="-285750">
              <a:buFont typeface="Arial" panose="020B0604020202020204" pitchFamily="34" charset="0"/>
              <a:buChar char="•"/>
            </a:pPr>
            <a:r>
              <a:rPr lang="tr-TR" dirty="0" smtClean="0"/>
              <a:t> </a:t>
            </a:r>
            <a:r>
              <a:rPr lang="tr-TR" dirty="0" smtClean="0"/>
              <a:t>İş yerlerinde çalışanlarda akciğer </a:t>
            </a:r>
            <a:r>
              <a:rPr lang="tr-TR" dirty="0" err="1" smtClean="0"/>
              <a:t>skuamöz</a:t>
            </a:r>
            <a:r>
              <a:rPr lang="tr-TR" dirty="0" smtClean="0"/>
              <a:t> hücrelerinde </a:t>
            </a:r>
            <a:r>
              <a:rPr lang="tr-TR" dirty="0" err="1" smtClean="0"/>
              <a:t>karsinoma</a:t>
            </a:r>
            <a:r>
              <a:rPr lang="tr-TR" dirty="0" smtClean="0"/>
              <a:t> gözlenmiştir.</a:t>
            </a:r>
            <a:endParaRPr lang="tr-TR" dirty="0"/>
          </a:p>
        </p:txBody>
      </p:sp>
      <p:sp>
        <p:nvSpPr>
          <p:cNvPr id="3" name="Dikdörtgen 2"/>
          <p:cNvSpPr/>
          <p:nvPr/>
        </p:nvSpPr>
        <p:spPr>
          <a:xfrm>
            <a:off x="273269" y="3093854"/>
            <a:ext cx="11403724" cy="2585323"/>
          </a:xfrm>
          <a:prstGeom prst="rect">
            <a:avLst/>
          </a:prstGeom>
        </p:spPr>
        <p:txBody>
          <a:bodyPr wrap="square">
            <a:spAutoFit/>
          </a:bodyPr>
          <a:lstStyle/>
          <a:p>
            <a:pPr marL="285750" lvl="0" indent="-285750">
              <a:buFont typeface="Arial" panose="020B0604020202020204" pitchFamily="34" charset="0"/>
              <a:buChar char="•"/>
            </a:pPr>
            <a:r>
              <a:rPr lang="tr-TR" dirty="0">
                <a:solidFill>
                  <a:prstClr val="white"/>
                </a:solidFill>
              </a:rPr>
              <a:t>Ni demirin daha iyi değerlendirilmesine yardımcı olur. </a:t>
            </a:r>
            <a:r>
              <a:rPr lang="tr-TR" dirty="0" err="1">
                <a:solidFill>
                  <a:prstClr val="white"/>
                </a:solidFill>
              </a:rPr>
              <a:t>Arginaz</a:t>
            </a:r>
            <a:r>
              <a:rPr lang="tr-TR" dirty="0">
                <a:solidFill>
                  <a:prstClr val="white"/>
                </a:solidFill>
              </a:rPr>
              <a:t>, </a:t>
            </a:r>
            <a:r>
              <a:rPr lang="tr-TR" dirty="0" err="1">
                <a:solidFill>
                  <a:prstClr val="white"/>
                </a:solidFill>
              </a:rPr>
              <a:t>karbosilaz</a:t>
            </a:r>
            <a:r>
              <a:rPr lang="tr-TR" dirty="0">
                <a:solidFill>
                  <a:prstClr val="white"/>
                </a:solidFill>
              </a:rPr>
              <a:t> ve </a:t>
            </a:r>
            <a:r>
              <a:rPr lang="tr-TR" dirty="0" err="1">
                <a:solidFill>
                  <a:prstClr val="white"/>
                </a:solidFill>
              </a:rPr>
              <a:t>asetil</a:t>
            </a:r>
            <a:r>
              <a:rPr lang="tr-TR" dirty="0">
                <a:solidFill>
                  <a:prstClr val="white"/>
                </a:solidFill>
              </a:rPr>
              <a:t> </a:t>
            </a:r>
            <a:r>
              <a:rPr lang="tr-TR" dirty="0" err="1">
                <a:solidFill>
                  <a:prstClr val="white"/>
                </a:solidFill>
              </a:rPr>
              <a:t>koenzim</a:t>
            </a:r>
            <a:r>
              <a:rPr lang="tr-TR" dirty="0">
                <a:solidFill>
                  <a:prstClr val="white"/>
                </a:solidFill>
              </a:rPr>
              <a:t> </a:t>
            </a:r>
            <a:r>
              <a:rPr lang="tr-TR" dirty="0" err="1">
                <a:solidFill>
                  <a:prstClr val="white"/>
                </a:solidFill>
              </a:rPr>
              <a:t>sintetaz</a:t>
            </a:r>
            <a:r>
              <a:rPr lang="tr-TR" dirty="0">
                <a:solidFill>
                  <a:prstClr val="white"/>
                </a:solidFill>
              </a:rPr>
              <a:t> enzimleri ve </a:t>
            </a:r>
            <a:r>
              <a:rPr lang="tr-TR" dirty="0" err="1">
                <a:solidFill>
                  <a:prstClr val="white"/>
                </a:solidFill>
              </a:rPr>
              <a:t>tripsini</a:t>
            </a:r>
            <a:r>
              <a:rPr lang="tr-TR" dirty="0">
                <a:solidFill>
                  <a:prstClr val="white"/>
                </a:solidFill>
              </a:rPr>
              <a:t> </a:t>
            </a:r>
            <a:r>
              <a:rPr lang="tr-TR" dirty="0" err="1">
                <a:solidFill>
                  <a:prstClr val="white"/>
                </a:solidFill>
              </a:rPr>
              <a:t>aktiflediği</a:t>
            </a:r>
            <a:r>
              <a:rPr lang="tr-TR" dirty="0">
                <a:solidFill>
                  <a:prstClr val="white"/>
                </a:solidFill>
              </a:rPr>
              <a:t> sanılmaktadır. Asit </a:t>
            </a:r>
            <a:r>
              <a:rPr lang="tr-TR" dirty="0" err="1">
                <a:solidFill>
                  <a:prstClr val="white"/>
                </a:solidFill>
              </a:rPr>
              <a:t>fosfatazın</a:t>
            </a:r>
            <a:r>
              <a:rPr lang="tr-TR" dirty="0">
                <a:solidFill>
                  <a:prstClr val="white"/>
                </a:solidFill>
              </a:rPr>
              <a:t> etkisini azaltır, yağ döngüsü ve hormonları da etkilediği sanılmaktadır.</a:t>
            </a:r>
          </a:p>
          <a:p>
            <a:pPr marL="285750" lvl="0" indent="-285750">
              <a:buFont typeface="Arial" panose="020B0604020202020204" pitchFamily="34" charset="0"/>
              <a:buChar char="•"/>
            </a:pPr>
            <a:r>
              <a:rPr lang="tr-TR" dirty="0">
                <a:solidFill>
                  <a:prstClr val="white"/>
                </a:solidFill>
              </a:rPr>
              <a:t>Deri dışında insan dokusu nikeli tutmaz, zenginleştirmez ve Ni birikmez. Azlığının etkisi bilinmiyor ama eksikliği de söz konusu değil.</a:t>
            </a:r>
          </a:p>
          <a:p>
            <a:pPr marL="285750" lvl="0" indent="-285750">
              <a:buFont typeface="Arial" panose="020B0604020202020204" pitchFamily="34" charset="0"/>
              <a:buChar char="•"/>
            </a:pPr>
            <a:r>
              <a:rPr lang="tr-TR" dirty="0">
                <a:solidFill>
                  <a:prstClr val="white"/>
                </a:solidFill>
              </a:rPr>
              <a:t> Ni hassas ciltlerde </a:t>
            </a:r>
            <a:r>
              <a:rPr lang="tr-TR" dirty="0" err="1">
                <a:solidFill>
                  <a:prstClr val="white"/>
                </a:solidFill>
              </a:rPr>
              <a:t>allerji</a:t>
            </a:r>
            <a:r>
              <a:rPr lang="tr-TR" dirty="0">
                <a:solidFill>
                  <a:prstClr val="white"/>
                </a:solidFill>
              </a:rPr>
              <a:t>,</a:t>
            </a:r>
          </a:p>
          <a:p>
            <a:pPr marL="285750" lvl="0" indent="-285750">
              <a:buFont typeface="Arial" panose="020B0604020202020204" pitchFamily="34" charset="0"/>
              <a:buChar char="•"/>
            </a:pPr>
            <a:r>
              <a:rPr lang="tr-TR" dirty="0">
                <a:solidFill>
                  <a:prstClr val="white"/>
                </a:solidFill>
              </a:rPr>
              <a:t> Solunumla alınan Ni ise kanserojen (kolay çözünenler daha az kanserojen etkili),</a:t>
            </a:r>
          </a:p>
          <a:p>
            <a:pPr marL="285750" lvl="0" indent="-285750">
              <a:buFont typeface="Arial" panose="020B0604020202020204" pitchFamily="34" charset="0"/>
              <a:buChar char="•"/>
            </a:pPr>
            <a:r>
              <a:rPr lang="tr-TR" dirty="0">
                <a:solidFill>
                  <a:prstClr val="white"/>
                </a:solidFill>
              </a:rPr>
              <a:t> Oral olarak yiyeceklerle alınan Ni kanserojen değil.</a:t>
            </a:r>
          </a:p>
          <a:p>
            <a:pPr marL="285750" lvl="0" indent="-285750">
              <a:buFont typeface="Arial" panose="020B0604020202020204" pitchFamily="34" charset="0"/>
              <a:buChar char="•"/>
            </a:pPr>
            <a:r>
              <a:rPr lang="tr-TR" dirty="0">
                <a:solidFill>
                  <a:prstClr val="white"/>
                </a:solidFill>
              </a:rPr>
              <a:t>Ni- organik bileşikleri inorganiklerden daha </a:t>
            </a:r>
            <a:r>
              <a:rPr lang="tr-TR" dirty="0" err="1">
                <a:solidFill>
                  <a:prstClr val="white"/>
                </a:solidFill>
              </a:rPr>
              <a:t>toksik</a:t>
            </a:r>
            <a:r>
              <a:rPr lang="tr-TR" dirty="0">
                <a:solidFill>
                  <a:prstClr val="white"/>
                </a:solidFill>
              </a:rPr>
              <a:t>, ancak Ni- karbonil öldürücü.</a:t>
            </a:r>
            <a:endParaRPr lang="tr-TR" dirty="0">
              <a:solidFill>
                <a:prstClr val="white"/>
              </a:solidFill>
            </a:endParaRPr>
          </a:p>
        </p:txBody>
      </p:sp>
    </p:spTree>
    <p:extLst>
      <p:ext uri="{BB962C8B-B14F-4D97-AF65-F5344CB8AC3E}">
        <p14:creationId xmlns:p14="http://schemas.microsoft.com/office/powerpoint/2010/main" val="74446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1228" y="1017152"/>
            <a:ext cx="11161986" cy="4524315"/>
          </a:xfrm>
          <a:prstGeom prst="rect">
            <a:avLst/>
          </a:prstGeom>
        </p:spPr>
        <p:txBody>
          <a:bodyPr wrap="square">
            <a:spAutoFit/>
          </a:bodyPr>
          <a:lstStyle/>
          <a:p>
            <a:r>
              <a:rPr lang="tr-TR" dirty="0" smtClean="0"/>
              <a:t>Elementler doğada farklı formlarda bulunur ve bu elementler vücudun farklı işlevleri yerine getirmesi için çok önemlidir. Eser elementler biyolojik, kimyasal ve moleküler seviyelerde hücre fonksiyonları için çok önemlidir. Bu elementler, vücutta hücresel seviyede gerçekleşen kimyasal olaylarda kritik rollere sahiptir (birçok enzim için </a:t>
            </a:r>
            <a:r>
              <a:rPr lang="tr-TR" dirty="0" err="1" smtClean="0"/>
              <a:t>kofaktör</a:t>
            </a:r>
            <a:r>
              <a:rPr lang="tr-TR" dirty="0" smtClean="0"/>
              <a:t> olarak hareket ederek hayati biyokimyasal reaksiyonlara aracılık eder). Aynı zamanda enzimlerin ve proteinlerin moleküler yapılarını kararlı hale getiren atomik merkezler gibi davranır. Bu elementlerin bazıları, iz / eser element olarak adlandırılır ve bunlar, hücre zarının reseptör alanındaki moleküllere bağlanarak veya spesifik moleküllerin hücreye girmesini önlemek için zarın yapısını değiştirerek önemli biyolojik süreçleri kontrol eder.</a:t>
            </a:r>
          </a:p>
          <a:p>
            <a:endParaRPr lang="tr-TR" dirty="0" smtClean="0"/>
          </a:p>
          <a:p>
            <a:r>
              <a:rPr lang="tr-TR" dirty="0" smtClean="0"/>
              <a:t>Miktarı çok az olduğu için "iz / eser" olarak adlandırılan bu elementler hücresel yapıların stabilizasyonu (kararlı hale getirilmesi) için önemlidir ve eksiklikleri alternatif hücresel yolakları uyarabilir ve hastalıklara neden olabilir.</a:t>
            </a:r>
          </a:p>
          <a:p>
            <a:endParaRPr lang="tr-TR" dirty="0" smtClean="0"/>
          </a:p>
          <a:p>
            <a:r>
              <a:rPr lang="tr-TR" dirty="0" smtClean="0"/>
              <a:t>İnsan vücudundaki elementlerin rolü hakkında 100 yıldan daha az bilgi sahibiyiz. İnsanın vücut kütlesinin % 98'inin dokuz metalik olmayan elementten oluştuğu tahmin edilmektedir.</a:t>
            </a:r>
          </a:p>
          <a:p>
            <a:endParaRPr lang="tr-TR" dirty="0"/>
          </a:p>
        </p:txBody>
      </p:sp>
    </p:spTree>
    <p:extLst>
      <p:ext uri="{BB962C8B-B14F-4D97-AF65-F5344CB8AC3E}">
        <p14:creationId xmlns:p14="http://schemas.microsoft.com/office/powerpoint/2010/main" val="1116415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5821" y="1862389"/>
            <a:ext cx="11351172" cy="2862322"/>
          </a:xfrm>
          <a:prstGeom prst="rect">
            <a:avLst/>
          </a:prstGeom>
        </p:spPr>
        <p:txBody>
          <a:bodyPr wrap="square">
            <a:spAutoFit/>
          </a:bodyPr>
          <a:lstStyle/>
          <a:p>
            <a:pPr algn="ctr"/>
            <a:r>
              <a:rPr lang="tr-TR" b="1" dirty="0" smtClean="0"/>
              <a:t>MOLİBDEN, NİKEL, KALAY, ARSENİK, VANADYUM,</a:t>
            </a:r>
          </a:p>
          <a:p>
            <a:pPr algn="ctr"/>
            <a:r>
              <a:rPr lang="tr-TR" b="1" dirty="0" smtClean="0"/>
              <a:t>KURŞUN, KADMİYUM, CİVA VE </a:t>
            </a:r>
            <a:r>
              <a:rPr lang="tr-TR" b="1" dirty="0" smtClean="0"/>
              <a:t>DİĞERLERİ</a:t>
            </a:r>
          </a:p>
          <a:p>
            <a:pPr algn="ctr"/>
            <a:endParaRPr lang="tr-TR" b="1" dirty="0" smtClean="0"/>
          </a:p>
          <a:p>
            <a:pPr marL="285750" indent="-285750">
              <a:buFont typeface="Arial" panose="020B0604020202020204" pitchFamily="34" charset="0"/>
              <a:buChar char="•"/>
            </a:pPr>
            <a:r>
              <a:rPr lang="tr-TR" dirty="0" smtClean="0"/>
              <a:t>Molibden </a:t>
            </a:r>
            <a:r>
              <a:rPr lang="tr-TR" dirty="0" smtClean="0"/>
              <a:t>bitkilerin büyümesi için yeri doldurulamaz </a:t>
            </a:r>
            <a:r>
              <a:rPr lang="tr-TR" dirty="0" smtClean="0"/>
              <a:t>bir element</a:t>
            </a:r>
            <a:r>
              <a:rPr lang="tr-TR" dirty="0" smtClean="0"/>
              <a:t>. Protein sentezleyebilmek ve azotu </a:t>
            </a:r>
            <a:r>
              <a:rPr lang="tr-TR" dirty="0" smtClean="0"/>
              <a:t>bağlayabilmek için </a:t>
            </a:r>
            <a:r>
              <a:rPr lang="tr-TR" dirty="0" err="1" smtClean="0"/>
              <a:t>Mo’e</a:t>
            </a:r>
            <a:r>
              <a:rPr lang="tr-TR" dirty="0" smtClean="0"/>
              <a:t> gerek duyar. Avustralya’nın bir bölgesinde </a:t>
            </a:r>
            <a:r>
              <a:rPr lang="tr-TR" dirty="0" smtClean="0"/>
              <a:t>hiç bitki </a:t>
            </a:r>
            <a:r>
              <a:rPr lang="tr-TR" dirty="0" smtClean="0"/>
              <a:t>ve ağaç yetişmezken uçakla çok az </a:t>
            </a:r>
            <a:r>
              <a:rPr lang="tr-TR" dirty="0" err="1" smtClean="0"/>
              <a:t>Mo</a:t>
            </a:r>
            <a:r>
              <a:rPr lang="tr-TR" dirty="0" smtClean="0"/>
              <a:t> </a:t>
            </a:r>
            <a:r>
              <a:rPr lang="tr-TR" dirty="0" smtClean="0"/>
              <a:t>atılması sonucu </a:t>
            </a:r>
            <a:r>
              <a:rPr lang="tr-TR" dirty="0" smtClean="0"/>
              <a:t>ağaçlanması bir devrim olmuştur.</a:t>
            </a:r>
          </a:p>
          <a:p>
            <a:pPr marL="285750" indent="-285750">
              <a:buFont typeface="Arial" panose="020B0604020202020204" pitchFamily="34" charset="0"/>
              <a:buChar char="•"/>
            </a:pPr>
            <a:r>
              <a:rPr lang="tr-TR" dirty="0" smtClean="0"/>
              <a:t> </a:t>
            </a:r>
            <a:r>
              <a:rPr lang="tr-TR" dirty="0" smtClean="0"/>
              <a:t>İnsanlar ise </a:t>
            </a:r>
            <a:r>
              <a:rPr lang="tr-TR" dirty="0" err="1" smtClean="0"/>
              <a:t>ksantin</a:t>
            </a:r>
            <a:r>
              <a:rPr lang="tr-TR" dirty="0" smtClean="0"/>
              <a:t> </a:t>
            </a:r>
            <a:r>
              <a:rPr lang="tr-TR" dirty="0" err="1" smtClean="0"/>
              <a:t>oksidaz</a:t>
            </a:r>
            <a:r>
              <a:rPr lang="tr-TR" dirty="0" smtClean="0"/>
              <a:t> enziminin </a:t>
            </a:r>
            <a:r>
              <a:rPr lang="tr-TR" dirty="0" err="1" smtClean="0"/>
              <a:t>aktiflenmesi</a:t>
            </a:r>
            <a:r>
              <a:rPr lang="tr-TR" dirty="0" smtClean="0"/>
              <a:t> </a:t>
            </a:r>
            <a:r>
              <a:rPr lang="tr-TR" dirty="0" smtClean="0"/>
              <a:t>için </a:t>
            </a:r>
            <a:r>
              <a:rPr lang="tr-TR" dirty="0" err="1" smtClean="0"/>
              <a:t>Mo</a:t>
            </a:r>
            <a:r>
              <a:rPr lang="tr-TR" dirty="0" smtClean="0"/>
              <a:t> </a:t>
            </a:r>
            <a:r>
              <a:rPr lang="tr-TR" dirty="0" smtClean="0"/>
              <a:t>gereklidir.</a:t>
            </a:r>
          </a:p>
          <a:p>
            <a:pPr marL="285750" indent="-285750">
              <a:buFont typeface="Arial" panose="020B0604020202020204" pitchFamily="34" charset="0"/>
              <a:buChar char="•"/>
            </a:pPr>
            <a:r>
              <a:rPr lang="tr-TR" dirty="0" smtClean="0"/>
              <a:t>Hayvanların </a:t>
            </a:r>
            <a:r>
              <a:rPr lang="tr-TR" dirty="0" smtClean="0"/>
              <a:t>mikro besin maddelerindendir. </a:t>
            </a:r>
            <a:r>
              <a:rPr lang="tr-TR" dirty="0" smtClean="0"/>
              <a:t>Hayvan karaciğerinde </a:t>
            </a:r>
            <a:r>
              <a:rPr lang="tr-TR" dirty="0" err="1" smtClean="0"/>
              <a:t>flavin</a:t>
            </a:r>
            <a:r>
              <a:rPr lang="tr-TR" dirty="0" smtClean="0"/>
              <a:t> enzimi </a:t>
            </a:r>
            <a:r>
              <a:rPr lang="tr-TR" dirty="0" err="1" smtClean="0"/>
              <a:t>ksantin</a:t>
            </a:r>
            <a:r>
              <a:rPr lang="tr-TR" dirty="0" smtClean="0"/>
              <a:t> </a:t>
            </a:r>
            <a:r>
              <a:rPr lang="tr-TR" dirty="0" err="1" smtClean="0"/>
              <a:t>oksidaz</a:t>
            </a:r>
            <a:r>
              <a:rPr lang="tr-TR" dirty="0" smtClean="0"/>
              <a:t> ve </a:t>
            </a:r>
            <a:r>
              <a:rPr lang="tr-TR" dirty="0" smtClean="0"/>
              <a:t>aldehit </a:t>
            </a:r>
            <a:r>
              <a:rPr lang="tr-TR" dirty="0" err="1" smtClean="0"/>
              <a:t>oksidaz</a:t>
            </a:r>
            <a:r>
              <a:rPr lang="tr-TR" dirty="0" smtClean="0"/>
              <a:t> </a:t>
            </a:r>
            <a:r>
              <a:rPr lang="tr-TR" dirty="0" smtClean="0"/>
              <a:t>olarak bulunur. Kansere karşı vücudu </a:t>
            </a:r>
            <a:r>
              <a:rPr lang="tr-TR" dirty="0" smtClean="0"/>
              <a:t>koruyan enzimlerdendir</a:t>
            </a:r>
            <a:r>
              <a:rPr lang="tr-TR" dirty="0" smtClean="0"/>
              <a:t>.</a:t>
            </a:r>
          </a:p>
          <a:p>
            <a:pPr marL="285750" indent="-285750">
              <a:buFont typeface="Arial" panose="020B0604020202020204" pitchFamily="34" charset="0"/>
              <a:buChar char="•"/>
            </a:pPr>
            <a:r>
              <a:rPr lang="tr-TR" dirty="0" smtClean="0"/>
              <a:t> </a:t>
            </a:r>
            <a:r>
              <a:rPr lang="tr-TR" dirty="0" smtClean="0"/>
              <a:t>Günlük gereksinim: 75-250 µg kadardır. Eksikliği </a:t>
            </a:r>
            <a:r>
              <a:rPr lang="tr-TR" dirty="0" smtClean="0"/>
              <a:t>sadece suni </a:t>
            </a:r>
            <a:r>
              <a:rPr lang="tr-TR" dirty="0" smtClean="0"/>
              <a:t>beslenmede görülür.</a:t>
            </a:r>
            <a:endParaRPr lang="tr-TR" dirty="0"/>
          </a:p>
        </p:txBody>
      </p:sp>
    </p:spTree>
    <p:extLst>
      <p:ext uri="{BB962C8B-B14F-4D97-AF65-F5344CB8AC3E}">
        <p14:creationId xmlns:p14="http://schemas.microsoft.com/office/powerpoint/2010/main" val="8795122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9393" y="1997839"/>
            <a:ext cx="10867697" cy="2031325"/>
          </a:xfrm>
          <a:prstGeom prst="rect">
            <a:avLst/>
          </a:prstGeom>
        </p:spPr>
        <p:txBody>
          <a:bodyPr wrap="square">
            <a:spAutoFit/>
          </a:bodyPr>
          <a:lstStyle/>
          <a:p>
            <a:pPr algn="ctr"/>
            <a:r>
              <a:rPr lang="tr-TR" b="1" dirty="0" smtClean="0"/>
              <a:t>KALAY VE VANADYUM</a:t>
            </a:r>
          </a:p>
          <a:p>
            <a:pPr marL="285750" indent="-285750">
              <a:buFont typeface="Arial" panose="020B0604020202020204" pitchFamily="34" charset="0"/>
              <a:buChar char="•"/>
            </a:pPr>
            <a:r>
              <a:rPr lang="tr-TR" dirty="0" smtClean="0"/>
              <a:t> </a:t>
            </a:r>
            <a:r>
              <a:rPr lang="tr-TR" dirty="0" smtClean="0"/>
              <a:t>Kalay da hayvanlar için yaşamsal öneme sahip </a:t>
            </a:r>
            <a:r>
              <a:rPr lang="tr-TR" dirty="0" smtClean="0"/>
              <a:t>eser elementler </a:t>
            </a:r>
            <a:r>
              <a:rPr lang="tr-TR" dirty="0" smtClean="0"/>
              <a:t>arasında yer alır.</a:t>
            </a:r>
          </a:p>
          <a:p>
            <a:pPr marL="285750" indent="-285750">
              <a:buFont typeface="Arial" panose="020B0604020202020204" pitchFamily="34" charset="0"/>
              <a:buChar char="•"/>
            </a:pPr>
            <a:r>
              <a:rPr lang="tr-TR" dirty="0" smtClean="0"/>
              <a:t> </a:t>
            </a:r>
            <a:r>
              <a:rPr lang="tr-TR" dirty="0" smtClean="0"/>
              <a:t>İnsanda mide suyu üretimini sağlayan </a:t>
            </a:r>
            <a:r>
              <a:rPr lang="tr-TR" dirty="0" err="1" smtClean="0"/>
              <a:t>gastrin</a:t>
            </a:r>
            <a:r>
              <a:rPr lang="tr-TR" dirty="0" smtClean="0"/>
              <a:t> </a:t>
            </a:r>
            <a:r>
              <a:rPr lang="tr-TR" dirty="0" smtClean="0"/>
              <a:t>hormonunu </a:t>
            </a:r>
            <a:r>
              <a:rPr lang="tr-TR" dirty="0" err="1" smtClean="0"/>
              <a:t>aktiflediği</a:t>
            </a:r>
            <a:r>
              <a:rPr lang="tr-TR" dirty="0" smtClean="0"/>
              <a:t> </a:t>
            </a:r>
            <a:r>
              <a:rPr lang="tr-TR" dirty="0" smtClean="0"/>
              <a:t>sanılmaktadır.</a:t>
            </a:r>
          </a:p>
          <a:p>
            <a:pPr marL="285750" indent="-285750">
              <a:buFont typeface="Arial" panose="020B0604020202020204" pitchFamily="34" charset="0"/>
              <a:buChar char="•"/>
            </a:pPr>
            <a:r>
              <a:rPr lang="tr-TR" dirty="0" smtClean="0"/>
              <a:t> </a:t>
            </a:r>
            <a:r>
              <a:rPr lang="tr-TR" dirty="0" smtClean="0"/>
              <a:t>Vanadyumun işlevi tam bilinmese de bazı </a:t>
            </a:r>
            <a:r>
              <a:rPr lang="tr-TR" dirty="0" smtClean="0"/>
              <a:t>enzimleri </a:t>
            </a:r>
            <a:r>
              <a:rPr lang="tr-TR" dirty="0" err="1" smtClean="0"/>
              <a:t>aktiflediği</a:t>
            </a:r>
            <a:r>
              <a:rPr lang="tr-TR" dirty="0" smtClean="0"/>
              <a:t>, diş yapımında görev aldığı sanılmaktadır.</a:t>
            </a:r>
          </a:p>
          <a:p>
            <a:pPr marL="285750" indent="-285750">
              <a:buFont typeface="Arial" panose="020B0604020202020204" pitchFamily="34" charset="0"/>
              <a:buChar char="•"/>
            </a:pPr>
            <a:r>
              <a:rPr lang="tr-TR" dirty="0" smtClean="0"/>
              <a:t> Farelere </a:t>
            </a:r>
            <a:r>
              <a:rPr lang="tr-TR" dirty="0" err="1" smtClean="0"/>
              <a:t>vanadyumlu</a:t>
            </a:r>
            <a:r>
              <a:rPr lang="tr-TR" dirty="0" smtClean="0"/>
              <a:t> preparat verildiğinde kan </a:t>
            </a:r>
            <a:r>
              <a:rPr lang="tr-TR" dirty="0" smtClean="0"/>
              <a:t>şekerlerinin düştüğü </a:t>
            </a:r>
            <a:r>
              <a:rPr lang="tr-TR" dirty="0" smtClean="0"/>
              <a:t>görülmüştür. Şeker hastalarına ilaç </a:t>
            </a:r>
            <a:r>
              <a:rPr lang="tr-TR" dirty="0" smtClean="0"/>
              <a:t>etkisi araştırılmaktadır</a:t>
            </a:r>
            <a:r>
              <a:rPr lang="tr-TR" dirty="0" smtClean="0"/>
              <a:t>.</a:t>
            </a:r>
            <a:endParaRPr lang="tr-TR" dirty="0"/>
          </a:p>
        </p:txBody>
      </p:sp>
    </p:spTree>
    <p:extLst>
      <p:ext uri="{BB962C8B-B14F-4D97-AF65-F5344CB8AC3E}">
        <p14:creationId xmlns:p14="http://schemas.microsoft.com/office/powerpoint/2010/main" val="18583456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51034" y="2071412"/>
            <a:ext cx="9070428" cy="3139321"/>
          </a:xfrm>
          <a:prstGeom prst="rect">
            <a:avLst/>
          </a:prstGeom>
        </p:spPr>
        <p:txBody>
          <a:bodyPr wrap="square">
            <a:spAutoFit/>
          </a:bodyPr>
          <a:lstStyle/>
          <a:p>
            <a:pPr algn="ctr"/>
            <a:r>
              <a:rPr lang="tr-TR" b="1" dirty="0" smtClean="0"/>
              <a:t>BAZI ELEMENTLER NİÇİN KANSEROJEN VEYA</a:t>
            </a:r>
          </a:p>
          <a:p>
            <a:pPr algn="ctr"/>
            <a:r>
              <a:rPr lang="tr-TR" b="1" dirty="0" smtClean="0"/>
              <a:t>ZEHİRLİDİR</a:t>
            </a:r>
            <a:r>
              <a:rPr lang="tr-TR" b="1" dirty="0" smtClean="0"/>
              <a:t>?</a:t>
            </a:r>
          </a:p>
          <a:p>
            <a:pPr algn="ctr"/>
            <a:endParaRPr lang="tr-TR" b="1" dirty="0" smtClean="0"/>
          </a:p>
          <a:p>
            <a:pPr marL="285750" indent="-285750">
              <a:buFont typeface="Arial" panose="020B0604020202020204" pitchFamily="34" charset="0"/>
              <a:buChar char="•"/>
            </a:pPr>
            <a:r>
              <a:rPr lang="tr-TR" dirty="0" smtClean="0"/>
              <a:t> </a:t>
            </a:r>
            <a:r>
              <a:rPr lang="tr-TR" dirty="0" smtClean="0"/>
              <a:t>Sağlıklı yaşam için gerekli bir elemente benzerse onun</a:t>
            </a:r>
          </a:p>
          <a:p>
            <a:r>
              <a:rPr lang="tr-TR" dirty="0" smtClean="0"/>
              <a:t>yerine geçebilir ve doku-hücre hasarına ya da</a:t>
            </a:r>
          </a:p>
          <a:p>
            <a:r>
              <a:rPr lang="tr-TR" dirty="0" smtClean="0"/>
              <a:t>besinlerin sindirim döngüsüne zarar verebilir.</a:t>
            </a:r>
          </a:p>
          <a:p>
            <a:pPr marL="285750" indent="-285750">
              <a:buFont typeface="Arial" panose="020B0604020202020204" pitchFamily="34" charset="0"/>
              <a:buChar char="•"/>
            </a:pPr>
            <a:r>
              <a:rPr lang="tr-TR" dirty="0" smtClean="0"/>
              <a:t>Tipik </a:t>
            </a:r>
            <a:r>
              <a:rPr lang="tr-TR" dirty="0" smtClean="0"/>
              <a:t>örnekler:</a:t>
            </a:r>
          </a:p>
          <a:p>
            <a:pPr marL="285750" indent="-285750">
              <a:buFont typeface="Arial" panose="020B0604020202020204" pitchFamily="34" charset="0"/>
              <a:buChar char="•"/>
            </a:pPr>
            <a:r>
              <a:rPr lang="tr-TR" dirty="0" smtClean="0"/>
              <a:t>P </a:t>
            </a:r>
            <a:r>
              <a:rPr lang="tr-TR" dirty="0" smtClean="0"/>
              <a:t>yerine As, Sb,</a:t>
            </a:r>
          </a:p>
          <a:p>
            <a:pPr marL="285750" indent="-285750">
              <a:buFont typeface="Arial" panose="020B0604020202020204" pitchFamily="34" charset="0"/>
              <a:buChar char="•"/>
            </a:pPr>
            <a:r>
              <a:rPr lang="tr-TR" dirty="0" smtClean="0"/>
              <a:t> </a:t>
            </a:r>
            <a:r>
              <a:rPr lang="tr-TR" dirty="0" err="1" smtClean="0"/>
              <a:t>Zn</a:t>
            </a:r>
            <a:r>
              <a:rPr lang="tr-TR" dirty="0" smtClean="0"/>
              <a:t> yerine </a:t>
            </a:r>
            <a:r>
              <a:rPr lang="tr-TR" dirty="0" err="1" smtClean="0"/>
              <a:t>Cd</a:t>
            </a:r>
            <a:r>
              <a:rPr lang="tr-TR" dirty="0" smtClean="0"/>
              <a:t>, Hg,</a:t>
            </a:r>
          </a:p>
          <a:p>
            <a:pPr marL="285750" indent="-285750">
              <a:buFont typeface="Arial" panose="020B0604020202020204" pitchFamily="34" charset="0"/>
              <a:buChar char="•"/>
            </a:pPr>
            <a:r>
              <a:rPr lang="tr-TR" dirty="0" smtClean="0"/>
              <a:t>Mg </a:t>
            </a:r>
            <a:r>
              <a:rPr lang="tr-TR" dirty="0" smtClean="0"/>
              <a:t>yerine Be,</a:t>
            </a:r>
          </a:p>
          <a:p>
            <a:pPr marL="285750" indent="-285750">
              <a:buFont typeface="Arial" panose="020B0604020202020204" pitchFamily="34" charset="0"/>
              <a:buChar char="•"/>
            </a:pPr>
            <a:r>
              <a:rPr lang="tr-TR" dirty="0" smtClean="0"/>
              <a:t> </a:t>
            </a:r>
            <a:r>
              <a:rPr lang="tr-TR" dirty="0" err="1" smtClean="0"/>
              <a:t>Ca</a:t>
            </a:r>
            <a:r>
              <a:rPr lang="tr-TR" dirty="0" smtClean="0"/>
              <a:t> yerine </a:t>
            </a:r>
            <a:r>
              <a:rPr lang="tr-TR" dirty="0" err="1" smtClean="0"/>
              <a:t>Pb,Ba</a:t>
            </a:r>
            <a:r>
              <a:rPr lang="tr-TR" dirty="0" smtClean="0"/>
              <a:t>, </a:t>
            </a:r>
            <a:r>
              <a:rPr lang="tr-TR" dirty="0" err="1" smtClean="0"/>
              <a:t>Ra</a:t>
            </a:r>
            <a:r>
              <a:rPr lang="tr-TR" dirty="0" smtClean="0"/>
              <a:t>, gibi. </a:t>
            </a:r>
            <a:endParaRPr lang="tr-TR" dirty="0"/>
          </a:p>
        </p:txBody>
      </p:sp>
    </p:spTree>
    <p:extLst>
      <p:ext uri="{BB962C8B-B14F-4D97-AF65-F5344CB8AC3E}">
        <p14:creationId xmlns:p14="http://schemas.microsoft.com/office/powerpoint/2010/main" val="3589203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5311" y="0"/>
            <a:ext cx="11466786" cy="5909310"/>
          </a:xfrm>
          <a:prstGeom prst="rect">
            <a:avLst/>
          </a:prstGeom>
        </p:spPr>
        <p:txBody>
          <a:bodyPr wrap="square">
            <a:spAutoFit/>
          </a:bodyPr>
          <a:lstStyle/>
          <a:p>
            <a:pPr algn="ctr"/>
            <a:r>
              <a:rPr lang="tr-TR" b="1" dirty="0" smtClean="0"/>
              <a:t>ZEHİRLİ AMA GEREKLİ ESER ELEMENTLER: ARSENİK, KURŞUN</a:t>
            </a:r>
          </a:p>
          <a:p>
            <a:pPr algn="ctr"/>
            <a:r>
              <a:rPr lang="tr-TR" b="1" dirty="0" smtClean="0"/>
              <a:t>KADMİYUM</a:t>
            </a:r>
          </a:p>
          <a:p>
            <a:pPr marL="285750" indent="-285750">
              <a:buFont typeface="Arial" panose="020B0604020202020204" pitchFamily="34" charset="0"/>
              <a:buChar char="•"/>
            </a:pPr>
            <a:r>
              <a:rPr lang="tr-TR" dirty="0" smtClean="0"/>
              <a:t>Çevre </a:t>
            </a:r>
            <a:r>
              <a:rPr lang="tr-TR" dirty="0" smtClean="0"/>
              <a:t>kirlenmesi ile insan vücuduna geçen ve zehirli oldukları herkes tarafından</a:t>
            </a:r>
          </a:p>
          <a:p>
            <a:r>
              <a:rPr lang="tr-TR" dirty="0" smtClean="0"/>
              <a:t>bilinen bu üç elementin ilginç durumu vardır.</a:t>
            </a:r>
          </a:p>
          <a:p>
            <a:pPr marL="285750" indent="-285750">
              <a:buFont typeface="Arial" panose="020B0604020202020204" pitchFamily="34" charset="0"/>
              <a:buChar char="•"/>
            </a:pPr>
            <a:r>
              <a:rPr lang="tr-TR" dirty="0" smtClean="0"/>
              <a:t> </a:t>
            </a:r>
            <a:r>
              <a:rPr lang="tr-TR" dirty="0" smtClean="0"/>
              <a:t>Cıvayı da katarsak en zehirli elementlerdir. Civanın insan ve hayvanlar </a:t>
            </a:r>
            <a:r>
              <a:rPr lang="tr-TR" dirty="0" smtClean="0"/>
              <a:t>için gerekliliğini </a:t>
            </a:r>
            <a:r>
              <a:rPr lang="tr-TR" dirty="0" smtClean="0"/>
              <a:t>gösteren hiç bir bulgu olmamasına rağmen, bu üç element </a:t>
            </a:r>
            <a:r>
              <a:rPr lang="tr-TR" dirty="0" smtClean="0"/>
              <a:t>hayvan deneyleri </a:t>
            </a:r>
            <a:r>
              <a:rPr lang="tr-TR" dirty="0" smtClean="0"/>
              <a:t>sonucu yaşamsal önemi olan elementler arasına alınmıştır.</a:t>
            </a:r>
          </a:p>
          <a:p>
            <a:pPr marL="285750" indent="-285750">
              <a:buFont typeface="Arial" panose="020B0604020202020204" pitchFamily="34" charset="0"/>
              <a:buChar char="•"/>
            </a:pPr>
            <a:r>
              <a:rPr lang="tr-TR" dirty="0" smtClean="0"/>
              <a:t> </a:t>
            </a:r>
            <a:r>
              <a:rPr lang="tr-TR" dirty="0" smtClean="0"/>
              <a:t>Ancak bu üç elementin ne kadarı yeterli olduğu bilinmemektedir. Ama zehir </a:t>
            </a:r>
            <a:r>
              <a:rPr lang="tr-TR" dirty="0" smtClean="0"/>
              <a:t>etkileri ve </a:t>
            </a:r>
            <a:r>
              <a:rPr lang="tr-TR" dirty="0" smtClean="0"/>
              <a:t>kanserojen etkileri tam bilinmektedir. Kadmiyum cıva kadar tehlikeli, </a:t>
            </a:r>
            <a:r>
              <a:rPr lang="tr-TR" dirty="0" smtClean="0"/>
              <a:t>hatta akciğere </a:t>
            </a:r>
            <a:r>
              <a:rPr lang="tr-TR" dirty="0" smtClean="0"/>
              <a:t>giren metal ve oksidi kanserojen. Bu sigara ile birleşince tam kanserojen!</a:t>
            </a:r>
          </a:p>
          <a:p>
            <a:pPr marL="285750" indent="-285750">
              <a:buFont typeface="Arial" panose="020B0604020202020204" pitchFamily="34" charset="0"/>
              <a:buChar char="•"/>
            </a:pPr>
            <a:r>
              <a:rPr lang="tr-TR" dirty="0" smtClean="0"/>
              <a:t> </a:t>
            </a:r>
            <a:r>
              <a:rPr lang="tr-TR" dirty="0" smtClean="0"/>
              <a:t>As </a:t>
            </a:r>
            <a:r>
              <a:rPr lang="tr-TR" dirty="0" err="1" smtClean="0"/>
              <a:t>şaçta</a:t>
            </a:r>
            <a:r>
              <a:rPr lang="tr-TR" dirty="0" smtClean="0"/>
              <a:t> birikir ve aylarca kalabilir. Zehirlenme kontrolü saçla yapılabilir. Tarihte As </a:t>
            </a:r>
            <a:r>
              <a:rPr lang="tr-TR" dirty="0" smtClean="0"/>
              <a:t>ile ilginç </a:t>
            </a:r>
            <a:r>
              <a:rPr lang="tr-TR" dirty="0" smtClean="0"/>
              <a:t>politik zehirlenme olayları var. Tüm As bileşikleri zehirli olmasına rağmen +</a:t>
            </a:r>
            <a:r>
              <a:rPr lang="tr-TR" dirty="0" smtClean="0"/>
              <a:t>3 değerliler </a:t>
            </a:r>
            <a:r>
              <a:rPr lang="tr-TR" dirty="0" smtClean="0"/>
              <a:t>daha zehirlidir. 100 mg As bile insanlar için öldürücüdür. Halsizlik, </a:t>
            </a:r>
            <a:r>
              <a:rPr lang="tr-TR" dirty="0" smtClean="0"/>
              <a:t>ciltte yaralanmalar </a:t>
            </a:r>
            <a:r>
              <a:rPr lang="tr-TR" dirty="0" smtClean="0"/>
              <a:t>ve sinir bozukluğu ile zehirlenme teşhis edilebilir. Klor </a:t>
            </a:r>
            <a:r>
              <a:rPr lang="tr-TR" dirty="0" err="1" smtClean="0"/>
              <a:t>vinil</a:t>
            </a:r>
            <a:r>
              <a:rPr lang="tr-TR" dirty="0" smtClean="0"/>
              <a:t> klor </a:t>
            </a:r>
            <a:r>
              <a:rPr lang="tr-TR" dirty="0" err="1" smtClean="0"/>
              <a:t>arsen</a:t>
            </a:r>
            <a:r>
              <a:rPr lang="tr-TR" dirty="0" smtClean="0"/>
              <a:t> bileşiği </a:t>
            </a:r>
            <a:r>
              <a:rPr lang="tr-TR" dirty="0" smtClean="0"/>
              <a:t>‘</a:t>
            </a:r>
            <a:r>
              <a:rPr lang="tr-TR" dirty="0" err="1" smtClean="0"/>
              <a:t>lewisit</a:t>
            </a:r>
            <a:r>
              <a:rPr lang="tr-TR" dirty="0" smtClean="0"/>
              <a:t>’ adıyla </a:t>
            </a:r>
            <a:r>
              <a:rPr lang="tr-TR" dirty="0" err="1" smtClean="0"/>
              <a:t>I.Dünya</a:t>
            </a:r>
            <a:r>
              <a:rPr lang="tr-TR" dirty="0" smtClean="0"/>
              <a:t> savaşında savaş gazı olarak kullanıldı.</a:t>
            </a:r>
          </a:p>
          <a:p>
            <a:pPr marL="285750" indent="-285750">
              <a:buFont typeface="Arial" panose="020B0604020202020204" pitchFamily="34" charset="0"/>
              <a:buChar char="•"/>
            </a:pPr>
            <a:r>
              <a:rPr lang="tr-TR" dirty="0" smtClean="0"/>
              <a:t> </a:t>
            </a:r>
            <a:r>
              <a:rPr lang="tr-TR" dirty="0" smtClean="0"/>
              <a:t>Kurşun özellikle kemiklerde </a:t>
            </a:r>
            <a:r>
              <a:rPr lang="tr-TR" dirty="0" err="1" smtClean="0"/>
              <a:t>Ca</a:t>
            </a:r>
            <a:r>
              <a:rPr lang="tr-TR" dirty="0" smtClean="0"/>
              <a:t> yerine geçebilir. Özellikle benzine katılan </a:t>
            </a:r>
            <a:r>
              <a:rPr lang="tr-TR" dirty="0" err="1" smtClean="0"/>
              <a:t>tetra</a:t>
            </a:r>
            <a:r>
              <a:rPr lang="tr-TR" dirty="0" smtClean="0"/>
              <a:t> </a:t>
            </a:r>
            <a:r>
              <a:rPr lang="tr-TR" dirty="0" smtClean="0"/>
              <a:t>etil kurşun </a:t>
            </a:r>
            <a:r>
              <a:rPr lang="tr-TR" dirty="0" smtClean="0"/>
              <a:t>çok tehlikelidir. Kurşun zehirlenmesinde merkezi sinir sistemi etkilenir</a:t>
            </a:r>
            <a:r>
              <a:rPr lang="tr-TR" dirty="0" smtClean="0"/>
              <a:t>. </a:t>
            </a:r>
            <a:r>
              <a:rPr lang="tr-TR" dirty="0" err="1" smtClean="0"/>
              <a:t>Yorgunluk,uykusuzluk</a:t>
            </a:r>
            <a:r>
              <a:rPr lang="tr-TR" dirty="0" smtClean="0"/>
              <a:t>, kramp hali, ileri safhada işitme görme bozukluğu, kramp </a:t>
            </a:r>
            <a:r>
              <a:rPr lang="tr-TR" dirty="0" smtClean="0"/>
              <a:t>ve koma </a:t>
            </a:r>
            <a:r>
              <a:rPr lang="tr-TR" dirty="0" smtClean="0"/>
              <a:t>hali, ardından ölüm görünür. Pb- zehirlenmesinde eritrosit </a:t>
            </a:r>
            <a:r>
              <a:rPr lang="tr-TR" dirty="0" err="1" smtClean="0"/>
              <a:t>farelenmesi</a:t>
            </a:r>
            <a:r>
              <a:rPr lang="tr-TR" dirty="0" smtClean="0"/>
              <a:t> </a:t>
            </a:r>
            <a:r>
              <a:rPr lang="tr-TR" dirty="0" smtClean="0"/>
              <a:t>denen kanda </a:t>
            </a:r>
            <a:r>
              <a:rPr lang="tr-TR" dirty="0" smtClean="0"/>
              <a:t>hemoglobin ve eritrosit düşmesi ile zehirlenme kolayca </a:t>
            </a:r>
            <a:r>
              <a:rPr lang="tr-TR" dirty="0" err="1" smtClean="0"/>
              <a:t>tesbit</a:t>
            </a:r>
            <a:r>
              <a:rPr lang="tr-TR" dirty="0" smtClean="0"/>
              <a:t> edilir. İdrarda </a:t>
            </a:r>
            <a:r>
              <a:rPr lang="tr-TR" dirty="0" smtClean="0"/>
              <a:t>da </a:t>
            </a:r>
            <a:r>
              <a:rPr lang="tr-TR" dirty="0" err="1" smtClean="0"/>
              <a:t>kopofirin</a:t>
            </a:r>
            <a:r>
              <a:rPr lang="tr-TR" dirty="0" smtClean="0"/>
              <a:t> </a:t>
            </a:r>
            <a:r>
              <a:rPr lang="tr-TR" dirty="0" smtClean="0"/>
              <a:t>ve </a:t>
            </a:r>
            <a:r>
              <a:rPr lang="tr-TR" dirty="0" err="1" smtClean="0"/>
              <a:t>samino</a:t>
            </a:r>
            <a:r>
              <a:rPr lang="tr-TR" dirty="0" smtClean="0"/>
              <a:t> </a:t>
            </a:r>
            <a:r>
              <a:rPr lang="tr-TR" dirty="0" err="1" smtClean="0"/>
              <a:t>levilin</a:t>
            </a:r>
            <a:r>
              <a:rPr lang="tr-TR" dirty="0" smtClean="0"/>
              <a:t> asit çökmesi olur. Kan ve idrarda kurşun tayini en iyi tanı</a:t>
            </a:r>
          </a:p>
          <a:p>
            <a:r>
              <a:rPr lang="tr-TR" dirty="0" err="1" smtClean="0"/>
              <a:t>yöntemidir.Havada</a:t>
            </a:r>
            <a:r>
              <a:rPr lang="tr-TR" dirty="0" smtClean="0"/>
              <a:t> sınır değeri 0.2 </a:t>
            </a:r>
            <a:r>
              <a:rPr lang="tr-TR" dirty="0" smtClean="0"/>
              <a:t>mg/m</a:t>
            </a:r>
            <a:r>
              <a:rPr lang="tr-TR" baseline="30000" dirty="0" smtClean="0"/>
              <a:t>3</a:t>
            </a:r>
            <a:r>
              <a:rPr lang="tr-TR" dirty="0" smtClean="0"/>
              <a:t> , </a:t>
            </a:r>
            <a:r>
              <a:rPr lang="tr-TR" dirty="0" smtClean="0"/>
              <a:t>suda 0.05mg/L.</a:t>
            </a:r>
            <a:endParaRPr lang="tr-TR" dirty="0"/>
          </a:p>
        </p:txBody>
      </p:sp>
    </p:spTree>
    <p:extLst>
      <p:ext uri="{BB962C8B-B14F-4D97-AF65-F5344CB8AC3E}">
        <p14:creationId xmlns:p14="http://schemas.microsoft.com/office/powerpoint/2010/main" val="3643702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6634" y="458746"/>
            <a:ext cx="11908221" cy="5355312"/>
          </a:xfrm>
          <a:prstGeom prst="rect">
            <a:avLst/>
          </a:prstGeom>
        </p:spPr>
        <p:txBody>
          <a:bodyPr wrap="square">
            <a:spAutoFit/>
          </a:bodyPr>
          <a:lstStyle/>
          <a:p>
            <a:pPr algn="ctr"/>
            <a:r>
              <a:rPr lang="tr-TR" b="1" dirty="0" smtClean="0"/>
              <a:t>CİVA</a:t>
            </a:r>
          </a:p>
          <a:p>
            <a:pPr algn="ctr"/>
            <a:endParaRPr lang="tr-TR" b="1" dirty="0" smtClean="0"/>
          </a:p>
          <a:p>
            <a:pPr marL="285750" indent="-285750">
              <a:buFont typeface="Arial" panose="020B0604020202020204" pitchFamily="34" charset="0"/>
              <a:buChar char="•"/>
            </a:pPr>
            <a:r>
              <a:rPr lang="tr-TR" dirty="0" smtClean="0"/>
              <a:t>Zehir </a:t>
            </a:r>
            <a:r>
              <a:rPr lang="tr-TR" dirty="0" smtClean="0"/>
              <a:t>etkisi en iyi bilinen, kontrolü </a:t>
            </a:r>
            <a:r>
              <a:rPr lang="tr-TR" dirty="0" err="1" smtClean="0"/>
              <a:t>ençok</a:t>
            </a:r>
            <a:r>
              <a:rPr lang="tr-TR" dirty="0" smtClean="0"/>
              <a:t> yapılan ve </a:t>
            </a:r>
            <a:r>
              <a:rPr lang="tr-TR" dirty="0" err="1" smtClean="0"/>
              <a:t>taini</a:t>
            </a:r>
            <a:r>
              <a:rPr lang="tr-TR" dirty="0" smtClean="0"/>
              <a:t> üzerinde en çok çalışılan eser</a:t>
            </a:r>
          </a:p>
          <a:p>
            <a:r>
              <a:rPr lang="tr-TR" dirty="0" smtClean="0"/>
              <a:t>   elementtir</a:t>
            </a:r>
            <a:r>
              <a:rPr lang="tr-TR" dirty="0" smtClean="0"/>
              <a:t>. Tek sıvı metal olması dolayısıyla çağlardan beri çok iyi bilinen ve çok </a:t>
            </a:r>
            <a:r>
              <a:rPr lang="tr-TR" dirty="0" smtClean="0"/>
              <a:t>kullanılan elementtir</a:t>
            </a:r>
            <a:r>
              <a:rPr lang="tr-TR" dirty="0" smtClean="0"/>
              <a:t>. Son </a:t>
            </a:r>
            <a:r>
              <a:rPr lang="tr-TR" dirty="0" smtClean="0"/>
              <a:t>  yıllarda </a:t>
            </a:r>
            <a:r>
              <a:rPr lang="tr-TR" dirty="0" smtClean="0"/>
              <a:t>zehir etkisi nedeniyle kullanımı son derece sınırlandırılmış olsa da </a:t>
            </a:r>
            <a:r>
              <a:rPr lang="tr-TR" dirty="0" smtClean="0"/>
              <a:t>bazı alanlarda </a:t>
            </a:r>
            <a:r>
              <a:rPr lang="tr-TR" dirty="0" smtClean="0"/>
              <a:t>kullanılmağa </a:t>
            </a:r>
            <a:r>
              <a:rPr lang="tr-TR" dirty="0" err="1" smtClean="0"/>
              <a:t>ddevam</a:t>
            </a:r>
            <a:r>
              <a:rPr lang="tr-TR" dirty="0" smtClean="0"/>
              <a:t> edilmektedir. Örnek olarak termometreler, barometreler yapımı</a:t>
            </a:r>
            <a:r>
              <a:rPr lang="tr-TR" dirty="0" smtClean="0"/>
              <a:t>, </a:t>
            </a:r>
            <a:r>
              <a:rPr lang="tr-TR" dirty="0" err="1" smtClean="0"/>
              <a:t>polarografi</a:t>
            </a:r>
            <a:r>
              <a:rPr lang="tr-TR" dirty="0" smtClean="0"/>
              <a:t>, klor alkali </a:t>
            </a:r>
            <a:r>
              <a:rPr lang="tr-TR" dirty="0" err="1" smtClean="0"/>
              <a:t>fabrikalrı</a:t>
            </a:r>
            <a:r>
              <a:rPr lang="tr-TR" dirty="0" smtClean="0"/>
              <a:t>.</a:t>
            </a:r>
          </a:p>
          <a:p>
            <a:pPr marL="285750" indent="-285750">
              <a:buFont typeface="Arial" panose="020B0604020202020204" pitchFamily="34" charset="0"/>
              <a:buChar char="•"/>
            </a:pPr>
            <a:r>
              <a:rPr lang="tr-TR" dirty="0" smtClean="0"/>
              <a:t> </a:t>
            </a:r>
            <a:r>
              <a:rPr lang="tr-TR" dirty="0" smtClean="0"/>
              <a:t>1974 Yılında </a:t>
            </a:r>
            <a:r>
              <a:rPr lang="tr-TR" dirty="0" err="1" smtClean="0"/>
              <a:t>Minamata</a:t>
            </a:r>
            <a:r>
              <a:rPr lang="tr-TR" dirty="0" smtClean="0"/>
              <a:t> körfezinde balık yiyenlerden 750 kişinin zehirlenmesi, 2 gün sonra </a:t>
            </a:r>
            <a:r>
              <a:rPr lang="tr-TR" dirty="0" smtClean="0"/>
              <a:t>108 kişinin </a:t>
            </a:r>
            <a:r>
              <a:rPr lang="tr-TR" dirty="0" smtClean="0"/>
              <a:t>ölmesi kesin. Ayrıca </a:t>
            </a:r>
            <a:r>
              <a:rPr lang="tr-TR" dirty="0" err="1" smtClean="0"/>
              <a:t>civa</a:t>
            </a:r>
            <a:r>
              <a:rPr lang="tr-TR" dirty="0" smtClean="0"/>
              <a:t> ile </a:t>
            </a:r>
            <a:r>
              <a:rPr lang="tr-TR" dirty="0" err="1" smtClean="0"/>
              <a:t>haşaratlara</a:t>
            </a:r>
            <a:r>
              <a:rPr lang="tr-TR" dirty="0" smtClean="0"/>
              <a:t> karşı korunan tohumluk buğdayı yiyen </a:t>
            </a:r>
            <a:r>
              <a:rPr lang="tr-TR" dirty="0" smtClean="0"/>
              <a:t>6000 </a:t>
            </a:r>
            <a:r>
              <a:rPr lang="tr-TR" dirty="0" err="1" smtClean="0"/>
              <a:t>Irak’lının</a:t>
            </a:r>
            <a:r>
              <a:rPr lang="tr-TR" dirty="0" smtClean="0"/>
              <a:t> zehirlendiği </a:t>
            </a:r>
            <a:r>
              <a:rPr lang="tr-TR" dirty="0" smtClean="0"/>
              <a:t>ve bunlardan 500 kadarının öldüğü, benzer şekilde daha küçük </a:t>
            </a:r>
            <a:r>
              <a:rPr lang="tr-TR" dirty="0" smtClean="0"/>
              <a:t>çaplı Guatemala </a:t>
            </a:r>
            <a:r>
              <a:rPr lang="tr-TR" dirty="0" smtClean="0"/>
              <a:t>ve </a:t>
            </a:r>
            <a:r>
              <a:rPr lang="tr-TR" dirty="0" err="1" smtClean="0"/>
              <a:t>apakistanda</a:t>
            </a:r>
            <a:r>
              <a:rPr lang="tr-TR" dirty="0" smtClean="0"/>
              <a:t> da tohumluk buğdaydan zehirlenmeler BM uzmanlarınca </a:t>
            </a:r>
            <a:r>
              <a:rPr lang="tr-TR" dirty="0" smtClean="0"/>
              <a:t>rapor edilmiştir</a:t>
            </a:r>
            <a:r>
              <a:rPr lang="tr-TR" dirty="0" smtClean="0"/>
              <a:t>. Metal halinde zehir etkisi doğrudan gözlenmezken özellikle kaza ile yere dökülen </a:t>
            </a:r>
            <a:r>
              <a:rPr lang="tr-TR" dirty="0" smtClean="0"/>
              <a:t>cıva çok </a:t>
            </a:r>
            <a:r>
              <a:rPr lang="tr-TR" dirty="0" smtClean="0"/>
              <a:t>ince zerrecikler haline gelir, uçuculuğu etkisi ile zehirlenmeye sebep olur.</a:t>
            </a:r>
          </a:p>
          <a:p>
            <a:pPr marL="285750" indent="-285750">
              <a:buFont typeface="Arial" panose="020B0604020202020204" pitchFamily="34" charset="0"/>
              <a:buChar char="•"/>
            </a:pPr>
            <a:r>
              <a:rPr lang="tr-TR" dirty="0" smtClean="0"/>
              <a:t> </a:t>
            </a:r>
            <a:r>
              <a:rPr lang="tr-TR" dirty="0" err="1" smtClean="0"/>
              <a:t>Civa</a:t>
            </a:r>
            <a:r>
              <a:rPr lang="tr-TR" dirty="0" smtClean="0"/>
              <a:t> işyerlerinde </a:t>
            </a:r>
            <a:r>
              <a:rPr lang="tr-TR" dirty="0" err="1" smtClean="0"/>
              <a:t>civalı</a:t>
            </a:r>
            <a:r>
              <a:rPr lang="tr-TR" dirty="0" smtClean="0"/>
              <a:t> atıkların atımı imkansız hale getirilmiş, sıkı kontrol altına alınmıştı</a:t>
            </a:r>
            <a:r>
              <a:rPr lang="tr-TR" dirty="0" smtClean="0"/>
              <a:t>. Volkanik </a:t>
            </a:r>
            <a:r>
              <a:rPr lang="tr-TR" dirty="0" smtClean="0"/>
              <a:t>patlamalarla atmosfere çok </a:t>
            </a:r>
            <a:r>
              <a:rPr lang="tr-TR" dirty="0" err="1" smtClean="0"/>
              <a:t>civa</a:t>
            </a:r>
            <a:r>
              <a:rPr lang="tr-TR" dirty="0" smtClean="0"/>
              <a:t> geçebilir. Doğal yollarla ve fosil yakıtların </a:t>
            </a:r>
            <a:r>
              <a:rPr lang="tr-TR" dirty="0" smtClean="0"/>
              <a:t>yanması sonucu </a:t>
            </a:r>
            <a:r>
              <a:rPr lang="tr-TR" dirty="0" smtClean="0"/>
              <a:t>yılda 25000-150000 ton civanın havaya geçtiği hesaplanmaktadır. Yakıtlarla </a:t>
            </a:r>
            <a:r>
              <a:rPr lang="tr-TR" dirty="0" smtClean="0"/>
              <a:t>geçeni 10000ton/yıl </a:t>
            </a:r>
            <a:r>
              <a:rPr lang="tr-TR" dirty="0" smtClean="0"/>
              <a:t>tahmin edilmektedir. Havada </a:t>
            </a:r>
            <a:r>
              <a:rPr lang="tr-TR" dirty="0" err="1" smtClean="0"/>
              <a:t>civa</a:t>
            </a:r>
            <a:r>
              <a:rPr lang="tr-TR" dirty="0" smtClean="0"/>
              <a:t> sınır değeri: 0.1 mg/m</a:t>
            </a:r>
            <a:r>
              <a:rPr lang="tr-TR" baseline="30000" dirty="0" smtClean="0"/>
              <a:t>3</a:t>
            </a:r>
          </a:p>
          <a:p>
            <a:r>
              <a:rPr lang="tr-TR" dirty="0" smtClean="0"/>
              <a:t>.</a:t>
            </a:r>
          </a:p>
          <a:p>
            <a:pPr marL="285750" indent="-285750">
              <a:buFont typeface="Arial" panose="020B0604020202020204" pitchFamily="34" charset="0"/>
              <a:buChar char="•"/>
            </a:pPr>
            <a:r>
              <a:rPr lang="tr-TR" dirty="0" smtClean="0"/>
              <a:t> </a:t>
            </a:r>
            <a:r>
              <a:rPr lang="tr-TR" dirty="0" smtClean="0"/>
              <a:t>Kumaşların, giyeceklerin ve birçok tüketim eşyasının bile </a:t>
            </a:r>
            <a:r>
              <a:rPr lang="tr-TR" dirty="0" err="1" smtClean="0"/>
              <a:t>civa</a:t>
            </a:r>
            <a:r>
              <a:rPr lang="tr-TR" dirty="0" smtClean="0"/>
              <a:t> içeriğinin, özellikle tere geçenin,</a:t>
            </a:r>
          </a:p>
          <a:p>
            <a:r>
              <a:rPr lang="tr-TR" dirty="0" smtClean="0"/>
              <a:t>yemler ve her tür besinin, ot ve sebzelerin </a:t>
            </a:r>
            <a:r>
              <a:rPr lang="tr-TR" dirty="0" err="1" smtClean="0"/>
              <a:t>civa</a:t>
            </a:r>
            <a:r>
              <a:rPr lang="tr-TR" dirty="0" smtClean="0"/>
              <a:t> içeriği kontrolü istenmektedir. </a:t>
            </a:r>
            <a:endParaRPr lang="tr-TR" dirty="0"/>
          </a:p>
        </p:txBody>
      </p:sp>
    </p:spTree>
    <p:extLst>
      <p:ext uri="{BB962C8B-B14F-4D97-AF65-F5344CB8AC3E}">
        <p14:creationId xmlns:p14="http://schemas.microsoft.com/office/powerpoint/2010/main" val="2133817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5821" y="546539"/>
            <a:ext cx="10951779" cy="5909310"/>
          </a:xfrm>
          <a:prstGeom prst="rect">
            <a:avLst/>
          </a:prstGeom>
        </p:spPr>
        <p:txBody>
          <a:bodyPr wrap="square">
            <a:spAutoFit/>
          </a:bodyPr>
          <a:lstStyle/>
          <a:p>
            <a:r>
              <a:rPr lang="tr-TR" dirty="0" smtClean="0"/>
              <a:t>ESER </a:t>
            </a:r>
            <a:r>
              <a:rPr lang="tr-TR" dirty="0" smtClean="0"/>
              <a:t>ELEMENTLER</a:t>
            </a:r>
          </a:p>
          <a:p>
            <a:endParaRPr lang="tr-TR" dirty="0" smtClean="0"/>
          </a:p>
          <a:p>
            <a:pPr marL="285750" indent="-285750">
              <a:buFont typeface="Arial" panose="020B0604020202020204" pitchFamily="34" charset="0"/>
              <a:buChar char="•"/>
            </a:pPr>
            <a:r>
              <a:rPr lang="tr-TR" dirty="0" smtClean="0"/>
              <a:t>Fe</a:t>
            </a:r>
            <a:r>
              <a:rPr lang="tr-TR" dirty="0" smtClean="0"/>
              <a:t>, </a:t>
            </a:r>
            <a:r>
              <a:rPr lang="tr-TR" dirty="0" err="1" smtClean="0"/>
              <a:t>Zn</a:t>
            </a:r>
            <a:r>
              <a:rPr lang="tr-TR" dirty="0" smtClean="0"/>
              <a:t>, Cu</a:t>
            </a:r>
          </a:p>
          <a:p>
            <a:pPr marL="285750" indent="-285750">
              <a:buFont typeface="Arial" panose="020B0604020202020204" pitchFamily="34" charset="0"/>
              <a:buChar char="•"/>
            </a:pPr>
            <a:r>
              <a:rPr lang="tr-TR" dirty="0" err="1" smtClean="0"/>
              <a:t>Co</a:t>
            </a:r>
            <a:r>
              <a:rPr lang="tr-TR" dirty="0" smtClean="0"/>
              <a:t>, I, F,</a:t>
            </a:r>
          </a:p>
          <a:p>
            <a:pPr marL="285750" indent="-285750">
              <a:buFont typeface="Arial" panose="020B0604020202020204" pitchFamily="34" charset="0"/>
              <a:buChar char="•"/>
            </a:pPr>
            <a:r>
              <a:rPr lang="tr-TR" dirty="0" smtClean="0"/>
              <a:t>Mn</a:t>
            </a:r>
            <a:r>
              <a:rPr lang="tr-TR" dirty="0" smtClean="0"/>
              <a:t>, Se, Cr</a:t>
            </a:r>
          </a:p>
          <a:p>
            <a:pPr marL="285750" indent="-285750">
              <a:buFont typeface="Arial" panose="020B0604020202020204" pitchFamily="34" charset="0"/>
              <a:buChar char="•"/>
            </a:pPr>
            <a:r>
              <a:rPr lang="tr-TR" dirty="0" err="1" smtClean="0"/>
              <a:t>Mo</a:t>
            </a:r>
            <a:r>
              <a:rPr lang="tr-TR" dirty="0" smtClean="0"/>
              <a:t>, Si, </a:t>
            </a:r>
            <a:r>
              <a:rPr lang="tr-TR" dirty="0" err="1" smtClean="0"/>
              <a:t>Sn,V</a:t>
            </a:r>
            <a:r>
              <a:rPr lang="tr-TR" dirty="0" smtClean="0"/>
              <a:t>, Ni</a:t>
            </a:r>
          </a:p>
          <a:p>
            <a:pPr marL="285750" indent="-285750">
              <a:buFont typeface="Arial" panose="020B0604020202020204" pitchFamily="34" charset="0"/>
              <a:buChar char="•"/>
            </a:pPr>
            <a:r>
              <a:rPr lang="tr-TR" dirty="0" smtClean="0"/>
              <a:t>Al</a:t>
            </a:r>
            <a:r>
              <a:rPr lang="tr-TR" dirty="0" smtClean="0"/>
              <a:t>, Rb, </a:t>
            </a:r>
            <a:r>
              <a:rPr lang="tr-TR" dirty="0" err="1" smtClean="0"/>
              <a:t>Br</a:t>
            </a:r>
            <a:r>
              <a:rPr lang="tr-TR" dirty="0" smtClean="0"/>
              <a:t>,</a:t>
            </a:r>
          </a:p>
          <a:p>
            <a:pPr marL="285750" indent="-285750">
              <a:buFont typeface="Arial" panose="020B0604020202020204" pitchFamily="34" charset="0"/>
              <a:buChar char="•"/>
            </a:pPr>
            <a:r>
              <a:rPr lang="tr-TR" dirty="0" smtClean="0"/>
              <a:t>As</a:t>
            </a:r>
            <a:r>
              <a:rPr lang="tr-TR" dirty="0" smtClean="0"/>
              <a:t>, </a:t>
            </a:r>
            <a:r>
              <a:rPr lang="tr-TR" dirty="0" err="1" smtClean="0"/>
              <a:t>Cd</a:t>
            </a:r>
            <a:r>
              <a:rPr lang="tr-TR" dirty="0" smtClean="0"/>
              <a:t>, Pb</a:t>
            </a:r>
          </a:p>
          <a:p>
            <a:pPr marL="285750" indent="-285750">
              <a:buFont typeface="Arial" panose="020B0604020202020204" pitchFamily="34" charset="0"/>
              <a:buChar char="•"/>
            </a:pPr>
            <a:r>
              <a:rPr lang="tr-TR" dirty="0" err="1" smtClean="0"/>
              <a:t>Li</a:t>
            </a:r>
            <a:r>
              <a:rPr lang="tr-TR" dirty="0" smtClean="0"/>
              <a:t>, </a:t>
            </a:r>
            <a:r>
              <a:rPr lang="tr-TR" dirty="0" err="1" smtClean="0"/>
              <a:t>Sr</a:t>
            </a:r>
            <a:r>
              <a:rPr lang="tr-TR" dirty="0" smtClean="0"/>
              <a:t>, </a:t>
            </a:r>
            <a:r>
              <a:rPr lang="tr-TR" dirty="0" err="1" smtClean="0"/>
              <a:t>Ba</a:t>
            </a:r>
            <a:r>
              <a:rPr lang="tr-TR" dirty="0" smtClean="0"/>
              <a:t>, </a:t>
            </a:r>
            <a:r>
              <a:rPr lang="tr-TR" dirty="0" err="1" smtClean="0"/>
              <a:t>Ag</a:t>
            </a:r>
            <a:r>
              <a:rPr lang="tr-TR" dirty="0" smtClean="0"/>
              <a:t>, </a:t>
            </a:r>
            <a:r>
              <a:rPr lang="tr-TR" dirty="0" err="1" smtClean="0"/>
              <a:t>Au</a:t>
            </a:r>
            <a:r>
              <a:rPr lang="tr-TR" dirty="0" smtClean="0"/>
              <a:t>, B</a:t>
            </a:r>
          </a:p>
          <a:p>
            <a:pPr marL="285750" indent="-285750">
              <a:buFont typeface="Arial" panose="020B0604020202020204" pitchFamily="34" charset="0"/>
              <a:buChar char="•"/>
            </a:pPr>
            <a:r>
              <a:rPr lang="tr-TR" dirty="0" smtClean="0"/>
              <a:t>Hg</a:t>
            </a:r>
            <a:r>
              <a:rPr lang="tr-TR" dirty="0" smtClean="0"/>
              <a:t>, Be,(Gerekli Değil)</a:t>
            </a:r>
          </a:p>
          <a:p>
            <a:pPr marL="285750" indent="-285750">
              <a:buFont typeface="Arial" panose="020B0604020202020204" pitchFamily="34" charset="0"/>
              <a:buChar char="•"/>
            </a:pPr>
            <a:r>
              <a:rPr lang="tr-TR" dirty="0" smtClean="0"/>
              <a:t>W</a:t>
            </a:r>
            <a:r>
              <a:rPr lang="tr-TR" dirty="0" smtClean="0"/>
              <a:t>, </a:t>
            </a:r>
            <a:r>
              <a:rPr lang="tr-TR" dirty="0" err="1" smtClean="0"/>
              <a:t>Bi</a:t>
            </a:r>
            <a:r>
              <a:rPr lang="tr-TR" dirty="0" smtClean="0"/>
              <a:t> ve </a:t>
            </a:r>
            <a:r>
              <a:rPr lang="tr-TR" dirty="0" smtClean="0"/>
              <a:t>diğerleri            </a:t>
            </a:r>
            <a:r>
              <a:rPr lang="tr-TR" dirty="0" smtClean="0"/>
              <a:t>Olarak sıralanabilir. Hepsinin başında inorganik materyal </a:t>
            </a:r>
            <a:r>
              <a:rPr lang="tr-TR" dirty="0" err="1" smtClean="0"/>
              <a:t>olararak</a:t>
            </a:r>
            <a:r>
              <a:rPr lang="tr-TR" dirty="0" smtClean="0"/>
              <a:t> suyun varlığı ihmal edilemez ama eser element olarak değil temel element olarak</a:t>
            </a:r>
          </a:p>
          <a:p>
            <a:endParaRPr lang="tr-TR" dirty="0" smtClean="0"/>
          </a:p>
          <a:p>
            <a:r>
              <a:rPr lang="tr-TR" dirty="0" smtClean="0"/>
              <a:t>Bunların bir kısmı gerekli ve yaşamsal öneme sahip, </a:t>
            </a:r>
            <a:r>
              <a:rPr lang="tr-TR" dirty="0" smtClean="0"/>
              <a:t>bir kısmı </a:t>
            </a:r>
            <a:r>
              <a:rPr lang="tr-TR" dirty="0" smtClean="0"/>
              <a:t>zehirli </a:t>
            </a:r>
            <a:r>
              <a:rPr lang="tr-TR" dirty="0" smtClean="0"/>
              <a:t>ve </a:t>
            </a:r>
            <a:r>
              <a:rPr lang="tr-TR" dirty="0" err="1" smtClean="0"/>
              <a:t>kansorejen</a:t>
            </a:r>
            <a:r>
              <a:rPr lang="tr-TR" dirty="0" smtClean="0"/>
              <a:t>, bir kısmının da azı yeterli çoğu zararlı</a:t>
            </a:r>
            <a:r>
              <a:rPr lang="tr-TR" dirty="0"/>
              <a:t> </a:t>
            </a:r>
            <a:r>
              <a:rPr lang="tr-TR" dirty="0" smtClean="0"/>
              <a:t>olabilen elementlerdir,</a:t>
            </a:r>
          </a:p>
          <a:p>
            <a:endParaRPr lang="tr-TR" dirty="0"/>
          </a:p>
          <a:p>
            <a:r>
              <a:rPr lang="tr-TR" dirty="0" smtClean="0"/>
              <a:t>Öncelikle bu </a:t>
            </a:r>
            <a:r>
              <a:rPr lang="tr-TR" dirty="0" err="1" smtClean="0"/>
              <a:t>elementlein</a:t>
            </a:r>
            <a:r>
              <a:rPr lang="tr-TR" dirty="0" smtClean="0"/>
              <a:t> işlevleri nelerdir kısaca gözden geçirelim. Daha sonraki derslerde </a:t>
            </a:r>
            <a:r>
              <a:rPr lang="tr-TR" dirty="0" err="1" smtClean="0"/>
              <a:t>esansiyel</a:t>
            </a:r>
            <a:r>
              <a:rPr lang="tr-TR" dirty="0" smtClean="0"/>
              <a:t> olmazsa  olmaz ama miktarı gerekli olduğu kadar vücutta kullanılan metallerden koordinasyon bileşiklerinden fazlalığı ve eksikliği olduğunda nasıl ilaç </a:t>
            </a:r>
            <a:r>
              <a:rPr lang="tr-TR" dirty="0" err="1" smtClean="0"/>
              <a:t>olarark</a:t>
            </a:r>
            <a:r>
              <a:rPr lang="tr-TR" dirty="0" smtClean="0"/>
              <a:t> kullanıldıklarından bahsedeceğiz . Başlıca demir bakır çinko </a:t>
            </a:r>
            <a:r>
              <a:rPr lang="tr-TR" dirty="0" err="1" smtClean="0"/>
              <a:t>pşlat,n</a:t>
            </a:r>
            <a:r>
              <a:rPr lang="tr-TR" dirty="0" smtClean="0"/>
              <a:t> gibi elementleri inceleyeceğiz Şimdi belli başlı özelliklere işlevlerine bakalım.</a:t>
            </a:r>
            <a:endParaRPr lang="tr-TR" dirty="0"/>
          </a:p>
        </p:txBody>
      </p:sp>
    </p:spTree>
    <p:extLst>
      <p:ext uri="{BB962C8B-B14F-4D97-AF65-F5344CB8AC3E}">
        <p14:creationId xmlns:p14="http://schemas.microsoft.com/office/powerpoint/2010/main" val="2835101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6331" y="462456"/>
            <a:ext cx="8807669" cy="4247317"/>
          </a:xfrm>
          <a:prstGeom prst="rect">
            <a:avLst/>
          </a:prstGeom>
        </p:spPr>
        <p:txBody>
          <a:bodyPr wrap="square">
            <a:spAutoFit/>
          </a:bodyPr>
          <a:lstStyle/>
          <a:p>
            <a:r>
              <a:rPr lang="tr-TR" dirty="0" smtClean="0"/>
              <a:t>ESER ELEMENTLERİN İŞLEVLERİ</a:t>
            </a:r>
          </a:p>
          <a:p>
            <a:pPr marL="285750" indent="-285750">
              <a:buFont typeface="Arial" panose="020B0604020202020204" pitchFamily="34" charset="0"/>
              <a:buChar char="•"/>
            </a:pPr>
            <a:r>
              <a:rPr lang="tr-TR" dirty="0"/>
              <a:t>Büyüme ve gelişme </a:t>
            </a:r>
            <a:r>
              <a:rPr lang="tr-TR" dirty="0" smtClean="0"/>
              <a:t>desteği</a:t>
            </a:r>
            <a:endParaRPr lang="tr-TR" dirty="0" smtClean="0"/>
          </a:p>
          <a:p>
            <a:pPr marL="285750" indent="-285750">
              <a:buFont typeface="Arial" panose="020B0604020202020204" pitchFamily="34" charset="0"/>
              <a:buChar char="•"/>
            </a:pPr>
            <a:r>
              <a:rPr lang="tr-TR" dirty="0" smtClean="0"/>
              <a:t>Enzim </a:t>
            </a:r>
            <a:r>
              <a:rPr lang="tr-TR" dirty="0" smtClean="0"/>
              <a:t>bileşeni,</a:t>
            </a:r>
          </a:p>
          <a:p>
            <a:pPr marL="285750" indent="-285750">
              <a:buFont typeface="Arial" panose="020B0604020202020204" pitchFamily="34" charset="0"/>
              <a:buChar char="•"/>
            </a:pPr>
            <a:r>
              <a:rPr lang="tr-TR" dirty="0"/>
              <a:t>Sağlıklı doku yapımı,</a:t>
            </a:r>
          </a:p>
          <a:p>
            <a:pPr marL="285750" indent="-285750">
              <a:buFont typeface="Arial" panose="020B0604020202020204" pitchFamily="34" charset="0"/>
              <a:buChar char="•"/>
            </a:pPr>
            <a:r>
              <a:rPr lang="tr-TR" dirty="0" smtClean="0"/>
              <a:t>Enzim </a:t>
            </a:r>
            <a:r>
              <a:rPr lang="tr-TR" dirty="0" err="1" smtClean="0"/>
              <a:t>Aktifleyicisi</a:t>
            </a:r>
            <a:r>
              <a:rPr lang="tr-TR" dirty="0" smtClean="0"/>
              <a:t>,</a:t>
            </a:r>
          </a:p>
          <a:p>
            <a:pPr marL="285750" indent="-285750">
              <a:buFont typeface="Arial" panose="020B0604020202020204" pitchFamily="34" charset="0"/>
              <a:buChar char="•"/>
            </a:pPr>
            <a:r>
              <a:rPr lang="tr-TR" dirty="0" smtClean="0"/>
              <a:t>Kimyasal tepkimelerin </a:t>
            </a:r>
            <a:r>
              <a:rPr lang="tr-TR" dirty="0" smtClean="0"/>
              <a:t>denetimi (canlı bünyede)</a:t>
            </a:r>
          </a:p>
          <a:p>
            <a:pPr marL="285750" indent="-285750">
              <a:buFont typeface="Arial" panose="020B0604020202020204" pitchFamily="34" charset="0"/>
              <a:buChar char="•"/>
            </a:pPr>
            <a:r>
              <a:rPr lang="tr-TR" dirty="0" smtClean="0"/>
              <a:t>Metabolizma </a:t>
            </a:r>
            <a:r>
              <a:rPr lang="tr-TR" dirty="0" smtClean="0"/>
              <a:t>desteği,</a:t>
            </a:r>
          </a:p>
          <a:p>
            <a:pPr marL="285750" indent="-285750">
              <a:buFont typeface="Arial" panose="020B0604020202020204" pitchFamily="34" charset="0"/>
              <a:buChar char="•"/>
            </a:pPr>
            <a:r>
              <a:rPr lang="tr-TR" dirty="0" smtClean="0"/>
              <a:t>Savunma </a:t>
            </a:r>
            <a:r>
              <a:rPr lang="tr-TR" dirty="0" smtClean="0"/>
              <a:t>sistemine destek,</a:t>
            </a:r>
          </a:p>
          <a:p>
            <a:pPr marL="285750" indent="-285750">
              <a:buFont typeface="Arial" panose="020B0604020202020204" pitchFamily="34" charset="0"/>
              <a:buChar char="•"/>
            </a:pPr>
            <a:r>
              <a:rPr lang="tr-TR" dirty="0" smtClean="0"/>
              <a:t>Hormon </a:t>
            </a:r>
            <a:r>
              <a:rPr lang="tr-TR" dirty="0" smtClean="0"/>
              <a:t>ve vitamin yapıtaşı</a:t>
            </a:r>
            <a:r>
              <a:rPr lang="tr-TR" dirty="0" smtClean="0"/>
              <a:t>, olarak sayılabilir.</a:t>
            </a:r>
            <a:endParaRPr lang="tr-TR" dirty="0" smtClean="0"/>
          </a:p>
          <a:p>
            <a:endParaRPr lang="tr-TR" dirty="0"/>
          </a:p>
          <a:p>
            <a:endParaRPr lang="tr-TR" dirty="0" smtClean="0"/>
          </a:p>
          <a:p>
            <a:r>
              <a:rPr lang="tr-TR" dirty="0" smtClean="0"/>
              <a:t>En </a:t>
            </a:r>
            <a:r>
              <a:rPr lang="tr-TR" dirty="0" smtClean="0"/>
              <a:t>gerekliler: Fe, </a:t>
            </a:r>
            <a:r>
              <a:rPr lang="tr-TR" dirty="0" err="1" smtClean="0"/>
              <a:t>Zn</a:t>
            </a:r>
            <a:r>
              <a:rPr lang="tr-TR" dirty="0" smtClean="0"/>
              <a:t>, Cu, </a:t>
            </a:r>
            <a:r>
              <a:rPr lang="tr-TR" dirty="0" err="1" smtClean="0"/>
              <a:t>Co</a:t>
            </a:r>
            <a:r>
              <a:rPr lang="tr-TR" dirty="0" smtClean="0"/>
              <a:t>, I, F, Mn, Se, Cr, </a:t>
            </a:r>
            <a:r>
              <a:rPr lang="tr-TR" dirty="0" err="1" smtClean="0"/>
              <a:t>Mo</a:t>
            </a:r>
            <a:r>
              <a:rPr lang="tr-TR" dirty="0" smtClean="0"/>
              <a:t>, Si, </a:t>
            </a:r>
            <a:r>
              <a:rPr lang="tr-TR" dirty="0" err="1" smtClean="0"/>
              <a:t>Sn,V</a:t>
            </a:r>
            <a:r>
              <a:rPr lang="tr-TR" dirty="0" smtClean="0"/>
              <a:t>, Ni, B,</a:t>
            </a:r>
          </a:p>
          <a:p>
            <a:r>
              <a:rPr lang="tr-TR" dirty="0" smtClean="0"/>
              <a:t>Mg. (Son ikisi bitkiler için</a:t>
            </a:r>
            <a:r>
              <a:rPr lang="tr-TR" dirty="0" smtClean="0"/>
              <a:t>)</a:t>
            </a:r>
          </a:p>
          <a:p>
            <a:r>
              <a:rPr lang="tr-TR" dirty="0" smtClean="0"/>
              <a:t>İlaç olarak kullanılanlar  </a:t>
            </a:r>
            <a:r>
              <a:rPr lang="tr-TR" dirty="0" err="1" smtClean="0"/>
              <a:t>Li,karbonatı</a:t>
            </a:r>
            <a:r>
              <a:rPr lang="tr-TR" dirty="0" smtClean="0"/>
              <a:t> halinde, Vanadyum  kompleksleri </a:t>
            </a:r>
            <a:r>
              <a:rPr lang="tr-TR" dirty="0" err="1" smtClean="0"/>
              <a:t>diabette</a:t>
            </a:r>
            <a:r>
              <a:rPr lang="tr-TR" dirty="0" smtClean="0"/>
              <a:t>, platin kompleksleri kanser tedavisinde  kullanılmaktadır</a:t>
            </a:r>
            <a:endParaRPr lang="tr-TR" dirty="0"/>
          </a:p>
        </p:txBody>
      </p:sp>
    </p:spTree>
    <p:extLst>
      <p:ext uri="{BB962C8B-B14F-4D97-AF65-F5344CB8AC3E}">
        <p14:creationId xmlns:p14="http://schemas.microsoft.com/office/powerpoint/2010/main" val="206263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1991285" y="1498787"/>
            <a:ext cx="6667500" cy="3752850"/>
          </a:xfrm>
          <a:prstGeom prst="rect">
            <a:avLst/>
          </a:prstGeom>
        </p:spPr>
      </p:pic>
    </p:spTree>
    <p:extLst>
      <p:ext uri="{BB962C8B-B14F-4D97-AF65-F5344CB8AC3E}">
        <p14:creationId xmlns:p14="http://schemas.microsoft.com/office/powerpoint/2010/main" val="2049447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578069" y="504498"/>
            <a:ext cx="10646979" cy="2585323"/>
          </a:xfrm>
          <a:prstGeom prst="rect">
            <a:avLst/>
          </a:prstGeom>
        </p:spPr>
        <p:txBody>
          <a:bodyPr wrap="square">
            <a:spAutoFit/>
          </a:bodyPr>
          <a:lstStyle/>
          <a:p>
            <a:pPr algn="ctr"/>
            <a:r>
              <a:rPr lang="tr-TR" b="1" dirty="0" smtClean="0"/>
              <a:t>D E M İ R</a:t>
            </a:r>
          </a:p>
          <a:p>
            <a:pPr algn="ctr"/>
            <a:endParaRPr lang="tr-TR" dirty="0" smtClean="0"/>
          </a:p>
          <a:p>
            <a:endParaRPr lang="tr-TR" dirty="0" smtClean="0"/>
          </a:p>
          <a:p>
            <a:pPr marL="285750" indent="-285750">
              <a:buFont typeface="Arial" panose="020B0604020202020204" pitchFamily="34" charset="0"/>
              <a:buChar char="•"/>
            </a:pPr>
            <a:r>
              <a:rPr lang="tr-TR" dirty="0" smtClean="0"/>
              <a:t>En </a:t>
            </a:r>
            <a:r>
              <a:rPr lang="tr-TR" dirty="0" smtClean="0"/>
              <a:t>önemli eser element</a:t>
            </a:r>
          </a:p>
          <a:p>
            <a:pPr marL="285750" indent="-285750">
              <a:buFont typeface="Arial" panose="020B0604020202020204" pitchFamily="34" charset="0"/>
              <a:buChar char="•"/>
            </a:pPr>
            <a:r>
              <a:rPr lang="tr-TR" dirty="0" smtClean="0"/>
              <a:t>Kanda O2 taşır</a:t>
            </a:r>
            <a:r>
              <a:rPr lang="tr-TR" dirty="0" smtClean="0"/>
              <a:t>,</a:t>
            </a:r>
          </a:p>
          <a:p>
            <a:pPr marL="285750" indent="-285750">
              <a:buFont typeface="Arial" panose="020B0604020202020204" pitchFamily="34" charset="0"/>
              <a:buChar char="•"/>
            </a:pPr>
            <a:r>
              <a:rPr lang="tr-TR" dirty="0" smtClean="0"/>
              <a:t>Kan</a:t>
            </a:r>
            <a:r>
              <a:rPr lang="tr-TR" dirty="0" smtClean="0"/>
              <a:t>, kas eti ve bir çok doku için yapıtaşı olup </a:t>
            </a:r>
            <a:r>
              <a:rPr lang="tr-TR" dirty="0" smtClean="0"/>
              <a:t>bunların rengini </a:t>
            </a:r>
            <a:r>
              <a:rPr lang="tr-TR" dirty="0" smtClean="0"/>
              <a:t>de verir,</a:t>
            </a:r>
          </a:p>
          <a:p>
            <a:pPr marL="285750" indent="-285750">
              <a:buFont typeface="Arial" panose="020B0604020202020204" pitchFamily="34" charset="0"/>
              <a:buChar char="•"/>
            </a:pPr>
            <a:r>
              <a:rPr lang="tr-TR" dirty="0" smtClean="0"/>
              <a:t>Radikallerden </a:t>
            </a:r>
            <a:r>
              <a:rPr lang="tr-TR" dirty="0" smtClean="0"/>
              <a:t>korunma sisteminde görev alır</a:t>
            </a:r>
          </a:p>
          <a:p>
            <a:pPr marL="285750" indent="-285750">
              <a:buFont typeface="Arial" panose="020B0604020202020204" pitchFamily="34" charset="0"/>
              <a:buChar char="•"/>
            </a:pPr>
            <a:r>
              <a:rPr lang="tr-TR" dirty="0" smtClean="0"/>
              <a:t>Normal </a:t>
            </a:r>
            <a:r>
              <a:rPr lang="tr-TR" dirty="0" smtClean="0"/>
              <a:t>insan da tüm eser elementlerin toplamının 1/3 </a:t>
            </a:r>
            <a:r>
              <a:rPr lang="tr-TR" dirty="0" smtClean="0"/>
              <a:t>–½ ‘ si yani : 2-,5 gr. kadar bulunur.</a:t>
            </a:r>
          </a:p>
          <a:p>
            <a:pPr marL="285750" indent="-285750">
              <a:buFont typeface="Arial" panose="020B0604020202020204" pitchFamily="34" charset="0"/>
              <a:buChar char="•"/>
            </a:pPr>
            <a:r>
              <a:rPr lang="tr-TR" dirty="0" smtClean="0"/>
              <a:t>Günlük </a:t>
            </a:r>
            <a:r>
              <a:rPr lang="tr-TR" dirty="0" smtClean="0"/>
              <a:t>doz : Erkeklerde; 10 mg, Kadınlarda; 15 </a:t>
            </a:r>
            <a:r>
              <a:rPr lang="tr-TR" dirty="0" smtClean="0"/>
              <a:t>mg (</a:t>
            </a:r>
            <a:r>
              <a:rPr lang="tr-TR" dirty="0" smtClean="0"/>
              <a:t>Emziklide : 20 mg, Hamilede: 30 mg.)</a:t>
            </a:r>
            <a:endParaRPr lang="tr-TR" dirty="0"/>
          </a:p>
        </p:txBody>
      </p:sp>
      <p:sp>
        <p:nvSpPr>
          <p:cNvPr id="6" name="Dikdörtgen 5"/>
          <p:cNvSpPr/>
          <p:nvPr/>
        </p:nvSpPr>
        <p:spPr>
          <a:xfrm>
            <a:off x="525517" y="3646099"/>
            <a:ext cx="10962289" cy="1754326"/>
          </a:xfrm>
          <a:prstGeom prst="rect">
            <a:avLst/>
          </a:prstGeom>
        </p:spPr>
        <p:txBody>
          <a:bodyPr wrap="square">
            <a:spAutoFit/>
          </a:bodyPr>
          <a:lstStyle/>
          <a:p>
            <a:pPr marL="285750" indent="-285750">
              <a:buFont typeface="Arial" panose="020B0604020202020204" pitchFamily="34" charset="0"/>
              <a:buChar char="•"/>
            </a:pPr>
            <a:r>
              <a:rPr lang="tr-TR" dirty="0" smtClean="0"/>
              <a:t>Demir eksikliğinde enfeksiyon riski artar, vücut direnci düşer, halsizlik görülür.</a:t>
            </a:r>
          </a:p>
          <a:p>
            <a:pPr marL="285750" indent="-285750">
              <a:buFont typeface="Arial" panose="020B0604020202020204" pitchFamily="34" charset="0"/>
              <a:buChar char="•"/>
            </a:pPr>
            <a:r>
              <a:rPr lang="tr-TR" dirty="0" smtClean="0"/>
              <a:t>İleri </a:t>
            </a:r>
            <a:r>
              <a:rPr lang="tr-TR" dirty="0" smtClean="0"/>
              <a:t>safhada kanın kırmızı maddesi azalır, demir </a:t>
            </a:r>
            <a:r>
              <a:rPr lang="tr-TR" dirty="0" smtClean="0"/>
              <a:t>eksikliği anemisi </a:t>
            </a:r>
            <a:r>
              <a:rPr lang="tr-TR" dirty="0" smtClean="0"/>
              <a:t>görülür.</a:t>
            </a:r>
          </a:p>
          <a:p>
            <a:pPr marL="285750" indent="-285750">
              <a:buFont typeface="Arial" panose="020B0604020202020204" pitchFamily="34" charset="0"/>
              <a:buChar char="•"/>
            </a:pPr>
            <a:r>
              <a:rPr lang="tr-TR" dirty="0" smtClean="0"/>
              <a:t>Kadınlarda </a:t>
            </a:r>
            <a:r>
              <a:rPr lang="tr-TR" dirty="0" smtClean="0"/>
              <a:t>adet döneminde, hamilelikte ve </a:t>
            </a:r>
            <a:r>
              <a:rPr lang="tr-TR" dirty="0" smtClean="0"/>
              <a:t>emzirme döneminde </a:t>
            </a:r>
            <a:r>
              <a:rPr lang="tr-TR" dirty="0" smtClean="0"/>
              <a:t>görülür.</a:t>
            </a:r>
          </a:p>
          <a:p>
            <a:pPr marL="285750" indent="-285750">
              <a:buFont typeface="Arial" panose="020B0604020202020204" pitchFamily="34" charset="0"/>
              <a:buChar char="•"/>
            </a:pPr>
            <a:r>
              <a:rPr lang="tr-TR" dirty="0" smtClean="0"/>
              <a:t>Aşırısının zehir etkisi yoktur.</a:t>
            </a:r>
          </a:p>
          <a:p>
            <a:pPr marL="285750" indent="-285750">
              <a:buFont typeface="Arial" panose="020B0604020202020204" pitchFamily="34" charset="0"/>
              <a:buChar char="•"/>
            </a:pPr>
            <a:r>
              <a:rPr lang="tr-TR" dirty="0" smtClean="0"/>
              <a:t>Hem </a:t>
            </a:r>
            <a:r>
              <a:rPr lang="tr-TR" dirty="0" smtClean="0"/>
              <a:t>hayvansal, hem bitkisel besinlerle yeterli Fe </a:t>
            </a:r>
            <a:r>
              <a:rPr lang="tr-TR" dirty="0" smtClean="0"/>
              <a:t>alınır. Eksikliğinde </a:t>
            </a:r>
            <a:r>
              <a:rPr lang="tr-TR" dirty="0" smtClean="0"/>
              <a:t>ek destek Fe verilmeli</a:t>
            </a:r>
          </a:p>
          <a:p>
            <a:pPr marL="285750" indent="-285750">
              <a:buFont typeface="Arial" panose="020B0604020202020204" pitchFamily="34" charset="0"/>
              <a:buChar char="•"/>
            </a:pPr>
            <a:r>
              <a:rPr lang="tr-TR" dirty="0" smtClean="0"/>
              <a:t>Kırmızı </a:t>
            </a:r>
            <a:r>
              <a:rPr lang="tr-TR" dirty="0" smtClean="0"/>
              <a:t>et, sakatat, </a:t>
            </a:r>
            <a:r>
              <a:rPr lang="tr-TR" dirty="0" err="1" smtClean="0"/>
              <a:t>ekmek,yeşil</a:t>
            </a:r>
            <a:r>
              <a:rPr lang="tr-TR" dirty="0" smtClean="0"/>
              <a:t> </a:t>
            </a:r>
            <a:r>
              <a:rPr lang="tr-TR" dirty="0" err="1" smtClean="0"/>
              <a:t>sebzeler,C</a:t>
            </a:r>
            <a:r>
              <a:rPr lang="tr-TR" dirty="0" smtClean="0"/>
              <a:t>-vitamini </a:t>
            </a:r>
            <a:r>
              <a:rPr lang="tr-TR" dirty="0" err="1" smtClean="0"/>
              <a:t>içerenmeyve</a:t>
            </a:r>
            <a:r>
              <a:rPr lang="tr-TR" dirty="0" smtClean="0"/>
              <a:t> </a:t>
            </a:r>
            <a:r>
              <a:rPr lang="tr-TR" dirty="0" smtClean="0"/>
              <a:t>ve meyve suları yeterli Fe içerir.</a:t>
            </a:r>
            <a:endParaRPr lang="tr-TR" dirty="0"/>
          </a:p>
        </p:txBody>
      </p:sp>
    </p:spTree>
    <p:extLst>
      <p:ext uri="{BB962C8B-B14F-4D97-AF65-F5344CB8AC3E}">
        <p14:creationId xmlns:p14="http://schemas.microsoft.com/office/powerpoint/2010/main" val="1657294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99393" y="154799"/>
            <a:ext cx="11508828" cy="2616101"/>
          </a:xfrm>
          <a:prstGeom prst="rect">
            <a:avLst/>
          </a:prstGeom>
        </p:spPr>
        <p:txBody>
          <a:bodyPr wrap="square">
            <a:spAutoFit/>
          </a:bodyPr>
          <a:lstStyle/>
          <a:p>
            <a:pPr algn="ctr"/>
            <a:r>
              <a:rPr lang="tr-TR" b="1" dirty="0" smtClean="0"/>
              <a:t>Ç İ N K O</a:t>
            </a:r>
          </a:p>
          <a:p>
            <a:endParaRPr lang="tr-TR" dirty="0" smtClean="0"/>
          </a:p>
          <a:p>
            <a:pPr marL="285750" indent="-285750">
              <a:buFont typeface="Arial" panose="020B0604020202020204" pitchFamily="34" charset="0"/>
              <a:buChar char="•"/>
            </a:pPr>
            <a:r>
              <a:rPr lang="tr-TR" sz="1600" dirty="0" smtClean="0"/>
              <a:t>Demirden </a:t>
            </a:r>
            <a:r>
              <a:rPr lang="tr-TR" sz="1600" dirty="0" smtClean="0"/>
              <a:t>sonra en çok bulunan eser element,</a:t>
            </a:r>
          </a:p>
          <a:p>
            <a:pPr marL="285750" indent="-285750">
              <a:buFont typeface="Arial" panose="020B0604020202020204" pitchFamily="34" charset="0"/>
              <a:buChar char="•"/>
            </a:pPr>
            <a:r>
              <a:rPr lang="tr-TR" sz="1600" dirty="0" smtClean="0"/>
              <a:t>Enzim </a:t>
            </a:r>
            <a:r>
              <a:rPr lang="tr-TR" sz="1600" dirty="0" smtClean="0"/>
              <a:t>ve hormonların yapısında bulunur.</a:t>
            </a:r>
          </a:p>
          <a:p>
            <a:pPr marL="285750" indent="-285750">
              <a:buFont typeface="Arial" panose="020B0604020202020204" pitchFamily="34" charset="0"/>
              <a:buChar char="•"/>
            </a:pPr>
            <a:r>
              <a:rPr lang="tr-TR" sz="1600" dirty="0" err="1" smtClean="0"/>
              <a:t>Enzimatik</a:t>
            </a:r>
            <a:r>
              <a:rPr lang="tr-TR" sz="1600" dirty="0" smtClean="0"/>
              <a:t> </a:t>
            </a:r>
            <a:r>
              <a:rPr lang="tr-TR" sz="1600" dirty="0" smtClean="0"/>
              <a:t>ve </a:t>
            </a:r>
            <a:r>
              <a:rPr lang="tr-TR" sz="1600" dirty="0" err="1" smtClean="0"/>
              <a:t>hormonal</a:t>
            </a:r>
            <a:r>
              <a:rPr lang="tr-TR" sz="1600" dirty="0" smtClean="0"/>
              <a:t> işlemlerde </a:t>
            </a:r>
            <a:r>
              <a:rPr lang="tr-TR" sz="1600" dirty="0" err="1" smtClean="0"/>
              <a:t>aktifleyici</a:t>
            </a:r>
            <a:r>
              <a:rPr lang="tr-TR" sz="1600" dirty="0" smtClean="0"/>
              <a:t> </a:t>
            </a:r>
            <a:r>
              <a:rPr lang="tr-TR" sz="1600" dirty="0" smtClean="0"/>
              <a:t>ve katalizör</a:t>
            </a:r>
            <a:r>
              <a:rPr lang="tr-TR" sz="1600" dirty="0" smtClean="0"/>
              <a:t>,</a:t>
            </a:r>
          </a:p>
          <a:p>
            <a:pPr marL="285750" indent="-285750">
              <a:buFont typeface="Arial" panose="020B0604020202020204" pitchFamily="34" charset="0"/>
              <a:buChar char="•"/>
            </a:pPr>
            <a:r>
              <a:rPr lang="tr-TR" sz="1600" dirty="0" err="1" smtClean="0"/>
              <a:t>İnsulin</a:t>
            </a:r>
            <a:r>
              <a:rPr lang="tr-TR" sz="1600" dirty="0" smtClean="0"/>
              <a:t> </a:t>
            </a:r>
            <a:r>
              <a:rPr lang="tr-TR" sz="1600" dirty="0" smtClean="0"/>
              <a:t>hormonunun bir bileşeni olarak büyüme </a:t>
            </a:r>
            <a:r>
              <a:rPr lang="tr-TR" sz="1600" dirty="0" smtClean="0"/>
              <a:t>ve seksüel </a:t>
            </a:r>
            <a:r>
              <a:rPr lang="tr-TR" sz="1600" dirty="0" smtClean="0"/>
              <a:t>gelişim hormonlarını etkiler.</a:t>
            </a:r>
          </a:p>
          <a:p>
            <a:pPr marL="285750" indent="-285750">
              <a:buFont typeface="Arial" panose="020B0604020202020204" pitchFamily="34" charset="0"/>
              <a:buChar char="•"/>
            </a:pPr>
            <a:r>
              <a:rPr lang="tr-TR" sz="1600" dirty="0" smtClean="0"/>
              <a:t>Madde </a:t>
            </a:r>
            <a:r>
              <a:rPr lang="tr-TR" sz="1600" dirty="0" smtClean="0"/>
              <a:t>dönüşüm sisteminde,</a:t>
            </a:r>
          </a:p>
          <a:p>
            <a:pPr marL="285750" indent="-285750">
              <a:buFont typeface="Arial" panose="020B0604020202020204" pitchFamily="34" charset="0"/>
              <a:buChar char="•"/>
            </a:pPr>
            <a:r>
              <a:rPr lang="tr-TR" sz="1600" dirty="0" smtClean="0"/>
              <a:t>Amino </a:t>
            </a:r>
            <a:r>
              <a:rPr lang="tr-TR" sz="1600" dirty="0" smtClean="0"/>
              <a:t>asit döngüsünde,</a:t>
            </a:r>
          </a:p>
          <a:p>
            <a:pPr marL="285750" indent="-285750">
              <a:buFont typeface="Arial" panose="020B0604020202020204" pitchFamily="34" charset="0"/>
              <a:buChar char="•"/>
            </a:pPr>
            <a:r>
              <a:rPr lang="tr-TR" sz="1600" dirty="0" smtClean="0"/>
              <a:t>Vücuda </a:t>
            </a:r>
            <a:r>
              <a:rPr lang="tr-TR" sz="1600" dirty="0" smtClean="0"/>
              <a:t>Özgü savunma sisteminde,</a:t>
            </a:r>
          </a:p>
          <a:p>
            <a:pPr marL="285750" indent="-285750">
              <a:buFont typeface="Arial" panose="020B0604020202020204" pitchFamily="34" charset="0"/>
              <a:buChar char="•"/>
            </a:pPr>
            <a:r>
              <a:rPr lang="tr-TR" sz="1600" dirty="0" smtClean="0"/>
              <a:t> </a:t>
            </a:r>
            <a:r>
              <a:rPr lang="tr-TR" sz="1600" dirty="0" smtClean="0"/>
              <a:t>200’den çok kimyasal tepkimede görev alır, </a:t>
            </a:r>
            <a:r>
              <a:rPr lang="tr-TR" sz="1600" dirty="0" smtClean="0"/>
              <a:t>Tavuk karası </a:t>
            </a:r>
            <a:r>
              <a:rPr lang="tr-TR" sz="1600" dirty="0" smtClean="0"/>
              <a:t>tedavisinde etkindir.</a:t>
            </a:r>
            <a:endParaRPr lang="tr-TR" sz="1600" dirty="0"/>
          </a:p>
        </p:txBody>
      </p:sp>
      <p:sp>
        <p:nvSpPr>
          <p:cNvPr id="4" name="Dikdörtgen 3"/>
          <p:cNvSpPr/>
          <p:nvPr/>
        </p:nvSpPr>
        <p:spPr>
          <a:xfrm>
            <a:off x="399393" y="2770900"/>
            <a:ext cx="11655973" cy="3785652"/>
          </a:xfrm>
          <a:prstGeom prst="rect">
            <a:avLst/>
          </a:prstGeom>
        </p:spPr>
        <p:txBody>
          <a:bodyPr wrap="square">
            <a:spAutoFit/>
          </a:bodyPr>
          <a:lstStyle/>
          <a:p>
            <a:pPr lvl="0"/>
            <a:r>
              <a:rPr lang="tr-TR" sz="1600" b="1" dirty="0">
                <a:solidFill>
                  <a:srgbClr val="E6B729"/>
                </a:solidFill>
              </a:rPr>
              <a:t>ÇİNKO EKSİKLİĞİNDE</a:t>
            </a:r>
            <a:r>
              <a:rPr lang="tr-TR" sz="1600" dirty="0">
                <a:solidFill>
                  <a:prstClr val="white"/>
                </a:solidFill>
              </a:rPr>
              <a:t>:</a:t>
            </a:r>
          </a:p>
          <a:p>
            <a:pPr lvl="0"/>
            <a:endParaRPr lang="tr-TR" sz="1600" dirty="0">
              <a:solidFill>
                <a:prstClr val="white"/>
              </a:solidFill>
            </a:endParaRPr>
          </a:p>
          <a:p>
            <a:pPr lvl="0"/>
            <a:r>
              <a:rPr lang="tr-TR" sz="1600" dirty="0">
                <a:solidFill>
                  <a:prstClr val="white"/>
                </a:solidFill>
              </a:rPr>
              <a:t>- Gelişme ve büyüme bozukluğu,</a:t>
            </a:r>
          </a:p>
          <a:p>
            <a:pPr lvl="0"/>
            <a:r>
              <a:rPr lang="tr-TR" sz="1600" dirty="0">
                <a:solidFill>
                  <a:prstClr val="white"/>
                </a:solidFill>
              </a:rPr>
              <a:t>- </a:t>
            </a:r>
            <a:r>
              <a:rPr lang="tr-TR" sz="1600" dirty="0" err="1">
                <a:solidFill>
                  <a:prstClr val="white"/>
                </a:solidFill>
              </a:rPr>
              <a:t>Vucut</a:t>
            </a:r>
            <a:r>
              <a:rPr lang="tr-TR" sz="1600" dirty="0">
                <a:solidFill>
                  <a:prstClr val="white"/>
                </a:solidFill>
              </a:rPr>
              <a:t> zayıflığı ve kısa boy,</a:t>
            </a:r>
          </a:p>
          <a:p>
            <a:pPr lvl="0"/>
            <a:r>
              <a:rPr lang="tr-TR" sz="1600" dirty="0">
                <a:solidFill>
                  <a:prstClr val="white"/>
                </a:solidFill>
              </a:rPr>
              <a:t>- Neşesizlik, ilgisizlik ve durgunluk,</a:t>
            </a:r>
          </a:p>
          <a:p>
            <a:pPr lvl="0"/>
            <a:r>
              <a:rPr lang="tr-TR" sz="1600" dirty="0">
                <a:solidFill>
                  <a:prstClr val="white"/>
                </a:solidFill>
              </a:rPr>
              <a:t>- Koku ve tat alma bozukluğu,</a:t>
            </a:r>
          </a:p>
          <a:p>
            <a:pPr lvl="0"/>
            <a:r>
              <a:rPr lang="tr-TR" sz="1600" dirty="0">
                <a:solidFill>
                  <a:prstClr val="white"/>
                </a:solidFill>
              </a:rPr>
              <a:t>- Saç dökülmesi (ileri düzeyde)</a:t>
            </a:r>
          </a:p>
          <a:p>
            <a:pPr lvl="0"/>
            <a:r>
              <a:rPr lang="tr-TR" sz="1600" dirty="0">
                <a:solidFill>
                  <a:prstClr val="white"/>
                </a:solidFill>
              </a:rPr>
              <a:t>- Seksüel bozukluk,</a:t>
            </a:r>
          </a:p>
          <a:p>
            <a:pPr lvl="0"/>
            <a:r>
              <a:rPr lang="tr-TR" sz="1600" dirty="0">
                <a:solidFill>
                  <a:prstClr val="white"/>
                </a:solidFill>
              </a:rPr>
              <a:t>- Deride ve tırnaklarda lekelenme,</a:t>
            </a:r>
          </a:p>
          <a:p>
            <a:pPr lvl="0"/>
            <a:r>
              <a:rPr lang="tr-TR" sz="1600" dirty="0">
                <a:solidFill>
                  <a:prstClr val="white"/>
                </a:solidFill>
              </a:rPr>
              <a:t>- Kaşınma artışı. (Kaşınma ve lekeli cilt ve tırnak </a:t>
            </a:r>
            <a:r>
              <a:rPr lang="tr-TR" sz="1600" dirty="0" err="1">
                <a:solidFill>
                  <a:prstClr val="white"/>
                </a:solidFill>
              </a:rPr>
              <a:t>Zn</a:t>
            </a:r>
            <a:r>
              <a:rPr lang="tr-TR" sz="1600" dirty="0">
                <a:solidFill>
                  <a:prstClr val="white"/>
                </a:solidFill>
              </a:rPr>
              <a:t>-Eksikliği göstergesi.</a:t>
            </a:r>
          </a:p>
          <a:p>
            <a:pPr lvl="0"/>
            <a:endParaRPr lang="tr-TR" sz="1600" dirty="0">
              <a:solidFill>
                <a:prstClr val="white"/>
              </a:solidFill>
            </a:endParaRPr>
          </a:p>
          <a:p>
            <a:pPr lvl="0"/>
            <a:r>
              <a:rPr lang="tr-TR" sz="1600" b="1" dirty="0">
                <a:solidFill>
                  <a:srgbClr val="E6B729"/>
                </a:solidFill>
              </a:rPr>
              <a:t>AŞIRISI</a:t>
            </a:r>
            <a:r>
              <a:rPr lang="tr-TR" sz="1600" dirty="0">
                <a:solidFill>
                  <a:prstClr val="white"/>
                </a:solidFill>
              </a:rPr>
              <a:t>: Zehir etkisi yoktur, aksine zehirlenmede kusturucu olarak kullanılır.</a:t>
            </a:r>
          </a:p>
          <a:p>
            <a:pPr lvl="0"/>
            <a:r>
              <a:rPr lang="tr-TR" sz="1600" b="1" dirty="0">
                <a:solidFill>
                  <a:srgbClr val="E6B729"/>
                </a:solidFill>
              </a:rPr>
              <a:t>GÜNLÜK GEREKSİNİM</a:t>
            </a:r>
            <a:r>
              <a:rPr lang="tr-TR" sz="1600" dirty="0">
                <a:solidFill>
                  <a:prstClr val="white"/>
                </a:solidFill>
              </a:rPr>
              <a:t>: Normal kadın ve erkeklerde günde 15 mg,</a:t>
            </a:r>
          </a:p>
          <a:p>
            <a:pPr lvl="0"/>
            <a:r>
              <a:rPr lang="tr-TR" sz="1600" dirty="0">
                <a:solidFill>
                  <a:prstClr val="white"/>
                </a:solidFill>
              </a:rPr>
              <a:t>Hamilelerde:20 mg, Emziklilerde: 25 mg.</a:t>
            </a:r>
          </a:p>
          <a:p>
            <a:pPr lvl="0"/>
            <a:r>
              <a:rPr lang="tr-TR" sz="1600" dirty="0">
                <a:solidFill>
                  <a:prstClr val="white"/>
                </a:solidFill>
              </a:rPr>
              <a:t>Çinko </a:t>
            </a:r>
            <a:r>
              <a:rPr lang="tr-TR" sz="1600" dirty="0" err="1">
                <a:solidFill>
                  <a:prstClr val="white"/>
                </a:solidFill>
              </a:rPr>
              <a:t>eksikliğ</a:t>
            </a:r>
            <a:r>
              <a:rPr lang="tr-TR" sz="1600" dirty="0">
                <a:solidFill>
                  <a:prstClr val="white"/>
                </a:solidFill>
              </a:rPr>
              <a:t> en fazla ülkemizde ve Mısır’da </a:t>
            </a:r>
            <a:r>
              <a:rPr lang="tr-TR" sz="1600" dirty="0" err="1">
                <a:solidFill>
                  <a:prstClr val="white"/>
                </a:solidFill>
              </a:rPr>
              <a:t>görülür.Özellikle</a:t>
            </a:r>
            <a:r>
              <a:rPr lang="tr-TR" sz="1600" dirty="0">
                <a:solidFill>
                  <a:prstClr val="white"/>
                </a:solidFill>
              </a:rPr>
              <a:t> bitkisel gıdalarla  ve tahıl ağırlıklı beslenenlerde rastlanır</a:t>
            </a:r>
            <a:endParaRPr lang="tr-TR" sz="1600" dirty="0">
              <a:solidFill>
                <a:prstClr val="white"/>
              </a:solidFill>
            </a:endParaRPr>
          </a:p>
        </p:txBody>
      </p:sp>
    </p:spTree>
    <p:extLst>
      <p:ext uri="{BB962C8B-B14F-4D97-AF65-F5344CB8AC3E}">
        <p14:creationId xmlns:p14="http://schemas.microsoft.com/office/powerpoint/2010/main" val="3762513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36028" y="1019504"/>
            <a:ext cx="8607972" cy="3139321"/>
          </a:xfrm>
          <a:prstGeom prst="rect">
            <a:avLst/>
          </a:prstGeom>
        </p:spPr>
        <p:txBody>
          <a:bodyPr wrap="square">
            <a:spAutoFit/>
          </a:bodyPr>
          <a:lstStyle/>
          <a:p>
            <a:r>
              <a:rPr lang="tr-TR" b="1" dirty="0" smtClean="0"/>
              <a:t>ÇİNKO KAYNAKLARI</a:t>
            </a:r>
            <a:r>
              <a:rPr lang="tr-TR" dirty="0" smtClean="0"/>
              <a:t>:</a:t>
            </a:r>
          </a:p>
          <a:p>
            <a:pPr marL="285750" indent="-285750">
              <a:buFont typeface="Arial" panose="020B0604020202020204" pitchFamily="34" charset="0"/>
              <a:buChar char="•"/>
            </a:pPr>
            <a:r>
              <a:rPr lang="tr-TR" dirty="0" smtClean="0"/>
              <a:t> </a:t>
            </a:r>
            <a:r>
              <a:rPr lang="tr-TR" dirty="0" smtClean="0"/>
              <a:t>Deniz ürünleri ve özellikle balıklar,</a:t>
            </a:r>
          </a:p>
          <a:p>
            <a:pPr marL="285750" indent="-285750">
              <a:buFont typeface="Arial" panose="020B0604020202020204" pitchFamily="34" charset="0"/>
              <a:buChar char="•"/>
            </a:pPr>
            <a:r>
              <a:rPr lang="tr-TR" dirty="0" err="1" smtClean="0"/>
              <a:t>Sakatat,kaz</a:t>
            </a:r>
            <a:r>
              <a:rPr lang="tr-TR" dirty="0" smtClean="0"/>
              <a:t> </a:t>
            </a:r>
            <a:r>
              <a:rPr lang="tr-TR" dirty="0" smtClean="0"/>
              <a:t>eti,</a:t>
            </a:r>
          </a:p>
          <a:p>
            <a:pPr marL="285750" indent="-285750">
              <a:buFont typeface="Arial" panose="020B0604020202020204" pitchFamily="34" charset="0"/>
              <a:buChar char="•"/>
            </a:pPr>
            <a:r>
              <a:rPr lang="tr-TR" dirty="0" smtClean="0"/>
              <a:t>Süt </a:t>
            </a:r>
            <a:r>
              <a:rPr lang="tr-TR" dirty="0" smtClean="0"/>
              <a:t>ürünleri,</a:t>
            </a:r>
          </a:p>
          <a:p>
            <a:pPr marL="285750" indent="-285750">
              <a:buFont typeface="Arial" panose="020B0604020202020204" pitchFamily="34" charset="0"/>
              <a:buChar char="•"/>
            </a:pPr>
            <a:r>
              <a:rPr lang="tr-TR" dirty="0" smtClean="0"/>
              <a:t>Baklagiller</a:t>
            </a:r>
            <a:r>
              <a:rPr lang="tr-TR" dirty="0" smtClean="0"/>
              <a:t>, </a:t>
            </a:r>
            <a:r>
              <a:rPr lang="tr-TR" dirty="0" err="1" smtClean="0"/>
              <a:t>yulaf,kepek</a:t>
            </a:r>
            <a:r>
              <a:rPr lang="tr-TR" dirty="0" smtClean="0"/>
              <a:t>, tahıllar,</a:t>
            </a:r>
          </a:p>
          <a:p>
            <a:pPr marL="285750" indent="-285750">
              <a:buFont typeface="Arial" panose="020B0604020202020204" pitchFamily="34" charset="0"/>
              <a:buChar char="•"/>
            </a:pPr>
            <a:r>
              <a:rPr lang="tr-TR" dirty="0" smtClean="0"/>
              <a:t>Fındık</a:t>
            </a:r>
            <a:r>
              <a:rPr lang="tr-TR" dirty="0" smtClean="0"/>
              <a:t>, fıstık ve sebzeler.</a:t>
            </a:r>
          </a:p>
          <a:p>
            <a:r>
              <a:rPr lang="tr-TR" dirty="0" smtClean="0"/>
              <a:t>*Bitkilerin içerdiği fitin asit tersinmez olarak çinko alımını</a:t>
            </a:r>
          </a:p>
          <a:p>
            <a:r>
              <a:rPr lang="tr-TR" dirty="0" smtClean="0"/>
              <a:t>engeller. Vücut sadece bitkisel kaynaklardan alınan</a:t>
            </a:r>
          </a:p>
          <a:p>
            <a:r>
              <a:rPr lang="tr-TR" dirty="0" smtClean="0"/>
              <a:t>bitkisel çinkoyu değerlendiremez!</a:t>
            </a:r>
          </a:p>
          <a:p>
            <a:r>
              <a:rPr lang="tr-TR" dirty="0" smtClean="0"/>
              <a:t>Öneri: Bitkisel besinler mutlaka hayvansal besinlerle (süt ve</a:t>
            </a:r>
          </a:p>
          <a:p>
            <a:r>
              <a:rPr lang="tr-TR" dirty="0" smtClean="0"/>
              <a:t>ürünleri de yeter) alınmalıdır.</a:t>
            </a:r>
            <a:endParaRPr lang="tr-TR" dirty="0"/>
          </a:p>
        </p:txBody>
      </p:sp>
    </p:spTree>
    <p:extLst>
      <p:ext uri="{BB962C8B-B14F-4D97-AF65-F5344CB8AC3E}">
        <p14:creationId xmlns:p14="http://schemas.microsoft.com/office/powerpoint/2010/main" val="1705652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0207" y="1448757"/>
            <a:ext cx="11634952" cy="3693319"/>
          </a:xfrm>
          <a:prstGeom prst="rect">
            <a:avLst/>
          </a:prstGeom>
        </p:spPr>
        <p:txBody>
          <a:bodyPr wrap="square">
            <a:spAutoFit/>
          </a:bodyPr>
          <a:lstStyle/>
          <a:p>
            <a:pPr algn="ctr"/>
            <a:r>
              <a:rPr lang="tr-TR" b="1" dirty="0" smtClean="0"/>
              <a:t>B A K I R</a:t>
            </a:r>
          </a:p>
          <a:p>
            <a:pPr algn="ctr"/>
            <a:endParaRPr lang="tr-TR" dirty="0" smtClean="0"/>
          </a:p>
          <a:p>
            <a:pPr marL="285750" indent="-285750">
              <a:buFont typeface="Arial" panose="020B0604020202020204" pitchFamily="34" charset="0"/>
              <a:buChar char="•"/>
            </a:pPr>
            <a:r>
              <a:rPr lang="tr-TR" dirty="0" smtClean="0"/>
              <a:t>Biyolojik </a:t>
            </a:r>
            <a:r>
              <a:rPr lang="tr-TR" dirty="0" smtClean="0"/>
              <a:t>önemi demire yakın ve Fe ve </a:t>
            </a:r>
            <a:r>
              <a:rPr lang="tr-TR" dirty="0" err="1" smtClean="0"/>
              <a:t>Zn</a:t>
            </a:r>
            <a:r>
              <a:rPr lang="tr-TR" dirty="0" smtClean="0"/>
              <a:t> ile en önemli ve gerekli eser</a:t>
            </a:r>
          </a:p>
          <a:p>
            <a:r>
              <a:rPr lang="tr-TR" dirty="0" smtClean="0"/>
              <a:t>element.</a:t>
            </a:r>
          </a:p>
          <a:p>
            <a:pPr marL="285750" indent="-285750">
              <a:buFont typeface="Arial" panose="020B0604020202020204" pitchFamily="34" charset="0"/>
              <a:buChar char="•"/>
            </a:pPr>
            <a:r>
              <a:rPr lang="tr-TR" dirty="0" smtClean="0"/>
              <a:t> </a:t>
            </a:r>
            <a:r>
              <a:rPr lang="tr-TR" dirty="0" err="1" smtClean="0"/>
              <a:t>Oksidasyon</a:t>
            </a:r>
            <a:r>
              <a:rPr lang="tr-TR" dirty="0" smtClean="0"/>
              <a:t> olaylarında,</a:t>
            </a:r>
          </a:p>
          <a:p>
            <a:pPr marL="285750" indent="-285750">
              <a:buFont typeface="Arial" panose="020B0604020202020204" pitchFamily="34" charset="0"/>
              <a:buChar char="•"/>
            </a:pPr>
            <a:r>
              <a:rPr lang="tr-TR" dirty="0" smtClean="0"/>
              <a:t>Enzimlerin </a:t>
            </a:r>
            <a:r>
              <a:rPr lang="tr-TR" dirty="0" smtClean="0"/>
              <a:t>kontrollü çalışmasında,</a:t>
            </a:r>
          </a:p>
          <a:p>
            <a:pPr marL="285750" indent="-285750">
              <a:buFont typeface="Arial" panose="020B0604020202020204" pitchFamily="34" charset="0"/>
              <a:buChar char="•"/>
            </a:pPr>
            <a:r>
              <a:rPr lang="tr-TR" dirty="0" smtClean="0"/>
              <a:t>Bitkilerde </a:t>
            </a:r>
            <a:r>
              <a:rPr lang="tr-TR" dirty="0" smtClean="0"/>
              <a:t>fotosentez ve </a:t>
            </a:r>
            <a:r>
              <a:rPr lang="tr-TR" dirty="0" err="1" smtClean="0"/>
              <a:t>oksidatif</a:t>
            </a:r>
            <a:r>
              <a:rPr lang="tr-TR" dirty="0" smtClean="0"/>
              <a:t> olaylarda gerekli eser element.</a:t>
            </a:r>
          </a:p>
          <a:p>
            <a:pPr marL="285750" indent="-285750">
              <a:buFont typeface="Arial" panose="020B0604020202020204" pitchFamily="34" charset="0"/>
              <a:buChar char="•"/>
            </a:pPr>
            <a:r>
              <a:rPr lang="tr-TR" dirty="0" smtClean="0"/>
              <a:t> </a:t>
            </a:r>
            <a:r>
              <a:rPr lang="tr-TR" dirty="0" smtClean="0"/>
              <a:t>Bakır Cu-Protein bileşenleri olarak enzim etkilerini yükseltir.</a:t>
            </a:r>
          </a:p>
          <a:p>
            <a:pPr marL="285750" indent="-285750">
              <a:buFont typeface="Arial" panose="020B0604020202020204" pitchFamily="34" charset="0"/>
              <a:buChar char="•"/>
            </a:pPr>
            <a:r>
              <a:rPr lang="tr-TR" dirty="0" smtClean="0"/>
              <a:t> </a:t>
            </a:r>
            <a:r>
              <a:rPr lang="tr-TR" dirty="0" smtClean="0"/>
              <a:t>Enzim bileşeni olarak madde döngüsünde önemli yer tutar.</a:t>
            </a:r>
          </a:p>
          <a:p>
            <a:pPr marL="285750" indent="-285750">
              <a:buFont typeface="Arial" panose="020B0604020202020204" pitchFamily="34" charset="0"/>
              <a:buChar char="•"/>
            </a:pPr>
            <a:r>
              <a:rPr lang="tr-TR" dirty="0" err="1" smtClean="0"/>
              <a:t>Süperoksit</a:t>
            </a:r>
            <a:r>
              <a:rPr lang="tr-TR" dirty="0" smtClean="0"/>
              <a:t> </a:t>
            </a:r>
            <a:r>
              <a:rPr lang="tr-TR" dirty="0" err="1" smtClean="0"/>
              <a:t>dismutaz</a:t>
            </a:r>
            <a:r>
              <a:rPr lang="tr-TR" dirty="0" smtClean="0"/>
              <a:t>, </a:t>
            </a:r>
            <a:r>
              <a:rPr lang="tr-TR" dirty="0" err="1" smtClean="0"/>
              <a:t>sitoksidaz</a:t>
            </a:r>
            <a:r>
              <a:rPr lang="tr-TR" dirty="0" smtClean="0"/>
              <a:t>, </a:t>
            </a:r>
            <a:r>
              <a:rPr lang="tr-TR" dirty="0" err="1" smtClean="0"/>
              <a:t>monoamin</a:t>
            </a:r>
            <a:r>
              <a:rPr lang="tr-TR" dirty="0" smtClean="0"/>
              <a:t> </a:t>
            </a:r>
            <a:r>
              <a:rPr lang="tr-TR" dirty="0" err="1" smtClean="0"/>
              <a:t>oksidaz,trosinaz</a:t>
            </a:r>
            <a:r>
              <a:rPr lang="tr-TR" dirty="0" smtClean="0"/>
              <a:t>, </a:t>
            </a:r>
            <a:r>
              <a:rPr lang="tr-TR" dirty="0" err="1" smtClean="0"/>
              <a:t>dopamin</a:t>
            </a:r>
            <a:r>
              <a:rPr lang="tr-TR" dirty="0" smtClean="0"/>
              <a:t> </a:t>
            </a:r>
            <a:r>
              <a:rPr lang="tr-TR" dirty="0" smtClean="0"/>
              <a:t>beta </a:t>
            </a:r>
            <a:r>
              <a:rPr lang="tr-TR" dirty="0" err="1" smtClean="0"/>
              <a:t>hidroksilaz</a:t>
            </a:r>
            <a:r>
              <a:rPr lang="tr-TR" dirty="0" smtClean="0"/>
              <a:t>, </a:t>
            </a:r>
            <a:r>
              <a:rPr lang="tr-TR" dirty="0" err="1" smtClean="0"/>
              <a:t>eruloplazmin</a:t>
            </a:r>
            <a:r>
              <a:rPr lang="tr-TR" dirty="0" smtClean="0"/>
              <a:t>, s-amino </a:t>
            </a:r>
            <a:r>
              <a:rPr lang="tr-TR" dirty="0" err="1" smtClean="0"/>
              <a:t>levulinat</a:t>
            </a:r>
            <a:r>
              <a:rPr lang="tr-TR" dirty="0" smtClean="0"/>
              <a:t> </a:t>
            </a:r>
            <a:r>
              <a:rPr lang="tr-TR" dirty="0" err="1" smtClean="0"/>
              <a:t>dehidrataz</a:t>
            </a:r>
            <a:r>
              <a:rPr lang="tr-TR" dirty="0" smtClean="0"/>
              <a:t> gibi </a:t>
            </a:r>
            <a:r>
              <a:rPr lang="tr-TR" dirty="0" smtClean="0"/>
              <a:t>enzimlerin bileşeni.</a:t>
            </a:r>
          </a:p>
          <a:p>
            <a:pPr marL="285750" indent="-285750">
              <a:buFont typeface="Arial" panose="020B0604020202020204" pitchFamily="34" charset="0"/>
              <a:buChar char="•"/>
            </a:pPr>
            <a:r>
              <a:rPr lang="tr-TR" dirty="0" smtClean="0"/>
              <a:t>Basit </a:t>
            </a:r>
            <a:r>
              <a:rPr lang="tr-TR" dirty="0" smtClean="0"/>
              <a:t>bazı canlılarda (tırtıl gibi) kanın rengini verir (</a:t>
            </a:r>
            <a:r>
              <a:rPr lang="tr-TR" dirty="0" err="1" smtClean="0"/>
              <a:t>hemosiyanin</a:t>
            </a:r>
            <a:r>
              <a:rPr lang="tr-TR" dirty="0" smtClean="0"/>
              <a:t>),</a:t>
            </a:r>
          </a:p>
          <a:p>
            <a:pPr marL="285750" indent="-285750">
              <a:buFont typeface="Arial" panose="020B0604020202020204" pitchFamily="34" charset="0"/>
              <a:buChar char="•"/>
            </a:pPr>
            <a:r>
              <a:rPr lang="tr-TR" dirty="0" smtClean="0"/>
              <a:t>Basit </a:t>
            </a:r>
            <a:r>
              <a:rPr lang="tr-TR" dirty="0" smtClean="0"/>
              <a:t>canlı ve mikroorganizmalar karşı öldürücü. </a:t>
            </a:r>
            <a:endParaRPr lang="tr-TR" dirty="0"/>
          </a:p>
        </p:txBody>
      </p:sp>
    </p:spTree>
    <p:extLst>
      <p:ext uri="{BB962C8B-B14F-4D97-AF65-F5344CB8AC3E}">
        <p14:creationId xmlns:p14="http://schemas.microsoft.com/office/powerpoint/2010/main" val="24554052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125</TotalTime>
  <Words>2991</Words>
  <Application>Microsoft Office PowerPoint</Application>
  <PresentationFormat>Geniş ekran</PresentationFormat>
  <Paragraphs>263</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Calibri</vt:lpstr>
      <vt:lpstr>Century Gothic</vt:lpstr>
      <vt:lpstr>Wingdings 3</vt:lpstr>
      <vt:lpstr>İyon</vt:lpstr>
      <vt:lpstr>ESER ELEMENTLER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ESER ELEMENTLER</dc:title>
  <dc:creator>nuracar54@outlook.com</dc:creator>
  <cp:lastModifiedBy>user</cp:lastModifiedBy>
  <cp:revision>16</cp:revision>
  <dcterms:created xsi:type="dcterms:W3CDTF">2021-02-22T15:03:32Z</dcterms:created>
  <dcterms:modified xsi:type="dcterms:W3CDTF">2021-02-22T20:59:23Z</dcterms:modified>
</cp:coreProperties>
</file>