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4" Type="http://schemas.openxmlformats.org/officeDocument/2006/relationships/image" Target="../media/image5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4" Type="http://schemas.openxmlformats.org/officeDocument/2006/relationships/image" Target="../media/image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3E5E76A-E425-43CC-9ACE-B32AA46431C6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72285689-4EB8-4F95-AA79-2D4CC9F474FE}">
      <dgm:prSet/>
      <dgm:spPr/>
      <dgm:t>
        <a:bodyPr/>
        <a:lstStyle/>
        <a:p>
          <a:r>
            <a:rPr lang="tr-TR"/>
            <a:t>Amaçlar:</a:t>
          </a:r>
          <a:endParaRPr lang="en-US"/>
        </a:p>
      </dgm:t>
    </dgm:pt>
    <dgm:pt modelId="{9763E487-3D42-4379-B674-D338D8F87275}" type="parTrans" cxnId="{D7F6E978-30E9-410F-8EE0-664CBF0D1F55}">
      <dgm:prSet/>
      <dgm:spPr/>
      <dgm:t>
        <a:bodyPr/>
        <a:lstStyle/>
        <a:p>
          <a:endParaRPr lang="en-US"/>
        </a:p>
      </dgm:t>
    </dgm:pt>
    <dgm:pt modelId="{DE3A3AD7-E6E9-4A06-AC40-A3FF5262FF1B}" type="sibTrans" cxnId="{D7F6E978-30E9-410F-8EE0-664CBF0D1F55}">
      <dgm:prSet/>
      <dgm:spPr/>
      <dgm:t>
        <a:bodyPr/>
        <a:lstStyle/>
        <a:p>
          <a:endParaRPr lang="en-US"/>
        </a:p>
      </dgm:t>
    </dgm:pt>
    <dgm:pt modelId="{90CA3C91-3DBE-4BE3-B463-67FE90BB4094}">
      <dgm:prSet/>
      <dgm:spPr/>
      <dgm:t>
        <a:bodyPr/>
        <a:lstStyle/>
        <a:p>
          <a:r>
            <a:rPr lang="tr-TR"/>
            <a:t>Bu derste sosyal düşüncenin gelişimi ilk çağ düşünürlerinden başlayarak modern sosyologlara kadar incelenmektedir. </a:t>
          </a:r>
          <a:endParaRPr lang="en-US"/>
        </a:p>
      </dgm:t>
    </dgm:pt>
    <dgm:pt modelId="{D18006EB-5373-407B-AC15-B9AF16FEEC32}" type="parTrans" cxnId="{E5AA6F50-B81B-47AB-9E70-93AA53EB2040}">
      <dgm:prSet/>
      <dgm:spPr/>
      <dgm:t>
        <a:bodyPr/>
        <a:lstStyle/>
        <a:p>
          <a:endParaRPr lang="en-US"/>
        </a:p>
      </dgm:t>
    </dgm:pt>
    <dgm:pt modelId="{4AB92ADE-6B69-493F-BB9B-F42D6A14C6FD}" type="sibTrans" cxnId="{E5AA6F50-B81B-47AB-9E70-93AA53EB2040}">
      <dgm:prSet/>
      <dgm:spPr/>
      <dgm:t>
        <a:bodyPr/>
        <a:lstStyle/>
        <a:p>
          <a:endParaRPr lang="en-US"/>
        </a:p>
      </dgm:t>
    </dgm:pt>
    <dgm:pt modelId="{A3762662-37A1-4D4F-9E11-1A812D75BD17}" type="pres">
      <dgm:prSet presAssocID="{D3E5E76A-E425-43CC-9ACE-B32AA46431C6}" presName="linear" presStyleCnt="0">
        <dgm:presLayoutVars>
          <dgm:animLvl val="lvl"/>
          <dgm:resizeHandles val="exact"/>
        </dgm:presLayoutVars>
      </dgm:prSet>
      <dgm:spPr/>
    </dgm:pt>
    <dgm:pt modelId="{1005C01A-EBEF-4D65-99B2-3F49A296A0E6}" type="pres">
      <dgm:prSet presAssocID="{72285689-4EB8-4F95-AA79-2D4CC9F474FE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924262C3-9311-481F-8351-E97D9A6C05C4}" type="pres">
      <dgm:prSet presAssocID="{DE3A3AD7-E6E9-4A06-AC40-A3FF5262FF1B}" presName="spacer" presStyleCnt="0"/>
      <dgm:spPr/>
    </dgm:pt>
    <dgm:pt modelId="{2AAEAFF8-90BF-4B88-82C4-9EDBF18B3396}" type="pres">
      <dgm:prSet presAssocID="{90CA3C91-3DBE-4BE3-B463-67FE90BB4094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E7048626-0DEC-4CFE-9348-3E0CCEBD07D4}" type="presOf" srcId="{90CA3C91-3DBE-4BE3-B463-67FE90BB4094}" destId="{2AAEAFF8-90BF-4B88-82C4-9EDBF18B3396}" srcOrd="0" destOrd="0" presId="urn:microsoft.com/office/officeart/2005/8/layout/vList2"/>
    <dgm:cxn modelId="{E5AA6F50-B81B-47AB-9E70-93AA53EB2040}" srcId="{D3E5E76A-E425-43CC-9ACE-B32AA46431C6}" destId="{90CA3C91-3DBE-4BE3-B463-67FE90BB4094}" srcOrd="1" destOrd="0" parTransId="{D18006EB-5373-407B-AC15-B9AF16FEEC32}" sibTransId="{4AB92ADE-6B69-493F-BB9B-F42D6A14C6FD}"/>
    <dgm:cxn modelId="{D7F6E978-30E9-410F-8EE0-664CBF0D1F55}" srcId="{D3E5E76A-E425-43CC-9ACE-B32AA46431C6}" destId="{72285689-4EB8-4F95-AA79-2D4CC9F474FE}" srcOrd="0" destOrd="0" parTransId="{9763E487-3D42-4379-B674-D338D8F87275}" sibTransId="{DE3A3AD7-E6E9-4A06-AC40-A3FF5262FF1B}"/>
    <dgm:cxn modelId="{2FD588EB-75F1-4DBD-BFCF-92F131C36900}" type="presOf" srcId="{72285689-4EB8-4F95-AA79-2D4CC9F474FE}" destId="{1005C01A-EBEF-4D65-99B2-3F49A296A0E6}" srcOrd="0" destOrd="0" presId="urn:microsoft.com/office/officeart/2005/8/layout/vList2"/>
    <dgm:cxn modelId="{F54B39FC-CD8A-4277-A93D-4D21FDE18696}" type="presOf" srcId="{D3E5E76A-E425-43CC-9ACE-B32AA46431C6}" destId="{A3762662-37A1-4D4F-9E11-1A812D75BD17}" srcOrd="0" destOrd="0" presId="urn:microsoft.com/office/officeart/2005/8/layout/vList2"/>
    <dgm:cxn modelId="{19D89309-CC71-43F0-943F-BD2A14AA4D52}" type="presParOf" srcId="{A3762662-37A1-4D4F-9E11-1A812D75BD17}" destId="{1005C01A-EBEF-4D65-99B2-3F49A296A0E6}" srcOrd="0" destOrd="0" presId="urn:microsoft.com/office/officeart/2005/8/layout/vList2"/>
    <dgm:cxn modelId="{88C41883-B286-46B2-99DB-E70EE924F9AA}" type="presParOf" srcId="{A3762662-37A1-4D4F-9E11-1A812D75BD17}" destId="{924262C3-9311-481F-8351-E97D9A6C05C4}" srcOrd="1" destOrd="0" presId="urn:microsoft.com/office/officeart/2005/8/layout/vList2"/>
    <dgm:cxn modelId="{0EFA17CF-BD3A-4127-93C7-AEBB2C1D131D}" type="presParOf" srcId="{A3762662-37A1-4D4F-9E11-1A812D75BD17}" destId="{2AAEAFF8-90BF-4B88-82C4-9EDBF18B3396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70C4D87-6262-4C7F-8010-731E62491A8B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0F6FC484-EB6D-4EAE-A58E-8A690A2AD620}">
      <dgm:prSet/>
      <dgm:spPr/>
      <dgm:t>
        <a:bodyPr/>
        <a:lstStyle/>
        <a:p>
          <a:r>
            <a:rPr lang="tr-TR" dirty="0"/>
            <a:t>Her hafta ele alınacak konu ile ilgili önerilen kitap ve/veya makalelerden okunması gerekmektedir. </a:t>
          </a:r>
          <a:endParaRPr lang="en-US" dirty="0"/>
        </a:p>
      </dgm:t>
    </dgm:pt>
    <dgm:pt modelId="{8449F041-0371-430C-A302-44B524530CDF}" type="parTrans" cxnId="{0890B40B-33F8-4B31-9FFE-B1533B2003DC}">
      <dgm:prSet/>
      <dgm:spPr/>
      <dgm:t>
        <a:bodyPr/>
        <a:lstStyle/>
        <a:p>
          <a:endParaRPr lang="en-US"/>
        </a:p>
      </dgm:t>
    </dgm:pt>
    <dgm:pt modelId="{8BE38B5B-1726-42A1-BAF1-77C41EC02993}" type="sibTrans" cxnId="{0890B40B-33F8-4B31-9FFE-B1533B2003DC}">
      <dgm:prSet/>
      <dgm:spPr/>
      <dgm:t>
        <a:bodyPr/>
        <a:lstStyle/>
        <a:p>
          <a:endParaRPr lang="en-US"/>
        </a:p>
      </dgm:t>
    </dgm:pt>
    <dgm:pt modelId="{358E1C83-01BA-439B-A8A2-63372D81D7DE}">
      <dgm:prSet/>
      <dgm:spPr/>
      <dgm:t>
        <a:bodyPr/>
        <a:lstStyle/>
        <a:p>
          <a:r>
            <a:rPr lang="tr-TR"/>
            <a:t>Öğrencilerin tartışmaların takip edilebilmesi için derslere katılmaları gereklidir.</a:t>
          </a:r>
          <a:endParaRPr lang="en-US"/>
        </a:p>
      </dgm:t>
    </dgm:pt>
    <dgm:pt modelId="{DD66FA7E-8DD0-4A51-88BB-EDC996867DC8}" type="parTrans" cxnId="{4CDA4B36-B216-4B58-B9C6-B7FBD0C7358E}">
      <dgm:prSet/>
      <dgm:spPr/>
      <dgm:t>
        <a:bodyPr/>
        <a:lstStyle/>
        <a:p>
          <a:endParaRPr lang="en-US"/>
        </a:p>
      </dgm:t>
    </dgm:pt>
    <dgm:pt modelId="{C3CD50B9-F378-4E9F-878E-47F630891CA0}" type="sibTrans" cxnId="{4CDA4B36-B216-4B58-B9C6-B7FBD0C7358E}">
      <dgm:prSet/>
      <dgm:spPr/>
      <dgm:t>
        <a:bodyPr/>
        <a:lstStyle/>
        <a:p>
          <a:endParaRPr lang="en-US"/>
        </a:p>
      </dgm:t>
    </dgm:pt>
    <dgm:pt modelId="{8D9F9738-A409-4117-93CC-5FA709D8643C}" type="pres">
      <dgm:prSet presAssocID="{670C4D87-6262-4C7F-8010-731E62491A8B}" presName="root" presStyleCnt="0">
        <dgm:presLayoutVars>
          <dgm:dir/>
          <dgm:resizeHandles val="exact"/>
        </dgm:presLayoutVars>
      </dgm:prSet>
      <dgm:spPr/>
    </dgm:pt>
    <dgm:pt modelId="{24F47B4A-A856-46B1-AE6F-694F06064C91}" type="pres">
      <dgm:prSet presAssocID="{0F6FC484-EB6D-4EAE-A58E-8A690A2AD620}" presName="compNode" presStyleCnt="0"/>
      <dgm:spPr/>
    </dgm:pt>
    <dgm:pt modelId="{26CA7661-3DD2-4C41-A385-305ABA0B9145}" type="pres">
      <dgm:prSet presAssocID="{0F6FC484-EB6D-4EAE-A58E-8A690A2AD620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7BD6FE04-8ED2-47C4-9099-D3564649FEBD}" type="pres">
      <dgm:prSet presAssocID="{0F6FC484-EB6D-4EAE-A58E-8A690A2AD620}" presName="spaceRect" presStyleCnt="0"/>
      <dgm:spPr/>
    </dgm:pt>
    <dgm:pt modelId="{D6ECF967-1310-4A46-B735-EA8986F40539}" type="pres">
      <dgm:prSet presAssocID="{0F6FC484-EB6D-4EAE-A58E-8A690A2AD620}" presName="textRect" presStyleLbl="revTx" presStyleIdx="0" presStyleCnt="2">
        <dgm:presLayoutVars>
          <dgm:chMax val="1"/>
          <dgm:chPref val="1"/>
        </dgm:presLayoutVars>
      </dgm:prSet>
      <dgm:spPr/>
    </dgm:pt>
    <dgm:pt modelId="{5ADCFB2E-A9F1-43CC-860E-44DB93FA631D}" type="pres">
      <dgm:prSet presAssocID="{8BE38B5B-1726-42A1-BAF1-77C41EC02993}" presName="sibTrans" presStyleCnt="0"/>
      <dgm:spPr/>
    </dgm:pt>
    <dgm:pt modelId="{65AE5530-1E5C-49C0-9426-BE752FA86064}" type="pres">
      <dgm:prSet presAssocID="{358E1C83-01BA-439B-A8A2-63372D81D7DE}" presName="compNode" presStyleCnt="0"/>
      <dgm:spPr/>
    </dgm:pt>
    <dgm:pt modelId="{8A6F7829-B67D-45C7-9A23-C5CB54400402}" type="pres">
      <dgm:prSet presAssocID="{358E1C83-01BA-439B-A8A2-63372D81D7DE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esentation with Checklist"/>
        </a:ext>
      </dgm:extLst>
    </dgm:pt>
    <dgm:pt modelId="{CABBF58A-6E45-4154-A3CF-D4B8EDA1F1AD}" type="pres">
      <dgm:prSet presAssocID="{358E1C83-01BA-439B-A8A2-63372D81D7DE}" presName="spaceRect" presStyleCnt="0"/>
      <dgm:spPr/>
    </dgm:pt>
    <dgm:pt modelId="{552580DC-4C76-4EB6-A23B-C33BBB35F91A}" type="pres">
      <dgm:prSet presAssocID="{358E1C83-01BA-439B-A8A2-63372D81D7DE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0890B40B-33F8-4B31-9FFE-B1533B2003DC}" srcId="{670C4D87-6262-4C7F-8010-731E62491A8B}" destId="{0F6FC484-EB6D-4EAE-A58E-8A690A2AD620}" srcOrd="0" destOrd="0" parTransId="{8449F041-0371-430C-A302-44B524530CDF}" sibTransId="{8BE38B5B-1726-42A1-BAF1-77C41EC02993}"/>
    <dgm:cxn modelId="{4CDA4B36-B216-4B58-B9C6-B7FBD0C7358E}" srcId="{670C4D87-6262-4C7F-8010-731E62491A8B}" destId="{358E1C83-01BA-439B-A8A2-63372D81D7DE}" srcOrd="1" destOrd="0" parTransId="{DD66FA7E-8DD0-4A51-88BB-EDC996867DC8}" sibTransId="{C3CD50B9-F378-4E9F-878E-47F630891CA0}"/>
    <dgm:cxn modelId="{84FBAF3F-1B6E-4D67-AE68-DACD6964725F}" type="presOf" srcId="{670C4D87-6262-4C7F-8010-731E62491A8B}" destId="{8D9F9738-A409-4117-93CC-5FA709D8643C}" srcOrd="0" destOrd="0" presId="urn:microsoft.com/office/officeart/2018/2/layout/IconLabelList"/>
    <dgm:cxn modelId="{63FA96DB-F1C6-47EE-89D1-D2C51E12729A}" type="presOf" srcId="{358E1C83-01BA-439B-A8A2-63372D81D7DE}" destId="{552580DC-4C76-4EB6-A23B-C33BBB35F91A}" srcOrd="0" destOrd="0" presId="urn:microsoft.com/office/officeart/2018/2/layout/IconLabelList"/>
    <dgm:cxn modelId="{F21FD9F3-0AF7-43AB-8FEA-32835478B349}" type="presOf" srcId="{0F6FC484-EB6D-4EAE-A58E-8A690A2AD620}" destId="{D6ECF967-1310-4A46-B735-EA8986F40539}" srcOrd="0" destOrd="0" presId="urn:microsoft.com/office/officeart/2018/2/layout/IconLabelList"/>
    <dgm:cxn modelId="{128E7603-ED84-4DEB-A245-B05843389F69}" type="presParOf" srcId="{8D9F9738-A409-4117-93CC-5FA709D8643C}" destId="{24F47B4A-A856-46B1-AE6F-694F06064C91}" srcOrd="0" destOrd="0" presId="urn:microsoft.com/office/officeart/2018/2/layout/IconLabelList"/>
    <dgm:cxn modelId="{5012A3BD-AB1A-44CB-B300-C1A8E8895A28}" type="presParOf" srcId="{24F47B4A-A856-46B1-AE6F-694F06064C91}" destId="{26CA7661-3DD2-4C41-A385-305ABA0B9145}" srcOrd="0" destOrd="0" presId="urn:microsoft.com/office/officeart/2018/2/layout/IconLabelList"/>
    <dgm:cxn modelId="{E56541E2-CD29-4904-8715-0B2ABB381622}" type="presParOf" srcId="{24F47B4A-A856-46B1-AE6F-694F06064C91}" destId="{7BD6FE04-8ED2-47C4-9099-D3564649FEBD}" srcOrd="1" destOrd="0" presId="urn:microsoft.com/office/officeart/2018/2/layout/IconLabelList"/>
    <dgm:cxn modelId="{6E42E24B-4E81-4705-ABFA-DF579C5414AE}" type="presParOf" srcId="{24F47B4A-A856-46B1-AE6F-694F06064C91}" destId="{D6ECF967-1310-4A46-B735-EA8986F40539}" srcOrd="2" destOrd="0" presId="urn:microsoft.com/office/officeart/2018/2/layout/IconLabelList"/>
    <dgm:cxn modelId="{3A82BB36-849C-4CD9-B16D-03A0172F719F}" type="presParOf" srcId="{8D9F9738-A409-4117-93CC-5FA709D8643C}" destId="{5ADCFB2E-A9F1-43CC-860E-44DB93FA631D}" srcOrd="1" destOrd="0" presId="urn:microsoft.com/office/officeart/2018/2/layout/IconLabelList"/>
    <dgm:cxn modelId="{A32C4C0C-5DB3-47F7-9D02-8A59013C9827}" type="presParOf" srcId="{8D9F9738-A409-4117-93CC-5FA709D8643C}" destId="{65AE5530-1E5C-49C0-9426-BE752FA86064}" srcOrd="2" destOrd="0" presId="urn:microsoft.com/office/officeart/2018/2/layout/IconLabelList"/>
    <dgm:cxn modelId="{631AFE45-9D90-439B-A3AE-153C66189A8C}" type="presParOf" srcId="{65AE5530-1E5C-49C0-9426-BE752FA86064}" destId="{8A6F7829-B67D-45C7-9A23-C5CB54400402}" srcOrd="0" destOrd="0" presId="urn:microsoft.com/office/officeart/2018/2/layout/IconLabelList"/>
    <dgm:cxn modelId="{F490E3EA-8100-47DC-8CCB-8FD88FF74450}" type="presParOf" srcId="{65AE5530-1E5C-49C0-9426-BE752FA86064}" destId="{CABBF58A-6E45-4154-A3CF-D4B8EDA1F1AD}" srcOrd="1" destOrd="0" presId="urn:microsoft.com/office/officeart/2018/2/layout/IconLabelList"/>
    <dgm:cxn modelId="{CAB155E2-C199-4FEC-8F09-1787ADC0548D}" type="presParOf" srcId="{65AE5530-1E5C-49C0-9426-BE752FA86064}" destId="{552580DC-4C76-4EB6-A23B-C33BBB35F91A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05C01A-EBEF-4D65-99B2-3F49A296A0E6}">
      <dsp:nvSpPr>
        <dsp:cNvPr id="0" name=""/>
        <dsp:cNvSpPr/>
      </dsp:nvSpPr>
      <dsp:spPr>
        <a:xfrm>
          <a:off x="0" y="37403"/>
          <a:ext cx="5913437" cy="223938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900" kern="1200"/>
            <a:t>Amaçlar:</a:t>
          </a:r>
          <a:endParaRPr lang="en-US" sz="2900" kern="1200"/>
        </a:p>
      </dsp:txBody>
      <dsp:txXfrm>
        <a:off x="109318" y="146721"/>
        <a:ext cx="5694801" cy="2020744"/>
      </dsp:txXfrm>
    </dsp:sp>
    <dsp:sp modelId="{2AAEAFF8-90BF-4B88-82C4-9EDBF18B3396}">
      <dsp:nvSpPr>
        <dsp:cNvPr id="0" name=""/>
        <dsp:cNvSpPr/>
      </dsp:nvSpPr>
      <dsp:spPr>
        <a:xfrm>
          <a:off x="0" y="2360303"/>
          <a:ext cx="5913437" cy="2239380"/>
        </a:xfrm>
        <a:prstGeom prst="roundRect">
          <a:avLst/>
        </a:prstGeom>
        <a:gradFill rotWithShape="0">
          <a:gsLst>
            <a:gs pos="0">
              <a:schemeClr val="accent2">
                <a:hueOff val="-1027731"/>
                <a:satOff val="838"/>
                <a:lumOff val="-5293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hueOff val="-1027731"/>
                <a:satOff val="838"/>
                <a:lumOff val="-5293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2">
                <a:hueOff val="-1027731"/>
                <a:satOff val="838"/>
                <a:lumOff val="-5293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900" kern="1200"/>
            <a:t>Bu derste sosyal düşüncenin gelişimi ilk çağ düşünürlerinden başlayarak modern sosyologlara kadar incelenmektedir. </a:t>
          </a:r>
          <a:endParaRPr lang="en-US" sz="2900" kern="1200"/>
        </a:p>
      </dsp:txBody>
      <dsp:txXfrm>
        <a:off x="109318" y="2469621"/>
        <a:ext cx="5694801" cy="202074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CA7661-3DD2-4C41-A385-305ABA0B9145}">
      <dsp:nvSpPr>
        <dsp:cNvPr id="0" name=""/>
        <dsp:cNvSpPr/>
      </dsp:nvSpPr>
      <dsp:spPr>
        <a:xfrm>
          <a:off x="1292187" y="280612"/>
          <a:ext cx="1944000" cy="1944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ECF967-1310-4A46-B735-EA8986F40539}">
      <dsp:nvSpPr>
        <dsp:cNvPr id="0" name=""/>
        <dsp:cNvSpPr/>
      </dsp:nvSpPr>
      <dsp:spPr>
        <a:xfrm>
          <a:off x="104187" y="2694927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500" kern="1200" dirty="0"/>
            <a:t>Her hafta ele alınacak konu ile ilgili önerilen kitap ve/veya makalelerden okunması gerekmektedir. </a:t>
          </a:r>
          <a:endParaRPr lang="en-US" sz="1500" kern="1200" dirty="0"/>
        </a:p>
      </dsp:txBody>
      <dsp:txXfrm>
        <a:off x="104187" y="2694927"/>
        <a:ext cx="4320000" cy="720000"/>
      </dsp:txXfrm>
    </dsp:sp>
    <dsp:sp modelId="{8A6F7829-B67D-45C7-9A23-C5CB54400402}">
      <dsp:nvSpPr>
        <dsp:cNvPr id="0" name=""/>
        <dsp:cNvSpPr/>
      </dsp:nvSpPr>
      <dsp:spPr>
        <a:xfrm>
          <a:off x="6368187" y="280612"/>
          <a:ext cx="1944000" cy="1944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2580DC-4C76-4EB6-A23B-C33BBB35F91A}">
      <dsp:nvSpPr>
        <dsp:cNvPr id="0" name=""/>
        <dsp:cNvSpPr/>
      </dsp:nvSpPr>
      <dsp:spPr>
        <a:xfrm>
          <a:off x="5180187" y="2694927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500" kern="1200"/>
            <a:t>Öğrencilerin tartışmaların takip edilebilmesi için derslere katılmaları gereklidir.</a:t>
          </a:r>
          <a:endParaRPr lang="en-US" sz="1500" kern="1200"/>
        </a:p>
      </dsp:txBody>
      <dsp:txXfrm>
        <a:off x="5180187" y="2694927"/>
        <a:ext cx="4320000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93105" y="802298"/>
            <a:ext cx="8561747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93106" y="3531204"/>
            <a:ext cx="8561746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3BF71-38B7-8642-BFCE-EDAE9BD0CBAF}" type="datetimeFigureOut">
              <a:rPr lang="en-US" dirty="0"/>
              <a:t>5/28/2020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93105" y="329307"/>
            <a:ext cx="4897310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2334637" y="798973"/>
            <a:ext cx="0" cy="2544756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025CB-9D18-264E-A945-2D020344C9DA}" type="datetimeFigureOut">
              <a:rPr lang="en-US" dirty="0"/>
              <a:t>5/28/2020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883863"/>
            <a:ext cx="1615742" cy="45749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34694" y="883863"/>
            <a:ext cx="7738807" cy="457499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EFB6C-7E96-8F41-8872-189CA1C59F84}" type="datetimeFigureOut">
              <a:rPr lang="en-US" dirty="0"/>
              <a:t>5/28/2020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9439111" y="719272"/>
            <a:ext cx="1615742" cy="0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81CDE-9BE7-C544-8ACB-7077DFC4270F}" type="datetimeFigureOut">
              <a:rPr lang="en-US" dirty="0"/>
              <a:t>5/28/2020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813" y="1756130"/>
            <a:ext cx="8562580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5" y="3806195"/>
            <a:ext cx="8549990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BA285-9698-1B45-8319-D90A8C63F150}" type="datetimeFigureOut">
              <a:rPr lang="en-US" dirty="0"/>
              <a:t>5/28/2020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284510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5" y="804889"/>
            <a:ext cx="9520157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34695" y="2010878"/>
            <a:ext cx="4608576" cy="3438144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54793" y="2017343"/>
            <a:ext cx="4604130" cy="344152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6CD42-43FF-B740-998F-DCC3802C4CE3}" type="datetimeFigureOut">
              <a:rPr lang="en-US" dirty="0"/>
              <a:t>5/28/2020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5" y="804163"/>
            <a:ext cx="9520157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5" y="2019549"/>
            <a:ext cx="4608576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4695" y="2824269"/>
            <a:ext cx="4608576" cy="264445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4791" y="2023003"/>
            <a:ext cx="4608576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4792" y="2821491"/>
            <a:ext cx="4608576" cy="2637371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0FFBD-2EE4-8547-BBAE-A1AC91C8D77E}" type="datetimeFigureOut">
              <a:rPr lang="en-US" dirty="0"/>
              <a:t>5/28/2020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A2352-D7AC-F242-9256-A4477BCBF354}" type="datetimeFigureOut">
              <a:rPr lang="en-US" dirty="0"/>
              <a:t>5/28/2020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CFC6A-9AE6-404D-9FDD-168B477B9C90}" type="datetimeFigureOut">
              <a:rPr lang="en-US" dirty="0"/>
              <a:t>5/28/2020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42" y="798973"/>
            <a:ext cx="3183128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4695" y="3205491"/>
            <a:ext cx="3184989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FCDFD-B4CF-A241-8D71-E814B10BEAF4}" type="datetimeFigureOut">
              <a:rPr lang="en-US" dirty="0"/>
              <a:t>5/28/2020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371687" y="798973"/>
            <a:ext cx="0" cy="224711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chemeClr val="bg2">
                    <a:lumMod val="10000"/>
                  </a:schemeClr>
                </a:gs>
                <a:gs pos="100000">
                  <a:schemeClr val="bg2">
                    <a:lumMod val="10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 prstMaterial="matte">
              <a:bevelT w="133350" h="50800" prst="divo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5694" y="1129513"/>
            <a:ext cx="5447840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4695" y="3145992"/>
            <a:ext cx="5440037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34695" y="5469856"/>
            <a:ext cx="5440038" cy="320123"/>
          </a:xfrm>
        </p:spPr>
        <p:txBody>
          <a:bodyPr/>
          <a:lstStyle>
            <a:lvl1pPr algn="l">
              <a:defRPr/>
            </a:lvl1pPr>
          </a:lstStyle>
          <a:p>
            <a:fld id="{26A7B589-FD4B-7E46-869A-CBADC5FC564E}" type="datetimeFigureOut">
              <a:rPr lang="en-US" dirty="0"/>
              <a:t>5/28/2020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34910" y="318640"/>
            <a:ext cx="5453475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71687" y="798973"/>
            <a:ext cx="0" cy="2161124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2015732"/>
            <a:ext cx="12192000" cy="4118829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/>
          <a:srcRect t="2769" b="-2769"/>
          <a:stretch/>
        </p:blipFill>
        <p:spPr>
          <a:xfrm>
            <a:off x="0" y="6135624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34696" y="804519"/>
            <a:ext cx="9520158" cy="104923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6" y="2015732"/>
            <a:ext cx="9520158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8A92E-5FF9-8143-81B3-CCB531513398}" type="datetimeFigureOut">
              <a:rPr lang="en-US" dirty="0"/>
              <a:t>5/28/2020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34695" y="329307"/>
            <a:ext cx="5855719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6141705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1F6227C-4327-46E4-993D-71615CA8E4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Sosyal Düşünceler Tarihi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F285E0D6-ECCD-4F66-AB21-F3D84DD08C7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64324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83E94E3B-CFA4-455A-9673-F46D27D1FD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12">
            <a:extLst>
              <a:ext uri="{FF2B5EF4-FFF2-40B4-BE49-F238E27FC236}">
                <a16:creationId xmlns:a16="http://schemas.microsoft.com/office/drawing/2014/main" id="{5F71B8AF-24E1-4CE5-BB2F-6872EEC22E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4" name="Başlık 3">
            <a:extLst>
              <a:ext uri="{FF2B5EF4-FFF2-40B4-BE49-F238E27FC236}">
                <a16:creationId xmlns:a16="http://schemas.microsoft.com/office/drawing/2014/main" id="{098C0A82-5212-4C52-816B-6B58D0E0E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2303047"/>
            <a:ext cx="3272093" cy="2674198"/>
          </a:xfrm>
        </p:spPr>
        <p:txBody>
          <a:bodyPr anchor="t">
            <a:normAutofit/>
          </a:bodyPr>
          <a:lstStyle/>
          <a:p>
            <a:r>
              <a:rPr lang="tr-TR" dirty="0"/>
              <a:t>Dersin Tanıtımı 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33E6928-1881-40F9-942A-64C25008A3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1579" y="2146542"/>
            <a:ext cx="3272094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7" name="Title 1">
            <a:extLst>
              <a:ext uri="{FF2B5EF4-FFF2-40B4-BE49-F238E27FC236}">
                <a16:creationId xmlns:a16="http://schemas.microsoft.com/office/drawing/2014/main" id="{9EE85D1E-6AE6-45FB-8F62-424732BE3A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51580" y="3122496"/>
            <a:ext cx="3530157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EC9DAD0-4276-4BDF-80D8-C985DFED0E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20">
            <a:extLst>
              <a:ext uri="{FF2B5EF4-FFF2-40B4-BE49-F238E27FC236}">
                <a16:creationId xmlns:a16="http://schemas.microsoft.com/office/drawing/2014/main" id="{46827CF0-2230-41FD-8518-1B5AD47690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/>
          <a:srcRect t="2769" b="-2769"/>
          <a:stretch/>
        </p:blipFill>
        <p:spPr>
          <a:xfrm>
            <a:off x="0" y="6135624"/>
            <a:ext cx="12192000" cy="742950"/>
          </a:xfrm>
          <a:prstGeom prst="rect">
            <a:avLst/>
          </a:prstGeom>
        </p:spPr>
      </p:pic>
      <p:graphicFrame>
        <p:nvGraphicFramePr>
          <p:cNvPr id="7" name="İçerik Yer Tutucusu 4">
            <a:extLst>
              <a:ext uri="{FF2B5EF4-FFF2-40B4-BE49-F238E27FC236}">
                <a16:creationId xmlns:a16="http://schemas.microsoft.com/office/drawing/2014/main" id="{7B902764-A21E-42D4-8CB2-B0C164FE9E0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81187952"/>
              </p:ext>
            </p:extLst>
          </p:nvPr>
        </p:nvGraphicFramePr>
        <p:xfrm>
          <a:off x="5141913" y="803275"/>
          <a:ext cx="5913437" cy="4637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403178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7980C74-AF2A-4450-847A-E743B22A26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D3F80D1C-2A43-4E30-AD0A-FDD4997EA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4696" y="804519"/>
            <a:ext cx="9520158" cy="1049235"/>
          </a:xfrm>
        </p:spPr>
        <p:txBody>
          <a:bodyPr>
            <a:normAutofit/>
          </a:bodyPr>
          <a:lstStyle/>
          <a:p>
            <a:r>
              <a:rPr lang="tr-TR" dirty="0"/>
              <a:t>Dersin Gereklilikleri ve Sınavlar 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9CE1AD2-68C8-4D23-BCA6-A6714F325D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30874" y="1996645"/>
            <a:ext cx="9603274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698C92D5-DA82-49A4-B257-78C3125FA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8385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graphicFrame>
        <p:nvGraphicFramePr>
          <p:cNvPr id="5" name="İçerik Yer Tutucusu 2">
            <a:extLst>
              <a:ext uri="{FF2B5EF4-FFF2-40B4-BE49-F238E27FC236}">
                <a16:creationId xmlns:a16="http://schemas.microsoft.com/office/drawing/2014/main" id="{FCB16115-432B-44CB-B47B-1B554EB5553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42174814"/>
              </p:ext>
            </p:extLst>
          </p:nvPr>
        </p:nvGraphicFramePr>
        <p:xfrm>
          <a:off x="1130270" y="2502076"/>
          <a:ext cx="9604375" cy="36955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288284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3F80D1C-2A43-4E30-AD0A-FDD4997EA0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Dersin Gereklilikleri ve Sınavlar 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D308121-D1E2-45D4-8013-6549E780F7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dirty="0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Ara sınav: Sınav tarihine kadar işlenen konuları içerecektir. Notun %20’sini oluşturacaktır.  </a:t>
            </a:r>
          </a:p>
          <a:p>
            <a:r>
              <a:rPr lang="tr-TR" sz="2400" b="1" dirty="0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Dönem sonu sınavı: </a:t>
            </a:r>
            <a:r>
              <a:rPr lang="tr-TR" sz="2400" dirty="0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Dönem sonu notunun %60’ını sınav ,%40’nı ödev oluşturacaktır. </a:t>
            </a:r>
          </a:p>
          <a:p>
            <a:r>
              <a:rPr lang="tr-TR" sz="2400" dirty="0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Derste konu ile ilgili ayrıntılı açıklama yapılacaktır.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402846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3F80D1C-2A43-4E30-AD0A-FDD4997EA0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Dersin Tanıtımı </a:t>
            </a:r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8EC3C91C-C856-41E9-A9E1-1D0D73B752E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3867454"/>
              </p:ext>
            </p:extLst>
          </p:nvPr>
        </p:nvGraphicFramePr>
        <p:xfrm>
          <a:off x="2180492" y="2039017"/>
          <a:ext cx="7962314" cy="3412302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783406">
                  <a:extLst>
                    <a:ext uri="{9D8B030D-6E8A-4147-A177-3AD203B41FA5}">
                      <a16:colId xmlns:a16="http://schemas.microsoft.com/office/drawing/2014/main" val="3895828423"/>
                    </a:ext>
                  </a:extLst>
                </a:gridCol>
                <a:gridCol w="7178908">
                  <a:extLst>
                    <a:ext uri="{9D8B030D-6E8A-4147-A177-3AD203B41FA5}">
                      <a16:colId xmlns:a16="http://schemas.microsoft.com/office/drawing/2014/main" val="58627789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Hafta</a:t>
                      </a:r>
                      <a:endParaRPr lang="tr-TR" sz="10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Ana Temalar ve Konular</a:t>
                      </a:r>
                      <a:endParaRPr lang="tr-T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306458823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1</a:t>
                      </a:r>
                      <a:endParaRPr lang="tr-T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0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Dersin Tanıtımı  </a:t>
                      </a:r>
                      <a:endParaRPr lang="tr-T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319408998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</a:t>
                      </a:r>
                      <a:endParaRPr lang="tr-T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Kent devleti</a:t>
                      </a: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85013098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3</a:t>
                      </a:r>
                      <a:endParaRPr lang="tr-T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endParaRPr lang="tr-TR" sz="10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effectLst/>
                        </a:rPr>
                        <a:t>Platon: Devlet </a:t>
                      </a:r>
                      <a:r>
                        <a:rPr lang="tr-TR" sz="1200" dirty="0">
                          <a:effectLst/>
                        </a:rPr>
                        <a:t> </a:t>
                      </a:r>
                      <a:endParaRPr lang="tr-T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1846654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4</a:t>
                      </a:r>
                      <a:endParaRPr lang="tr-T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r>
                        <a:rPr lang="tr-TR" sz="1000" dirty="0">
                          <a:effectLst/>
                        </a:rPr>
                        <a:t> </a:t>
                      </a:r>
                      <a:endParaRPr lang="tr-TR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effectLst/>
                        </a:rPr>
                        <a:t>Aristoteles: Politik Teori </a:t>
                      </a: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9697919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5</a:t>
                      </a:r>
                      <a:endParaRPr lang="tr-T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effectLst/>
                        </a:rPr>
                        <a:t>T.Aquinas</a:t>
                      </a:r>
                      <a:endParaRPr lang="tr-TR" sz="1200" dirty="0">
                        <a:effectLst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31252389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6</a:t>
                      </a:r>
                      <a:endParaRPr lang="tr-T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N. </a:t>
                      </a:r>
                      <a:r>
                        <a:rPr lang="tr-TR" sz="1200" dirty="0" err="1">
                          <a:effectLst/>
                        </a:rPr>
                        <a:t>Machiavelli</a:t>
                      </a:r>
                      <a:endParaRPr lang="tr-TR" sz="1200" dirty="0">
                        <a:effectLst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42344798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7</a:t>
                      </a:r>
                      <a:endParaRPr lang="tr-T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effectLst/>
                        </a:rPr>
                        <a:t>T.Hobbes</a:t>
                      </a:r>
                      <a:endParaRPr lang="tr-TR" sz="1200" dirty="0">
                        <a:effectLst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35524925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8</a:t>
                      </a:r>
                      <a:endParaRPr lang="tr-T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endParaRPr lang="tr-TR" sz="10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Ara Sınav </a:t>
                      </a:r>
                      <a:endParaRPr lang="tr-T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3608595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61534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7980C74-AF2A-4450-847A-E743B22A26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D3F80D1C-2A43-4E30-AD0A-FDD4997EA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4696" y="804519"/>
            <a:ext cx="9520158" cy="1049235"/>
          </a:xfrm>
        </p:spPr>
        <p:txBody>
          <a:bodyPr>
            <a:normAutofit/>
          </a:bodyPr>
          <a:lstStyle/>
          <a:p>
            <a:r>
              <a:rPr lang="tr-TR" dirty="0"/>
              <a:t>Dersin Tanıtımı 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9CE1AD2-68C8-4D23-BCA6-A6714F325D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30874" y="1996645"/>
            <a:ext cx="9603274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698C92D5-DA82-49A4-B257-78C3125FA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8385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09DCA404-0716-49CD-9084-2730491C2BE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2842212"/>
              </p:ext>
            </p:extLst>
          </p:nvPr>
        </p:nvGraphicFramePr>
        <p:xfrm>
          <a:off x="1367814" y="2502076"/>
          <a:ext cx="9129287" cy="3695544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836448">
                  <a:extLst>
                    <a:ext uri="{9D8B030D-6E8A-4147-A177-3AD203B41FA5}">
                      <a16:colId xmlns:a16="http://schemas.microsoft.com/office/drawing/2014/main" val="1754742856"/>
                    </a:ext>
                  </a:extLst>
                </a:gridCol>
                <a:gridCol w="8292839">
                  <a:extLst>
                    <a:ext uri="{9D8B030D-6E8A-4147-A177-3AD203B41FA5}">
                      <a16:colId xmlns:a16="http://schemas.microsoft.com/office/drawing/2014/main" val="3401130005"/>
                    </a:ext>
                  </a:extLst>
                </a:gridCol>
              </a:tblGrid>
              <a:tr h="6159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9</a:t>
                      </a:r>
                      <a:endParaRPr lang="tr-TR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6036" marR="660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J. Locke</a:t>
                      </a:r>
                      <a:endParaRPr lang="tr-TR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6036" marR="66036" marT="0" marB="0"/>
                </a:tc>
                <a:extLst>
                  <a:ext uri="{0D108BD9-81ED-4DB2-BD59-A6C34878D82A}">
                    <a16:rowId xmlns:a16="http://schemas.microsoft.com/office/drawing/2014/main" val="4171623767"/>
                  </a:ext>
                </a:extLst>
              </a:tr>
              <a:tr h="6159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10</a:t>
                      </a:r>
                      <a:endParaRPr lang="tr-TR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6036" marR="660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endParaRPr lang="tr-TR" sz="15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Montesquieu</a:t>
                      </a:r>
                      <a:endParaRPr lang="tr-TR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6036" marR="66036" marT="0" marB="0"/>
                </a:tc>
                <a:extLst>
                  <a:ext uri="{0D108BD9-81ED-4DB2-BD59-A6C34878D82A}">
                    <a16:rowId xmlns:a16="http://schemas.microsoft.com/office/drawing/2014/main" val="1847304119"/>
                  </a:ext>
                </a:extLst>
              </a:tr>
              <a:tr h="6159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11</a:t>
                      </a:r>
                      <a:endParaRPr lang="tr-TR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6036" marR="660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endParaRPr lang="tr-TR" sz="15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J.J. Rousseau ve Toplum Sözleşmesi </a:t>
                      </a:r>
                      <a:endParaRPr lang="tr-TR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6036" marR="66036" marT="0" marB="0"/>
                </a:tc>
                <a:extLst>
                  <a:ext uri="{0D108BD9-81ED-4DB2-BD59-A6C34878D82A}">
                    <a16:rowId xmlns:a16="http://schemas.microsoft.com/office/drawing/2014/main" val="2567184719"/>
                  </a:ext>
                </a:extLst>
              </a:tr>
              <a:tr h="6159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12</a:t>
                      </a:r>
                      <a:endParaRPr lang="tr-TR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6036" marR="660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S. </a:t>
                      </a:r>
                      <a:r>
                        <a:rPr lang="tr-TR" sz="1800" dirty="0" err="1">
                          <a:effectLst/>
                        </a:rPr>
                        <a:t>Simon</a:t>
                      </a:r>
                      <a:endParaRPr lang="tr-TR" sz="1500" dirty="0">
                        <a:effectLst/>
                      </a:endParaRPr>
                    </a:p>
                  </a:txBody>
                  <a:tcPr marL="66036" marR="66036" marT="0" marB="0"/>
                </a:tc>
                <a:extLst>
                  <a:ext uri="{0D108BD9-81ED-4DB2-BD59-A6C34878D82A}">
                    <a16:rowId xmlns:a16="http://schemas.microsoft.com/office/drawing/2014/main" val="841171054"/>
                  </a:ext>
                </a:extLst>
              </a:tr>
              <a:tr h="6159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13</a:t>
                      </a:r>
                      <a:endParaRPr lang="tr-TR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6036" marR="660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 </a:t>
                      </a:r>
                      <a:endParaRPr lang="tr-TR" sz="15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Sosyolojik Düşüncenin Ortaya Çıkışı </a:t>
                      </a:r>
                      <a:endParaRPr lang="tr-TR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6036" marR="66036" marT="0" marB="0"/>
                </a:tc>
                <a:extLst>
                  <a:ext uri="{0D108BD9-81ED-4DB2-BD59-A6C34878D82A}">
                    <a16:rowId xmlns:a16="http://schemas.microsoft.com/office/drawing/2014/main" val="4153019867"/>
                  </a:ext>
                </a:extLst>
              </a:tr>
              <a:tr h="6159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14</a:t>
                      </a:r>
                      <a:endParaRPr lang="tr-TR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6036" marR="660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endParaRPr lang="tr-TR" sz="15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Genel Değerlendirme </a:t>
                      </a:r>
                      <a:endParaRPr lang="tr-TR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6036" marR="66036" marT="0" marB="0"/>
                </a:tc>
                <a:extLst>
                  <a:ext uri="{0D108BD9-81ED-4DB2-BD59-A6C34878D82A}">
                    <a16:rowId xmlns:a16="http://schemas.microsoft.com/office/drawing/2014/main" val="27601149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5556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3F80D1C-2A43-4E30-AD0A-FDD4997EA0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Dersin Tanıtımı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D308121-D1E2-45D4-8013-6549E780F7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Kaynaklar:</a:t>
            </a:r>
          </a:p>
          <a:p>
            <a:pPr lvl="0"/>
            <a:r>
              <a:rPr lang="tr-TR" dirty="0"/>
              <a:t>G. Sabin, Siyasal Düşüncele Tarihi 1 </a:t>
            </a:r>
            <a:r>
              <a:rPr lang="tr-TR" dirty="0" err="1"/>
              <a:t>and</a:t>
            </a:r>
            <a:r>
              <a:rPr lang="tr-TR" dirty="0"/>
              <a:t> II, Türk Siyasi İlimler Derneği Yayını:17. Ankara: Sevinç Matbaası.  </a:t>
            </a:r>
          </a:p>
          <a:p>
            <a:pPr lvl="0"/>
            <a:r>
              <a:rPr lang="tr-TR" dirty="0"/>
              <a:t>Plato, Devlet, Remzi Kitabevi.</a:t>
            </a:r>
          </a:p>
          <a:p>
            <a:pPr lvl="0"/>
            <a:r>
              <a:rPr lang="tr-TR" dirty="0"/>
              <a:t>Aristoteles, Politika, Remzi Kitabevi. </a:t>
            </a:r>
          </a:p>
          <a:p>
            <a:pPr lvl="0"/>
            <a:r>
              <a:rPr lang="tr-TR" dirty="0"/>
              <a:t>T. </a:t>
            </a:r>
            <a:r>
              <a:rPr lang="tr-TR" dirty="0" err="1"/>
              <a:t>More</a:t>
            </a:r>
            <a:r>
              <a:rPr lang="tr-TR" dirty="0"/>
              <a:t> (1981) </a:t>
            </a:r>
            <a:r>
              <a:rPr lang="tr-TR" dirty="0" err="1"/>
              <a:t>Utopia</a:t>
            </a:r>
            <a:r>
              <a:rPr lang="tr-TR" dirty="0"/>
              <a:t>, Cem Yayınları. </a:t>
            </a:r>
          </a:p>
          <a:p>
            <a:pPr lvl="0"/>
            <a:r>
              <a:rPr lang="tr-TR" dirty="0" err="1"/>
              <a:t>Machiavelli</a:t>
            </a:r>
            <a:r>
              <a:rPr lang="tr-TR" dirty="0"/>
              <a:t> (1984) Hükümdar, Sosyal Yayınlar.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414040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3F80D1C-2A43-4E30-AD0A-FDD4997EA0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Dersin Tanıtımı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D308121-D1E2-45D4-8013-6549E780F7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Kaynaklar: </a:t>
            </a:r>
          </a:p>
          <a:p>
            <a:pPr lvl="0"/>
            <a:r>
              <a:rPr lang="tr-TR" dirty="0"/>
              <a:t>J.J. Rousseau (1974) Toplum Sözleşmesi</a:t>
            </a:r>
            <a:r>
              <a:rPr lang="tr-TR"/>
              <a:t>, Adam </a:t>
            </a:r>
            <a:r>
              <a:rPr lang="tr-TR" dirty="0"/>
              <a:t>Yayınları.</a:t>
            </a:r>
          </a:p>
          <a:p>
            <a:pPr lvl="0"/>
            <a:r>
              <a:rPr lang="tr-TR" dirty="0"/>
              <a:t>J.J. Rousseau (1986) İnsanlar Arasındaki Eşitsizliğin Kaynağı, Say Yayınları.</a:t>
            </a:r>
          </a:p>
          <a:p>
            <a:pPr lvl="0"/>
            <a:r>
              <a:rPr lang="tr-TR" dirty="0" err="1"/>
              <a:t>Morrow</a:t>
            </a:r>
            <a:r>
              <a:rPr lang="tr-TR" dirty="0"/>
              <a:t>, J.(2005) </a:t>
            </a:r>
            <a:r>
              <a:rPr lang="tr-TR" dirty="0" err="1"/>
              <a:t>History</a:t>
            </a:r>
            <a:r>
              <a:rPr lang="tr-TR" dirty="0"/>
              <a:t> of Western </a:t>
            </a:r>
            <a:r>
              <a:rPr lang="tr-TR" dirty="0" err="1"/>
              <a:t>Political</a:t>
            </a:r>
            <a:r>
              <a:rPr lang="tr-TR" dirty="0"/>
              <a:t> </a:t>
            </a:r>
            <a:r>
              <a:rPr lang="tr-TR" dirty="0" err="1"/>
              <a:t>Tought</a:t>
            </a:r>
            <a:r>
              <a:rPr lang="tr-TR" dirty="0"/>
              <a:t>. </a:t>
            </a:r>
            <a:r>
              <a:rPr lang="tr-TR" dirty="0" err="1"/>
              <a:t>Palgrave</a:t>
            </a:r>
            <a:r>
              <a:rPr lang="tr-TR" dirty="0"/>
              <a:t> </a:t>
            </a:r>
            <a:r>
              <a:rPr lang="tr-TR" dirty="0" err="1"/>
              <a:t>Macmillan</a:t>
            </a:r>
            <a:r>
              <a:rPr lang="tr-TR" dirty="0"/>
              <a:t>.</a:t>
            </a:r>
          </a:p>
          <a:p>
            <a:r>
              <a:rPr lang="tr-TR" dirty="0"/>
              <a:t>Roberts, P.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Sutch</a:t>
            </a:r>
            <a:r>
              <a:rPr lang="tr-TR" dirty="0"/>
              <a:t>, P. (2012) An </a:t>
            </a:r>
            <a:r>
              <a:rPr lang="tr-TR" dirty="0" err="1"/>
              <a:t>Introduction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Political</a:t>
            </a:r>
            <a:r>
              <a:rPr lang="tr-TR" dirty="0"/>
              <a:t> </a:t>
            </a:r>
            <a:r>
              <a:rPr lang="tr-TR" dirty="0" err="1"/>
              <a:t>Thought</a:t>
            </a:r>
            <a:r>
              <a:rPr lang="tr-TR" dirty="0"/>
              <a:t>. </a:t>
            </a:r>
            <a:r>
              <a:rPr lang="tr-TR" dirty="0" err="1"/>
              <a:t>Edinburg</a:t>
            </a:r>
            <a:r>
              <a:rPr lang="tr-TR" dirty="0"/>
              <a:t> </a:t>
            </a:r>
            <a:r>
              <a:rPr lang="tr-TR" dirty="0" err="1"/>
              <a:t>University</a:t>
            </a:r>
            <a:r>
              <a:rPr lang="tr-TR" dirty="0"/>
              <a:t> </a:t>
            </a:r>
            <a:r>
              <a:rPr lang="tr-TR" dirty="0" err="1"/>
              <a:t>Press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87314921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EDEBE7"/>
      </a:lt2>
      <a:accent1>
        <a:srgbClr val="5FA534"/>
      </a:accent1>
      <a:accent2>
        <a:srgbClr val="DCAB34"/>
      </a:accent2>
      <a:accent3>
        <a:srgbClr val="D26D23"/>
      </a:accent3>
      <a:accent4>
        <a:srgbClr val="972323"/>
      </a:accent4>
      <a:accent5>
        <a:srgbClr val="236797"/>
      </a:accent5>
      <a:accent6>
        <a:srgbClr val="2FB6C6"/>
      </a:accent6>
      <a:hlink>
        <a:srgbClr val="8FC639"/>
      </a:hlink>
      <a:folHlink>
        <a:srgbClr val="E7C272"/>
      </a:folHlink>
    </a:clrScheme>
    <a:fontScheme name="Gallery">
      <a:majorFont>
        <a:latin typeface="Palatino Linotype" panose="020405020505050303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AC464412-510E-4F2B-8947-A0DDBD02899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307</Words>
  <Application>Microsoft Office PowerPoint</Application>
  <PresentationFormat>Geniş ekran</PresentationFormat>
  <Paragraphs>70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Palatino Linotype</vt:lpstr>
      <vt:lpstr>Times New Roman</vt:lpstr>
      <vt:lpstr>Galeri</vt:lpstr>
      <vt:lpstr>Sosyal Düşünceler Tarihi</vt:lpstr>
      <vt:lpstr>Dersin Tanıtımı </vt:lpstr>
      <vt:lpstr>Dersin Gereklilikleri ve Sınavlar </vt:lpstr>
      <vt:lpstr>Dersin Gereklilikleri ve Sınavlar  </vt:lpstr>
      <vt:lpstr>Dersin Tanıtımı </vt:lpstr>
      <vt:lpstr>Dersin Tanıtımı </vt:lpstr>
      <vt:lpstr>Dersin Tanıtımı </vt:lpstr>
      <vt:lpstr>Dersin Tanıtımı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Sosyal Düşünceler Tarihi</dc:title>
  <dc:creator>Mavis</dc:creator>
  <cp:lastModifiedBy>Mavis</cp:lastModifiedBy>
  <cp:revision>4</cp:revision>
  <dcterms:created xsi:type="dcterms:W3CDTF">2020-05-26T16:05:33Z</dcterms:created>
  <dcterms:modified xsi:type="dcterms:W3CDTF">2020-05-28T06:22:13Z</dcterms:modified>
</cp:coreProperties>
</file>