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E5E76A-E425-43CC-9ACE-B32AA46431C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285689-4EB8-4F95-AA79-2D4CC9F474FE}">
      <dgm:prSet/>
      <dgm:spPr/>
      <dgm:t>
        <a:bodyPr/>
        <a:lstStyle/>
        <a:p>
          <a:r>
            <a:rPr lang="tr-TR"/>
            <a:t>Amaçlar:</a:t>
          </a:r>
          <a:endParaRPr lang="en-US"/>
        </a:p>
      </dgm:t>
    </dgm:pt>
    <dgm:pt modelId="{9763E487-3D42-4379-B674-D338D8F87275}" type="parTrans" cxnId="{D7F6E978-30E9-410F-8EE0-664CBF0D1F55}">
      <dgm:prSet/>
      <dgm:spPr/>
      <dgm:t>
        <a:bodyPr/>
        <a:lstStyle/>
        <a:p>
          <a:endParaRPr lang="en-US"/>
        </a:p>
      </dgm:t>
    </dgm:pt>
    <dgm:pt modelId="{DE3A3AD7-E6E9-4A06-AC40-A3FF5262FF1B}" type="sibTrans" cxnId="{D7F6E978-30E9-410F-8EE0-664CBF0D1F55}">
      <dgm:prSet/>
      <dgm:spPr/>
      <dgm:t>
        <a:bodyPr/>
        <a:lstStyle/>
        <a:p>
          <a:endParaRPr lang="en-US"/>
        </a:p>
      </dgm:t>
    </dgm:pt>
    <dgm:pt modelId="{90CA3C91-3DBE-4BE3-B463-67FE90BB4094}">
      <dgm:prSet/>
      <dgm:spPr/>
      <dgm:t>
        <a:bodyPr/>
        <a:lstStyle/>
        <a:p>
          <a:r>
            <a:rPr lang="tr-TR"/>
            <a:t>Bu derste sosyal düşüncenin gelişimi ilk çağ düşünürlerinden başlayarak modern sosyologlara kadar incelenmektedir. </a:t>
          </a:r>
          <a:endParaRPr lang="en-US"/>
        </a:p>
      </dgm:t>
    </dgm:pt>
    <dgm:pt modelId="{D18006EB-5373-407B-AC15-B9AF16FEEC32}" type="parTrans" cxnId="{E5AA6F50-B81B-47AB-9E70-93AA53EB2040}">
      <dgm:prSet/>
      <dgm:spPr/>
      <dgm:t>
        <a:bodyPr/>
        <a:lstStyle/>
        <a:p>
          <a:endParaRPr lang="en-US"/>
        </a:p>
      </dgm:t>
    </dgm:pt>
    <dgm:pt modelId="{4AB92ADE-6B69-493F-BB9B-F42D6A14C6FD}" type="sibTrans" cxnId="{E5AA6F50-B81B-47AB-9E70-93AA53EB2040}">
      <dgm:prSet/>
      <dgm:spPr/>
      <dgm:t>
        <a:bodyPr/>
        <a:lstStyle/>
        <a:p>
          <a:endParaRPr lang="en-US"/>
        </a:p>
      </dgm:t>
    </dgm:pt>
    <dgm:pt modelId="{A3762662-37A1-4D4F-9E11-1A812D75BD17}" type="pres">
      <dgm:prSet presAssocID="{D3E5E76A-E425-43CC-9ACE-B32AA46431C6}" presName="linear" presStyleCnt="0">
        <dgm:presLayoutVars>
          <dgm:animLvl val="lvl"/>
          <dgm:resizeHandles val="exact"/>
        </dgm:presLayoutVars>
      </dgm:prSet>
      <dgm:spPr/>
    </dgm:pt>
    <dgm:pt modelId="{1005C01A-EBEF-4D65-99B2-3F49A296A0E6}" type="pres">
      <dgm:prSet presAssocID="{72285689-4EB8-4F95-AA79-2D4CC9F474F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24262C3-9311-481F-8351-E97D9A6C05C4}" type="pres">
      <dgm:prSet presAssocID="{DE3A3AD7-E6E9-4A06-AC40-A3FF5262FF1B}" presName="spacer" presStyleCnt="0"/>
      <dgm:spPr/>
    </dgm:pt>
    <dgm:pt modelId="{2AAEAFF8-90BF-4B88-82C4-9EDBF18B3396}" type="pres">
      <dgm:prSet presAssocID="{90CA3C91-3DBE-4BE3-B463-67FE90BB409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7048626-0DEC-4CFE-9348-3E0CCEBD07D4}" type="presOf" srcId="{90CA3C91-3DBE-4BE3-B463-67FE90BB4094}" destId="{2AAEAFF8-90BF-4B88-82C4-9EDBF18B3396}" srcOrd="0" destOrd="0" presId="urn:microsoft.com/office/officeart/2005/8/layout/vList2"/>
    <dgm:cxn modelId="{E5AA6F50-B81B-47AB-9E70-93AA53EB2040}" srcId="{D3E5E76A-E425-43CC-9ACE-B32AA46431C6}" destId="{90CA3C91-3DBE-4BE3-B463-67FE90BB4094}" srcOrd="1" destOrd="0" parTransId="{D18006EB-5373-407B-AC15-B9AF16FEEC32}" sibTransId="{4AB92ADE-6B69-493F-BB9B-F42D6A14C6FD}"/>
    <dgm:cxn modelId="{D7F6E978-30E9-410F-8EE0-664CBF0D1F55}" srcId="{D3E5E76A-E425-43CC-9ACE-B32AA46431C6}" destId="{72285689-4EB8-4F95-AA79-2D4CC9F474FE}" srcOrd="0" destOrd="0" parTransId="{9763E487-3D42-4379-B674-D338D8F87275}" sibTransId="{DE3A3AD7-E6E9-4A06-AC40-A3FF5262FF1B}"/>
    <dgm:cxn modelId="{2FD588EB-75F1-4DBD-BFCF-92F131C36900}" type="presOf" srcId="{72285689-4EB8-4F95-AA79-2D4CC9F474FE}" destId="{1005C01A-EBEF-4D65-99B2-3F49A296A0E6}" srcOrd="0" destOrd="0" presId="urn:microsoft.com/office/officeart/2005/8/layout/vList2"/>
    <dgm:cxn modelId="{F54B39FC-CD8A-4277-A93D-4D21FDE18696}" type="presOf" srcId="{D3E5E76A-E425-43CC-9ACE-B32AA46431C6}" destId="{A3762662-37A1-4D4F-9E11-1A812D75BD17}" srcOrd="0" destOrd="0" presId="urn:microsoft.com/office/officeart/2005/8/layout/vList2"/>
    <dgm:cxn modelId="{19D89309-CC71-43F0-943F-BD2A14AA4D52}" type="presParOf" srcId="{A3762662-37A1-4D4F-9E11-1A812D75BD17}" destId="{1005C01A-EBEF-4D65-99B2-3F49A296A0E6}" srcOrd="0" destOrd="0" presId="urn:microsoft.com/office/officeart/2005/8/layout/vList2"/>
    <dgm:cxn modelId="{88C41883-B286-46B2-99DB-E70EE924F9AA}" type="presParOf" srcId="{A3762662-37A1-4D4F-9E11-1A812D75BD17}" destId="{924262C3-9311-481F-8351-E97D9A6C05C4}" srcOrd="1" destOrd="0" presId="urn:microsoft.com/office/officeart/2005/8/layout/vList2"/>
    <dgm:cxn modelId="{0EFA17CF-BD3A-4127-93C7-AEBB2C1D131D}" type="presParOf" srcId="{A3762662-37A1-4D4F-9E11-1A812D75BD17}" destId="{2AAEAFF8-90BF-4B88-82C4-9EDBF18B33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0C4D87-6262-4C7F-8010-731E62491A8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F6FC484-EB6D-4EAE-A58E-8A690A2AD620}">
      <dgm:prSet/>
      <dgm:spPr/>
      <dgm:t>
        <a:bodyPr/>
        <a:lstStyle/>
        <a:p>
          <a:r>
            <a:rPr lang="tr-TR" dirty="0"/>
            <a:t>Her hafta ele alınacak konu ile ilgili önerilen kitap ve/veya makalelerden okunması gerekmektedir. </a:t>
          </a:r>
          <a:endParaRPr lang="en-US" dirty="0"/>
        </a:p>
      </dgm:t>
    </dgm:pt>
    <dgm:pt modelId="{8449F041-0371-430C-A302-44B524530CDF}" type="parTrans" cxnId="{0890B40B-33F8-4B31-9FFE-B1533B2003DC}">
      <dgm:prSet/>
      <dgm:spPr/>
      <dgm:t>
        <a:bodyPr/>
        <a:lstStyle/>
        <a:p>
          <a:endParaRPr lang="en-US"/>
        </a:p>
      </dgm:t>
    </dgm:pt>
    <dgm:pt modelId="{8BE38B5B-1726-42A1-BAF1-77C41EC02993}" type="sibTrans" cxnId="{0890B40B-33F8-4B31-9FFE-B1533B2003DC}">
      <dgm:prSet/>
      <dgm:spPr/>
      <dgm:t>
        <a:bodyPr/>
        <a:lstStyle/>
        <a:p>
          <a:endParaRPr lang="en-US"/>
        </a:p>
      </dgm:t>
    </dgm:pt>
    <dgm:pt modelId="{358E1C83-01BA-439B-A8A2-63372D81D7DE}">
      <dgm:prSet/>
      <dgm:spPr/>
      <dgm:t>
        <a:bodyPr/>
        <a:lstStyle/>
        <a:p>
          <a:r>
            <a:rPr lang="tr-TR"/>
            <a:t>Öğrencilerin tartışmaların takip edilebilmesi için derslere katılmaları gereklidir.</a:t>
          </a:r>
          <a:endParaRPr lang="en-US"/>
        </a:p>
      </dgm:t>
    </dgm:pt>
    <dgm:pt modelId="{DD66FA7E-8DD0-4A51-88BB-EDC996867DC8}" type="parTrans" cxnId="{4CDA4B36-B216-4B58-B9C6-B7FBD0C7358E}">
      <dgm:prSet/>
      <dgm:spPr/>
      <dgm:t>
        <a:bodyPr/>
        <a:lstStyle/>
        <a:p>
          <a:endParaRPr lang="en-US"/>
        </a:p>
      </dgm:t>
    </dgm:pt>
    <dgm:pt modelId="{C3CD50B9-F378-4E9F-878E-47F630891CA0}" type="sibTrans" cxnId="{4CDA4B36-B216-4B58-B9C6-B7FBD0C7358E}">
      <dgm:prSet/>
      <dgm:spPr/>
      <dgm:t>
        <a:bodyPr/>
        <a:lstStyle/>
        <a:p>
          <a:endParaRPr lang="en-US"/>
        </a:p>
      </dgm:t>
    </dgm:pt>
    <dgm:pt modelId="{8D9F9738-A409-4117-93CC-5FA709D8643C}" type="pres">
      <dgm:prSet presAssocID="{670C4D87-6262-4C7F-8010-731E62491A8B}" presName="root" presStyleCnt="0">
        <dgm:presLayoutVars>
          <dgm:dir/>
          <dgm:resizeHandles val="exact"/>
        </dgm:presLayoutVars>
      </dgm:prSet>
      <dgm:spPr/>
    </dgm:pt>
    <dgm:pt modelId="{24F47B4A-A856-46B1-AE6F-694F06064C91}" type="pres">
      <dgm:prSet presAssocID="{0F6FC484-EB6D-4EAE-A58E-8A690A2AD620}" presName="compNode" presStyleCnt="0"/>
      <dgm:spPr/>
    </dgm:pt>
    <dgm:pt modelId="{26CA7661-3DD2-4C41-A385-305ABA0B9145}" type="pres">
      <dgm:prSet presAssocID="{0F6FC484-EB6D-4EAE-A58E-8A690A2AD62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BD6FE04-8ED2-47C4-9099-D3564649FEBD}" type="pres">
      <dgm:prSet presAssocID="{0F6FC484-EB6D-4EAE-A58E-8A690A2AD620}" presName="spaceRect" presStyleCnt="0"/>
      <dgm:spPr/>
    </dgm:pt>
    <dgm:pt modelId="{D6ECF967-1310-4A46-B735-EA8986F40539}" type="pres">
      <dgm:prSet presAssocID="{0F6FC484-EB6D-4EAE-A58E-8A690A2AD620}" presName="textRect" presStyleLbl="revTx" presStyleIdx="0" presStyleCnt="2">
        <dgm:presLayoutVars>
          <dgm:chMax val="1"/>
          <dgm:chPref val="1"/>
        </dgm:presLayoutVars>
      </dgm:prSet>
      <dgm:spPr/>
    </dgm:pt>
    <dgm:pt modelId="{5ADCFB2E-A9F1-43CC-860E-44DB93FA631D}" type="pres">
      <dgm:prSet presAssocID="{8BE38B5B-1726-42A1-BAF1-77C41EC02993}" presName="sibTrans" presStyleCnt="0"/>
      <dgm:spPr/>
    </dgm:pt>
    <dgm:pt modelId="{65AE5530-1E5C-49C0-9426-BE752FA86064}" type="pres">
      <dgm:prSet presAssocID="{358E1C83-01BA-439B-A8A2-63372D81D7DE}" presName="compNode" presStyleCnt="0"/>
      <dgm:spPr/>
    </dgm:pt>
    <dgm:pt modelId="{8A6F7829-B67D-45C7-9A23-C5CB54400402}" type="pres">
      <dgm:prSet presAssocID="{358E1C83-01BA-439B-A8A2-63372D81D7D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CABBF58A-6E45-4154-A3CF-D4B8EDA1F1AD}" type="pres">
      <dgm:prSet presAssocID="{358E1C83-01BA-439B-A8A2-63372D81D7DE}" presName="spaceRect" presStyleCnt="0"/>
      <dgm:spPr/>
    </dgm:pt>
    <dgm:pt modelId="{552580DC-4C76-4EB6-A23B-C33BBB35F91A}" type="pres">
      <dgm:prSet presAssocID="{358E1C83-01BA-439B-A8A2-63372D81D7DE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0890B40B-33F8-4B31-9FFE-B1533B2003DC}" srcId="{670C4D87-6262-4C7F-8010-731E62491A8B}" destId="{0F6FC484-EB6D-4EAE-A58E-8A690A2AD620}" srcOrd="0" destOrd="0" parTransId="{8449F041-0371-430C-A302-44B524530CDF}" sibTransId="{8BE38B5B-1726-42A1-BAF1-77C41EC02993}"/>
    <dgm:cxn modelId="{4CDA4B36-B216-4B58-B9C6-B7FBD0C7358E}" srcId="{670C4D87-6262-4C7F-8010-731E62491A8B}" destId="{358E1C83-01BA-439B-A8A2-63372D81D7DE}" srcOrd="1" destOrd="0" parTransId="{DD66FA7E-8DD0-4A51-88BB-EDC996867DC8}" sibTransId="{C3CD50B9-F378-4E9F-878E-47F630891CA0}"/>
    <dgm:cxn modelId="{84FBAF3F-1B6E-4D67-AE68-DACD6964725F}" type="presOf" srcId="{670C4D87-6262-4C7F-8010-731E62491A8B}" destId="{8D9F9738-A409-4117-93CC-5FA709D8643C}" srcOrd="0" destOrd="0" presId="urn:microsoft.com/office/officeart/2018/2/layout/IconLabelList"/>
    <dgm:cxn modelId="{63FA96DB-F1C6-47EE-89D1-D2C51E12729A}" type="presOf" srcId="{358E1C83-01BA-439B-A8A2-63372D81D7DE}" destId="{552580DC-4C76-4EB6-A23B-C33BBB35F91A}" srcOrd="0" destOrd="0" presId="urn:microsoft.com/office/officeart/2018/2/layout/IconLabelList"/>
    <dgm:cxn modelId="{F21FD9F3-0AF7-43AB-8FEA-32835478B349}" type="presOf" srcId="{0F6FC484-EB6D-4EAE-A58E-8A690A2AD620}" destId="{D6ECF967-1310-4A46-B735-EA8986F40539}" srcOrd="0" destOrd="0" presId="urn:microsoft.com/office/officeart/2018/2/layout/IconLabelList"/>
    <dgm:cxn modelId="{128E7603-ED84-4DEB-A245-B05843389F69}" type="presParOf" srcId="{8D9F9738-A409-4117-93CC-5FA709D8643C}" destId="{24F47B4A-A856-46B1-AE6F-694F06064C91}" srcOrd="0" destOrd="0" presId="urn:microsoft.com/office/officeart/2018/2/layout/IconLabelList"/>
    <dgm:cxn modelId="{5012A3BD-AB1A-44CB-B300-C1A8E8895A28}" type="presParOf" srcId="{24F47B4A-A856-46B1-AE6F-694F06064C91}" destId="{26CA7661-3DD2-4C41-A385-305ABA0B9145}" srcOrd="0" destOrd="0" presId="urn:microsoft.com/office/officeart/2018/2/layout/IconLabelList"/>
    <dgm:cxn modelId="{E56541E2-CD29-4904-8715-0B2ABB381622}" type="presParOf" srcId="{24F47B4A-A856-46B1-AE6F-694F06064C91}" destId="{7BD6FE04-8ED2-47C4-9099-D3564649FEBD}" srcOrd="1" destOrd="0" presId="urn:microsoft.com/office/officeart/2018/2/layout/IconLabelList"/>
    <dgm:cxn modelId="{6E42E24B-4E81-4705-ABFA-DF579C5414AE}" type="presParOf" srcId="{24F47B4A-A856-46B1-AE6F-694F06064C91}" destId="{D6ECF967-1310-4A46-B735-EA8986F40539}" srcOrd="2" destOrd="0" presId="urn:microsoft.com/office/officeart/2018/2/layout/IconLabelList"/>
    <dgm:cxn modelId="{3A82BB36-849C-4CD9-B16D-03A0172F719F}" type="presParOf" srcId="{8D9F9738-A409-4117-93CC-5FA709D8643C}" destId="{5ADCFB2E-A9F1-43CC-860E-44DB93FA631D}" srcOrd="1" destOrd="0" presId="urn:microsoft.com/office/officeart/2018/2/layout/IconLabelList"/>
    <dgm:cxn modelId="{A32C4C0C-5DB3-47F7-9D02-8A59013C9827}" type="presParOf" srcId="{8D9F9738-A409-4117-93CC-5FA709D8643C}" destId="{65AE5530-1E5C-49C0-9426-BE752FA86064}" srcOrd="2" destOrd="0" presId="urn:microsoft.com/office/officeart/2018/2/layout/IconLabelList"/>
    <dgm:cxn modelId="{631AFE45-9D90-439B-A3AE-153C66189A8C}" type="presParOf" srcId="{65AE5530-1E5C-49C0-9426-BE752FA86064}" destId="{8A6F7829-B67D-45C7-9A23-C5CB54400402}" srcOrd="0" destOrd="0" presId="urn:microsoft.com/office/officeart/2018/2/layout/IconLabelList"/>
    <dgm:cxn modelId="{F490E3EA-8100-47DC-8CCB-8FD88FF74450}" type="presParOf" srcId="{65AE5530-1E5C-49C0-9426-BE752FA86064}" destId="{CABBF58A-6E45-4154-A3CF-D4B8EDA1F1AD}" srcOrd="1" destOrd="0" presId="urn:microsoft.com/office/officeart/2018/2/layout/IconLabelList"/>
    <dgm:cxn modelId="{CAB155E2-C199-4FEC-8F09-1787ADC0548D}" type="presParOf" srcId="{65AE5530-1E5C-49C0-9426-BE752FA86064}" destId="{552580DC-4C76-4EB6-A23B-C33BBB35F91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5C01A-EBEF-4D65-99B2-3F49A296A0E6}">
      <dsp:nvSpPr>
        <dsp:cNvPr id="0" name=""/>
        <dsp:cNvSpPr/>
      </dsp:nvSpPr>
      <dsp:spPr>
        <a:xfrm>
          <a:off x="0" y="37403"/>
          <a:ext cx="5913437" cy="22393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Amaçlar:</a:t>
          </a:r>
          <a:endParaRPr lang="en-US" sz="2900" kern="1200"/>
        </a:p>
      </dsp:txBody>
      <dsp:txXfrm>
        <a:off x="109318" y="146721"/>
        <a:ext cx="5694801" cy="2020744"/>
      </dsp:txXfrm>
    </dsp:sp>
    <dsp:sp modelId="{2AAEAFF8-90BF-4B88-82C4-9EDBF18B3396}">
      <dsp:nvSpPr>
        <dsp:cNvPr id="0" name=""/>
        <dsp:cNvSpPr/>
      </dsp:nvSpPr>
      <dsp:spPr>
        <a:xfrm>
          <a:off x="0" y="2360303"/>
          <a:ext cx="5913437" cy="2239380"/>
        </a:xfrm>
        <a:prstGeom prst="roundRect">
          <a:avLst/>
        </a:prstGeom>
        <a:gradFill rotWithShape="0">
          <a:gsLst>
            <a:gs pos="0">
              <a:schemeClr val="accent2">
                <a:hueOff val="-1027731"/>
                <a:satOff val="838"/>
                <a:lumOff val="-5293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027731"/>
                <a:satOff val="838"/>
                <a:lumOff val="-5293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027731"/>
                <a:satOff val="838"/>
                <a:lumOff val="-5293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Bu derste sosyal düşüncenin gelişimi ilk çağ düşünürlerinden başlayarak modern sosyologlara kadar incelenmektedir. </a:t>
          </a:r>
          <a:endParaRPr lang="en-US" sz="2900" kern="1200"/>
        </a:p>
      </dsp:txBody>
      <dsp:txXfrm>
        <a:off x="109318" y="2469621"/>
        <a:ext cx="5694801" cy="2020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A7661-3DD2-4C41-A385-305ABA0B9145}">
      <dsp:nvSpPr>
        <dsp:cNvPr id="0" name=""/>
        <dsp:cNvSpPr/>
      </dsp:nvSpPr>
      <dsp:spPr>
        <a:xfrm>
          <a:off x="1292187" y="280612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CF967-1310-4A46-B735-EA8986F40539}">
      <dsp:nvSpPr>
        <dsp:cNvPr id="0" name=""/>
        <dsp:cNvSpPr/>
      </dsp:nvSpPr>
      <dsp:spPr>
        <a:xfrm>
          <a:off x="104187" y="2694927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Her hafta ele alınacak konu ile ilgili önerilen kitap ve/veya makalelerden okunması gerekmektedir. </a:t>
          </a:r>
          <a:endParaRPr lang="en-US" sz="1500" kern="1200" dirty="0"/>
        </a:p>
      </dsp:txBody>
      <dsp:txXfrm>
        <a:off x="104187" y="2694927"/>
        <a:ext cx="4320000" cy="720000"/>
      </dsp:txXfrm>
    </dsp:sp>
    <dsp:sp modelId="{8A6F7829-B67D-45C7-9A23-C5CB54400402}">
      <dsp:nvSpPr>
        <dsp:cNvPr id="0" name=""/>
        <dsp:cNvSpPr/>
      </dsp:nvSpPr>
      <dsp:spPr>
        <a:xfrm>
          <a:off x="6368187" y="280612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580DC-4C76-4EB6-A23B-C33BBB35F91A}">
      <dsp:nvSpPr>
        <dsp:cNvPr id="0" name=""/>
        <dsp:cNvSpPr/>
      </dsp:nvSpPr>
      <dsp:spPr>
        <a:xfrm>
          <a:off x="5180187" y="2694927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Öğrencilerin tartışmaların takip edilebilmesi için derslere katılmaları gereklidir.</a:t>
          </a:r>
          <a:endParaRPr lang="en-US" sz="1500" kern="1200"/>
        </a:p>
      </dsp:txBody>
      <dsp:txXfrm>
        <a:off x="5180187" y="2694927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F6227C-4327-46E4-993D-71615CA8E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 Düşünceler Tarihi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285E0D6-ECCD-4F66-AB21-F3D84DD08C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32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E94E3B-CFA4-455A-9673-F46D27D1F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5F71B8AF-24E1-4CE5-BB2F-6872EEC22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098C0A82-5212-4C52-816B-6B58D0E0E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tr-TR" dirty="0"/>
              <a:t>Dersin Tanıtımı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33E6928-1881-40F9-942A-64C25008A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9EE85D1E-6AE6-45FB-8F62-424732BE3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C9DAD0-4276-4BDF-80D8-C985DFED0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46827CF0-2230-41FD-8518-1B5AD4769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graphicFrame>
        <p:nvGraphicFramePr>
          <p:cNvPr id="7" name="İçerik Yer Tutucusu 4">
            <a:extLst>
              <a:ext uri="{FF2B5EF4-FFF2-40B4-BE49-F238E27FC236}">
                <a16:creationId xmlns:a16="http://schemas.microsoft.com/office/drawing/2014/main" id="{7B902764-A21E-42D4-8CB2-B0C164FE9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187952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031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980C74-AF2A-4450-847A-E743B22A2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3F80D1C-2A43-4E30-AD0A-FDD4997EA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tr-TR" dirty="0"/>
              <a:t>Dersin Gereklilikleri ve Sınavlar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CE1AD2-68C8-4D23-BCA6-A6714F325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98C92D5-DA82-49A4-B257-78C3125F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FCB16115-432B-44CB-B47B-1B554EB555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174814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8828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80D1C-2A43-4E30-AD0A-FDD4997E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Gereklilikleri ve Sınavlar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308121-D1E2-45D4-8013-6549E780F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Ara sınav: Sınav tarihine kadar işlenen konuları içerecektir. Notun %20’sini oluşturacaktır.  </a:t>
            </a:r>
          </a:p>
          <a:p>
            <a:r>
              <a:rPr lang="tr-TR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Dönem sonu sınavı: </a:t>
            </a:r>
            <a:r>
              <a:rPr lang="tr-TR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Dönem sonu notunun %60’ını sınav ,%40’nı ödev oluşturacaktır. </a:t>
            </a:r>
          </a:p>
          <a:p>
            <a:r>
              <a:rPr lang="tr-TR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Derste konu ile ilgili ayrıntılı açıklama yapılacaktır.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0284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80D1C-2A43-4E30-AD0A-FDD4997E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Tanıtımı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8EC3C91C-C856-41E9-A9E1-1D0D73B752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867454"/>
              </p:ext>
            </p:extLst>
          </p:nvPr>
        </p:nvGraphicFramePr>
        <p:xfrm>
          <a:off x="2180492" y="2039017"/>
          <a:ext cx="7962314" cy="341230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83406">
                  <a:extLst>
                    <a:ext uri="{9D8B030D-6E8A-4147-A177-3AD203B41FA5}">
                      <a16:colId xmlns:a16="http://schemas.microsoft.com/office/drawing/2014/main" val="3895828423"/>
                    </a:ext>
                  </a:extLst>
                </a:gridCol>
                <a:gridCol w="7178908">
                  <a:extLst>
                    <a:ext uri="{9D8B030D-6E8A-4147-A177-3AD203B41FA5}">
                      <a16:colId xmlns:a16="http://schemas.microsoft.com/office/drawing/2014/main" val="5862778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Hafta</a:t>
                      </a:r>
                      <a:endParaRPr lang="tr-TR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Ana Temalar ve Konular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064588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Dersin Tanıtımı  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194089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Kent devleti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850130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Platon: Devlet 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18466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Aristoteles: Politik Teori 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9697919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T.Aquinas</a:t>
                      </a:r>
                      <a:endParaRPr lang="tr-TR" sz="1200" dirty="0">
                        <a:effectLst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12523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N. </a:t>
                      </a:r>
                      <a:r>
                        <a:rPr lang="tr-TR" sz="1200" dirty="0" err="1">
                          <a:effectLst/>
                        </a:rPr>
                        <a:t>Machiavelli</a:t>
                      </a:r>
                      <a:endParaRPr lang="tr-TR" sz="1200" dirty="0">
                        <a:effectLst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423447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T.Hobbes</a:t>
                      </a:r>
                      <a:endParaRPr lang="tr-TR" sz="1200" dirty="0">
                        <a:effectLst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552492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tr-T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Ara Sınav </a:t>
                      </a:r>
                      <a:endParaRPr lang="tr-T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60859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153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980C74-AF2A-4450-847A-E743B22A2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3F80D1C-2A43-4E30-AD0A-FDD4997EA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tr-TR" dirty="0"/>
              <a:t>Dersin Tanıtımı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CE1AD2-68C8-4D23-BCA6-A6714F325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98C92D5-DA82-49A4-B257-78C3125F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9DCA404-0716-49CD-9084-2730491C2B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42212"/>
              </p:ext>
            </p:extLst>
          </p:nvPr>
        </p:nvGraphicFramePr>
        <p:xfrm>
          <a:off x="1367814" y="2502076"/>
          <a:ext cx="9129287" cy="369554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36448">
                  <a:extLst>
                    <a:ext uri="{9D8B030D-6E8A-4147-A177-3AD203B41FA5}">
                      <a16:colId xmlns:a16="http://schemas.microsoft.com/office/drawing/2014/main" val="1754742856"/>
                    </a:ext>
                  </a:extLst>
                </a:gridCol>
                <a:gridCol w="8292839">
                  <a:extLst>
                    <a:ext uri="{9D8B030D-6E8A-4147-A177-3AD203B41FA5}">
                      <a16:colId xmlns:a16="http://schemas.microsoft.com/office/drawing/2014/main" val="3401130005"/>
                    </a:ext>
                  </a:extLst>
                </a:gridCol>
              </a:tblGrid>
              <a:tr h="61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9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J. Locke</a:t>
                      </a:r>
                      <a:endParaRPr lang="tr-T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4171623767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10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5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Montesquieu</a:t>
                      </a:r>
                      <a:endParaRPr lang="tr-T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1847304119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11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5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J.J. Rousseau ve Toplum Sözleşmesi </a:t>
                      </a:r>
                      <a:endParaRPr lang="tr-T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2567184719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12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S. </a:t>
                      </a:r>
                      <a:r>
                        <a:rPr lang="tr-TR" sz="1800" dirty="0" err="1">
                          <a:effectLst/>
                        </a:rPr>
                        <a:t>Simon</a:t>
                      </a:r>
                      <a:endParaRPr lang="tr-TR" sz="1500" dirty="0">
                        <a:effectLst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841171054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13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5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Sosyolojik Düşüncenin Ortaya Çıkışı 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4153019867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14</a:t>
                      </a:r>
                      <a:endParaRPr lang="tr-T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5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Genel Değerlendirme </a:t>
                      </a:r>
                      <a:endParaRPr lang="tr-T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2760114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55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80D1C-2A43-4E30-AD0A-FDD4997E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Tanıtımı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308121-D1E2-45D4-8013-6549E780F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Kaynaklar:</a:t>
            </a:r>
          </a:p>
          <a:p>
            <a:pPr lvl="0"/>
            <a:r>
              <a:rPr lang="tr-TR" dirty="0"/>
              <a:t>G. Sabin, Siyasal Düşüncele Tarihi 1 </a:t>
            </a:r>
            <a:r>
              <a:rPr lang="tr-TR" dirty="0" err="1"/>
              <a:t>and</a:t>
            </a:r>
            <a:r>
              <a:rPr lang="tr-TR" dirty="0"/>
              <a:t> II, Türk Siyasi İlimler Derneği Yayını:17. Ankara: Sevinç Matbaası.  </a:t>
            </a:r>
          </a:p>
          <a:p>
            <a:pPr lvl="0"/>
            <a:r>
              <a:rPr lang="tr-TR" dirty="0"/>
              <a:t>Plato, Devlet, Remzi Kitabevi.</a:t>
            </a:r>
          </a:p>
          <a:p>
            <a:pPr lvl="0"/>
            <a:r>
              <a:rPr lang="tr-TR" dirty="0"/>
              <a:t>Aristoteles, Politika, Remzi Kitabevi. </a:t>
            </a:r>
          </a:p>
          <a:p>
            <a:pPr lvl="0"/>
            <a:r>
              <a:rPr lang="tr-TR" dirty="0"/>
              <a:t>T. </a:t>
            </a:r>
            <a:r>
              <a:rPr lang="tr-TR" dirty="0" err="1"/>
              <a:t>More</a:t>
            </a:r>
            <a:r>
              <a:rPr lang="tr-TR" dirty="0"/>
              <a:t> (1981) </a:t>
            </a:r>
            <a:r>
              <a:rPr lang="tr-TR" dirty="0" err="1"/>
              <a:t>Utopia</a:t>
            </a:r>
            <a:r>
              <a:rPr lang="tr-TR" dirty="0"/>
              <a:t>, Cem Yayınları. </a:t>
            </a:r>
          </a:p>
          <a:p>
            <a:pPr lvl="0"/>
            <a:r>
              <a:rPr lang="tr-TR" dirty="0" err="1"/>
              <a:t>Machiavelli</a:t>
            </a:r>
            <a:r>
              <a:rPr lang="tr-TR" dirty="0"/>
              <a:t> (1984) Hükümdar, Sosyal Yayınlar.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40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80D1C-2A43-4E30-AD0A-FDD4997E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Tanıtımı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308121-D1E2-45D4-8013-6549E780F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Kaynaklar: </a:t>
            </a:r>
          </a:p>
          <a:p>
            <a:pPr lvl="0"/>
            <a:r>
              <a:rPr lang="tr-TR" dirty="0"/>
              <a:t>J.J. Rousseau (1974) Toplum Sözleşmesi</a:t>
            </a:r>
            <a:r>
              <a:rPr lang="tr-TR"/>
              <a:t>, Adam </a:t>
            </a:r>
            <a:r>
              <a:rPr lang="tr-TR" dirty="0"/>
              <a:t>Yayınları.</a:t>
            </a:r>
          </a:p>
          <a:p>
            <a:pPr lvl="0"/>
            <a:r>
              <a:rPr lang="tr-TR" dirty="0"/>
              <a:t>J.J. Rousseau (1986) İnsanlar Arasındaki Eşitsizliğin Kaynağı, Say Yayınları.</a:t>
            </a:r>
          </a:p>
          <a:p>
            <a:pPr lvl="0"/>
            <a:r>
              <a:rPr lang="tr-TR" dirty="0" err="1"/>
              <a:t>Morrow</a:t>
            </a:r>
            <a:r>
              <a:rPr lang="tr-TR" dirty="0"/>
              <a:t>, J.(2005) </a:t>
            </a:r>
            <a:r>
              <a:rPr lang="tr-TR" dirty="0" err="1"/>
              <a:t>History</a:t>
            </a:r>
            <a:r>
              <a:rPr lang="tr-TR" dirty="0"/>
              <a:t> of Western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Tought</a:t>
            </a:r>
            <a:r>
              <a:rPr lang="tr-TR" dirty="0"/>
              <a:t>. </a:t>
            </a:r>
            <a:r>
              <a:rPr lang="tr-TR" dirty="0" err="1"/>
              <a:t>Palgrave</a:t>
            </a:r>
            <a:r>
              <a:rPr lang="tr-TR" dirty="0"/>
              <a:t> </a:t>
            </a:r>
            <a:r>
              <a:rPr lang="tr-TR" dirty="0" err="1"/>
              <a:t>Macmillan</a:t>
            </a:r>
            <a:r>
              <a:rPr lang="tr-TR" dirty="0"/>
              <a:t>.</a:t>
            </a:r>
          </a:p>
          <a:p>
            <a:r>
              <a:rPr lang="tr-TR" dirty="0"/>
              <a:t>Roberts, P.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Sutch</a:t>
            </a:r>
            <a:r>
              <a:rPr lang="tr-TR" dirty="0"/>
              <a:t>, P. (2012)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Thought</a:t>
            </a:r>
            <a:r>
              <a:rPr lang="tr-TR" dirty="0"/>
              <a:t>. </a:t>
            </a:r>
            <a:r>
              <a:rPr lang="tr-TR" dirty="0" err="1"/>
              <a:t>Edinburg</a:t>
            </a:r>
            <a:r>
              <a:rPr lang="tr-TR" dirty="0"/>
              <a:t>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731492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307</Words>
  <Application>Microsoft Office PowerPoint</Application>
  <PresentationFormat>Geniş ekran</PresentationFormat>
  <Paragraphs>70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Palatino Linotype</vt:lpstr>
      <vt:lpstr>Times New Roman</vt:lpstr>
      <vt:lpstr>Galeri</vt:lpstr>
      <vt:lpstr>Sosyal Düşünceler Tarihi</vt:lpstr>
      <vt:lpstr>Dersin Tanıtımı </vt:lpstr>
      <vt:lpstr>Dersin Gereklilikleri ve Sınavlar </vt:lpstr>
      <vt:lpstr>Dersin Gereklilikleri ve Sınavlar  </vt:lpstr>
      <vt:lpstr>Dersin Tanıtımı </vt:lpstr>
      <vt:lpstr>Dersin Tanıtımı </vt:lpstr>
      <vt:lpstr>Dersin Tanıtımı </vt:lpstr>
      <vt:lpstr>Dersin Tanıtımı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Düşünceler Tarihi</dc:title>
  <dc:creator>Mavis</dc:creator>
  <cp:lastModifiedBy>Mavis</cp:lastModifiedBy>
  <cp:revision>4</cp:revision>
  <dcterms:created xsi:type="dcterms:W3CDTF">2020-05-26T16:05:33Z</dcterms:created>
  <dcterms:modified xsi:type="dcterms:W3CDTF">2020-05-28T06:22:13Z</dcterms:modified>
</cp:coreProperties>
</file>