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4" r:id="rId2"/>
  </p:sldMasterIdLst>
  <p:notesMasterIdLst>
    <p:notesMasterId r:id="rId14"/>
  </p:notesMasterIdLst>
  <p:sldIdLst>
    <p:sldId id="432" r:id="rId3"/>
    <p:sldId id="436" r:id="rId4"/>
    <p:sldId id="437" r:id="rId5"/>
    <p:sldId id="431" r:id="rId6"/>
    <p:sldId id="289" r:id="rId7"/>
    <p:sldId id="292" r:id="rId8"/>
    <p:sldId id="294" r:id="rId9"/>
    <p:sldId id="296" r:id="rId10"/>
    <p:sldId id="303" r:id="rId11"/>
    <p:sldId id="298" r:id="rId12"/>
    <p:sldId id="301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D393E-727E-473B-9535-647E98392F48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E0F40-1D0F-43B6-A8AA-D8FBEC6E2703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6437-2DCA-4232-9C67-C207F41F8A87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62525-A817-436B-9F61-AE2132AAD903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70689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7D60D-FA5F-4368-B5CC-A3869D74C5BC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29651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D8C5A-A922-4FD2-8FFC-BE493D152D51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414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9E600-A9A7-4CF3-89E0-3962347DC572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41718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1C980-753D-4618-9EC9-3DC8C353CC34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77155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FB63B-862A-4370-BBDB-B573B329050D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9380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087F6-D524-4A27-9839-8AD295ADC32C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8832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15D20-1CC7-4FDE-96AE-BCE10EF29FA9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40718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44E1-A15F-45D5-ACF3-CA482D2BAFC2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8915-6400-48C4-8A61-25A54170B775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869006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D69C3-6137-4BE4-ACCE-932D7CF54BEC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7599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483DA-0174-48B5-872F-6B7F1D1E60B3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515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C281A-596C-4124-A275-AB60D9374EED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0620C-633D-447F-AD19-9E64671717A4}" type="datetime1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A569B-1B19-4874-AF09-9B7A66C3106C}" type="datetime1">
              <a:rPr lang="tr-TR" smtClean="0"/>
              <a:t>2.04.2018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D85DD-5778-4E8D-91FA-761D94DE9B92}" type="datetime1">
              <a:rPr lang="tr-TR" smtClean="0"/>
              <a:t>2.04.2018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22486-C526-4CB2-BB07-E49BC85D20E7}" type="datetime1">
              <a:rPr lang="tr-TR" smtClean="0"/>
              <a:t>2.04.2018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91D0-398F-4CF2-BF56-08676593DFDE}" type="datetime1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D3EA8-D74C-4570-8989-79EBD4A47332}" type="datetime1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8BE07-AB34-4035-931E-053A8E837E9D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4C54C6F-CA62-4693-A0BD-E419506C6BFC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739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.tr/imgres?imgurl=https://s-media-cache-ak0.pinimg.com/236x/56/9c/ab/569cab2fb744b9ec8cfa4e5545bad903.jpg&amp;imgrefurl=https://www.pinterest.com/josephchauke/environmental-sustainability/&amp;docid=aXWdchrFaWGGoM&amp;tbnid=zGHcBuhgWhmjHM:&amp;w=236&amp;h=307&amp;ved=0ahUKEwj_xf2Qj9LLAhXCNhoKHYjuB1wQxiAIAg&amp;iact=c&amp;ictx=1" TargetMode="Externa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79549" y="1893194"/>
            <a:ext cx="1007127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dirty="0" err="1" smtClean="0">
                <a:solidFill>
                  <a:prstClr val="black"/>
                </a:solidFill>
                <a:latin typeface="Vladimir Script" panose="03050402040407070305" pitchFamily="66" charset="0"/>
              </a:rPr>
              <a:t>Onikinci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 Hafta: </a:t>
            </a:r>
          </a:p>
          <a:p>
            <a:pPr algn="ctr"/>
            <a:r>
              <a:rPr lang="tr-TR" sz="6000" dirty="0" err="1" smtClean="0">
                <a:solidFill>
                  <a:prstClr val="black"/>
                </a:solidFill>
                <a:latin typeface="Vladimir Script" panose="03050402040407070305" pitchFamily="66" charset="0"/>
              </a:rPr>
              <a:t>Ilke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 7: Dünyayı </a:t>
            </a:r>
            <a:r>
              <a:rPr lang="tr-TR" sz="6000" dirty="0">
                <a:solidFill>
                  <a:prstClr val="black"/>
                </a:solidFill>
                <a:latin typeface="Vladimir Script" panose="03050402040407070305" pitchFamily="66" charset="0"/>
              </a:rPr>
              <a:t>kirletmeden yaşamayı 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öğrenme</a:t>
            </a:r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45349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6073" y="566669"/>
            <a:ext cx="8345510" cy="5550795"/>
          </a:xfrm>
          <a:prstGeom prst="rect">
            <a:avLst/>
          </a:prstGeom>
        </p:spPr>
      </p:pic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0640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937" y="1543050"/>
            <a:ext cx="6334125" cy="3771900"/>
          </a:xfrm>
          <a:prstGeom prst="rect">
            <a:avLst/>
          </a:prstGeom>
        </p:spPr>
      </p:pic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1135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Anayasa Madde 56: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219200" y="2962140"/>
            <a:ext cx="10363200" cy="3057659"/>
          </a:xfrm>
        </p:spPr>
        <p:txBody>
          <a:bodyPr/>
          <a:lstStyle/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>
                <a:solidFill>
                  <a:srgbClr val="04617B"/>
                </a:solidFill>
                <a:latin typeface="Perpetua"/>
              </a:rPr>
              <a:t>Herkes, sağlıklı ve dengeli bir çevrede yaşama hakkına sahiptir.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6480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dirty="0">
                <a:solidFill>
                  <a:srgbClr val="00B050"/>
                </a:solidFill>
              </a:rPr>
              <a:t>ÇEVRE KANUNU</a:t>
            </a:r>
            <a:br>
              <a:rPr lang="tr-TR" sz="3600" dirty="0">
                <a:solidFill>
                  <a:srgbClr val="00B050"/>
                </a:solidFill>
              </a:rPr>
            </a:br>
            <a:r>
              <a:rPr lang="tr-TR" sz="3600" dirty="0">
                <a:solidFill>
                  <a:srgbClr val="00B050"/>
                </a:solidFill>
                <a:latin typeface="Arial" panose="020B0604020202020204" pitchFamily="34" charset="0"/>
              </a:rPr>
              <a:t>Kanun Numarası : 2872</a:t>
            </a:r>
            <a:endParaRPr lang="tr-TR" dirty="0">
              <a:solidFill>
                <a:srgbClr val="00B05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219200" y="2962140"/>
            <a:ext cx="10363200" cy="3057659"/>
          </a:xfrm>
        </p:spPr>
        <p:txBody>
          <a:bodyPr/>
          <a:lstStyle/>
          <a:p>
            <a:pPr marL="0" lvl="0" indent="0" algn="ctr">
              <a:buClr>
                <a:srgbClr val="0F6FC6"/>
              </a:buClr>
              <a:buNone/>
            </a:pPr>
            <a:r>
              <a:rPr lang="tr-TR" dirty="0">
                <a:solidFill>
                  <a:srgbClr val="04617B"/>
                </a:solidFill>
              </a:rPr>
              <a:t>Madde 30 –</a:t>
            </a:r>
          </a:p>
          <a:p>
            <a:pPr marL="0" lvl="0" indent="0" algn="ctr">
              <a:buClr>
                <a:srgbClr val="0F6FC6"/>
              </a:buClr>
              <a:buNone/>
            </a:pPr>
            <a:r>
              <a:rPr lang="tr-TR" sz="3200" dirty="0">
                <a:solidFill>
                  <a:srgbClr val="04617B"/>
                </a:solidFill>
              </a:rPr>
              <a:t>Çevreyi kirleten veya bozan bir faaliyetten zarar gören</a:t>
            </a:r>
          </a:p>
          <a:p>
            <a:pPr marL="0" lvl="0" indent="0" algn="ctr">
              <a:buClr>
                <a:srgbClr val="0F6FC6"/>
              </a:buClr>
              <a:buNone/>
            </a:pPr>
            <a:r>
              <a:rPr lang="tr-TR" sz="3200" dirty="0">
                <a:solidFill>
                  <a:srgbClr val="04617B"/>
                </a:solidFill>
              </a:rPr>
              <a:t>veya haberdar olan herkes ilgili mercilere başvurarak </a:t>
            </a:r>
          </a:p>
          <a:p>
            <a:pPr marL="0" lvl="0" indent="0" algn="ctr">
              <a:buClr>
                <a:srgbClr val="0F6FC6"/>
              </a:buClr>
              <a:buNone/>
            </a:pPr>
            <a:r>
              <a:rPr lang="tr-TR" sz="3200" dirty="0">
                <a:solidFill>
                  <a:srgbClr val="04617B"/>
                </a:solidFill>
              </a:rPr>
              <a:t>faaliyetle ilgili gerekli önlemlerin alınmasını</a:t>
            </a:r>
          </a:p>
          <a:p>
            <a:pPr marL="0" lvl="0" indent="0" algn="ctr">
              <a:buClr>
                <a:srgbClr val="0F6FC6"/>
              </a:buClr>
              <a:buNone/>
            </a:pPr>
            <a:r>
              <a:rPr lang="tr-TR" sz="3200" dirty="0">
                <a:solidFill>
                  <a:srgbClr val="04617B"/>
                </a:solidFill>
              </a:rPr>
              <a:t>veya faaliyetin durdurulmasını isteyebilir.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endParaRPr lang="tr-TR" sz="4800" dirty="0">
              <a:solidFill>
                <a:srgbClr val="04617B"/>
              </a:solidFill>
              <a:latin typeface="Perpetua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6386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 descr="İlgili resim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2901" y="888642"/>
            <a:ext cx="6375043" cy="519018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954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17" y="566669"/>
            <a:ext cx="9324304" cy="5705341"/>
          </a:xfrm>
          <a:prstGeom prst="rect">
            <a:avLst/>
          </a:prstGeom>
        </p:spPr>
      </p:pic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4582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635618" y="1042048"/>
            <a:ext cx="10028961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8000" dirty="0" smtClean="0"/>
          </a:p>
          <a:p>
            <a:r>
              <a:rPr lang="tr-TR" sz="8000" dirty="0" err="1" smtClean="0">
                <a:solidFill>
                  <a:schemeClr val="accent6">
                    <a:lumMod val="75000"/>
                  </a:schemeClr>
                </a:solidFill>
              </a:rPr>
              <a:t>reduce</a:t>
            </a:r>
            <a:r>
              <a:rPr lang="tr-TR" sz="8000" dirty="0" smtClean="0"/>
              <a:t>   </a:t>
            </a:r>
            <a:r>
              <a:rPr lang="tr-TR" sz="8000" dirty="0" smtClean="0">
                <a:solidFill>
                  <a:schemeClr val="accent6">
                    <a:lumMod val="50000"/>
                  </a:schemeClr>
                </a:solidFill>
              </a:rPr>
              <a:t>azalt</a:t>
            </a:r>
          </a:p>
          <a:p>
            <a:r>
              <a:rPr lang="tr-TR" sz="8000" dirty="0" err="1">
                <a:solidFill>
                  <a:schemeClr val="accent6">
                    <a:lumMod val="75000"/>
                  </a:schemeClr>
                </a:solidFill>
              </a:rPr>
              <a:t>r</a:t>
            </a:r>
            <a:r>
              <a:rPr lang="tr-TR" sz="8000" dirty="0" err="1" smtClean="0">
                <a:solidFill>
                  <a:schemeClr val="accent6">
                    <a:lumMod val="75000"/>
                  </a:schemeClr>
                </a:solidFill>
              </a:rPr>
              <a:t>euse</a:t>
            </a:r>
            <a:r>
              <a:rPr lang="tr-TR" sz="8000" dirty="0" smtClean="0"/>
              <a:t>     </a:t>
            </a:r>
            <a:r>
              <a:rPr lang="tr-TR" sz="8000" dirty="0" smtClean="0">
                <a:solidFill>
                  <a:schemeClr val="accent6">
                    <a:lumMod val="50000"/>
                  </a:schemeClr>
                </a:solidFill>
              </a:rPr>
              <a:t>yeniden kullan</a:t>
            </a:r>
          </a:p>
          <a:p>
            <a:r>
              <a:rPr lang="tr-TR" sz="8000" dirty="0" err="1">
                <a:solidFill>
                  <a:schemeClr val="accent6">
                    <a:lumMod val="75000"/>
                  </a:schemeClr>
                </a:solidFill>
              </a:rPr>
              <a:t>r</a:t>
            </a:r>
            <a:r>
              <a:rPr lang="tr-TR" sz="8000" dirty="0" err="1" smtClean="0">
                <a:solidFill>
                  <a:schemeClr val="accent6">
                    <a:lumMod val="75000"/>
                  </a:schemeClr>
                </a:solidFill>
              </a:rPr>
              <a:t>ecycle</a:t>
            </a:r>
            <a:r>
              <a:rPr lang="tr-TR" sz="8000" dirty="0" smtClean="0"/>
              <a:t>   </a:t>
            </a:r>
            <a:r>
              <a:rPr lang="tr-TR" sz="8000" dirty="0" smtClean="0">
                <a:solidFill>
                  <a:schemeClr val="accent6">
                    <a:lumMod val="50000"/>
                  </a:schemeClr>
                </a:solidFill>
              </a:rPr>
              <a:t>geri dönüştür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9641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1" y="1081825"/>
            <a:ext cx="8474298" cy="4868214"/>
          </a:xfrm>
          <a:prstGeom prst="rect">
            <a:avLst/>
          </a:prstGeom>
        </p:spPr>
      </p:pic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2208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334850"/>
            <a:ext cx="6858000" cy="6523149"/>
          </a:xfrm>
          <a:prstGeom prst="rect">
            <a:avLst/>
          </a:prstGeom>
        </p:spPr>
      </p:pic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8032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8952" y="631065"/>
            <a:ext cx="7701565" cy="5280338"/>
          </a:xfrm>
          <a:prstGeom prst="rect">
            <a:avLst/>
          </a:prstGeom>
        </p:spPr>
      </p:pic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2427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Hisse Senedi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1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6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7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8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9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920</TotalTime>
  <Words>129</Words>
  <Application>Microsoft Office PowerPoint</Application>
  <PresentationFormat>Geniş ekran</PresentationFormat>
  <Paragraphs>25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20" baseType="lpstr">
      <vt:lpstr>Arial</vt:lpstr>
      <vt:lpstr>Calibri</vt:lpstr>
      <vt:lpstr>Calibri Light</vt:lpstr>
      <vt:lpstr>Franklin Gothic Book</vt:lpstr>
      <vt:lpstr>Perpetua</vt:lpstr>
      <vt:lpstr>Vladimir Script</vt:lpstr>
      <vt:lpstr>Wingdings 2</vt:lpstr>
      <vt:lpstr>Office Teması</vt:lpstr>
      <vt:lpstr>2_Hisse Senedi</vt:lpstr>
      <vt:lpstr>PowerPoint Sunusu</vt:lpstr>
      <vt:lpstr>Anayasa Madde 56:</vt:lpstr>
      <vt:lpstr>ÇEVRE KANUNU Kanun Numarası : 2872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</cp:lastModifiedBy>
  <cp:revision>109</cp:revision>
  <dcterms:created xsi:type="dcterms:W3CDTF">2016-02-29T19:43:42Z</dcterms:created>
  <dcterms:modified xsi:type="dcterms:W3CDTF">2018-04-02T10:32:43Z</dcterms:modified>
  <cp:contentStatus>Tamamlandı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