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823CD05-A466-4F05-9D73-144E991C2419}" type="datetimeFigureOut">
              <a:rPr lang="tr-TR" smtClean="0"/>
              <a:pPr/>
              <a:t>26.04.2017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5EFE08-113A-401F-A947-A465AAE0457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823CD05-A466-4F05-9D73-144E991C2419}" type="datetimeFigureOut">
              <a:rPr lang="tr-TR" smtClean="0"/>
              <a:pPr/>
              <a:t>26.04.2017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5EFE08-113A-401F-A947-A465AAE0457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823CD05-A466-4F05-9D73-144E991C2419}" type="datetimeFigureOut">
              <a:rPr lang="tr-TR" smtClean="0"/>
              <a:pPr/>
              <a:t>26.04.2017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5EFE08-113A-401F-A947-A465AAE0457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823CD05-A466-4F05-9D73-144E991C2419}" type="datetimeFigureOut">
              <a:rPr lang="tr-TR" smtClean="0"/>
              <a:pPr/>
              <a:t>26.04.2017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5EFE08-113A-401F-A947-A465AAE0457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823CD05-A466-4F05-9D73-144E991C2419}" type="datetimeFigureOut">
              <a:rPr lang="tr-TR" smtClean="0"/>
              <a:pPr/>
              <a:t>26.04.2017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15EFE08-113A-401F-A947-A465AAE0457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823CD05-A466-4F05-9D73-144E991C2419}" type="datetimeFigureOut">
              <a:rPr lang="tr-TR" smtClean="0"/>
              <a:pPr/>
              <a:t>26.04.2017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15EFE08-113A-401F-A947-A465AAE0457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823CD05-A466-4F05-9D73-144E991C2419}" type="datetimeFigureOut">
              <a:rPr lang="tr-TR" smtClean="0"/>
              <a:pPr/>
              <a:t>26.04.2017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15EFE08-113A-401F-A947-A465AAE0457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823CD05-A466-4F05-9D73-144E991C2419}" type="datetimeFigureOut">
              <a:rPr lang="tr-TR" smtClean="0"/>
              <a:pPr/>
              <a:t>26.04.2017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15EFE08-113A-401F-A947-A465AAE0457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823CD05-A466-4F05-9D73-144E991C2419}" type="datetimeFigureOut">
              <a:rPr lang="tr-TR" smtClean="0"/>
              <a:pPr/>
              <a:t>26.04.2017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15EFE08-113A-401F-A947-A465AAE0457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823CD05-A466-4F05-9D73-144E991C2419}" type="datetimeFigureOut">
              <a:rPr lang="tr-TR" smtClean="0"/>
              <a:pPr/>
              <a:t>26.04.2017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15EFE08-113A-401F-A947-A465AAE0457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823CD05-A466-4F05-9D73-144E991C2419}" type="datetimeFigureOut">
              <a:rPr lang="tr-TR" smtClean="0"/>
              <a:pPr/>
              <a:t>26.04.2017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15EFE08-113A-401F-A947-A465AAE0457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23CD05-A466-4F05-9D73-144E991C2419}" type="datetimeFigureOut">
              <a:rPr lang="tr-TR" smtClean="0"/>
              <a:pPr/>
              <a:t>26.04.2017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EFE08-113A-401F-A947-A465AAE0457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solidFill>
                  <a:srgbClr val="FF0000"/>
                </a:solidFill>
              </a:rPr>
              <a:t>DERS1- CİNSEL SAĞLIK VE </a:t>
            </a:r>
          </a:p>
          <a:p>
            <a:r>
              <a:rPr lang="tr-TR" b="1" dirty="0" smtClean="0">
                <a:solidFill>
                  <a:srgbClr val="FF0000"/>
                </a:solidFill>
              </a:rPr>
              <a:t>CİNSELLİKLE İLGİLİ KAVRAMLAR</a:t>
            </a:r>
            <a:endParaRPr lang="tr-TR" dirty="0" smtClean="0">
              <a:solidFill>
                <a:srgbClr val="FF0000"/>
              </a:solidFill>
            </a:endParaRP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ÜREME SAĞLIĞI KAVRAMININ TANIMI</a:t>
            </a:r>
            <a:br>
              <a:rPr lang="tr-TR" dirty="0"/>
            </a:br>
            <a:endParaRPr lang="tr-TR" dirty="0"/>
          </a:p>
        </p:txBody>
      </p:sp>
      <p:sp>
        <p:nvSpPr>
          <p:cNvPr id="3" name="Content Placeholder 2"/>
          <p:cNvSpPr>
            <a:spLocks noGrp="1"/>
          </p:cNvSpPr>
          <p:nvPr>
            <p:ph idx="1"/>
          </p:nvPr>
        </p:nvSpPr>
        <p:spPr/>
        <p:txBody>
          <a:bodyPr>
            <a:normAutofit fontScale="92500" lnSpcReduction="20000"/>
          </a:bodyPr>
          <a:lstStyle/>
          <a:p>
            <a:r>
              <a:rPr lang="tr-TR" dirty="0"/>
              <a:t>Üreme sağlığı aynı zamanda bireylerin doyurucu ve güvenli bir cinsel yaşamı olmasını, üreme yeteneğine ve bu </a:t>
            </a:r>
            <a:r>
              <a:rPr lang="tr-TR" dirty="0" smtClean="0"/>
              <a:t>yeteneği </a:t>
            </a:r>
            <a:r>
              <a:rPr lang="tr-TR" dirty="0"/>
              <a:t>özgürce kullanma hakkına sahip olmalarını da ifade eder. </a:t>
            </a:r>
            <a:endParaRPr lang="tr-TR" dirty="0" smtClean="0"/>
          </a:p>
          <a:p>
            <a:r>
              <a:rPr lang="tr-TR" dirty="0" smtClean="0"/>
              <a:t>Çünkü </a:t>
            </a:r>
            <a:r>
              <a:rPr lang="tr-TR" dirty="0"/>
              <a:t>cinsel sağlık, tüm yaş gruplarındaki </a:t>
            </a:r>
            <a:r>
              <a:rPr lang="tr-TR" dirty="0" smtClean="0"/>
              <a:t>bireylerin </a:t>
            </a:r>
            <a:r>
              <a:rPr lang="tr-TR" dirty="0"/>
              <a:t>kişisel sağlığının önemli ve pozitif bir boyutudur. </a:t>
            </a:r>
            <a:endParaRPr lang="tr-TR" dirty="0" smtClean="0"/>
          </a:p>
          <a:p>
            <a:r>
              <a:rPr lang="tr-TR" dirty="0" smtClean="0"/>
              <a:t>Bugün </a:t>
            </a:r>
            <a:r>
              <a:rPr lang="tr-TR" dirty="0"/>
              <a:t>cinselliğin </a:t>
            </a:r>
            <a:r>
              <a:rPr lang="tr-TR" dirty="0" smtClean="0"/>
              <a:t>bireylerin </a:t>
            </a:r>
            <a:r>
              <a:rPr lang="tr-TR" dirty="0"/>
              <a:t>sağlığı, iyiliği ve yaşam </a:t>
            </a:r>
            <a:r>
              <a:rPr lang="tr-TR" dirty="0" smtClean="0"/>
              <a:t>kalitesi </a:t>
            </a:r>
            <a:r>
              <a:rPr lang="tr-TR" dirty="0"/>
              <a:t>açısından önemli olduğu kabul </a:t>
            </a:r>
            <a:r>
              <a:rPr lang="tr-TR" dirty="0" smtClean="0"/>
              <a:t>edilmekte </a:t>
            </a:r>
            <a:r>
              <a:rPr lang="tr-TR" dirty="0"/>
              <a:t>bu nedenle üreme sağlığı </a:t>
            </a:r>
            <a:r>
              <a:rPr lang="tr-TR" dirty="0" smtClean="0"/>
              <a:t>kavramı </a:t>
            </a:r>
            <a:r>
              <a:rPr lang="tr-TR" dirty="0"/>
              <a:t>içinde tartışılmaktadır.</a:t>
            </a:r>
          </a:p>
          <a:p>
            <a:endParaRPr lang="tr-TR" dirty="0"/>
          </a:p>
        </p:txBody>
      </p:sp>
    </p:spTree>
    <p:extLst>
      <p:ext uri="{BB962C8B-B14F-4D97-AF65-F5344CB8AC3E}">
        <p14:creationId xmlns="" xmlns:p14="http://schemas.microsoft.com/office/powerpoint/2010/main" val="945977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CİNSEL SAĞLIK KAVRAMININ TANIMI</a:t>
            </a:r>
            <a:br>
              <a:rPr lang="tr-TR" dirty="0"/>
            </a:br>
            <a:endParaRPr lang="tr-TR" dirty="0"/>
          </a:p>
        </p:txBody>
      </p:sp>
      <p:sp>
        <p:nvSpPr>
          <p:cNvPr id="3" name="Content Placeholder 2"/>
          <p:cNvSpPr>
            <a:spLocks noGrp="1"/>
          </p:cNvSpPr>
          <p:nvPr>
            <p:ph idx="1"/>
          </p:nvPr>
        </p:nvSpPr>
        <p:spPr/>
        <p:txBody>
          <a:bodyPr>
            <a:normAutofit fontScale="92500" lnSpcReduction="10000"/>
          </a:bodyPr>
          <a:lstStyle/>
          <a:p>
            <a:r>
              <a:rPr lang="tr-TR" dirty="0"/>
              <a:t>Cinsellik insan yaşamının cinsiyet, toplumsal cinsiyet, cinsel kimlik, </a:t>
            </a:r>
            <a:r>
              <a:rPr lang="tr-TR" dirty="0" smtClean="0"/>
              <a:t>cinsel yönelim</a:t>
            </a:r>
            <a:r>
              <a:rPr lang="tr-TR" dirty="0"/>
              <a:t>, erotizm, sevgi ve üremeyi </a:t>
            </a:r>
            <a:r>
              <a:rPr lang="tr-TR" dirty="0" smtClean="0"/>
              <a:t>kapsayan </a:t>
            </a:r>
            <a:r>
              <a:rPr lang="tr-TR" dirty="0"/>
              <a:t>temel bir boyutudur. </a:t>
            </a:r>
            <a:endParaRPr lang="tr-TR" dirty="0" smtClean="0"/>
          </a:p>
          <a:p>
            <a:pPr>
              <a:buNone/>
            </a:pPr>
            <a:endParaRPr lang="tr-TR" dirty="0"/>
          </a:p>
          <a:p>
            <a:r>
              <a:rPr lang="tr-TR" dirty="0"/>
              <a:t>Cinsellik doğum öncesi başlayıp ömür boyu devam eder ve etik, kültürel ve ahlaki faktörlerden etkilenir. </a:t>
            </a:r>
          </a:p>
          <a:p>
            <a:endParaRPr lang="tr-TR" dirty="0"/>
          </a:p>
          <a:p>
            <a:r>
              <a:rPr lang="tr-TR" dirty="0"/>
              <a:t>Cinsellik tamamen duyuya dayalı bir deneyimdir.</a:t>
            </a:r>
          </a:p>
          <a:p>
            <a:endParaRPr lang="tr-TR" dirty="0" smtClean="0"/>
          </a:p>
          <a:p>
            <a:endParaRPr lang="tr-TR" dirty="0"/>
          </a:p>
        </p:txBody>
      </p:sp>
    </p:spTree>
    <p:extLst>
      <p:ext uri="{BB962C8B-B14F-4D97-AF65-F5344CB8AC3E}">
        <p14:creationId xmlns="" xmlns:p14="http://schemas.microsoft.com/office/powerpoint/2010/main" val="844172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CİNSEL SAĞLIK KAVRAMININ </a:t>
            </a:r>
            <a:r>
              <a:rPr lang="tr-TR" dirty="0" smtClean="0"/>
              <a:t>TANIMI</a:t>
            </a:r>
            <a:endParaRPr lang="tr-TR" dirty="0"/>
          </a:p>
        </p:txBody>
      </p:sp>
      <p:sp>
        <p:nvSpPr>
          <p:cNvPr id="3" name="Content Placeholder 2"/>
          <p:cNvSpPr>
            <a:spLocks noGrp="1"/>
          </p:cNvSpPr>
          <p:nvPr>
            <p:ph idx="1"/>
          </p:nvPr>
        </p:nvSpPr>
        <p:spPr/>
        <p:txBody>
          <a:bodyPr>
            <a:normAutofit fontScale="85000" lnSpcReduction="10000"/>
          </a:bodyPr>
          <a:lstStyle/>
          <a:p>
            <a:r>
              <a:rPr lang="tr-TR" b="1" i="1" u="sng" dirty="0" smtClean="0"/>
              <a:t>Cinsellik; </a:t>
            </a:r>
            <a:endParaRPr lang="tr-TR" b="1" i="1" u="sng" dirty="0"/>
          </a:p>
          <a:p>
            <a:r>
              <a:rPr lang="tr-TR" dirty="0" smtClean="0"/>
              <a:t>1</a:t>
            </a:r>
            <a:r>
              <a:rPr lang="tr-TR" dirty="0"/>
              <a:t>. Bedeni ve aklı içerir.</a:t>
            </a:r>
          </a:p>
          <a:p>
            <a:r>
              <a:rPr lang="tr-TR" dirty="0"/>
              <a:t>2. Değerlerimiz, tutumlarımız, davranışlarımız, fiziksel görünümümüz, inanışlarımız, duygularımız, kişiliğimiz, sevdiğimiz ve sevmediğimiz </a:t>
            </a:r>
            <a:r>
              <a:rPr lang="tr-TR" dirty="0" smtClean="0"/>
              <a:t>şeyler ve </a:t>
            </a:r>
            <a:r>
              <a:rPr lang="tr-TR" dirty="0"/>
              <a:t>sosyalleşme alanlarımızla şekillenir.</a:t>
            </a:r>
          </a:p>
          <a:p>
            <a:r>
              <a:rPr lang="tr-TR" dirty="0"/>
              <a:t>3. Sosyal normlardan, kültürden ve dinden etkilenir.</a:t>
            </a:r>
          </a:p>
          <a:p>
            <a:r>
              <a:rPr lang="tr-TR" dirty="0"/>
              <a:t>4. Üremenin yanı sıra, cinsel zevk almayı ve vermeyi içerir</a:t>
            </a:r>
          </a:p>
          <a:p>
            <a:r>
              <a:rPr lang="tr-TR" dirty="0"/>
              <a:t>5. Tüm yaşamı kapsar.</a:t>
            </a:r>
          </a:p>
          <a:p>
            <a:endParaRPr lang="tr-TR" dirty="0"/>
          </a:p>
        </p:txBody>
      </p:sp>
    </p:spTree>
    <p:extLst>
      <p:ext uri="{BB962C8B-B14F-4D97-AF65-F5344CB8AC3E}">
        <p14:creationId xmlns="" xmlns:p14="http://schemas.microsoft.com/office/powerpoint/2010/main" val="205035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CİNSEL SAĞLIK KAVRAMININ TANIMI</a:t>
            </a:r>
            <a:br>
              <a:rPr lang="tr-TR" dirty="0"/>
            </a:br>
            <a:endParaRPr lang="tr-TR" dirty="0"/>
          </a:p>
        </p:txBody>
      </p:sp>
      <p:sp>
        <p:nvSpPr>
          <p:cNvPr id="3" name="Content Placeholder 2"/>
          <p:cNvSpPr>
            <a:spLocks noGrp="1"/>
          </p:cNvSpPr>
          <p:nvPr>
            <p:ph idx="1"/>
          </p:nvPr>
        </p:nvSpPr>
        <p:spPr/>
        <p:txBody>
          <a:bodyPr>
            <a:normAutofit fontScale="85000" lnSpcReduction="20000"/>
          </a:bodyPr>
          <a:lstStyle/>
          <a:p>
            <a:r>
              <a:rPr lang="tr-TR" b="1" i="1" dirty="0" smtClean="0"/>
              <a:t>Cinsel sağlık Dünya </a:t>
            </a:r>
            <a:r>
              <a:rPr lang="tr-TR" b="1" i="1" dirty="0"/>
              <a:t>Sağlık Örgütü tarafından aşağıdaki sözcüklerle tanımlanmıştır: </a:t>
            </a:r>
            <a:endParaRPr lang="tr-TR" b="1" i="1" dirty="0" smtClean="0"/>
          </a:p>
          <a:p>
            <a:r>
              <a:rPr lang="tr-TR" dirty="0" smtClean="0"/>
              <a:t>Cinsel </a:t>
            </a:r>
            <a:r>
              <a:rPr lang="tr-TR" dirty="0"/>
              <a:t>sağlık, cinselliğin fiziksel, duygusal, entelektüel ve sosyal yönlerinin kişiliği, iletişimi ve aşkı zenginleştirici etkilerinin bileşiminden oluşur. </a:t>
            </a:r>
            <a:endParaRPr lang="tr-TR" dirty="0" smtClean="0"/>
          </a:p>
          <a:p>
            <a:r>
              <a:rPr lang="tr-TR" dirty="0" smtClean="0"/>
              <a:t>Herkesin </a:t>
            </a:r>
            <a:r>
              <a:rPr lang="tr-TR" dirty="0"/>
              <a:t>cinsel bilgilere ulaşma ve cinsel ilişkiyi zevk için ya da üreme amacıyla yaşama hakkı vardır. </a:t>
            </a:r>
            <a:endParaRPr lang="tr-TR" dirty="0" smtClean="0"/>
          </a:p>
          <a:p>
            <a:r>
              <a:rPr lang="tr-TR" dirty="0" smtClean="0"/>
              <a:t>Cinsel </a:t>
            </a:r>
            <a:r>
              <a:rPr lang="tr-TR" dirty="0"/>
              <a:t>bir varlık olarak insanın sadece bedensel değil; duygusal, düşünsel ve toplumsal bütünlüğünü sağlayan, kişilik gelişimi, iletişim ve sevginin paylaşımını olumlu yönde zenginleştiren ve arttıran sağlıklılık </a:t>
            </a:r>
            <a:r>
              <a:rPr lang="tr-TR" dirty="0" smtClean="0"/>
              <a:t>halidir.</a:t>
            </a:r>
            <a:endParaRPr lang="tr-TR" dirty="0"/>
          </a:p>
        </p:txBody>
      </p:sp>
    </p:spTree>
    <p:extLst>
      <p:ext uri="{BB962C8B-B14F-4D97-AF65-F5344CB8AC3E}">
        <p14:creationId xmlns="" xmlns:p14="http://schemas.microsoft.com/office/powerpoint/2010/main" val="844172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Cinsellikte Farklı Bakış Açıları</a:t>
            </a:r>
            <a:endParaRPr lang="tr-TR" dirty="0"/>
          </a:p>
        </p:txBody>
      </p:sp>
      <p:sp>
        <p:nvSpPr>
          <p:cNvPr id="3" name="Content Placeholder 2"/>
          <p:cNvSpPr>
            <a:spLocks noGrp="1"/>
          </p:cNvSpPr>
          <p:nvPr>
            <p:ph idx="1"/>
          </p:nvPr>
        </p:nvSpPr>
        <p:spPr/>
        <p:txBody>
          <a:bodyPr>
            <a:normAutofit fontScale="92500" lnSpcReduction="20000"/>
          </a:bodyPr>
          <a:lstStyle/>
          <a:p>
            <a:r>
              <a:rPr lang="tr-TR" dirty="0"/>
              <a:t>Cinsellik, biyolojik, psikolojik, sosyal, kültürel, geleneksel, ahlaki, dini, antropolojik, politik ve </a:t>
            </a:r>
            <a:r>
              <a:rPr lang="tr-TR" dirty="0" smtClean="0"/>
              <a:t>ekonomik boyutları </a:t>
            </a:r>
            <a:r>
              <a:rPr lang="tr-TR" dirty="0"/>
              <a:t>olan karmaşık bir bütündür. Cinsel sorunu olan bir hastaya yaklaşım da, bu nedenle farklı </a:t>
            </a:r>
            <a:r>
              <a:rPr lang="tr-TR" dirty="0" smtClean="0"/>
              <a:t>bakış açılarını </a:t>
            </a:r>
            <a:r>
              <a:rPr lang="tr-TR" dirty="0"/>
              <a:t>içinde </a:t>
            </a:r>
            <a:r>
              <a:rPr lang="tr-TR" dirty="0" smtClean="0"/>
              <a:t>barındırmalıdır.</a:t>
            </a:r>
          </a:p>
          <a:p>
            <a:r>
              <a:rPr lang="tr-TR" dirty="0" smtClean="0"/>
              <a:t>Bu bakış </a:t>
            </a:r>
            <a:r>
              <a:rPr lang="tr-TR" dirty="0"/>
              <a:t>açıları şunlardır</a:t>
            </a:r>
            <a:r>
              <a:rPr lang="tr-TR" dirty="0" smtClean="0"/>
              <a:t>:</a:t>
            </a:r>
          </a:p>
          <a:p>
            <a:r>
              <a:rPr lang="tr-TR" b="1" dirty="0"/>
              <a:t>Biyolojik bakış açısı</a:t>
            </a:r>
          </a:p>
          <a:p>
            <a:r>
              <a:rPr lang="tr-TR" b="1" dirty="0"/>
              <a:t>Psikolojik bakış açısı</a:t>
            </a:r>
          </a:p>
          <a:p>
            <a:r>
              <a:rPr lang="tr-TR" b="1" dirty="0"/>
              <a:t>Sosyokültürel bakış </a:t>
            </a:r>
            <a:r>
              <a:rPr lang="tr-TR" b="1" dirty="0" smtClean="0"/>
              <a:t>açısı</a:t>
            </a:r>
            <a:endParaRPr lang="tr-TR" b="1" dirty="0"/>
          </a:p>
          <a:p>
            <a:pPr marL="0" indent="0">
              <a:buNone/>
            </a:pPr>
            <a:endParaRPr lang="tr-TR" dirty="0"/>
          </a:p>
        </p:txBody>
      </p:sp>
    </p:spTree>
    <p:extLst>
      <p:ext uri="{BB962C8B-B14F-4D97-AF65-F5344CB8AC3E}">
        <p14:creationId xmlns="" xmlns:p14="http://schemas.microsoft.com/office/powerpoint/2010/main" val="3189999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Cinsellikte Farklı Bakış Açıları</a:t>
            </a:r>
            <a:endParaRPr lang="tr-TR" dirty="0"/>
          </a:p>
        </p:txBody>
      </p:sp>
      <p:sp>
        <p:nvSpPr>
          <p:cNvPr id="3" name="Content Placeholder 2"/>
          <p:cNvSpPr>
            <a:spLocks noGrp="1"/>
          </p:cNvSpPr>
          <p:nvPr>
            <p:ph idx="1"/>
          </p:nvPr>
        </p:nvSpPr>
        <p:spPr/>
        <p:txBody>
          <a:bodyPr>
            <a:normAutofit fontScale="85000" lnSpcReduction="20000"/>
          </a:bodyPr>
          <a:lstStyle/>
          <a:p>
            <a:r>
              <a:rPr lang="tr-TR" b="1" dirty="0"/>
              <a:t>Biyolojik bakış </a:t>
            </a:r>
            <a:r>
              <a:rPr lang="tr-TR" b="1" dirty="0" smtClean="0"/>
              <a:t>açısı: </a:t>
            </a:r>
            <a:r>
              <a:rPr lang="tr-TR" dirty="0" smtClean="0"/>
              <a:t>Cinsellik</a:t>
            </a:r>
            <a:r>
              <a:rPr lang="tr-TR" dirty="0"/>
              <a:t>, temel bir </a:t>
            </a:r>
            <a:r>
              <a:rPr lang="tr-TR" dirty="0" smtClean="0"/>
              <a:t>içgüdüdür.</a:t>
            </a:r>
          </a:p>
          <a:p>
            <a:r>
              <a:rPr lang="tr-TR" dirty="0" smtClean="0"/>
              <a:t>Cinsel </a:t>
            </a:r>
            <a:r>
              <a:rPr lang="tr-TR" dirty="0"/>
              <a:t>işlevler, başta merkezi sinir sistemi, beş duyu </a:t>
            </a:r>
            <a:r>
              <a:rPr lang="tr-TR" dirty="0" smtClean="0"/>
              <a:t>ve genital </a:t>
            </a:r>
            <a:r>
              <a:rPr lang="tr-TR" dirty="0"/>
              <a:t>organlar olmak üzere tüm bedenin katıldığı ve bedenimizin ürettiği 30'dan fazla hormon ve </a:t>
            </a:r>
            <a:r>
              <a:rPr lang="tr-TR" dirty="0" smtClean="0"/>
              <a:t>kimyasal maddenin </a:t>
            </a:r>
            <a:r>
              <a:rPr lang="tr-TR" dirty="0"/>
              <a:t>karmaşık bir etkileşimi ile yürütülen bir </a:t>
            </a:r>
            <a:r>
              <a:rPr lang="tr-TR" dirty="0" smtClean="0"/>
              <a:t>süreçtir.</a:t>
            </a:r>
          </a:p>
          <a:p>
            <a:r>
              <a:rPr lang="tr-TR" dirty="0" smtClean="0"/>
              <a:t>Bu </a:t>
            </a:r>
            <a:r>
              <a:rPr lang="tr-TR" dirty="0"/>
              <a:t>nedenle başta hastalıklar, kullanılan ilaç </a:t>
            </a:r>
            <a:r>
              <a:rPr lang="tr-TR" dirty="0" smtClean="0"/>
              <a:t>ve maddeler </a:t>
            </a:r>
            <a:r>
              <a:rPr lang="tr-TR" dirty="0"/>
              <a:t>ile bedenimizi etkileyen her etken ile gebelik, menopoz, ergenlik gibi her dönemsel </a:t>
            </a:r>
            <a:r>
              <a:rPr lang="tr-TR" dirty="0" smtClean="0"/>
              <a:t>durum cinselliğimizi </a:t>
            </a:r>
            <a:r>
              <a:rPr lang="tr-TR" dirty="0"/>
              <a:t>de </a:t>
            </a:r>
            <a:r>
              <a:rPr lang="tr-TR" dirty="0" smtClean="0"/>
              <a:t>etkileyebilir.</a:t>
            </a:r>
          </a:p>
          <a:p>
            <a:r>
              <a:rPr lang="tr-TR" b="1" dirty="0"/>
              <a:t>Sonuç olarak, sağlıklı ve mutlu bir cinsel yaşam için sağlıklı işleyen bir </a:t>
            </a:r>
            <a:r>
              <a:rPr lang="tr-TR" b="1" dirty="0" smtClean="0"/>
              <a:t>beden olmazsa </a:t>
            </a:r>
            <a:r>
              <a:rPr lang="tr-TR" b="1" dirty="0"/>
              <a:t>olmaz bir kuraldır.</a:t>
            </a:r>
            <a:endParaRPr lang="tr-TR" dirty="0"/>
          </a:p>
        </p:txBody>
      </p:sp>
    </p:spTree>
    <p:extLst>
      <p:ext uri="{BB962C8B-B14F-4D97-AF65-F5344CB8AC3E}">
        <p14:creationId xmlns="" xmlns:p14="http://schemas.microsoft.com/office/powerpoint/2010/main" val="3191638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Cinsellikte Farklı Bakış Açıları</a:t>
            </a:r>
            <a:endParaRPr lang="tr-TR" dirty="0"/>
          </a:p>
        </p:txBody>
      </p:sp>
      <p:sp>
        <p:nvSpPr>
          <p:cNvPr id="3" name="Content Placeholder 2"/>
          <p:cNvSpPr>
            <a:spLocks noGrp="1"/>
          </p:cNvSpPr>
          <p:nvPr>
            <p:ph idx="1"/>
          </p:nvPr>
        </p:nvSpPr>
        <p:spPr/>
        <p:txBody>
          <a:bodyPr>
            <a:normAutofit fontScale="85000" lnSpcReduction="20000"/>
          </a:bodyPr>
          <a:lstStyle/>
          <a:p>
            <a:r>
              <a:rPr lang="tr-TR" b="1" dirty="0"/>
              <a:t>Psikolojik bakış </a:t>
            </a:r>
            <a:r>
              <a:rPr lang="tr-TR" b="1" dirty="0" smtClean="0"/>
              <a:t>açısı: </a:t>
            </a:r>
            <a:r>
              <a:rPr lang="tr-TR" dirty="0" smtClean="0"/>
              <a:t>Sağlıklı </a:t>
            </a:r>
            <a:r>
              <a:rPr lang="tr-TR" dirty="0"/>
              <a:t>işleyen bir beden cinselliği sağlıklı bir şekilde yaşayabilmek için gerekli </a:t>
            </a:r>
            <a:r>
              <a:rPr lang="tr-TR" dirty="0" smtClean="0"/>
              <a:t>altyapıyı sağlar</a:t>
            </a:r>
            <a:r>
              <a:rPr lang="tr-TR" dirty="0"/>
              <a:t>. Ancak, o cinselliğin nasıl yaşanacağını, kiminle yaşanacağını, ne zaman, nerede ve nasıl olacağını, </a:t>
            </a:r>
            <a:r>
              <a:rPr lang="tr-TR" dirty="0" smtClean="0"/>
              <a:t>nasıl uyarılıp </a:t>
            </a:r>
            <a:r>
              <a:rPr lang="tr-TR" dirty="0"/>
              <a:t>nasıl doyuma ulaşılacağını vb. belirleyen ise insan psikolojisidir. </a:t>
            </a:r>
            <a:endParaRPr lang="tr-TR" dirty="0" smtClean="0"/>
          </a:p>
          <a:p>
            <a:r>
              <a:rPr lang="tr-TR" dirty="0" smtClean="0"/>
              <a:t>Cinsel </a:t>
            </a:r>
            <a:r>
              <a:rPr lang="tr-TR" dirty="0"/>
              <a:t>işlevler, esas olarak merkezi </a:t>
            </a:r>
            <a:r>
              <a:rPr lang="tr-TR" dirty="0" smtClean="0"/>
              <a:t>ve periferik </a:t>
            </a:r>
            <a:r>
              <a:rPr lang="tr-TR" dirty="0"/>
              <a:t>sinir sistemi tarafından yönetilmektedir. </a:t>
            </a:r>
            <a:endParaRPr lang="tr-TR" dirty="0" smtClean="0"/>
          </a:p>
          <a:p>
            <a:r>
              <a:rPr lang="tr-TR" dirty="0" smtClean="0"/>
              <a:t>İnsan </a:t>
            </a:r>
            <a:r>
              <a:rPr lang="tr-TR" dirty="0"/>
              <a:t>psikolojisini oluşturan temel tutumlar, </a:t>
            </a:r>
            <a:r>
              <a:rPr lang="tr-TR" dirty="0" smtClean="0"/>
              <a:t>kişilik özellikleri</a:t>
            </a:r>
            <a:r>
              <a:rPr lang="tr-TR" dirty="0"/>
              <a:t>, duygular, bilişsel işlevler, geçmiş yaşantılar, travmalar, öğrenilmiş davranış modelleri vb. </a:t>
            </a:r>
            <a:r>
              <a:rPr lang="tr-TR" dirty="0" smtClean="0"/>
              <a:t>Cinselliğe yaklaşımımızı </a:t>
            </a:r>
            <a:r>
              <a:rPr lang="tr-TR" dirty="0"/>
              <a:t>ve seçimlerimizi de belirler.</a:t>
            </a:r>
          </a:p>
        </p:txBody>
      </p:sp>
    </p:spTree>
    <p:extLst>
      <p:ext uri="{BB962C8B-B14F-4D97-AF65-F5344CB8AC3E}">
        <p14:creationId xmlns="" xmlns:p14="http://schemas.microsoft.com/office/powerpoint/2010/main" val="3191638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Cinsellikte Farklı Bakış Açıları</a:t>
            </a:r>
            <a:endParaRPr lang="tr-TR" dirty="0"/>
          </a:p>
        </p:txBody>
      </p:sp>
      <p:sp>
        <p:nvSpPr>
          <p:cNvPr id="3" name="Content Placeholder 2"/>
          <p:cNvSpPr>
            <a:spLocks noGrp="1"/>
          </p:cNvSpPr>
          <p:nvPr>
            <p:ph idx="1"/>
          </p:nvPr>
        </p:nvSpPr>
        <p:spPr/>
        <p:txBody>
          <a:bodyPr>
            <a:normAutofit fontScale="77500" lnSpcReduction="20000"/>
          </a:bodyPr>
          <a:lstStyle/>
          <a:p>
            <a:r>
              <a:rPr lang="tr-TR" b="1" dirty="0"/>
              <a:t>Sosyokültürel bakış açısı:</a:t>
            </a:r>
            <a:r>
              <a:rPr lang="tr-TR" dirty="0" smtClean="0"/>
              <a:t>Kişilerin </a:t>
            </a:r>
            <a:r>
              <a:rPr lang="tr-TR" dirty="0"/>
              <a:t>yetiştiği ve içinde yaşadığı aile, yakın çevre, alt kültür ve toplumsal </a:t>
            </a:r>
            <a:r>
              <a:rPr lang="tr-TR" dirty="0" smtClean="0"/>
              <a:t>yapı, gelenekler </a:t>
            </a:r>
            <a:r>
              <a:rPr lang="tr-TR" dirty="0"/>
              <a:t>ile dini inanç ve ahlaki tutumlar da cinsel tutum ve davranışlarımızı belirleyenler arasındadır.</a:t>
            </a:r>
          </a:p>
          <a:p>
            <a:r>
              <a:rPr lang="tr-TR" dirty="0"/>
              <a:t>Birçok zaman, yalnızca sosyokültürel nedenler herhangi bir cinsel işlev bozukluğunun ortaya </a:t>
            </a:r>
            <a:r>
              <a:rPr lang="tr-TR" dirty="0" smtClean="0"/>
              <a:t>çıkmasında başlıca </a:t>
            </a:r>
            <a:r>
              <a:rPr lang="tr-TR" dirty="0"/>
              <a:t>rolü oynayabilmektedirler. </a:t>
            </a:r>
            <a:endParaRPr lang="tr-TR" dirty="0" smtClean="0"/>
          </a:p>
          <a:p>
            <a:r>
              <a:rPr lang="tr-TR" dirty="0" smtClean="0"/>
              <a:t>Örneğin</a:t>
            </a:r>
            <a:r>
              <a:rPr lang="tr-TR" dirty="0"/>
              <a:t>, vajinismusun muhafazakar toplumsal yapı, bekaret ve namus </a:t>
            </a:r>
            <a:r>
              <a:rPr lang="tr-TR" dirty="0" smtClean="0"/>
              <a:t>gibi geleneksel </a:t>
            </a:r>
            <a:r>
              <a:rPr lang="tr-TR" dirty="0"/>
              <a:t>değer yargıları, aşırı acı, kanama ve ilk gece korkuları gibi cinsel mitler ile cinselliğin </a:t>
            </a:r>
            <a:r>
              <a:rPr lang="tr-TR" dirty="0" smtClean="0"/>
              <a:t>yasaklandığı, rahatça </a:t>
            </a:r>
            <a:r>
              <a:rPr lang="tr-TR" dirty="0"/>
              <a:t>konuşulamadığı, cinselliğe yönelik olumsuz tutumların sergilendiği tutucu aile ortamlarında </a:t>
            </a:r>
            <a:r>
              <a:rPr lang="tr-TR" dirty="0" smtClean="0"/>
              <a:t>yetişme vb</a:t>
            </a:r>
            <a:r>
              <a:rPr lang="tr-TR" dirty="0"/>
              <a:t>. unsurlardan kaynaklandığı bilinmektedir.</a:t>
            </a:r>
          </a:p>
        </p:txBody>
      </p:sp>
    </p:spTree>
    <p:extLst>
      <p:ext uri="{BB962C8B-B14F-4D97-AF65-F5344CB8AC3E}">
        <p14:creationId xmlns="" xmlns:p14="http://schemas.microsoft.com/office/powerpoint/2010/main" val="3191638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Cinsellikte Farklı Bakış Açıları</a:t>
            </a:r>
            <a:endParaRPr lang="tr-TR" dirty="0"/>
          </a:p>
        </p:txBody>
      </p:sp>
      <p:sp>
        <p:nvSpPr>
          <p:cNvPr id="3" name="Content Placeholder 2"/>
          <p:cNvSpPr>
            <a:spLocks noGrp="1"/>
          </p:cNvSpPr>
          <p:nvPr>
            <p:ph idx="1"/>
          </p:nvPr>
        </p:nvSpPr>
        <p:spPr/>
        <p:txBody>
          <a:bodyPr>
            <a:normAutofit/>
          </a:bodyPr>
          <a:lstStyle/>
          <a:p>
            <a:r>
              <a:rPr lang="tr-TR" dirty="0"/>
              <a:t>Bireyin sağlıklı ve mutlu bir cinsel yaşam sürmesinde bu üç bakış açısının da önemli yeri vardır</a:t>
            </a:r>
            <a:r>
              <a:rPr lang="tr-TR" dirty="0" smtClean="0"/>
              <a:t>.</a:t>
            </a:r>
          </a:p>
          <a:p>
            <a:r>
              <a:rPr lang="tr-TR" dirty="0" smtClean="0"/>
              <a:t> </a:t>
            </a:r>
            <a:r>
              <a:rPr lang="tr-TR" dirty="0"/>
              <a:t>Birey cinsel </a:t>
            </a:r>
            <a:r>
              <a:rPr lang="tr-TR" dirty="0" smtClean="0"/>
              <a:t>bir sorun </a:t>
            </a:r>
            <a:r>
              <a:rPr lang="tr-TR" dirty="0"/>
              <a:t>ya da bir cinsel işlev bozukluğu yaşadığında sorununun çözümü ya da getirilecek her türlü </a:t>
            </a:r>
            <a:r>
              <a:rPr lang="tr-TR" dirty="0" smtClean="0"/>
              <a:t>tedavi yaklaşımında </a:t>
            </a:r>
            <a:r>
              <a:rPr lang="tr-TR" dirty="0"/>
              <a:t>da bu üç temel unsurun göz önünde tutulması gerekir. </a:t>
            </a:r>
          </a:p>
        </p:txBody>
      </p:sp>
    </p:spTree>
    <p:extLst>
      <p:ext uri="{BB962C8B-B14F-4D97-AF65-F5344CB8AC3E}">
        <p14:creationId xmlns="" xmlns:p14="http://schemas.microsoft.com/office/powerpoint/2010/main" val="3191638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Cinsellikte Farklı Bakış Açıları</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Artık </a:t>
            </a:r>
            <a:r>
              <a:rPr lang="tr-TR" dirty="0"/>
              <a:t>tüm dünyada kabul edilmiş </a:t>
            </a:r>
            <a:r>
              <a:rPr lang="tr-TR" dirty="0" smtClean="0"/>
              <a:t>olan modern </a:t>
            </a:r>
            <a:r>
              <a:rPr lang="tr-TR" dirty="0"/>
              <a:t>tedavi yaklaşımları insanı biopsikososyal bir varlık olarak tanımlamakta ve tüm tedavi stratejilerini </a:t>
            </a:r>
            <a:r>
              <a:rPr lang="tr-TR" dirty="0" smtClean="0"/>
              <a:t>bu temel </a:t>
            </a:r>
            <a:r>
              <a:rPr lang="tr-TR" dirty="0"/>
              <a:t>saptama üzerine kurmaktadır. </a:t>
            </a:r>
            <a:endParaRPr lang="tr-TR" dirty="0" smtClean="0"/>
          </a:p>
          <a:p>
            <a:r>
              <a:rPr lang="tr-TR" dirty="0" smtClean="0"/>
              <a:t>Kuşkusuz </a:t>
            </a:r>
            <a:r>
              <a:rPr lang="tr-TR" dirty="0"/>
              <a:t>bu yaklaşım insan cinselliği ve cinsel yaşam sorunları için </a:t>
            </a:r>
            <a:r>
              <a:rPr lang="tr-TR" dirty="0" smtClean="0"/>
              <a:t>de geçerlidir</a:t>
            </a:r>
            <a:r>
              <a:rPr lang="tr-TR" dirty="0"/>
              <a:t>. </a:t>
            </a:r>
            <a:endParaRPr lang="tr-TR" dirty="0" smtClean="0"/>
          </a:p>
          <a:p>
            <a:r>
              <a:rPr lang="tr-TR" dirty="0" smtClean="0"/>
              <a:t>Cinsel </a:t>
            </a:r>
            <a:r>
              <a:rPr lang="tr-TR" dirty="0"/>
              <a:t>yaşama ilişkin sorunların çözümünde yalnızca tıbbi bir yaklaşım getirmek yeterli </a:t>
            </a:r>
            <a:r>
              <a:rPr lang="tr-TR" dirty="0" smtClean="0"/>
              <a:t>olmadığı gibi </a:t>
            </a:r>
            <a:r>
              <a:rPr lang="tr-TR" dirty="0"/>
              <a:t>yalnızca psikolojik ya da sosyokültürel bir yaklaşım da yeterli olmayacaktır. </a:t>
            </a:r>
            <a:endParaRPr lang="tr-TR" dirty="0" smtClean="0"/>
          </a:p>
          <a:p>
            <a:r>
              <a:rPr lang="tr-TR" dirty="0" smtClean="0"/>
              <a:t>Modern </a:t>
            </a:r>
            <a:r>
              <a:rPr lang="tr-TR" dirty="0"/>
              <a:t>cinsel tedaviler, bu </a:t>
            </a:r>
            <a:r>
              <a:rPr lang="tr-TR" dirty="0" smtClean="0"/>
              <a:t>üç yaklaşımı </a:t>
            </a:r>
            <a:r>
              <a:rPr lang="tr-TR" dirty="0"/>
              <a:t>da bireye, çifte, topluma ya da kültüre özgü uygun biçimde kapsar.</a:t>
            </a:r>
          </a:p>
        </p:txBody>
      </p:sp>
    </p:spTree>
    <p:extLst>
      <p:ext uri="{BB962C8B-B14F-4D97-AF65-F5344CB8AC3E}">
        <p14:creationId xmlns="" xmlns:p14="http://schemas.microsoft.com/office/powerpoint/2010/main" val="1265536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CİNSEL SAĞLIK/ÜREME SAĞLIĞI (CS/ÜS) KAVRAMININ ORTAYA ÇIKIŞI</a:t>
            </a:r>
            <a:br>
              <a:rPr lang="tr-TR" dirty="0"/>
            </a:br>
            <a:endParaRPr lang="tr-TR" dirty="0"/>
          </a:p>
        </p:txBody>
      </p:sp>
      <p:sp>
        <p:nvSpPr>
          <p:cNvPr id="3" name="Content Placeholder 2"/>
          <p:cNvSpPr>
            <a:spLocks noGrp="1"/>
          </p:cNvSpPr>
          <p:nvPr>
            <p:ph idx="1"/>
          </p:nvPr>
        </p:nvSpPr>
        <p:spPr/>
        <p:txBody>
          <a:bodyPr>
            <a:normAutofit fontScale="92500" lnSpcReduction="20000"/>
          </a:bodyPr>
          <a:lstStyle/>
          <a:p>
            <a:r>
              <a:rPr lang="tr-TR" dirty="0"/>
              <a:t>Dünyada kadın için üremeyi ilgilendiren konular önce onun fertil çağı olan 15-49 yaş arası doğurganlıkla ilgili sağlık </a:t>
            </a:r>
            <a:r>
              <a:rPr lang="tr-TR" dirty="0" smtClean="0"/>
              <a:t>sorunları </a:t>
            </a:r>
            <a:r>
              <a:rPr lang="tr-TR" dirty="0"/>
              <a:t>ön plana çıkartılarak </a:t>
            </a:r>
            <a:endParaRPr lang="tr-TR" dirty="0" smtClean="0"/>
          </a:p>
          <a:p>
            <a:r>
              <a:rPr lang="tr-TR" dirty="0" smtClean="0"/>
              <a:t>anne </a:t>
            </a:r>
            <a:r>
              <a:rPr lang="tr-TR" dirty="0"/>
              <a:t>çocuk sağlığı ve aile planlaması, </a:t>
            </a:r>
            <a:endParaRPr lang="tr-TR" dirty="0" smtClean="0"/>
          </a:p>
          <a:p>
            <a:r>
              <a:rPr lang="tr-TR" dirty="0" smtClean="0"/>
              <a:t>ardından kadın </a:t>
            </a:r>
            <a:r>
              <a:rPr lang="tr-TR" dirty="0"/>
              <a:t>sağlığı ve aile planlaması yaklaşımı içinde ele alınmış, </a:t>
            </a:r>
            <a:endParaRPr lang="tr-TR" dirty="0" smtClean="0"/>
          </a:p>
          <a:p>
            <a:r>
              <a:rPr lang="tr-TR" dirty="0" smtClean="0"/>
              <a:t>daha </a:t>
            </a:r>
            <a:r>
              <a:rPr lang="tr-TR" dirty="0"/>
              <a:t>sonra bireyin ihtiyaçlarını ön plana çıkaran ve </a:t>
            </a:r>
            <a:r>
              <a:rPr lang="tr-TR" dirty="0" smtClean="0"/>
              <a:t>üreme</a:t>
            </a:r>
            <a:r>
              <a:rPr lang="tr-TR" dirty="0"/>
              <a:t>, kadın sağlığı ve aile planlaması gibi kavramları birleştiren “cinsel sağlık/ üreme sağlığı” (CS/ÜS) kavramı ortaya çıkmıştır.</a:t>
            </a:r>
          </a:p>
        </p:txBody>
      </p:sp>
    </p:spTree>
    <p:extLst>
      <p:ext uri="{BB962C8B-B14F-4D97-AF65-F5344CB8AC3E}">
        <p14:creationId xmlns="" xmlns:p14="http://schemas.microsoft.com/office/powerpoint/2010/main" val="1187247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Cinsellikte Farklı Bakış Açıları</a:t>
            </a:r>
            <a:endParaRPr lang="tr-TR" dirty="0"/>
          </a:p>
        </p:txBody>
      </p:sp>
      <p:sp>
        <p:nvSpPr>
          <p:cNvPr id="3" name="Content Placeholder 2"/>
          <p:cNvSpPr>
            <a:spLocks noGrp="1"/>
          </p:cNvSpPr>
          <p:nvPr>
            <p:ph idx="1"/>
          </p:nvPr>
        </p:nvSpPr>
        <p:spPr/>
        <p:txBody>
          <a:bodyPr>
            <a:normAutofit fontScale="77500" lnSpcReduction="20000"/>
          </a:bodyPr>
          <a:lstStyle/>
          <a:p>
            <a:r>
              <a:rPr lang="tr-TR" dirty="0"/>
              <a:t>Cinsel sağlık, genel sağlık açısından toplumu en çok ilgilendiren konulardan biridir. Cinsel sağlığın </a:t>
            </a:r>
            <a:r>
              <a:rPr lang="tr-TR" dirty="0" smtClean="0"/>
              <a:t>bozulması sadece </a:t>
            </a:r>
            <a:r>
              <a:rPr lang="tr-TR" dirty="0"/>
              <a:t>fiziksel sağlığın kesintiye uğraması ile </a:t>
            </a:r>
            <a:r>
              <a:rPr lang="tr-TR" dirty="0" smtClean="0"/>
              <a:t>sonuçlanmaz.</a:t>
            </a:r>
          </a:p>
          <a:p>
            <a:r>
              <a:rPr lang="tr-TR" dirty="0" smtClean="0"/>
              <a:t>Gerek </a:t>
            </a:r>
            <a:r>
              <a:rPr lang="tr-TR" dirty="0"/>
              <a:t>kadın gerekse erkekte halkalar </a:t>
            </a:r>
            <a:r>
              <a:rPr lang="tr-TR" dirty="0" smtClean="0"/>
              <a:t>halinde ruhsal </a:t>
            </a:r>
            <a:r>
              <a:rPr lang="tr-TR" dirty="0"/>
              <a:t>sağlığın, ardından aile sağlığının ve sosyal sağlığın da bozulması söz </a:t>
            </a:r>
            <a:r>
              <a:rPr lang="tr-TR" dirty="0" smtClean="0"/>
              <a:t>konusudur. </a:t>
            </a:r>
          </a:p>
          <a:p>
            <a:r>
              <a:rPr lang="tr-TR" dirty="0" smtClean="0"/>
              <a:t>insanları </a:t>
            </a:r>
            <a:r>
              <a:rPr lang="tr-TR" dirty="0"/>
              <a:t>en fazla mutsuz eden sağlık sorunlarının başında gelmektedir. Cinsel sağlığın korunması </a:t>
            </a:r>
            <a:r>
              <a:rPr lang="tr-TR" dirty="0" smtClean="0"/>
              <a:t>Dünya Sağlık </a:t>
            </a:r>
            <a:r>
              <a:rPr lang="tr-TR" dirty="0"/>
              <a:t>Örgütü tarafından da bireysel temel bir hak olarak </a:t>
            </a:r>
            <a:r>
              <a:rPr lang="tr-TR" dirty="0" smtClean="0"/>
              <a:t>belirlenmiştir.</a:t>
            </a:r>
          </a:p>
          <a:p>
            <a:r>
              <a:rPr lang="tr-TR" dirty="0" smtClean="0"/>
              <a:t>Tanımlamanın </a:t>
            </a:r>
            <a:r>
              <a:rPr lang="tr-TR" dirty="0"/>
              <a:t>standart hale </a:t>
            </a:r>
            <a:r>
              <a:rPr lang="tr-TR" dirty="0" smtClean="0"/>
              <a:t>gelmesi için </a:t>
            </a:r>
            <a:r>
              <a:rPr lang="tr-TR" dirty="0"/>
              <a:t>yine Dünya Sağlık Örgütü cinsel sağlığı “cinsel açıdan fiziksel, psikososyal ve sosyokültürel tam olarak </a:t>
            </a:r>
            <a:r>
              <a:rPr lang="tr-TR" dirty="0" smtClean="0"/>
              <a:t>iyi olma </a:t>
            </a:r>
            <a:r>
              <a:rPr lang="tr-TR" dirty="0"/>
              <a:t>hali ve bunun devamlılığı” olarak tanımlar.</a:t>
            </a:r>
          </a:p>
        </p:txBody>
      </p:sp>
    </p:spTree>
    <p:extLst>
      <p:ext uri="{BB962C8B-B14F-4D97-AF65-F5344CB8AC3E}">
        <p14:creationId xmlns="" xmlns:p14="http://schemas.microsoft.com/office/powerpoint/2010/main" val="3191638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Dünya Cinsel Sağlık Birliği'nin</a:t>
            </a:r>
            <a:br>
              <a:rPr lang="tr-TR" b="1" dirty="0"/>
            </a:br>
            <a:r>
              <a:rPr lang="en-US" b="1" dirty="0"/>
              <a:t>(World Association for Sexual Health)</a:t>
            </a:r>
            <a:br>
              <a:rPr lang="en-US" b="1" dirty="0"/>
            </a:br>
            <a:r>
              <a:rPr lang="tr-TR" b="1" dirty="0"/>
              <a:t>Cinsel Haklar Bildirgesi</a:t>
            </a:r>
            <a:endParaRPr lang="tr-TR" dirty="0"/>
          </a:p>
        </p:txBody>
      </p:sp>
      <p:sp>
        <p:nvSpPr>
          <p:cNvPr id="3" name="Content Placeholder 2"/>
          <p:cNvSpPr>
            <a:spLocks noGrp="1"/>
          </p:cNvSpPr>
          <p:nvPr>
            <p:ph idx="1"/>
          </p:nvPr>
        </p:nvSpPr>
        <p:spPr/>
        <p:txBody>
          <a:bodyPr>
            <a:normAutofit fontScale="85000" lnSpcReduction="10000"/>
          </a:bodyPr>
          <a:lstStyle/>
          <a:p>
            <a:endParaRPr lang="tr-TR" dirty="0" smtClean="0"/>
          </a:p>
          <a:p>
            <a:r>
              <a:rPr lang="tr-TR" dirty="0" smtClean="0"/>
              <a:t>Cinsel </a:t>
            </a:r>
            <a:r>
              <a:rPr lang="tr-TR" dirty="0"/>
              <a:t>haklar özgürlüğe, onura ve her bir insanoğlunun eşitliğine dayalı evrensel </a:t>
            </a:r>
            <a:r>
              <a:rPr lang="tr-TR" dirty="0" smtClean="0"/>
              <a:t>insan haklarıdır</a:t>
            </a:r>
            <a:r>
              <a:rPr lang="tr-TR" dirty="0"/>
              <a:t>. Sağlık ana insan haklarından biri olduğuna göre cinsel sağlık da temel bir </a:t>
            </a:r>
            <a:r>
              <a:rPr lang="tr-TR" dirty="0" smtClean="0"/>
              <a:t>insan hakkı </a:t>
            </a:r>
            <a:r>
              <a:rPr lang="tr-TR" dirty="0"/>
              <a:t>olmalıdır.</a:t>
            </a:r>
          </a:p>
          <a:p>
            <a:r>
              <a:rPr lang="tr-TR" dirty="0"/>
              <a:t>Bireylerin ve toplumların cinsel sağlıklarının gelişiminin temini için aşağıdaki cinsel </a:t>
            </a:r>
            <a:r>
              <a:rPr lang="tr-TR" dirty="0" smtClean="0"/>
              <a:t>haklar tanınmalı</a:t>
            </a:r>
            <a:r>
              <a:rPr lang="tr-TR" dirty="0"/>
              <a:t>, teşvik edilmeli, saygı gösterilmeli ve toplumlar tarafından savunulmalıdır. </a:t>
            </a:r>
            <a:r>
              <a:rPr lang="tr-TR" dirty="0" smtClean="0"/>
              <a:t>Cinsel sağlık </a:t>
            </a:r>
            <a:r>
              <a:rPr lang="tr-TR" dirty="0"/>
              <a:t>bu cinsel hakların tanındığı, saygı duyulduğu ve uygulandığı ortamlarda mümkündür.</a:t>
            </a:r>
          </a:p>
        </p:txBody>
      </p:sp>
    </p:spTree>
    <p:extLst>
      <p:ext uri="{BB962C8B-B14F-4D97-AF65-F5344CB8AC3E}">
        <p14:creationId xmlns="" xmlns:p14="http://schemas.microsoft.com/office/powerpoint/2010/main" val="4092829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b="1" dirty="0"/>
              <a:t>Dünya Cinsel Sağlık Birliği'nin</a:t>
            </a:r>
            <a:br>
              <a:rPr lang="tr-TR" sz="3200" b="1" dirty="0"/>
            </a:br>
            <a:r>
              <a:rPr lang="en-US" sz="3200" b="1" dirty="0"/>
              <a:t>(World Association for Sexual Health)</a:t>
            </a:r>
            <a:br>
              <a:rPr lang="en-US" sz="3200" b="1" dirty="0"/>
            </a:br>
            <a:r>
              <a:rPr lang="tr-TR" sz="3200" b="1" dirty="0"/>
              <a:t>Cinsel Haklar Bildirgesi</a:t>
            </a:r>
            <a:endParaRPr lang="tr-TR" sz="3200" dirty="0"/>
          </a:p>
        </p:txBody>
      </p:sp>
      <p:sp>
        <p:nvSpPr>
          <p:cNvPr id="3" name="Content Placeholder 2"/>
          <p:cNvSpPr>
            <a:spLocks noGrp="1"/>
          </p:cNvSpPr>
          <p:nvPr>
            <p:ph idx="1"/>
          </p:nvPr>
        </p:nvSpPr>
        <p:spPr/>
        <p:txBody>
          <a:bodyPr>
            <a:normAutofit fontScale="77500" lnSpcReduction="20000"/>
          </a:bodyPr>
          <a:lstStyle/>
          <a:p>
            <a:r>
              <a:rPr lang="tr-TR" b="1" dirty="0" smtClean="0"/>
              <a:t>1)Cinsel </a:t>
            </a:r>
            <a:r>
              <a:rPr lang="tr-TR" b="1" dirty="0"/>
              <a:t>özgürlük hakkı.</a:t>
            </a:r>
          </a:p>
          <a:p>
            <a:r>
              <a:rPr lang="tr-TR" b="1" dirty="0"/>
              <a:t>2) Cinsel otonomi, cinsel bütünlük ve vücudunun güvenliği hakkı.</a:t>
            </a:r>
          </a:p>
          <a:p>
            <a:r>
              <a:rPr lang="tr-TR" b="1" dirty="0"/>
              <a:t>3) Cinsel mahremiyet hakkı</a:t>
            </a:r>
            <a:r>
              <a:rPr lang="tr-TR" b="1" dirty="0" smtClean="0"/>
              <a:t>.</a:t>
            </a:r>
          </a:p>
          <a:p>
            <a:r>
              <a:rPr lang="tr-TR" b="1" dirty="0" smtClean="0"/>
              <a:t>4) Cinsel </a:t>
            </a:r>
            <a:r>
              <a:rPr lang="tr-TR" b="1" dirty="0"/>
              <a:t>eşitlik hakkı.</a:t>
            </a:r>
          </a:p>
          <a:p>
            <a:r>
              <a:rPr lang="tr-TR" b="1" dirty="0"/>
              <a:t>5) Cinsel zevk hakkı.</a:t>
            </a:r>
          </a:p>
          <a:p>
            <a:r>
              <a:rPr lang="tr-TR" b="1" dirty="0"/>
              <a:t>6) Duygusal cinsel ifade hakkı.</a:t>
            </a:r>
          </a:p>
          <a:p>
            <a:r>
              <a:rPr lang="tr-TR" b="1" dirty="0"/>
              <a:t>7) Özgürce cinsellik içeren ilişki kurma hakkı.</a:t>
            </a:r>
          </a:p>
          <a:p>
            <a:r>
              <a:rPr lang="tr-TR" b="1" dirty="0"/>
              <a:t>8) Özgür ve sağduyulu üreme seçimi yapma hakkı.</a:t>
            </a:r>
          </a:p>
          <a:p>
            <a:r>
              <a:rPr lang="tr-TR" b="1" dirty="0"/>
              <a:t>9) Bilimsel araştırmaya dayalı cinsel bilgi edinme hakkı</a:t>
            </a:r>
            <a:r>
              <a:rPr lang="tr-TR" b="1" dirty="0" smtClean="0"/>
              <a:t>.</a:t>
            </a:r>
          </a:p>
          <a:p>
            <a:r>
              <a:rPr lang="tr-TR" b="1" dirty="0" smtClean="0"/>
              <a:t>10) Kapsamlı </a:t>
            </a:r>
            <a:r>
              <a:rPr lang="tr-TR" b="1" dirty="0"/>
              <a:t>cinsellik eğitimi hakkı.</a:t>
            </a:r>
          </a:p>
          <a:p>
            <a:r>
              <a:rPr lang="tr-TR" b="1" dirty="0"/>
              <a:t>11) Cinsel sağlık bakımı hakkı.</a:t>
            </a:r>
            <a:endParaRPr lang="tr-TR" dirty="0"/>
          </a:p>
        </p:txBody>
      </p:sp>
    </p:spTree>
    <p:extLst>
      <p:ext uri="{BB962C8B-B14F-4D97-AF65-F5344CB8AC3E}">
        <p14:creationId xmlns="" xmlns:p14="http://schemas.microsoft.com/office/powerpoint/2010/main" val="18529306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Dünya Cinsel Sağlık Birliği'nin</a:t>
            </a:r>
            <a:br>
              <a:rPr lang="tr-TR" b="1" dirty="0"/>
            </a:br>
            <a:r>
              <a:rPr lang="en-US" b="1" dirty="0"/>
              <a:t>(World Association for Sexual Health)</a:t>
            </a:r>
            <a:br>
              <a:rPr lang="en-US" b="1" dirty="0"/>
            </a:br>
            <a:r>
              <a:rPr lang="tr-TR" b="1" dirty="0"/>
              <a:t>Cinsel Haklar Bildirgesi</a:t>
            </a:r>
            <a:endParaRPr lang="tr-TR" dirty="0"/>
          </a:p>
        </p:txBody>
      </p:sp>
      <p:sp>
        <p:nvSpPr>
          <p:cNvPr id="3" name="Content Placeholder 2"/>
          <p:cNvSpPr>
            <a:spLocks noGrp="1"/>
          </p:cNvSpPr>
          <p:nvPr>
            <p:ph idx="1"/>
          </p:nvPr>
        </p:nvSpPr>
        <p:spPr/>
        <p:txBody>
          <a:bodyPr/>
          <a:lstStyle/>
          <a:p>
            <a:endParaRPr lang="tr-TR" dirty="0" smtClean="0"/>
          </a:p>
          <a:p>
            <a:endParaRPr lang="tr-TR" dirty="0"/>
          </a:p>
          <a:p>
            <a:r>
              <a:rPr lang="tr-TR" b="1" dirty="0" smtClean="0"/>
              <a:t>1</a:t>
            </a:r>
            <a:r>
              <a:rPr lang="tr-TR" b="1" dirty="0"/>
              <a:t>) Cinsel özgürlük hakkı</a:t>
            </a:r>
            <a:r>
              <a:rPr lang="tr-TR" dirty="0"/>
              <a:t>. Cinsel özgürlük bireylerin tüm cinsel potansiyellerini ifade etmelerine olanak verir. Ancak her çesit cinsel zorlama, istismar ve taciz yaşamın her anı ve durumunda bu özgürlüğün dışındadır.</a:t>
            </a:r>
          </a:p>
          <a:p>
            <a:endParaRPr lang="tr-TR" dirty="0"/>
          </a:p>
        </p:txBody>
      </p:sp>
    </p:spTree>
    <p:extLst>
      <p:ext uri="{BB962C8B-B14F-4D97-AF65-F5344CB8AC3E}">
        <p14:creationId xmlns="" xmlns:p14="http://schemas.microsoft.com/office/powerpoint/2010/main" val="7253682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Dünya Cinsel Sağlık Birliği'nin</a:t>
            </a:r>
            <a:br>
              <a:rPr lang="tr-TR" b="1" dirty="0"/>
            </a:br>
            <a:r>
              <a:rPr lang="en-US" b="1" dirty="0"/>
              <a:t>(World Association for Sexual Health)</a:t>
            </a:r>
            <a:br>
              <a:rPr lang="en-US" b="1" dirty="0"/>
            </a:br>
            <a:r>
              <a:rPr lang="tr-TR" b="1" dirty="0"/>
              <a:t>Cinsel Haklar Bildirgesi</a:t>
            </a:r>
            <a:endParaRPr lang="tr-TR" dirty="0"/>
          </a:p>
        </p:txBody>
      </p:sp>
      <p:sp>
        <p:nvSpPr>
          <p:cNvPr id="3" name="Content Placeholder 2"/>
          <p:cNvSpPr>
            <a:spLocks noGrp="1"/>
          </p:cNvSpPr>
          <p:nvPr>
            <p:ph idx="1"/>
          </p:nvPr>
        </p:nvSpPr>
        <p:spPr/>
        <p:txBody>
          <a:bodyPr>
            <a:normAutofit lnSpcReduction="10000"/>
          </a:bodyPr>
          <a:lstStyle/>
          <a:p>
            <a:endParaRPr lang="tr-TR" dirty="0" smtClean="0"/>
          </a:p>
          <a:p>
            <a:r>
              <a:rPr lang="tr-TR" b="1" dirty="0" smtClean="0"/>
              <a:t>2</a:t>
            </a:r>
            <a:r>
              <a:rPr lang="tr-TR" b="1" dirty="0"/>
              <a:t>) Cinsel otonomi, cinsel bütünlük ve vücudunun güvenliği hakkı. </a:t>
            </a:r>
            <a:r>
              <a:rPr lang="tr-TR" dirty="0"/>
              <a:t>Bu hak kişinin kendi kişisel ve sosyal etiği çerçevesinde kendi cinsel hayatıyla ilgili kendi kendine karar verebilme gücünü içerir. Ayrıca işkence, yaralama ve her çeşit şiddetten arınmış olarak vücudumuzu kontrol etmemize ve zevk almamıza olanak verir.</a:t>
            </a:r>
          </a:p>
          <a:p>
            <a:endParaRPr lang="tr-TR" dirty="0"/>
          </a:p>
        </p:txBody>
      </p:sp>
    </p:spTree>
    <p:extLst>
      <p:ext uri="{BB962C8B-B14F-4D97-AF65-F5344CB8AC3E}">
        <p14:creationId xmlns="" xmlns:p14="http://schemas.microsoft.com/office/powerpoint/2010/main" val="18225602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Dünya Cinsel Sağlık Birliği'nin</a:t>
            </a:r>
            <a:br>
              <a:rPr lang="tr-TR" b="1" dirty="0"/>
            </a:br>
            <a:r>
              <a:rPr lang="en-US" b="1" dirty="0"/>
              <a:t>(World Association for Sexual Health)</a:t>
            </a:r>
            <a:br>
              <a:rPr lang="en-US" b="1" dirty="0"/>
            </a:br>
            <a:r>
              <a:rPr lang="tr-TR" b="1" dirty="0"/>
              <a:t>Cinsel Haklar Bildirgesi</a:t>
            </a:r>
            <a:endParaRPr lang="tr-TR" dirty="0"/>
          </a:p>
        </p:txBody>
      </p:sp>
      <p:sp>
        <p:nvSpPr>
          <p:cNvPr id="3" name="Content Placeholder 2"/>
          <p:cNvSpPr>
            <a:spLocks noGrp="1"/>
          </p:cNvSpPr>
          <p:nvPr>
            <p:ph idx="1"/>
          </p:nvPr>
        </p:nvSpPr>
        <p:spPr/>
        <p:txBody>
          <a:bodyPr/>
          <a:lstStyle/>
          <a:p>
            <a:endParaRPr lang="tr-TR" dirty="0" smtClean="0"/>
          </a:p>
          <a:p>
            <a:r>
              <a:rPr lang="tr-TR" b="1" dirty="0" smtClean="0"/>
              <a:t>3</a:t>
            </a:r>
            <a:r>
              <a:rPr lang="tr-TR" b="1" dirty="0"/>
              <a:t>) Cinsel mahremiyet hakkı. </a:t>
            </a:r>
            <a:r>
              <a:rPr lang="tr-TR" dirty="0"/>
              <a:t>Bu madde başkalarının cinsel haklarına müdahale edilmediği sürece yakınlaşma konusunda bireysel karar verme ve davranma hakkını içerir.</a:t>
            </a:r>
          </a:p>
          <a:p>
            <a:endParaRPr lang="tr-TR" dirty="0"/>
          </a:p>
        </p:txBody>
      </p:sp>
    </p:spTree>
    <p:extLst>
      <p:ext uri="{BB962C8B-B14F-4D97-AF65-F5344CB8AC3E}">
        <p14:creationId xmlns="" xmlns:p14="http://schemas.microsoft.com/office/powerpoint/2010/main" val="3829512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Dünya Cinsel Sağlık Birliği'nin</a:t>
            </a:r>
            <a:br>
              <a:rPr lang="tr-TR" b="1" dirty="0"/>
            </a:br>
            <a:r>
              <a:rPr lang="en-US" b="1" dirty="0"/>
              <a:t>(World Association for Sexual Health)</a:t>
            </a:r>
            <a:br>
              <a:rPr lang="en-US" b="1" dirty="0"/>
            </a:br>
            <a:r>
              <a:rPr lang="tr-TR" b="1" dirty="0"/>
              <a:t>Cinsel Haklar Bildirgesi</a:t>
            </a:r>
            <a:endParaRPr lang="tr-TR" dirty="0"/>
          </a:p>
        </p:txBody>
      </p:sp>
      <p:sp>
        <p:nvSpPr>
          <p:cNvPr id="3" name="Content Placeholder 2"/>
          <p:cNvSpPr>
            <a:spLocks noGrp="1"/>
          </p:cNvSpPr>
          <p:nvPr>
            <p:ph idx="1"/>
          </p:nvPr>
        </p:nvSpPr>
        <p:spPr/>
        <p:txBody>
          <a:bodyPr/>
          <a:lstStyle/>
          <a:p>
            <a:endParaRPr lang="tr-TR" dirty="0" smtClean="0"/>
          </a:p>
          <a:p>
            <a:r>
              <a:rPr lang="tr-TR" b="1" dirty="0"/>
              <a:t>4) Cinsel eşitlik hakkı. </a:t>
            </a:r>
            <a:r>
              <a:rPr lang="tr-TR" dirty="0"/>
              <a:t>Cinsiyet, toplumsal cinsiyet, cinsel yönelim, yaş, ırk, sosyal sınıf, din veya fiziksel ve zihinsel engel gözetilmeden hiçbir ayırıma maruz kalmama hakkıdır.</a:t>
            </a:r>
          </a:p>
          <a:p>
            <a:endParaRPr lang="tr-TR" dirty="0"/>
          </a:p>
        </p:txBody>
      </p:sp>
    </p:spTree>
    <p:extLst>
      <p:ext uri="{BB962C8B-B14F-4D97-AF65-F5344CB8AC3E}">
        <p14:creationId xmlns="" xmlns:p14="http://schemas.microsoft.com/office/powerpoint/2010/main" val="7333030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Dünya Cinsel Sağlık Birliği'nin</a:t>
            </a:r>
            <a:br>
              <a:rPr lang="tr-TR" b="1" dirty="0"/>
            </a:br>
            <a:r>
              <a:rPr lang="en-US" b="1" dirty="0"/>
              <a:t>(World Association for Sexual Health)</a:t>
            </a:r>
            <a:br>
              <a:rPr lang="en-US" b="1" dirty="0"/>
            </a:br>
            <a:r>
              <a:rPr lang="tr-TR" b="1" dirty="0"/>
              <a:t>Cinsel Haklar Bildirgesi</a:t>
            </a:r>
            <a:endParaRPr lang="tr-TR" dirty="0"/>
          </a:p>
        </p:txBody>
      </p:sp>
      <p:sp>
        <p:nvSpPr>
          <p:cNvPr id="3" name="Content Placeholder 2"/>
          <p:cNvSpPr>
            <a:spLocks noGrp="1"/>
          </p:cNvSpPr>
          <p:nvPr>
            <p:ph idx="1"/>
          </p:nvPr>
        </p:nvSpPr>
        <p:spPr/>
        <p:txBody>
          <a:bodyPr/>
          <a:lstStyle/>
          <a:p>
            <a:endParaRPr lang="tr-TR" dirty="0" smtClean="0"/>
          </a:p>
          <a:p>
            <a:r>
              <a:rPr lang="tr-TR" b="1" dirty="0"/>
              <a:t>5) Cinsel zevk hakkı. </a:t>
            </a:r>
            <a:r>
              <a:rPr lang="tr-TR" dirty="0"/>
              <a:t>Cinsel zevk, </a:t>
            </a:r>
            <a:r>
              <a:rPr lang="tr-TR" dirty="0" smtClean="0"/>
              <a:t>otoerotizm (bireyin kendi cinsel gereksinimlerini kendi kendine karşılayabilme yeteneğidir)  </a:t>
            </a:r>
            <a:r>
              <a:rPr lang="tr-TR" dirty="0"/>
              <a:t>dahil olmak üzere, fiziksel, psikolojik, akli ve ruhsal refah kaynağıdır.</a:t>
            </a:r>
          </a:p>
          <a:p>
            <a:endParaRPr lang="tr-TR" dirty="0"/>
          </a:p>
        </p:txBody>
      </p:sp>
    </p:spTree>
    <p:extLst>
      <p:ext uri="{BB962C8B-B14F-4D97-AF65-F5344CB8AC3E}">
        <p14:creationId xmlns="" xmlns:p14="http://schemas.microsoft.com/office/powerpoint/2010/main" val="7333030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Dünya Cinsel Sağlık Birliği'nin</a:t>
            </a:r>
            <a:br>
              <a:rPr lang="tr-TR" b="1" dirty="0"/>
            </a:br>
            <a:r>
              <a:rPr lang="en-US" b="1" dirty="0"/>
              <a:t>(World Association for Sexual Health)</a:t>
            </a:r>
            <a:br>
              <a:rPr lang="en-US" b="1" dirty="0"/>
            </a:br>
            <a:r>
              <a:rPr lang="tr-TR" b="1" dirty="0"/>
              <a:t>Cinsel Haklar Bildirgesi</a:t>
            </a:r>
            <a:endParaRPr lang="tr-TR" dirty="0"/>
          </a:p>
        </p:txBody>
      </p:sp>
      <p:sp>
        <p:nvSpPr>
          <p:cNvPr id="3" name="Content Placeholder 2"/>
          <p:cNvSpPr>
            <a:spLocks noGrp="1"/>
          </p:cNvSpPr>
          <p:nvPr>
            <p:ph idx="1"/>
          </p:nvPr>
        </p:nvSpPr>
        <p:spPr/>
        <p:txBody>
          <a:bodyPr/>
          <a:lstStyle/>
          <a:p>
            <a:endParaRPr lang="tr-TR" dirty="0" smtClean="0"/>
          </a:p>
          <a:p>
            <a:r>
              <a:rPr lang="tr-TR" b="1" dirty="0" smtClean="0"/>
              <a:t>6</a:t>
            </a:r>
            <a:r>
              <a:rPr lang="tr-TR" b="1" dirty="0"/>
              <a:t>) Duygusal cinsel ifade hakkı</a:t>
            </a:r>
            <a:r>
              <a:rPr lang="tr-TR" dirty="0"/>
              <a:t>. </a:t>
            </a:r>
            <a:r>
              <a:rPr lang="tr-TR" dirty="0" smtClean="0"/>
              <a:t>Bireylerin </a:t>
            </a:r>
            <a:r>
              <a:rPr lang="tr-TR" dirty="0"/>
              <a:t>cinselliklerini iletişim, dokunma, duygusal ifade ve aşk aracılığıyla ifade etme hakları vardır.</a:t>
            </a:r>
          </a:p>
          <a:p>
            <a:endParaRPr lang="tr-TR" dirty="0"/>
          </a:p>
        </p:txBody>
      </p:sp>
    </p:spTree>
    <p:extLst>
      <p:ext uri="{BB962C8B-B14F-4D97-AF65-F5344CB8AC3E}">
        <p14:creationId xmlns="" xmlns:p14="http://schemas.microsoft.com/office/powerpoint/2010/main" val="733303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Dünya Cinsel Sağlık Birliği'nin</a:t>
            </a:r>
            <a:br>
              <a:rPr lang="tr-TR" b="1" dirty="0"/>
            </a:br>
            <a:r>
              <a:rPr lang="en-US" b="1" dirty="0"/>
              <a:t>(World Association for Sexual Health)</a:t>
            </a:r>
            <a:br>
              <a:rPr lang="en-US" b="1" dirty="0"/>
            </a:br>
            <a:r>
              <a:rPr lang="tr-TR" b="1" dirty="0"/>
              <a:t>Cinsel Haklar Bildirgesi</a:t>
            </a:r>
            <a:endParaRPr lang="tr-TR" dirty="0"/>
          </a:p>
        </p:txBody>
      </p:sp>
      <p:sp>
        <p:nvSpPr>
          <p:cNvPr id="3" name="Content Placeholder 2"/>
          <p:cNvSpPr>
            <a:spLocks noGrp="1"/>
          </p:cNvSpPr>
          <p:nvPr>
            <p:ph idx="1"/>
          </p:nvPr>
        </p:nvSpPr>
        <p:spPr/>
        <p:txBody>
          <a:bodyPr/>
          <a:lstStyle/>
          <a:p>
            <a:endParaRPr lang="tr-TR" dirty="0" smtClean="0"/>
          </a:p>
          <a:p>
            <a:r>
              <a:rPr lang="tr-TR" b="1" dirty="0"/>
              <a:t>7) Özgürce cinsellik içeren ilişki kurma hakkı</a:t>
            </a:r>
            <a:r>
              <a:rPr lang="tr-TR" dirty="0"/>
              <a:t>. Bunun anlamı evlenme ya da evlenmeme, boşanma ve başka çeşitli sağduyulu cinsellik içeren ilişkiler kurabilme ihtimalinin olmasıdır.</a:t>
            </a:r>
          </a:p>
          <a:p>
            <a:endParaRPr lang="tr-TR" dirty="0"/>
          </a:p>
        </p:txBody>
      </p:sp>
    </p:spTree>
    <p:extLst>
      <p:ext uri="{BB962C8B-B14F-4D97-AF65-F5344CB8AC3E}">
        <p14:creationId xmlns="" xmlns:p14="http://schemas.microsoft.com/office/powerpoint/2010/main" val="733303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CİNSEL SAĞLIK/ÜREME SAĞLIĞI (CS/ÜS) KAVRAMININ ORTAYA ÇIKIŞI</a:t>
            </a:r>
            <a:br>
              <a:rPr lang="tr-TR" dirty="0"/>
            </a:br>
            <a:endParaRPr lang="tr-TR" dirty="0"/>
          </a:p>
        </p:txBody>
      </p:sp>
      <p:sp>
        <p:nvSpPr>
          <p:cNvPr id="3" name="Content Placeholder 2"/>
          <p:cNvSpPr>
            <a:spLocks noGrp="1"/>
          </p:cNvSpPr>
          <p:nvPr>
            <p:ph idx="1"/>
          </p:nvPr>
        </p:nvSpPr>
        <p:spPr/>
        <p:txBody>
          <a:bodyPr/>
          <a:lstStyle/>
          <a:p>
            <a:r>
              <a:rPr lang="tr-TR" dirty="0" smtClean="0"/>
              <a:t>“Cinsel </a:t>
            </a:r>
            <a:r>
              <a:rPr lang="tr-TR" dirty="0"/>
              <a:t>sağlık/ </a:t>
            </a:r>
            <a:r>
              <a:rPr lang="tr-TR" dirty="0" smtClean="0"/>
              <a:t>Üreme </a:t>
            </a:r>
            <a:r>
              <a:rPr lang="tr-TR" dirty="0"/>
              <a:t>sağlığı” (CS/ÜS) </a:t>
            </a:r>
            <a:r>
              <a:rPr lang="tr-TR" dirty="0" smtClean="0"/>
              <a:t>yaklaşımında </a:t>
            </a:r>
            <a:r>
              <a:rPr lang="tr-TR" dirty="0"/>
              <a:t>üreme </a:t>
            </a:r>
            <a:r>
              <a:rPr lang="tr-TR" dirty="0" smtClean="0"/>
              <a:t>sağlığı </a:t>
            </a:r>
            <a:r>
              <a:rPr lang="tr-TR" dirty="0"/>
              <a:t>kavramı yaşam </a:t>
            </a:r>
            <a:r>
              <a:rPr lang="tr-TR" dirty="0" err="1"/>
              <a:t>siklusu</a:t>
            </a:r>
            <a:r>
              <a:rPr lang="tr-TR" dirty="0"/>
              <a:t> </a:t>
            </a:r>
            <a:r>
              <a:rPr lang="tr-TR" dirty="0" smtClean="0"/>
              <a:t>çerçevesinde</a:t>
            </a:r>
            <a:r>
              <a:rPr lang="tr-TR" dirty="0"/>
              <a:t>, </a:t>
            </a:r>
            <a:r>
              <a:rPr lang="de-DE" dirty="0"/>
              <a:t>intrauterin </a:t>
            </a:r>
            <a:r>
              <a:rPr lang="tr-TR" dirty="0"/>
              <a:t>dönemden </a:t>
            </a:r>
            <a:r>
              <a:rPr lang="tr-TR" dirty="0" smtClean="0"/>
              <a:t>çocukluk</a:t>
            </a:r>
            <a:r>
              <a:rPr lang="tr-TR" dirty="0"/>
              <a:t>, ergenlik, erişkinlik ve yaşlılığa kadar olan tüm yaşam dönemleri ile ele alınmaktadır.</a:t>
            </a:r>
          </a:p>
          <a:p>
            <a:endParaRPr lang="tr-TR" dirty="0"/>
          </a:p>
        </p:txBody>
      </p:sp>
    </p:spTree>
    <p:extLst>
      <p:ext uri="{BB962C8B-B14F-4D97-AF65-F5344CB8AC3E}">
        <p14:creationId xmlns="" xmlns:p14="http://schemas.microsoft.com/office/powerpoint/2010/main" val="29294343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Dünya Cinsel Sağlık Birliği'nin</a:t>
            </a:r>
            <a:br>
              <a:rPr lang="tr-TR" b="1" dirty="0"/>
            </a:br>
            <a:r>
              <a:rPr lang="en-US" b="1" dirty="0"/>
              <a:t>(World Association for Sexual Health)</a:t>
            </a:r>
            <a:br>
              <a:rPr lang="en-US" b="1" dirty="0"/>
            </a:br>
            <a:r>
              <a:rPr lang="tr-TR" b="1" dirty="0"/>
              <a:t>Cinsel Haklar Bildirgesi</a:t>
            </a:r>
            <a:endParaRPr lang="tr-TR" dirty="0"/>
          </a:p>
        </p:txBody>
      </p:sp>
      <p:sp>
        <p:nvSpPr>
          <p:cNvPr id="3" name="Content Placeholder 2"/>
          <p:cNvSpPr>
            <a:spLocks noGrp="1"/>
          </p:cNvSpPr>
          <p:nvPr>
            <p:ph idx="1"/>
          </p:nvPr>
        </p:nvSpPr>
        <p:spPr/>
        <p:txBody>
          <a:bodyPr/>
          <a:lstStyle/>
          <a:p>
            <a:endParaRPr lang="tr-TR" dirty="0" smtClean="0"/>
          </a:p>
          <a:p>
            <a:r>
              <a:rPr lang="tr-TR" b="1" dirty="0"/>
              <a:t>8) Özgür ve sağduyulu üreme seçimi yapma hakkı. </a:t>
            </a:r>
            <a:endParaRPr lang="tr-TR" b="1" dirty="0" smtClean="0"/>
          </a:p>
          <a:p>
            <a:r>
              <a:rPr lang="tr-TR" dirty="0" smtClean="0"/>
              <a:t>Bu </a:t>
            </a:r>
            <a:r>
              <a:rPr lang="tr-TR" dirty="0"/>
              <a:t>madde çocuk sahibi olma veya olmamayı seçme hakkını, çocuk sayısına ve ne kadar aralıkla olacağına karar verme hakkını ve doğurganlık düzenlemeleriyle ilgili tüm tedavilere tam erişim hakkını içerir.</a:t>
            </a:r>
          </a:p>
          <a:p>
            <a:endParaRPr lang="tr-TR" dirty="0"/>
          </a:p>
        </p:txBody>
      </p:sp>
    </p:spTree>
    <p:extLst>
      <p:ext uri="{BB962C8B-B14F-4D97-AF65-F5344CB8AC3E}">
        <p14:creationId xmlns="" xmlns:p14="http://schemas.microsoft.com/office/powerpoint/2010/main" val="7333030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Dünya Cinsel Sağlık Birliği'nin</a:t>
            </a:r>
            <a:br>
              <a:rPr lang="tr-TR" b="1" dirty="0"/>
            </a:br>
            <a:r>
              <a:rPr lang="en-US" b="1" dirty="0"/>
              <a:t>(World Association for Sexual Health)</a:t>
            </a:r>
            <a:br>
              <a:rPr lang="en-US" b="1" dirty="0"/>
            </a:br>
            <a:r>
              <a:rPr lang="tr-TR" b="1" dirty="0"/>
              <a:t>Cinsel Haklar Bildirgesi</a:t>
            </a:r>
            <a:endParaRPr lang="tr-TR" dirty="0"/>
          </a:p>
        </p:txBody>
      </p:sp>
      <p:sp>
        <p:nvSpPr>
          <p:cNvPr id="3" name="Content Placeholder 2"/>
          <p:cNvSpPr>
            <a:spLocks noGrp="1"/>
          </p:cNvSpPr>
          <p:nvPr>
            <p:ph idx="1"/>
          </p:nvPr>
        </p:nvSpPr>
        <p:spPr/>
        <p:txBody>
          <a:bodyPr/>
          <a:lstStyle/>
          <a:p>
            <a:endParaRPr lang="tr-TR" dirty="0" smtClean="0"/>
          </a:p>
          <a:p>
            <a:r>
              <a:rPr lang="tr-TR" b="1" dirty="0"/>
              <a:t>9) Bilimsel araştırmaya dayalı cinsel bilgi edinme hakkı. </a:t>
            </a:r>
            <a:r>
              <a:rPr lang="tr-TR" dirty="0"/>
              <a:t>Bu hak cinsel bilginin bilimsel açıdan etik araştırmalar sonucu elde edilmiş olması ve bütün sosyal seviyelerdeki kişilere uygun şekilde yayılması gerektiğini ifade ediyor.</a:t>
            </a:r>
          </a:p>
          <a:p>
            <a:endParaRPr lang="tr-TR" dirty="0"/>
          </a:p>
        </p:txBody>
      </p:sp>
    </p:spTree>
    <p:extLst>
      <p:ext uri="{BB962C8B-B14F-4D97-AF65-F5344CB8AC3E}">
        <p14:creationId xmlns="" xmlns:p14="http://schemas.microsoft.com/office/powerpoint/2010/main" val="7333030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Dünya Cinsel Sağlık Birliği'nin</a:t>
            </a:r>
            <a:br>
              <a:rPr lang="tr-TR" b="1" dirty="0"/>
            </a:br>
            <a:r>
              <a:rPr lang="en-US" b="1" dirty="0"/>
              <a:t>(World Association for Sexual Health)</a:t>
            </a:r>
            <a:br>
              <a:rPr lang="en-US" b="1" dirty="0"/>
            </a:br>
            <a:r>
              <a:rPr lang="tr-TR" b="1" dirty="0"/>
              <a:t>Cinsel Haklar Bildirgesi</a:t>
            </a:r>
            <a:endParaRPr lang="tr-TR" dirty="0"/>
          </a:p>
        </p:txBody>
      </p:sp>
      <p:sp>
        <p:nvSpPr>
          <p:cNvPr id="3" name="Content Placeholder 2"/>
          <p:cNvSpPr>
            <a:spLocks noGrp="1"/>
          </p:cNvSpPr>
          <p:nvPr>
            <p:ph idx="1"/>
          </p:nvPr>
        </p:nvSpPr>
        <p:spPr/>
        <p:txBody>
          <a:bodyPr/>
          <a:lstStyle/>
          <a:p>
            <a:endParaRPr lang="tr-TR" dirty="0" smtClean="0"/>
          </a:p>
          <a:p>
            <a:r>
              <a:rPr lang="tr-TR" b="1" dirty="0"/>
              <a:t>10)Kapsamlı cinsellik eğitimi hakkı. </a:t>
            </a:r>
            <a:r>
              <a:rPr lang="tr-TR" dirty="0"/>
              <a:t>Bu doğumdan başlayarak yaşam boyu devam eden bir süreçtir ve bütün sosyal kurumları kapsamalıdır.</a:t>
            </a:r>
          </a:p>
          <a:p>
            <a:endParaRPr lang="tr-TR" dirty="0"/>
          </a:p>
        </p:txBody>
      </p:sp>
    </p:spTree>
    <p:extLst>
      <p:ext uri="{BB962C8B-B14F-4D97-AF65-F5344CB8AC3E}">
        <p14:creationId xmlns="" xmlns:p14="http://schemas.microsoft.com/office/powerpoint/2010/main" val="733303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CİNSEL SAĞLIK/ÜREME SAĞLIĞI (CS/ÜS) KAVRAMININ ORTAYA ÇIKIŞI</a:t>
            </a:r>
          </a:p>
        </p:txBody>
      </p:sp>
      <p:sp>
        <p:nvSpPr>
          <p:cNvPr id="3" name="Content Placeholder 2"/>
          <p:cNvSpPr>
            <a:spLocks noGrp="1"/>
          </p:cNvSpPr>
          <p:nvPr>
            <p:ph idx="1"/>
          </p:nvPr>
        </p:nvSpPr>
        <p:spPr/>
        <p:txBody>
          <a:bodyPr>
            <a:normAutofit fontScale="92500" lnSpcReduction="10000"/>
          </a:bodyPr>
          <a:lstStyle/>
          <a:p>
            <a:r>
              <a:rPr lang="tr-TR" dirty="0"/>
              <a:t>Üreme sağlığı kavramı ilk </a:t>
            </a:r>
            <a:r>
              <a:rPr lang="tr-TR" dirty="0" smtClean="0"/>
              <a:t>olarak </a:t>
            </a:r>
            <a:r>
              <a:rPr lang="tr-TR" b="1" dirty="0"/>
              <a:t>1994 yılında Kahire’de </a:t>
            </a:r>
            <a:r>
              <a:rPr lang="tr-TR" b="1" dirty="0" smtClean="0"/>
              <a:t>toplanan </a:t>
            </a:r>
            <a:r>
              <a:rPr lang="tr-TR" b="1" dirty="0"/>
              <a:t>Dünya Nüfus ve Kalkınma Konferansında </a:t>
            </a:r>
            <a:r>
              <a:rPr lang="tr-TR" dirty="0"/>
              <a:t>(DNKK) gündeme </a:t>
            </a:r>
            <a:r>
              <a:rPr lang="tr-TR" dirty="0" smtClean="0"/>
              <a:t>gelmiştir</a:t>
            </a:r>
            <a:r>
              <a:rPr lang="tr-TR" dirty="0"/>
              <a:t>. </a:t>
            </a:r>
            <a:endParaRPr lang="tr-TR" dirty="0" smtClean="0"/>
          </a:p>
          <a:p>
            <a:r>
              <a:rPr lang="tr-TR" dirty="0" smtClean="0"/>
              <a:t>Bu </a:t>
            </a:r>
            <a:r>
              <a:rPr lang="tr-TR" dirty="0"/>
              <a:t>toplantıda dünyanın pek çok yerinde insanların üreme </a:t>
            </a:r>
            <a:r>
              <a:rPr lang="tr-TR" dirty="0" smtClean="0"/>
              <a:t>sağlıklarını </a:t>
            </a:r>
            <a:r>
              <a:rPr lang="tr-TR" dirty="0"/>
              <a:t>korumalarına olanak </a:t>
            </a:r>
            <a:r>
              <a:rPr lang="tr-TR" dirty="0" smtClean="0"/>
              <a:t>vermeyen </a:t>
            </a:r>
            <a:r>
              <a:rPr lang="tr-TR" dirty="0"/>
              <a:t>koşullarda yaşadıklarına ve üreme haklarını </a:t>
            </a:r>
            <a:r>
              <a:rPr lang="tr-TR" dirty="0" smtClean="0"/>
              <a:t>kullanamadıklarına </a:t>
            </a:r>
            <a:r>
              <a:rPr lang="tr-TR" dirty="0"/>
              <a:t>dikkat çekilmiş, devletlerin cinsel sağlığı da içeren üreme sağlığı </a:t>
            </a:r>
            <a:r>
              <a:rPr lang="tr-TR" dirty="0" smtClean="0"/>
              <a:t>hizmetlerine </a:t>
            </a:r>
            <a:r>
              <a:rPr lang="tr-TR" dirty="0"/>
              <a:t>ulaşılabilirliğin </a:t>
            </a:r>
            <a:r>
              <a:rPr lang="tr-TR" dirty="0" smtClean="0"/>
              <a:t>artırılması için </a:t>
            </a:r>
            <a:r>
              <a:rPr lang="tr-TR" dirty="0"/>
              <a:t>gereken önlemleri alma ilkesi kabul edilmiştir. </a:t>
            </a:r>
          </a:p>
        </p:txBody>
      </p:sp>
    </p:spTree>
    <p:extLst>
      <p:ext uri="{BB962C8B-B14F-4D97-AF65-F5344CB8AC3E}">
        <p14:creationId xmlns="" xmlns:p14="http://schemas.microsoft.com/office/powerpoint/2010/main" val="2623512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CİNSEL SAĞLIK/ÜREME SAĞLIĞI (CS/ÜS) KAVRAMININ ORTAYA ÇIKIŞI</a:t>
            </a:r>
          </a:p>
        </p:txBody>
      </p:sp>
      <p:sp>
        <p:nvSpPr>
          <p:cNvPr id="3" name="Content Placeholder 2"/>
          <p:cNvSpPr>
            <a:spLocks noGrp="1"/>
          </p:cNvSpPr>
          <p:nvPr>
            <p:ph idx="1"/>
          </p:nvPr>
        </p:nvSpPr>
        <p:spPr/>
        <p:txBody>
          <a:bodyPr/>
          <a:lstStyle/>
          <a:p>
            <a:r>
              <a:rPr lang="tr-TR" dirty="0"/>
              <a:t>Böylece üreme sağlığı </a:t>
            </a:r>
            <a:r>
              <a:rPr lang="tr-TR" dirty="0" smtClean="0"/>
              <a:t>kavramı</a:t>
            </a:r>
            <a:r>
              <a:rPr lang="tr-TR" dirty="0"/>
              <a:t>; bireyin ihtiyaçlarını ve haklarını ön plana çıkaran bir yaklaşımla kadının sağlık gereksinimlerinin sadece anne olarak değil, onun üreme ve cinsel </a:t>
            </a:r>
            <a:r>
              <a:rPr lang="tr-TR" dirty="0" smtClean="0"/>
              <a:t>sağlığı </a:t>
            </a:r>
            <a:r>
              <a:rPr lang="tr-TR" dirty="0"/>
              <a:t>olarak da tüm yaşam dönemlerinde ve yaşamın her alanında toplumsal </a:t>
            </a:r>
            <a:r>
              <a:rPr lang="tr-TR" dirty="0" smtClean="0"/>
              <a:t>cinsiyet </a:t>
            </a:r>
            <a:r>
              <a:rPr lang="tr-TR" dirty="0"/>
              <a:t>eşitliği çerçevesinde ele alınması gerektiğini tanımlayan bir kavram </a:t>
            </a:r>
            <a:r>
              <a:rPr lang="tr-TR" dirty="0" smtClean="0"/>
              <a:t>olarak </a:t>
            </a:r>
            <a:r>
              <a:rPr lang="tr-TR" dirty="0"/>
              <a:t>dünya gündemine girmiştir.</a:t>
            </a:r>
          </a:p>
        </p:txBody>
      </p:sp>
    </p:spTree>
    <p:extLst>
      <p:ext uri="{BB962C8B-B14F-4D97-AF65-F5344CB8AC3E}">
        <p14:creationId xmlns="" xmlns:p14="http://schemas.microsoft.com/office/powerpoint/2010/main" val="4086868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CİNSEL SAĞLIK/ÜREME SAĞLIĞI (CS/ÜS) KAVRAMININ ORTAYA ÇIKIŞI</a:t>
            </a:r>
          </a:p>
        </p:txBody>
      </p:sp>
      <p:sp>
        <p:nvSpPr>
          <p:cNvPr id="3" name="Content Placeholder 2"/>
          <p:cNvSpPr>
            <a:spLocks noGrp="1"/>
          </p:cNvSpPr>
          <p:nvPr>
            <p:ph idx="1"/>
          </p:nvPr>
        </p:nvSpPr>
        <p:spPr/>
        <p:txBody>
          <a:bodyPr>
            <a:normAutofit fontScale="92500"/>
          </a:bodyPr>
          <a:lstStyle/>
          <a:p>
            <a:r>
              <a:rPr lang="tr-TR" b="1" dirty="0"/>
              <a:t>1995 yılında Pekin’de yapılan Dördüncü Dünya Kadın Konferansında </a:t>
            </a:r>
            <a:r>
              <a:rPr lang="tr-TR" dirty="0"/>
              <a:t>üreme sağlığı kavramı bir kez daha vurgulanmış, kadının üreme sağlığının geliştirilmesi yanında kadının </a:t>
            </a:r>
            <a:r>
              <a:rPr lang="tr-TR" dirty="0" smtClean="0"/>
              <a:t>güçlenmesi </a:t>
            </a:r>
            <a:r>
              <a:rPr lang="tr-TR" dirty="0"/>
              <a:t>ve ilerlemesi için “toplumsal </a:t>
            </a:r>
            <a:r>
              <a:rPr lang="tr-TR" dirty="0" smtClean="0"/>
              <a:t>cinsiyet </a:t>
            </a:r>
            <a:r>
              <a:rPr lang="tr-TR" dirty="0"/>
              <a:t>eşitliği ve gelişme” yaklaşımı </a:t>
            </a:r>
            <a:r>
              <a:rPr lang="tr-TR" dirty="0" smtClean="0"/>
              <a:t>benimsenmiştir</a:t>
            </a:r>
            <a:r>
              <a:rPr lang="tr-TR" dirty="0"/>
              <a:t>. </a:t>
            </a:r>
            <a:endParaRPr lang="tr-TR" dirty="0" smtClean="0"/>
          </a:p>
          <a:p>
            <a:r>
              <a:rPr lang="tr-TR" u="sng" dirty="0" smtClean="0"/>
              <a:t>Bu </a:t>
            </a:r>
            <a:r>
              <a:rPr lang="tr-TR" u="sng" dirty="0"/>
              <a:t>konferansta kadının cinsel ve üreme sağlığını doğrudan ya da dolaylı olarak etkileyen konularda geliştirilen öneriler şöyledir;</a:t>
            </a:r>
          </a:p>
          <a:p>
            <a:endParaRPr lang="tr-TR" dirty="0"/>
          </a:p>
        </p:txBody>
      </p:sp>
    </p:spTree>
    <p:extLst>
      <p:ext uri="{BB962C8B-B14F-4D97-AF65-F5344CB8AC3E}">
        <p14:creationId xmlns="" xmlns:p14="http://schemas.microsoft.com/office/powerpoint/2010/main" val="4086868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CİNSEL SAĞLIK/ÜREME SAĞLIĞI (CS/ÜS) KAVRAMININ ORTAYA ÇIKIŞI</a:t>
            </a:r>
          </a:p>
        </p:txBody>
      </p:sp>
      <p:sp>
        <p:nvSpPr>
          <p:cNvPr id="3" name="Content Placeholder 2"/>
          <p:cNvSpPr>
            <a:spLocks noGrp="1"/>
          </p:cNvSpPr>
          <p:nvPr>
            <p:ph idx="1"/>
          </p:nvPr>
        </p:nvSpPr>
        <p:spPr/>
        <p:txBody>
          <a:bodyPr>
            <a:normAutofit fontScale="92500" lnSpcReduction="20000"/>
          </a:bodyPr>
          <a:lstStyle/>
          <a:p>
            <a:pPr lvl="0"/>
            <a:r>
              <a:rPr lang="tr-TR" dirty="0"/>
              <a:t>Kadınların eğitim, ekonomik ve sosyal açıdan güçlendirilmesi, </a:t>
            </a:r>
            <a:r>
              <a:rPr lang="tr-TR" dirty="0" smtClean="0"/>
              <a:t>cinsiyetler </a:t>
            </a:r>
            <a:r>
              <a:rPr lang="tr-TR" dirty="0"/>
              <a:t>arası yasal ve sosyal </a:t>
            </a:r>
            <a:r>
              <a:rPr lang="tr-TR" dirty="0" smtClean="0"/>
              <a:t>eşitliğin </a:t>
            </a:r>
            <a:r>
              <a:rPr lang="tr-TR" dirty="0"/>
              <a:t>ve hakkaniyetin sağlanması</a:t>
            </a:r>
          </a:p>
          <a:p>
            <a:pPr lvl="0"/>
            <a:r>
              <a:rPr lang="tr-TR" dirty="0"/>
              <a:t>Kız çocuğuna yönelik ayrımcılığın ortadan kaldırılması</a:t>
            </a:r>
          </a:p>
          <a:p>
            <a:pPr lvl="0"/>
            <a:r>
              <a:rPr lang="tr-TR" dirty="0"/>
              <a:t>Üreme sağlığı ve üreme </a:t>
            </a:r>
            <a:r>
              <a:rPr lang="tr-TR" dirty="0" smtClean="0"/>
              <a:t>haklarının </a:t>
            </a:r>
            <a:r>
              <a:rPr lang="tr-TR" dirty="0"/>
              <a:t>garantilenmesi</a:t>
            </a:r>
          </a:p>
          <a:p>
            <a:pPr lvl="0"/>
            <a:r>
              <a:rPr lang="tr-TR" dirty="0"/>
              <a:t>Güvenli annelik hizmetlerinin tüm toplumun yaralanacağı </a:t>
            </a:r>
            <a:r>
              <a:rPr lang="tr-TR" dirty="0" smtClean="0"/>
              <a:t>şekilde </a:t>
            </a:r>
            <a:r>
              <a:rPr lang="tr-TR" dirty="0"/>
              <a:t>temel sağlık hizmetleri ile bütünleştirilerek sunulması</a:t>
            </a:r>
          </a:p>
          <a:p>
            <a:pPr lvl="0"/>
            <a:r>
              <a:rPr lang="tr-TR" dirty="0"/>
              <a:t>Sağlıksız düşüklerin önlenmesi</a:t>
            </a:r>
          </a:p>
          <a:p>
            <a:endParaRPr lang="tr-TR" dirty="0"/>
          </a:p>
        </p:txBody>
      </p:sp>
    </p:spTree>
    <p:extLst>
      <p:ext uri="{BB962C8B-B14F-4D97-AF65-F5344CB8AC3E}">
        <p14:creationId xmlns="" xmlns:p14="http://schemas.microsoft.com/office/powerpoint/2010/main" val="4086868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CİNSEL SAĞLIK/ÜREME SAĞLIĞI (CS/ÜS) KAVRAMININ ORTAYA ÇIKIŞI</a:t>
            </a:r>
          </a:p>
        </p:txBody>
      </p:sp>
      <p:sp>
        <p:nvSpPr>
          <p:cNvPr id="3" name="Content Placeholder 2"/>
          <p:cNvSpPr>
            <a:spLocks noGrp="1"/>
          </p:cNvSpPr>
          <p:nvPr>
            <p:ph idx="1"/>
          </p:nvPr>
        </p:nvSpPr>
        <p:spPr/>
        <p:txBody>
          <a:bodyPr>
            <a:normAutofit lnSpcReduction="10000"/>
          </a:bodyPr>
          <a:lstStyle/>
          <a:p>
            <a:pPr lvl="0"/>
            <a:r>
              <a:rPr lang="tr-TR" dirty="0" err="1" smtClean="0"/>
              <a:t>Adolesanların</a:t>
            </a:r>
            <a:r>
              <a:rPr lang="tr-TR" dirty="0" smtClean="0"/>
              <a:t> </a:t>
            </a:r>
            <a:r>
              <a:rPr lang="tr-TR" dirty="0"/>
              <a:t>cinsel ve üreme sağlığı konusunda bilgilendirilme ve hizmetlerden </a:t>
            </a:r>
            <a:r>
              <a:rPr lang="tr-TR" dirty="0" smtClean="0"/>
              <a:t>yararlanmalarının </a:t>
            </a:r>
            <a:r>
              <a:rPr lang="tr-TR" dirty="0"/>
              <a:t>sağlanması</a:t>
            </a:r>
          </a:p>
          <a:p>
            <a:pPr lvl="0"/>
            <a:r>
              <a:rPr lang="tr-TR" dirty="0"/>
              <a:t>CYBH ve HIV in yayılmasının </a:t>
            </a:r>
            <a:r>
              <a:rPr lang="tr-TR" dirty="0" smtClean="0"/>
              <a:t>önlenmesi</a:t>
            </a:r>
            <a:endParaRPr lang="tr-TR" dirty="0"/>
          </a:p>
          <a:p>
            <a:pPr lvl="0"/>
            <a:r>
              <a:rPr lang="tr-TR" dirty="0"/>
              <a:t>Üreme sağlığı hizmetlerinin </a:t>
            </a:r>
            <a:r>
              <a:rPr lang="tr-TR" dirty="0" smtClean="0"/>
              <a:t>özellikle </a:t>
            </a:r>
            <a:r>
              <a:rPr lang="tr-TR" dirty="0"/>
              <a:t>genç ve kırsal alan nüfusu gibi riskli gruplarda kalitesini, </a:t>
            </a:r>
            <a:r>
              <a:rPr lang="tr-TR" dirty="0" smtClean="0"/>
              <a:t>kullanımını </a:t>
            </a:r>
            <a:r>
              <a:rPr lang="tr-TR" dirty="0"/>
              <a:t>ve yeterliliğini artırmak,</a:t>
            </a:r>
          </a:p>
          <a:p>
            <a:r>
              <a:rPr lang="tr-TR" dirty="0" smtClean="0"/>
              <a:t>CS/ÜS </a:t>
            </a:r>
            <a:r>
              <a:rPr lang="tr-TR" dirty="0"/>
              <a:t>geliştirilmesi konusunda kaynakların faaliyete geçirilmesi</a:t>
            </a:r>
          </a:p>
          <a:p>
            <a:endParaRPr lang="tr-TR" dirty="0"/>
          </a:p>
        </p:txBody>
      </p:sp>
    </p:spTree>
    <p:extLst>
      <p:ext uri="{BB962C8B-B14F-4D97-AF65-F5344CB8AC3E}">
        <p14:creationId xmlns="" xmlns:p14="http://schemas.microsoft.com/office/powerpoint/2010/main" val="1102434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a:t>ÜREME SAĞLIĞI KAVRAMININ TANIMI</a:t>
            </a:r>
            <a:br>
              <a:rPr lang="tr-TR" dirty="0"/>
            </a:br>
            <a:endParaRPr lang="tr-TR" dirty="0"/>
          </a:p>
        </p:txBody>
      </p:sp>
      <p:sp>
        <p:nvSpPr>
          <p:cNvPr id="3" name="Content Placeholder 2"/>
          <p:cNvSpPr>
            <a:spLocks noGrp="1"/>
          </p:cNvSpPr>
          <p:nvPr>
            <p:ph idx="1"/>
          </p:nvPr>
        </p:nvSpPr>
        <p:spPr/>
        <p:txBody>
          <a:bodyPr/>
          <a:lstStyle/>
          <a:p>
            <a:r>
              <a:rPr lang="tr-TR" dirty="0" smtClean="0"/>
              <a:t>Üreme </a:t>
            </a:r>
            <a:r>
              <a:rPr lang="tr-TR" dirty="0"/>
              <a:t>sağlığı “üreme sistemi, onun fonksiyonları ve işleyişine ilişkin bütün alanlarda sadece hastalık ve </a:t>
            </a:r>
            <a:r>
              <a:rPr lang="tr-TR" dirty="0" smtClean="0"/>
              <a:t>sakatlığın </a:t>
            </a:r>
            <a:r>
              <a:rPr lang="tr-TR" dirty="0"/>
              <a:t>olmaması değil, zihinsel ve sosyal yönden en üst düzeyde iyi olma </a:t>
            </a:r>
            <a:r>
              <a:rPr lang="tr-TR" dirty="0" smtClean="0"/>
              <a:t>durumudur</a:t>
            </a:r>
            <a:r>
              <a:rPr lang="tr-TR" dirty="0"/>
              <a:t>” şeklinde tanımlanmaktadır</a:t>
            </a:r>
            <a:r>
              <a:rPr lang="tr-TR" dirty="0" smtClean="0"/>
              <a:t>.</a:t>
            </a:r>
          </a:p>
          <a:p>
            <a:r>
              <a:rPr lang="tr-TR" dirty="0" smtClean="0"/>
              <a:t> </a:t>
            </a:r>
            <a:endParaRPr lang="tr-TR" dirty="0"/>
          </a:p>
        </p:txBody>
      </p:sp>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238250" y="3645024"/>
            <a:ext cx="6667500" cy="2381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59499855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1863</Words>
  <Application>Microsoft Office PowerPoint</Application>
  <PresentationFormat>Ekran Gösterisi (4:3)</PresentationFormat>
  <Paragraphs>133</Paragraphs>
  <Slides>32</Slides>
  <Notes>0</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Ofis Teması</vt:lpstr>
      <vt:lpstr>Slayt 1</vt:lpstr>
      <vt:lpstr>CİNSEL SAĞLIK/ÜREME SAĞLIĞI (CS/ÜS) KAVRAMININ ORTAYA ÇIKIŞI </vt:lpstr>
      <vt:lpstr>CİNSEL SAĞLIK/ÜREME SAĞLIĞI (CS/ÜS) KAVRAMININ ORTAYA ÇIKIŞI </vt:lpstr>
      <vt:lpstr>CİNSEL SAĞLIK/ÜREME SAĞLIĞI (CS/ÜS) KAVRAMININ ORTAYA ÇIKIŞI</vt:lpstr>
      <vt:lpstr>CİNSEL SAĞLIK/ÜREME SAĞLIĞI (CS/ÜS) KAVRAMININ ORTAYA ÇIKIŞI</vt:lpstr>
      <vt:lpstr>CİNSEL SAĞLIK/ÜREME SAĞLIĞI (CS/ÜS) KAVRAMININ ORTAYA ÇIKIŞI</vt:lpstr>
      <vt:lpstr>CİNSEL SAĞLIK/ÜREME SAĞLIĞI (CS/ÜS) KAVRAMININ ORTAYA ÇIKIŞI</vt:lpstr>
      <vt:lpstr>CİNSEL SAĞLIK/ÜREME SAĞLIĞI (CS/ÜS) KAVRAMININ ORTAYA ÇIKIŞI</vt:lpstr>
      <vt:lpstr>ÜREME SAĞLIĞI KAVRAMININ TANIMI </vt:lpstr>
      <vt:lpstr>ÜREME SAĞLIĞI KAVRAMININ TANIMI </vt:lpstr>
      <vt:lpstr>CİNSEL SAĞLIK KAVRAMININ TANIMI </vt:lpstr>
      <vt:lpstr>CİNSEL SAĞLIK KAVRAMININ TANIMI</vt:lpstr>
      <vt:lpstr>CİNSEL SAĞLIK KAVRAMININ TANIMI </vt:lpstr>
      <vt:lpstr>Cinsellikte Farklı Bakış Açıları</vt:lpstr>
      <vt:lpstr>Cinsellikte Farklı Bakış Açıları</vt:lpstr>
      <vt:lpstr>Cinsellikte Farklı Bakış Açıları</vt:lpstr>
      <vt:lpstr>Cinsellikte Farklı Bakış Açıları</vt:lpstr>
      <vt:lpstr>Cinsellikte Farklı Bakış Açıları</vt:lpstr>
      <vt:lpstr>Cinsellikte Farklı Bakış Açıları</vt:lpstr>
      <vt:lpstr>Cinsellikte Farklı Bakış Açıları</vt:lpstr>
      <vt:lpstr>Dünya Cinsel Sağlık Birliği'nin (World Association for Sexual Health) Cinsel Haklar Bildirgesi</vt:lpstr>
      <vt:lpstr>Dünya Cinsel Sağlık Birliği'nin (World Association for Sexual Health) Cinsel Haklar Bildirgesi</vt:lpstr>
      <vt:lpstr>Dünya Cinsel Sağlık Birliği'nin (World Association for Sexual Health) Cinsel Haklar Bildirgesi</vt:lpstr>
      <vt:lpstr>Dünya Cinsel Sağlık Birliği'nin (World Association for Sexual Health) Cinsel Haklar Bildirgesi</vt:lpstr>
      <vt:lpstr>Dünya Cinsel Sağlık Birliği'nin (World Association for Sexual Health) Cinsel Haklar Bildirgesi</vt:lpstr>
      <vt:lpstr>Dünya Cinsel Sağlık Birliği'nin (World Association for Sexual Health) Cinsel Haklar Bildirgesi</vt:lpstr>
      <vt:lpstr>Dünya Cinsel Sağlık Birliği'nin (World Association for Sexual Health) Cinsel Haklar Bildirgesi</vt:lpstr>
      <vt:lpstr>Dünya Cinsel Sağlık Birliği'nin (World Association for Sexual Health) Cinsel Haklar Bildirgesi</vt:lpstr>
      <vt:lpstr>Dünya Cinsel Sağlık Birliği'nin (World Association for Sexual Health) Cinsel Haklar Bildirgesi</vt:lpstr>
      <vt:lpstr>Dünya Cinsel Sağlık Birliği'nin (World Association for Sexual Health) Cinsel Haklar Bildirgesi</vt:lpstr>
      <vt:lpstr>Dünya Cinsel Sağlık Birliği'nin (World Association for Sexual Health) Cinsel Haklar Bildirgesi</vt:lpstr>
      <vt:lpstr>Dünya Cinsel Sağlık Birliği'nin (World Association for Sexual Health) Cinsel Haklar Bildirgesi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Neslihan</dc:creator>
  <cp:lastModifiedBy>Neslihan</cp:lastModifiedBy>
  <cp:revision>3</cp:revision>
  <dcterms:created xsi:type="dcterms:W3CDTF">2017-04-26T11:19:20Z</dcterms:created>
  <dcterms:modified xsi:type="dcterms:W3CDTF">2017-04-26T11:58:30Z</dcterms:modified>
</cp:coreProperties>
</file>