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76" r:id="rId3"/>
    <p:sldId id="269" r:id="rId4"/>
    <p:sldId id="277" r:id="rId5"/>
    <p:sldId id="258" r:id="rId6"/>
    <p:sldId id="260" r:id="rId7"/>
    <p:sldId id="271" r:id="rId8"/>
    <p:sldId id="273" r:id="rId9"/>
    <p:sldId id="278" r:id="rId10"/>
    <p:sldId id="261" r:id="rId11"/>
    <p:sldId id="280" r:id="rId12"/>
    <p:sldId id="305" r:id="rId13"/>
    <p:sldId id="304" r:id="rId14"/>
    <p:sldId id="284" r:id="rId15"/>
    <p:sldId id="279" r:id="rId16"/>
    <p:sldId id="282" r:id="rId17"/>
    <p:sldId id="295" r:id="rId18"/>
    <p:sldId id="300" r:id="rId19"/>
    <p:sldId id="267" r:id="rId20"/>
    <p:sldId id="281" r:id="rId21"/>
    <p:sldId id="296" r:id="rId22"/>
    <p:sldId id="265" r:id="rId2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853" autoAdjust="0"/>
    <p:restoredTop sz="94434" autoAdjust="0"/>
  </p:normalViewPr>
  <p:slideViewPr>
    <p:cSldViewPr snapToGrid="0">
      <p:cViewPr varScale="1">
        <p:scale>
          <a:sx n="86" d="100"/>
          <a:sy n="86" d="100"/>
        </p:scale>
        <p:origin x="-702" y="24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77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2758B0-EA18-4CE2-909D-51E22931826E}" type="datetimeFigureOut">
              <a:rPr lang="tr-TR" smtClean="0"/>
              <a:pPr/>
              <a:t>14/05/2018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5D48F6-4546-42DC-AD03-90CE34B768E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2605091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5D48F6-4546-42DC-AD03-90CE34B768EA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9016943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63C4D-CD81-4163-B67F-E4C149BD5145}" type="datetimeFigureOut">
              <a:rPr lang="tr-TR" smtClean="0"/>
              <a:pPr/>
              <a:t>14/05/2018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BD2B9-9C58-4DC3-8A05-9195E8129B3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056289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63C4D-CD81-4163-B67F-E4C149BD5145}" type="datetimeFigureOut">
              <a:rPr lang="tr-TR" smtClean="0"/>
              <a:pPr/>
              <a:t>14/05/2018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BD2B9-9C58-4DC3-8A05-9195E8129B3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539572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63C4D-CD81-4163-B67F-E4C149BD5145}" type="datetimeFigureOut">
              <a:rPr lang="tr-TR" smtClean="0"/>
              <a:pPr/>
              <a:t>14/05/2018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BD2B9-9C58-4DC3-8A05-9195E8129B3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215399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63C4D-CD81-4163-B67F-E4C149BD5145}" type="datetimeFigureOut">
              <a:rPr lang="tr-TR" smtClean="0"/>
              <a:pPr/>
              <a:t>14/05/2018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BD2B9-9C58-4DC3-8A05-9195E8129B3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293818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63C4D-CD81-4163-B67F-E4C149BD5145}" type="datetimeFigureOut">
              <a:rPr lang="tr-TR" smtClean="0"/>
              <a:pPr/>
              <a:t>14/05/2018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BD2B9-9C58-4DC3-8A05-9195E8129B3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364489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63C4D-CD81-4163-B67F-E4C149BD5145}" type="datetimeFigureOut">
              <a:rPr lang="tr-TR" smtClean="0"/>
              <a:pPr/>
              <a:t>14/05/2018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BD2B9-9C58-4DC3-8A05-9195E8129B3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846310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63C4D-CD81-4163-B67F-E4C149BD5145}" type="datetimeFigureOut">
              <a:rPr lang="tr-TR" smtClean="0"/>
              <a:pPr/>
              <a:t>14/05/2018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BD2B9-9C58-4DC3-8A05-9195E8129B3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011697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63C4D-CD81-4163-B67F-E4C149BD5145}" type="datetimeFigureOut">
              <a:rPr lang="tr-TR" smtClean="0"/>
              <a:pPr/>
              <a:t>14/05/2018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BD2B9-9C58-4DC3-8A05-9195E8129B3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685433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63C4D-CD81-4163-B67F-E4C149BD5145}" type="datetimeFigureOut">
              <a:rPr lang="tr-TR" smtClean="0"/>
              <a:pPr/>
              <a:t>14/05/2018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BD2B9-9C58-4DC3-8A05-9195E8129B3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724145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63C4D-CD81-4163-B67F-E4C149BD5145}" type="datetimeFigureOut">
              <a:rPr lang="tr-TR" smtClean="0"/>
              <a:pPr/>
              <a:t>14/05/2018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BD2B9-9C58-4DC3-8A05-9195E8129B3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088943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63C4D-CD81-4163-B67F-E4C149BD5145}" type="datetimeFigureOut">
              <a:rPr lang="tr-TR" smtClean="0"/>
              <a:pPr/>
              <a:t>14/05/2018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BD2B9-9C58-4DC3-8A05-9195E8129B3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724134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A63C4D-CD81-4163-B67F-E4C149BD5145}" type="datetimeFigureOut">
              <a:rPr lang="tr-TR" smtClean="0"/>
              <a:pPr/>
              <a:t>14/05/2018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BD2B9-9C58-4DC3-8A05-9195E8129B3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146982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lusalcerrahidergisi.org/sayi/103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873457" y="2060812"/>
            <a:ext cx="10385945" cy="2442949"/>
          </a:xfrm>
        </p:spPr>
        <p:txBody>
          <a:bodyPr>
            <a:normAutofit/>
          </a:bodyPr>
          <a:lstStyle/>
          <a:p>
            <a:r>
              <a:rPr lang="tr-TR" sz="6600" b="1" dirty="0" err="1" smtClean="0">
                <a:solidFill>
                  <a:srgbClr val="FF0066"/>
                </a:solidFill>
                <a:latin typeface="Cambria" panose="02040503050406030204" pitchFamily="18" charset="0"/>
              </a:rPr>
              <a:t>Ras</a:t>
            </a:r>
            <a:r>
              <a:rPr lang="tr-TR" sz="6600" b="1" dirty="0" smtClean="0">
                <a:solidFill>
                  <a:srgbClr val="FF0066"/>
                </a:solidFill>
                <a:latin typeface="Cambria" panose="02040503050406030204" pitchFamily="18" charset="0"/>
              </a:rPr>
              <a:t> Yolağının Kanserdeki Yeri</a:t>
            </a:r>
            <a:endParaRPr lang="tr-TR" sz="6600" b="1" dirty="0">
              <a:solidFill>
                <a:srgbClr val="FF0066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51747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00251" y="136478"/>
            <a:ext cx="11423176" cy="6509981"/>
          </a:xfrm>
        </p:spPr>
        <p:txBody>
          <a:bodyPr>
            <a:normAutofit/>
          </a:bodyPr>
          <a:lstStyle/>
          <a:p>
            <a:endParaRPr lang="tr-TR" sz="2000" dirty="0" smtClean="0"/>
          </a:p>
          <a:p>
            <a:r>
              <a:rPr lang="tr-TR" sz="2000" dirty="0"/>
              <a:t>GEF ve GAP proteinlerinde ifade veya protein aktivitesi düzeylerinde oluşabilecek düzenlenme bozuklukları da </a:t>
            </a:r>
            <a:r>
              <a:rPr lang="tr-TR" sz="2000" dirty="0" err="1"/>
              <a:t>Ras</a:t>
            </a:r>
            <a:r>
              <a:rPr lang="tr-TR" sz="2000" dirty="0"/>
              <a:t> ailesi G-proteinlerinin aktivitelerini farklı şekillerde bozarak farklı dokularda kanser oluşumunu ve metastazı tetikleyebilir ve/veya hızlandırabilirler</a:t>
            </a:r>
            <a:r>
              <a:rPr lang="tr-TR" sz="2000" dirty="0" smtClean="0"/>
              <a:t>.</a:t>
            </a:r>
          </a:p>
          <a:p>
            <a:r>
              <a:rPr lang="tr-TR" sz="2000" dirty="0"/>
              <a:t>Bu nedenlerle çeşitli GEF ve GAP proteinlerinin de ilaç hedefleri olarak ele alınarak, bunların aktivitelerini modüle edici küçük moleküller aranması, yeni ilaçların keşfine yol açacak deneysel yaklaşımlar olarak ele alınmaktadır.</a:t>
            </a:r>
          </a:p>
          <a:p>
            <a:r>
              <a:rPr lang="tr-TR" sz="2000" dirty="0" smtClean="0"/>
              <a:t>Hücrelerin sinyal iletimi, </a:t>
            </a:r>
            <a:r>
              <a:rPr lang="tr-TR" sz="2000" dirty="0" err="1" smtClean="0"/>
              <a:t>proliferasyon</a:t>
            </a:r>
            <a:r>
              <a:rPr lang="tr-TR" sz="2000" dirty="0" smtClean="0"/>
              <a:t> ve </a:t>
            </a:r>
            <a:r>
              <a:rPr lang="tr-TR" sz="2000" dirty="0" err="1" smtClean="0"/>
              <a:t>malign</a:t>
            </a:r>
            <a:r>
              <a:rPr lang="tr-TR" sz="2000" dirty="0" smtClean="0"/>
              <a:t> dönüşümün aktivasyonu sadece </a:t>
            </a:r>
            <a:r>
              <a:rPr lang="tr-TR" sz="2000" dirty="0" err="1" smtClean="0"/>
              <a:t>Ras</a:t>
            </a:r>
            <a:r>
              <a:rPr lang="tr-TR" sz="2000" dirty="0" smtClean="0"/>
              <a:t> genlerindeki mutasyonlardan değil, aynı zamanda çeşitli genlerdeki mutasyonlar yoluyla da meydana gelmektedir.</a:t>
            </a:r>
            <a:r>
              <a:rPr lang="tr-TR" sz="2000" dirty="0"/>
              <a:t> </a:t>
            </a:r>
            <a:r>
              <a:rPr lang="tr-TR" sz="2000" dirty="0" smtClean="0"/>
              <a:t> Örneğin</a:t>
            </a:r>
            <a:r>
              <a:rPr lang="tr-TR" sz="2000" dirty="0"/>
              <a:t>; Nörofibramin-1 (NF1) ve PTPN11 genlerinde oluşan mutasyonlar </a:t>
            </a:r>
            <a:r>
              <a:rPr lang="tr-TR" sz="2000" dirty="0" err="1"/>
              <a:t>Ras</a:t>
            </a:r>
            <a:r>
              <a:rPr lang="tr-TR" sz="2000" dirty="0"/>
              <a:t> yolağı aktivitesini bozar</a:t>
            </a:r>
            <a:r>
              <a:rPr lang="tr-TR" sz="2000" dirty="0" smtClean="0"/>
              <a:t>.</a:t>
            </a:r>
          </a:p>
          <a:p>
            <a:r>
              <a:rPr lang="tr-TR" sz="2000" dirty="0" err="1"/>
              <a:t>Onkojenik</a:t>
            </a:r>
            <a:r>
              <a:rPr lang="tr-TR" sz="2000" dirty="0"/>
              <a:t> </a:t>
            </a:r>
            <a:r>
              <a:rPr lang="tr-TR" sz="2000" dirty="0" err="1"/>
              <a:t>Ras</a:t>
            </a:r>
            <a:r>
              <a:rPr lang="tr-TR" sz="2000" dirty="0"/>
              <a:t> uyarısı </a:t>
            </a:r>
            <a:r>
              <a:rPr lang="tr-TR" sz="2000" dirty="0" err="1"/>
              <a:t>transforme</a:t>
            </a:r>
            <a:r>
              <a:rPr lang="tr-TR" sz="2000" dirty="0"/>
              <a:t> hücrelerde normal hücrelerden farklı genlerin ekspresyonunu da uyarabilir. </a:t>
            </a:r>
          </a:p>
          <a:p>
            <a:endParaRPr lang="tr-TR" sz="2000" dirty="0"/>
          </a:p>
          <a:p>
            <a:endParaRPr lang="tr-TR" sz="2000" dirty="0" smtClean="0"/>
          </a:p>
          <a:p>
            <a:endParaRPr lang="tr-TR" sz="2000" dirty="0"/>
          </a:p>
          <a:p>
            <a:endParaRPr lang="tr-TR" sz="2000" dirty="0" smtClean="0"/>
          </a:p>
          <a:p>
            <a:endParaRPr lang="tr-TR" sz="2000" dirty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xmlns="" val="3252875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182" y="0"/>
            <a:ext cx="11833102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err="1" smtClean="0">
                <a:solidFill>
                  <a:srgbClr val="FF0066"/>
                </a:solidFill>
              </a:rPr>
              <a:t>Ras</a:t>
            </a:r>
            <a:r>
              <a:rPr lang="tr-TR" b="1" dirty="0" smtClean="0">
                <a:solidFill>
                  <a:srgbClr val="FF0066"/>
                </a:solidFill>
              </a:rPr>
              <a:t>/Raf/</a:t>
            </a:r>
            <a:r>
              <a:rPr lang="tr-TR" b="1" dirty="0" err="1" smtClean="0">
                <a:solidFill>
                  <a:srgbClr val="FF0066"/>
                </a:solidFill>
              </a:rPr>
              <a:t>Mek</a:t>
            </a:r>
            <a:r>
              <a:rPr lang="tr-TR" b="1" dirty="0" smtClean="0">
                <a:solidFill>
                  <a:srgbClr val="FF0066"/>
                </a:solidFill>
              </a:rPr>
              <a:t>/Erk Yolağı ve Kanser</a:t>
            </a:r>
          </a:p>
          <a:p>
            <a:r>
              <a:rPr lang="tr-TR" sz="2000" dirty="0" smtClean="0"/>
              <a:t>Kontrolsüz </a:t>
            </a:r>
            <a:r>
              <a:rPr lang="tr-TR" sz="2000" dirty="0"/>
              <a:t>olarak aktif hale gelen Raf-MEK-ERK sinyal iletiminin kemirgen hücre hatlarının </a:t>
            </a:r>
            <a:r>
              <a:rPr lang="tr-TR" sz="2000" dirty="0" err="1"/>
              <a:t>onkogenik</a:t>
            </a:r>
            <a:r>
              <a:rPr lang="tr-TR" sz="2000" dirty="0"/>
              <a:t> transformasyonu için yeterli olduğu ve benzer bir bozulmanın insanda kanserleşmeye yol açtığı gösterilmiştir</a:t>
            </a:r>
            <a:r>
              <a:rPr lang="tr-TR" sz="2000" dirty="0" smtClean="0"/>
              <a:t>.</a:t>
            </a:r>
            <a:endParaRPr lang="tr-TR" sz="2000" dirty="0"/>
          </a:p>
          <a:p>
            <a:r>
              <a:rPr lang="tr-TR" sz="2000" dirty="0" smtClean="0"/>
              <a:t> </a:t>
            </a:r>
            <a:r>
              <a:rPr lang="tr-TR" sz="2000" dirty="0" err="1"/>
              <a:t>Ras</a:t>
            </a:r>
            <a:r>
              <a:rPr lang="tr-TR" sz="2000" dirty="0"/>
              <a:t> </a:t>
            </a:r>
            <a:r>
              <a:rPr lang="tr-TR" sz="2000" dirty="0" smtClean="0"/>
              <a:t>ve Raf normal  </a:t>
            </a:r>
            <a:r>
              <a:rPr lang="tr-TR" sz="2000" dirty="0"/>
              <a:t>insanlarda  birer  </a:t>
            </a:r>
            <a:r>
              <a:rPr lang="tr-TR" sz="2000" dirty="0" err="1" smtClean="0"/>
              <a:t>protoonkogendir</a:t>
            </a:r>
            <a:r>
              <a:rPr lang="tr-TR" sz="2000" dirty="0" smtClean="0"/>
              <a:t> ancak mutasyonlar </a:t>
            </a:r>
            <a:r>
              <a:rPr lang="tr-TR" sz="2000" dirty="0"/>
              <a:t>sonucu </a:t>
            </a:r>
            <a:r>
              <a:rPr lang="tr-TR" sz="2000" dirty="0" err="1"/>
              <a:t>onkogene</a:t>
            </a:r>
            <a:r>
              <a:rPr lang="tr-TR" sz="2000" dirty="0"/>
              <a:t> dönerek hücrede </a:t>
            </a:r>
            <a:r>
              <a:rPr lang="tr-TR" sz="2000" dirty="0" err="1"/>
              <a:t>neoplazm</a:t>
            </a:r>
            <a:r>
              <a:rPr lang="tr-TR" sz="2000" dirty="0"/>
              <a:t> oluşumunu başlatır.</a:t>
            </a:r>
          </a:p>
          <a:p>
            <a:r>
              <a:rPr lang="tr-TR" sz="2000" dirty="0" err="1"/>
              <a:t>Ras</a:t>
            </a:r>
            <a:r>
              <a:rPr lang="tr-TR" sz="2000" dirty="0"/>
              <a:t> ve Raf mutasyonlarının, lösemi tedavisinde direnç gelişimine yol açtığını gösteren yayınlar vardır. Bu olgularda tedavide etkin olacak </a:t>
            </a:r>
            <a:r>
              <a:rPr lang="tr-TR" sz="2000" dirty="0" err="1" smtClean="0"/>
              <a:t>Ras</a:t>
            </a:r>
            <a:r>
              <a:rPr lang="tr-TR" sz="2000" dirty="0" smtClean="0"/>
              <a:t> </a:t>
            </a:r>
            <a:r>
              <a:rPr lang="tr-TR" sz="2000" dirty="0"/>
              <a:t>ve </a:t>
            </a:r>
            <a:r>
              <a:rPr lang="tr-TR" sz="2000" dirty="0" smtClean="0"/>
              <a:t>Raf </a:t>
            </a:r>
            <a:r>
              <a:rPr lang="tr-TR" sz="2000" dirty="0" err="1"/>
              <a:t>kinaz</a:t>
            </a:r>
            <a:r>
              <a:rPr lang="tr-TR" sz="2000" dirty="0"/>
              <a:t> inhibitörleri ile ilgili çalışmalar sürmektedir</a:t>
            </a:r>
            <a:r>
              <a:rPr lang="tr-TR" sz="2000" dirty="0" smtClean="0"/>
              <a:t>.</a:t>
            </a:r>
          </a:p>
          <a:p>
            <a:r>
              <a:rPr lang="tr-TR" sz="2000" dirty="0"/>
              <a:t>RAS/RAF mutasyonlu hücre hatları normal hücrelerle kıyaslandığında  in  </a:t>
            </a:r>
            <a:r>
              <a:rPr lang="tr-TR" sz="2000" dirty="0" err="1"/>
              <a:t>vitro</a:t>
            </a:r>
            <a:r>
              <a:rPr lang="tr-TR" sz="2000" dirty="0"/>
              <a:t>  olarak  </a:t>
            </a:r>
            <a:r>
              <a:rPr lang="tr-TR" sz="2000" dirty="0" err="1"/>
              <a:t>Cetuximaba</a:t>
            </a:r>
            <a:r>
              <a:rPr lang="tr-TR" sz="2000" dirty="0"/>
              <a:t>  karşı  yüksek  direnç gösterirler</a:t>
            </a:r>
            <a:r>
              <a:rPr lang="tr-TR" sz="2000" dirty="0" smtClean="0"/>
              <a:t>.</a:t>
            </a:r>
          </a:p>
          <a:p>
            <a:endParaRPr lang="tr-TR" sz="2000" dirty="0" smtClean="0"/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xmlns="" val="2913080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9307" y="327546"/>
            <a:ext cx="11586950" cy="6250675"/>
          </a:xfrm>
        </p:spPr>
        <p:txBody>
          <a:bodyPr>
            <a:normAutofit lnSpcReduction="10000"/>
          </a:bodyPr>
          <a:lstStyle/>
          <a:p>
            <a:endParaRPr lang="tr-TR" sz="2400" dirty="0" smtClean="0"/>
          </a:p>
          <a:p>
            <a:r>
              <a:rPr lang="tr-TR" sz="2400" dirty="0"/>
              <a:t>Tüm insan tümörlerinin %8’inde, </a:t>
            </a:r>
            <a:r>
              <a:rPr lang="tr-TR" sz="2400" dirty="0" err="1"/>
              <a:t>kolorektal</a:t>
            </a:r>
            <a:r>
              <a:rPr lang="tr-TR" sz="2400" dirty="0"/>
              <a:t> tümörlerinse %5-12’sinde BRAF mutasyonu saptanmıştır</a:t>
            </a:r>
            <a:r>
              <a:rPr lang="tr-TR" sz="2400" dirty="0" smtClean="0"/>
              <a:t>.</a:t>
            </a:r>
            <a:endParaRPr lang="tr-TR" sz="2400" dirty="0"/>
          </a:p>
          <a:p>
            <a:r>
              <a:rPr lang="tr-TR" sz="2400" dirty="0" err="1" smtClean="0"/>
              <a:t>Malign</a:t>
            </a:r>
            <a:r>
              <a:rPr lang="tr-TR" sz="2400" dirty="0" smtClean="0"/>
              <a:t> </a:t>
            </a:r>
            <a:r>
              <a:rPr lang="tr-TR" sz="2400" dirty="0" err="1"/>
              <a:t>melanomalı</a:t>
            </a:r>
            <a:r>
              <a:rPr lang="tr-TR" sz="2400" dirty="0"/>
              <a:t> olguların  çoğunda  raf  </a:t>
            </a:r>
            <a:r>
              <a:rPr lang="tr-TR" sz="2400" dirty="0" err="1"/>
              <a:t>onkogeninde</a:t>
            </a:r>
            <a:r>
              <a:rPr lang="tr-TR" sz="2400" dirty="0"/>
              <a:t>  bir  nokta  mutasyonu  </a:t>
            </a:r>
            <a:r>
              <a:rPr lang="tr-TR" sz="2400" b="1" dirty="0">
                <a:solidFill>
                  <a:srgbClr val="00B050"/>
                </a:solidFill>
              </a:rPr>
              <a:t>(BRAF  geni  V600E) </a:t>
            </a:r>
            <a:r>
              <a:rPr lang="tr-TR" sz="2400" dirty="0"/>
              <a:t>tanımlanmıştır. </a:t>
            </a:r>
            <a:endParaRPr lang="tr-TR" sz="2400" dirty="0" smtClean="0"/>
          </a:p>
          <a:p>
            <a:r>
              <a:rPr lang="tr-TR" sz="2400" dirty="0" smtClean="0"/>
              <a:t>Bu  </a:t>
            </a:r>
            <a:r>
              <a:rPr lang="tr-TR" sz="2400" dirty="0"/>
              <a:t>mutasyon  sonucu  raf  proteininin  üç  boyutlu  yapısı  ve  buna  bağlı aktivitesi  değişir  ve  </a:t>
            </a:r>
            <a:r>
              <a:rPr lang="tr-TR" sz="2400" dirty="0" err="1"/>
              <a:t>melanoma</a:t>
            </a:r>
            <a:r>
              <a:rPr lang="tr-TR" sz="2400" dirty="0"/>
              <a:t>  hücrelerinde  MAP  </a:t>
            </a:r>
            <a:r>
              <a:rPr lang="tr-TR" sz="2400" dirty="0" err="1"/>
              <a:t>kinaz</a:t>
            </a:r>
            <a:r>
              <a:rPr lang="tr-TR" sz="2400" dirty="0"/>
              <a:t>  yolağı  üzerinden  hücreyi  aşırı uyarır. </a:t>
            </a:r>
            <a:r>
              <a:rPr lang="tr-TR" sz="2400" dirty="0" smtClean="0"/>
              <a:t>Hücre  </a:t>
            </a:r>
            <a:r>
              <a:rPr lang="tr-TR" sz="2400" dirty="0" err="1"/>
              <a:t>malign</a:t>
            </a:r>
            <a:r>
              <a:rPr lang="tr-TR" sz="2400" dirty="0"/>
              <a:t>  transformasyona  döner.  Bu  mutasyon  tanımlanan  </a:t>
            </a:r>
            <a:r>
              <a:rPr lang="tr-TR" sz="2400" dirty="0" err="1"/>
              <a:t>melanoma</a:t>
            </a:r>
            <a:r>
              <a:rPr lang="tr-TR" sz="2400" dirty="0"/>
              <a:t> olgularında  </a:t>
            </a:r>
            <a:r>
              <a:rPr lang="tr-TR" sz="2400" b="1" dirty="0">
                <a:solidFill>
                  <a:srgbClr val="00B050"/>
                </a:solidFill>
              </a:rPr>
              <a:t>PLX4032(RG7204)  </a:t>
            </a:r>
            <a:r>
              <a:rPr lang="tr-TR" sz="2400" dirty="0"/>
              <a:t>molekülü  ile  hedef  tedaviler  </a:t>
            </a:r>
            <a:r>
              <a:rPr lang="tr-TR" sz="2400" dirty="0" smtClean="0"/>
              <a:t>denenmektedir.</a:t>
            </a:r>
          </a:p>
          <a:p>
            <a:r>
              <a:rPr lang="tr-TR" sz="2400" dirty="0"/>
              <a:t>BRAF </a:t>
            </a:r>
            <a:r>
              <a:rPr lang="tr-TR" sz="2400" dirty="0" err="1"/>
              <a:t>onkogeninde</a:t>
            </a:r>
            <a:r>
              <a:rPr lang="tr-TR" sz="2400" dirty="0"/>
              <a:t>, </a:t>
            </a:r>
            <a:r>
              <a:rPr lang="tr-TR" sz="2400" dirty="0" err="1"/>
              <a:t>glisince</a:t>
            </a:r>
            <a:r>
              <a:rPr lang="tr-TR" sz="2400" dirty="0"/>
              <a:t> zengin </a:t>
            </a:r>
            <a:r>
              <a:rPr lang="tr-TR" sz="2400" dirty="0" err="1"/>
              <a:t>kinaz</a:t>
            </a:r>
            <a:r>
              <a:rPr lang="tr-TR" sz="2400" dirty="0"/>
              <a:t> domainini etkileyen </a:t>
            </a:r>
            <a:r>
              <a:rPr lang="tr-TR" sz="2400" dirty="0" err="1"/>
              <a:t>ekzon</a:t>
            </a:r>
            <a:r>
              <a:rPr lang="tr-TR" sz="2400" dirty="0"/>
              <a:t> 11 mutasyonları ile aktivasyon  </a:t>
            </a:r>
            <a:r>
              <a:rPr lang="tr-TR" sz="2400" dirty="0" err="1"/>
              <a:t>segmentini</a:t>
            </a:r>
            <a:r>
              <a:rPr lang="tr-TR" sz="2400" dirty="0"/>
              <a:t>  etkileyen  </a:t>
            </a:r>
            <a:r>
              <a:rPr lang="tr-TR" sz="2400" dirty="0" err="1"/>
              <a:t>ekzon</a:t>
            </a:r>
            <a:r>
              <a:rPr lang="tr-TR" sz="2400" dirty="0"/>
              <a:t>  15  mutasyonları  olmak  üzere, iki bölgede nokta mutasyonu tanımlanmıştır.</a:t>
            </a:r>
          </a:p>
          <a:p>
            <a:r>
              <a:rPr lang="tr-TR" sz="2400" dirty="0"/>
              <a:t>Son yıllarda, </a:t>
            </a:r>
            <a:r>
              <a:rPr lang="tr-TR" sz="2400" dirty="0" err="1"/>
              <a:t>melanomalarda</a:t>
            </a:r>
            <a:r>
              <a:rPr lang="tr-TR" sz="2400" dirty="0"/>
              <a:t>, </a:t>
            </a:r>
            <a:r>
              <a:rPr lang="tr-TR" sz="2400" dirty="0" err="1"/>
              <a:t>tiroid</a:t>
            </a:r>
            <a:r>
              <a:rPr lang="tr-TR" sz="2400" dirty="0"/>
              <a:t> kanserlerinde, </a:t>
            </a:r>
            <a:r>
              <a:rPr lang="tr-TR" sz="2400" dirty="0" err="1"/>
              <a:t>kolorektal</a:t>
            </a:r>
            <a:r>
              <a:rPr lang="tr-TR" sz="2400" dirty="0"/>
              <a:t> kanserlerde ve diğer kanser tiplerinde BRAF geninde çeşitli mutasyonlar tespit </a:t>
            </a:r>
            <a:r>
              <a:rPr lang="tr-TR" sz="2400" dirty="0" smtClean="0"/>
              <a:t>edilmiştir. </a:t>
            </a:r>
            <a:endParaRPr lang="tr-TR" sz="2400" dirty="0"/>
          </a:p>
          <a:p>
            <a:r>
              <a:rPr lang="tr-TR" sz="2400" dirty="0" err="1"/>
              <a:t>Kolorektal</a:t>
            </a:r>
            <a:r>
              <a:rPr lang="tr-TR" sz="2400" dirty="0"/>
              <a:t>  </a:t>
            </a:r>
            <a:r>
              <a:rPr lang="tr-TR" sz="2400" dirty="0" err="1"/>
              <a:t>karsinomların</a:t>
            </a:r>
            <a:r>
              <a:rPr lang="tr-TR" sz="2400" dirty="0"/>
              <a:t>  yaklaşık %10’unda BRAF mutasyonu olduğu saptanmıştır. Ayrıca, </a:t>
            </a:r>
            <a:r>
              <a:rPr lang="tr-TR" sz="2400" dirty="0" err="1"/>
              <a:t>karsinoma</a:t>
            </a:r>
            <a:r>
              <a:rPr lang="tr-TR" sz="2400" dirty="0"/>
              <a:t> öncüsü olarak kabul edilen  bazı  poliplerde  de  değişen  oranlarda  BRAF  mutasyonu  saptanmıştır.</a:t>
            </a:r>
          </a:p>
          <a:p>
            <a:endParaRPr lang="tr-TR" sz="2400" dirty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xmlns="" val="27000667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09432" y="504966"/>
            <a:ext cx="11094493" cy="6018663"/>
          </a:xfrm>
        </p:spPr>
        <p:txBody>
          <a:bodyPr>
            <a:normAutofit/>
          </a:bodyPr>
          <a:lstStyle/>
          <a:p>
            <a:r>
              <a:rPr lang="tr-TR" sz="2400" dirty="0" smtClean="0"/>
              <a:t>Tüm </a:t>
            </a:r>
            <a:r>
              <a:rPr lang="tr-TR" sz="2400" dirty="0"/>
              <a:t>insan tümörlerinin %17-25’inde, </a:t>
            </a:r>
            <a:r>
              <a:rPr lang="tr-TR" sz="2400" dirty="0" err="1"/>
              <a:t>kolorektal</a:t>
            </a:r>
            <a:r>
              <a:rPr lang="tr-TR" sz="2400" dirty="0"/>
              <a:t> tümörlerinde %30-40’ında  aktive  edici  KRAS  mutasyonu tanımlanmıştır.</a:t>
            </a:r>
          </a:p>
          <a:p>
            <a:r>
              <a:rPr lang="tr-TR" sz="2400" dirty="0"/>
              <a:t>Bu mutasyonlar “</a:t>
            </a:r>
            <a:r>
              <a:rPr lang="tr-TR" sz="2400" dirty="0" err="1"/>
              <a:t>missense</a:t>
            </a:r>
            <a:r>
              <a:rPr lang="tr-TR" sz="2400" dirty="0"/>
              <a:t>” mutasyonu  şeklinde  olup, çoğunlukla  mutasyonlar  2.  </a:t>
            </a:r>
            <a:r>
              <a:rPr lang="tr-TR" sz="2400" dirty="0" err="1"/>
              <a:t>ekzonda</a:t>
            </a:r>
            <a:r>
              <a:rPr lang="tr-TR" sz="2400" dirty="0"/>
              <a:t> </a:t>
            </a:r>
            <a:r>
              <a:rPr lang="tr-TR" sz="2400" dirty="0" err="1"/>
              <a:t>kodon</a:t>
            </a:r>
            <a:r>
              <a:rPr lang="tr-TR" sz="2400" dirty="0"/>
              <a:t> 12 ve 13 ile 3. </a:t>
            </a:r>
            <a:r>
              <a:rPr lang="tr-TR" sz="2400" dirty="0" err="1"/>
              <a:t>ekzonda</a:t>
            </a:r>
            <a:r>
              <a:rPr lang="tr-TR" sz="2400" dirty="0"/>
              <a:t> </a:t>
            </a:r>
            <a:r>
              <a:rPr lang="tr-TR" sz="2400" dirty="0" err="1"/>
              <a:t>kodon</a:t>
            </a:r>
            <a:r>
              <a:rPr lang="tr-TR" sz="2400" dirty="0"/>
              <a:t> 59,  61  ve  63’de  yoğunlaşmaktadır.</a:t>
            </a:r>
          </a:p>
          <a:p>
            <a:r>
              <a:rPr lang="tr-TR" sz="2400" dirty="0" err="1"/>
              <a:t>Kodon</a:t>
            </a:r>
            <a:r>
              <a:rPr lang="tr-TR" sz="2400" dirty="0"/>
              <a:t> 12 mutasyonları, tüm KRAS gen mutasyonlarının %82’sini, </a:t>
            </a:r>
            <a:r>
              <a:rPr lang="tr-TR" sz="2400" dirty="0" err="1"/>
              <a:t>kodon</a:t>
            </a:r>
            <a:r>
              <a:rPr lang="tr-TR" sz="2400" dirty="0"/>
              <a:t> 13 mutasyonları ise %17’sini oluşturmaktadır. </a:t>
            </a:r>
          </a:p>
          <a:p>
            <a:r>
              <a:rPr lang="tr-TR" sz="2400" dirty="0"/>
              <a:t>Değişik </a:t>
            </a:r>
            <a:r>
              <a:rPr lang="tr-TR" sz="2400" dirty="0" err="1"/>
              <a:t>Ras</a:t>
            </a:r>
            <a:r>
              <a:rPr lang="tr-TR" sz="2400" dirty="0"/>
              <a:t> genlerindeki mutasyonların farklı kanserlerde yaygın olarak ortaya çıktıkları belirlenmiştir. Örneğin;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2400" b="1" dirty="0"/>
              <a:t>K-</a:t>
            </a:r>
            <a:r>
              <a:rPr lang="tr-TR" sz="2400" b="1" dirty="0" err="1"/>
              <a:t>Ras</a:t>
            </a:r>
            <a:r>
              <a:rPr lang="tr-TR" sz="2400" b="1" dirty="0"/>
              <a:t> mutasyonları pankreas, </a:t>
            </a:r>
            <a:r>
              <a:rPr lang="tr-TR" sz="2400" b="1" dirty="0" err="1"/>
              <a:t>kolorektal</a:t>
            </a:r>
            <a:r>
              <a:rPr lang="tr-TR" sz="2400" b="1" dirty="0"/>
              <a:t>, </a:t>
            </a:r>
            <a:r>
              <a:rPr lang="tr-TR" sz="2400" b="1" dirty="0" err="1"/>
              <a:t>endometriyal</a:t>
            </a:r>
            <a:r>
              <a:rPr lang="tr-TR" sz="2400" b="1" dirty="0"/>
              <a:t>, safra yolu, akciğer ve </a:t>
            </a:r>
            <a:r>
              <a:rPr lang="tr-TR" sz="2400" b="1" dirty="0" err="1"/>
              <a:t>serviks</a:t>
            </a:r>
            <a:r>
              <a:rPr lang="tr-TR" sz="2400" b="1" dirty="0"/>
              <a:t> kanserlerinde </a:t>
            </a:r>
            <a:r>
              <a:rPr lang="tr-TR" sz="2400" dirty="0"/>
              <a:t>daha sık görülmekteyken,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2400" b="1" dirty="0"/>
              <a:t>K-</a:t>
            </a:r>
            <a:r>
              <a:rPr lang="tr-TR" sz="2400" b="1" dirty="0" err="1"/>
              <a:t>Ras</a:t>
            </a:r>
            <a:r>
              <a:rPr lang="tr-TR" sz="2400" b="1" dirty="0"/>
              <a:t> ve N-</a:t>
            </a:r>
            <a:r>
              <a:rPr lang="tr-TR" sz="2400" b="1" dirty="0" err="1"/>
              <a:t>Ras</a:t>
            </a:r>
            <a:r>
              <a:rPr lang="tr-TR" sz="2400" b="1" dirty="0"/>
              <a:t> mutasyonlarına </a:t>
            </a:r>
            <a:r>
              <a:rPr lang="tr-TR" sz="2400" b="1" dirty="0" err="1"/>
              <a:t>myelomalarda</a:t>
            </a:r>
            <a:r>
              <a:rPr lang="tr-TR" sz="2400" dirty="0"/>
              <a:t>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2400" b="1" dirty="0"/>
              <a:t>N-</a:t>
            </a:r>
            <a:r>
              <a:rPr lang="tr-TR" sz="2400" b="1" dirty="0" err="1"/>
              <a:t>Ras</a:t>
            </a:r>
            <a:r>
              <a:rPr lang="tr-TR" sz="2400" b="1" dirty="0"/>
              <a:t> ve H-</a:t>
            </a:r>
            <a:r>
              <a:rPr lang="tr-TR" sz="2400" b="1" dirty="0" err="1"/>
              <a:t>Ras</a:t>
            </a:r>
            <a:r>
              <a:rPr lang="tr-TR" sz="2400" b="1" dirty="0"/>
              <a:t> mutasyonlarına da sırası ile </a:t>
            </a:r>
            <a:r>
              <a:rPr lang="tr-TR" sz="2400" b="1" dirty="0" err="1"/>
              <a:t>melanomlarda</a:t>
            </a:r>
            <a:r>
              <a:rPr lang="tr-TR" sz="2400" b="1" dirty="0"/>
              <a:t> ve idrar kesesi kanserlerinde </a:t>
            </a:r>
            <a:r>
              <a:rPr lang="tr-TR" sz="2400" dirty="0"/>
              <a:t>rastlanmaktadır.</a:t>
            </a:r>
          </a:p>
          <a:p>
            <a:endParaRPr lang="tr-TR" sz="2400" dirty="0"/>
          </a:p>
          <a:p>
            <a:endParaRPr lang="tr-TR" sz="2400" dirty="0" smtClean="0"/>
          </a:p>
          <a:p>
            <a:endParaRPr lang="tr-TR" sz="2400" dirty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xmlns="" val="2832989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7546" y="313899"/>
            <a:ext cx="11354938" cy="5863064"/>
          </a:xfrm>
        </p:spPr>
        <p:txBody>
          <a:bodyPr>
            <a:normAutofit/>
          </a:bodyPr>
          <a:lstStyle/>
          <a:p>
            <a:r>
              <a:rPr lang="tr-TR" sz="2400" dirty="0" err="1"/>
              <a:t>Metastatik</a:t>
            </a:r>
            <a:r>
              <a:rPr lang="tr-TR" sz="2400" dirty="0"/>
              <a:t> </a:t>
            </a:r>
            <a:r>
              <a:rPr lang="tr-TR" sz="2400" dirty="0" err="1"/>
              <a:t>kolorektal</a:t>
            </a:r>
            <a:r>
              <a:rPr lang="tr-TR" sz="2400" dirty="0"/>
              <a:t> kanserlerde %</a:t>
            </a:r>
            <a:r>
              <a:rPr lang="tr-TR" sz="2400" dirty="0" smtClean="0"/>
              <a:t>30-40,Non-small </a:t>
            </a:r>
            <a:r>
              <a:rPr lang="tr-TR" sz="2400" dirty="0" err="1"/>
              <a:t>cell</a:t>
            </a:r>
            <a:r>
              <a:rPr lang="tr-TR" sz="2400" dirty="0"/>
              <a:t> akciğer kanserlerinde (NSCLC) %10-30, pankreas kanserlerinde %90 ve </a:t>
            </a:r>
            <a:r>
              <a:rPr lang="tr-TR" sz="2400" dirty="0" smtClean="0"/>
              <a:t>baş-boyun </a:t>
            </a:r>
            <a:r>
              <a:rPr lang="tr-TR" sz="2400" dirty="0"/>
              <a:t>tümörlerinde %5 oranında </a:t>
            </a:r>
            <a:r>
              <a:rPr lang="tr-TR" sz="2400" dirty="0" err="1"/>
              <a:t>monoklonal</a:t>
            </a:r>
            <a:r>
              <a:rPr lang="tr-TR" sz="2400" dirty="0"/>
              <a:t> antikor tedavilerine karşı rezistans (direnç) gelişimine neden olan somatik KRAS ve NRAS mutasyonları </a:t>
            </a:r>
            <a:r>
              <a:rPr lang="tr-TR" sz="2400" dirty="0" smtClean="0"/>
              <a:t>gözlenmektedir.</a:t>
            </a:r>
          </a:p>
          <a:p>
            <a:r>
              <a:rPr lang="tr-TR" sz="2400" dirty="0" smtClean="0"/>
              <a:t>Bu </a:t>
            </a:r>
            <a:r>
              <a:rPr lang="tr-TR" sz="2400" dirty="0"/>
              <a:t>mutasyonlar; sıklıkla 12. ve 13. </a:t>
            </a:r>
            <a:r>
              <a:rPr lang="tr-TR" sz="2400" dirty="0" err="1"/>
              <a:t>kodonlarda</a:t>
            </a:r>
            <a:r>
              <a:rPr lang="tr-TR" sz="2400" dirty="0"/>
              <a:t> gözlenmekle birlikte daha nadiren de </a:t>
            </a:r>
            <a:r>
              <a:rPr lang="tr-TR" sz="2400" dirty="0" err="1"/>
              <a:t>kodon</a:t>
            </a:r>
            <a:r>
              <a:rPr lang="tr-TR" sz="2400" dirty="0"/>
              <a:t> 59, 61, 117 ve 146 bölgelerinde saptanmaktadır.</a:t>
            </a:r>
          </a:p>
          <a:p>
            <a:r>
              <a:rPr lang="tr-TR" sz="2400" dirty="0" smtClean="0"/>
              <a:t>Hastalarda </a:t>
            </a:r>
            <a:r>
              <a:rPr lang="tr-TR" sz="2400" dirty="0"/>
              <a:t>en sık Gly12Ala, Gly12Asp, Gly12Arg, Gly12Cys, Gly12Ser, Gly12Val, Gly13Asp mutasyonları gözlenir.</a:t>
            </a:r>
          </a:p>
        </p:txBody>
      </p:sp>
    </p:spTree>
    <p:extLst>
      <p:ext uri="{BB962C8B-B14F-4D97-AF65-F5344CB8AC3E}">
        <p14:creationId xmlns:p14="http://schemas.microsoft.com/office/powerpoint/2010/main" xmlns="" val="1921407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tin kutusu 5"/>
          <p:cNvSpPr txBox="1"/>
          <p:nvPr/>
        </p:nvSpPr>
        <p:spPr>
          <a:xfrm>
            <a:off x="0" y="-177420"/>
            <a:ext cx="11116019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tr-TR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200" dirty="0" smtClean="0"/>
              <a:t>KRAS </a:t>
            </a:r>
            <a:r>
              <a:rPr lang="tr-TR" sz="2200" dirty="0" err="1" smtClean="0"/>
              <a:t>protoonkogeni</a:t>
            </a:r>
            <a:r>
              <a:rPr lang="tr-TR" sz="2200" dirty="0" smtClean="0"/>
              <a:t> </a:t>
            </a:r>
            <a:r>
              <a:rPr lang="tr-TR" sz="2200" dirty="0"/>
              <a:t>, EGFR sinyalinin BRAF </a:t>
            </a:r>
            <a:r>
              <a:rPr lang="tr-TR" sz="2200" dirty="0" err="1"/>
              <a:t>aracılıklı</a:t>
            </a:r>
            <a:r>
              <a:rPr lang="tr-TR" sz="2200" dirty="0"/>
              <a:t> MAPK sinyal </a:t>
            </a:r>
            <a:r>
              <a:rPr lang="tr-TR" sz="2200" dirty="0" smtClean="0"/>
              <a:t>mekanizmasında yer alır.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200" b="1" dirty="0" smtClean="0"/>
              <a:t>KRAS </a:t>
            </a:r>
            <a:r>
              <a:rPr lang="tr-TR" sz="2200" b="1" dirty="0"/>
              <a:t>ve BRAF mutasyonları</a:t>
            </a:r>
            <a:r>
              <a:rPr lang="tr-TR" sz="2200" dirty="0"/>
              <a:t>ndan herhangi birinin varlığı MAPK yolağının aktivasyonu ile </a:t>
            </a:r>
            <a:r>
              <a:rPr lang="tr-TR" sz="2200" dirty="0" err="1" smtClean="0"/>
              <a:t>tümörogenezisin</a:t>
            </a:r>
            <a:r>
              <a:rPr lang="tr-TR" sz="2200" dirty="0" smtClean="0"/>
              <a:t> </a:t>
            </a:r>
            <a:r>
              <a:rPr lang="tr-TR" sz="2200" dirty="0"/>
              <a:t>başlaması için </a:t>
            </a:r>
            <a:r>
              <a:rPr lang="tr-TR" sz="2200" dirty="0" smtClean="0"/>
              <a:t>yeterlidir.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200" dirty="0"/>
              <a:t>KRAS 12. ya da 13. </a:t>
            </a:r>
            <a:r>
              <a:rPr lang="tr-TR" sz="2200" dirty="0" err="1"/>
              <a:t>kodonda</a:t>
            </a:r>
            <a:r>
              <a:rPr lang="tr-TR" sz="2200" dirty="0"/>
              <a:t> mutasyon olan </a:t>
            </a:r>
            <a:r>
              <a:rPr lang="tr-TR" sz="2200" dirty="0" err="1"/>
              <a:t>metastatik</a:t>
            </a:r>
            <a:r>
              <a:rPr lang="tr-TR" sz="2200" dirty="0"/>
              <a:t> </a:t>
            </a:r>
            <a:r>
              <a:rPr lang="tr-TR" sz="2200" dirty="0" err="1"/>
              <a:t>kolorektal</a:t>
            </a:r>
            <a:r>
              <a:rPr lang="tr-TR" sz="2200" dirty="0"/>
              <a:t> kanserli </a:t>
            </a:r>
            <a:r>
              <a:rPr lang="tr-TR" sz="2200" dirty="0" smtClean="0"/>
              <a:t>hastaların, </a:t>
            </a:r>
            <a:r>
              <a:rPr lang="tr-TR" sz="2200" dirty="0" err="1" smtClean="0"/>
              <a:t>EGFR’yi</a:t>
            </a:r>
            <a:r>
              <a:rPr lang="tr-TR" sz="2200" dirty="0" smtClean="0"/>
              <a:t> </a:t>
            </a:r>
            <a:r>
              <a:rPr lang="tr-TR" sz="2200" dirty="0"/>
              <a:t>hedefleyen </a:t>
            </a:r>
            <a:r>
              <a:rPr lang="tr-TR" sz="2200" dirty="0" err="1"/>
              <a:t>setuksimab</a:t>
            </a:r>
            <a:r>
              <a:rPr lang="tr-TR" sz="2200" dirty="0"/>
              <a:t> ya da </a:t>
            </a:r>
            <a:r>
              <a:rPr lang="tr-TR" sz="2200" dirty="0" err="1"/>
              <a:t>panitumumab</a:t>
            </a:r>
            <a:r>
              <a:rPr lang="tr-TR" sz="2200" dirty="0"/>
              <a:t> tedavisine yanıt vermedikleri Faz III çalışmalar ile </a:t>
            </a:r>
            <a:r>
              <a:rPr lang="tr-TR" sz="2200" dirty="0" smtClean="0"/>
              <a:t>gösterilmiştir.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200" dirty="0" smtClean="0"/>
              <a:t>KRAS </a:t>
            </a:r>
            <a:r>
              <a:rPr lang="tr-TR" sz="2200" dirty="0"/>
              <a:t>mutasyonu varlığında EGFR antikoru kullanımının bir anlamı kalmamaktadır.</a:t>
            </a:r>
            <a:endParaRPr lang="tr-TR" sz="2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200" dirty="0" smtClean="0"/>
              <a:t>Bu nedenle </a:t>
            </a:r>
            <a:r>
              <a:rPr lang="tr-TR" sz="2200" dirty="0"/>
              <a:t>KRAS mutasyonunun varlığı, </a:t>
            </a:r>
            <a:r>
              <a:rPr lang="tr-TR" sz="2200" dirty="0" err="1"/>
              <a:t>EGFR’yi</a:t>
            </a:r>
            <a:r>
              <a:rPr lang="tr-TR" sz="2200" dirty="0"/>
              <a:t> hedefleyen </a:t>
            </a:r>
            <a:r>
              <a:rPr lang="tr-TR" sz="2200" dirty="0" smtClean="0"/>
              <a:t>antikorlar olan </a:t>
            </a:r>
            <a:r>
              <a:rPr lang="tr-TR" sz="2200" b="1" dirty="0" err="1">
                <a:solidFill>
                  <a:srgbClr val="00B050"/>
                </a:solidFill>
              </a:rPr>
              <a:t>setuksimab</a:t>
            </a:r>
            <a:r>
              <a:rPr lang="tr-TR" sz="2200" b="1" dirty="0">
                <a:solidFill>
                  <a:srgbClr val="00B050"/>
                </a:solidFill>
              </a:rPr>
              <a:t> (</a:t>
            </a:r>
            <a:r>
              <a:rPr lang="tr-TR" sz="2200" b="1" dirty="0" err="1">
                <a:solidFill>
                  <a:srgbClr val="00B050"/>
                </a:solidFill>
              </a:rPr>
              <a:t>Erbitux</a:t>
            </a:r>
            <a:r>
              <a:rPr lang="tr-TR" sz="2200" b="1" baseline="30000" dirty="0">
                <a:solidFill>
                  <a:srgbClr val="00B050"/>
                </a:solidFill>
              </a:rPr>
              <a:t>®</a:t>
            </a:r>
            <a:r>
              <a:rPr lang="tr-TR" sz="2200" b="1" dirty="0">
                <a:solidFill>
                  <a:srgbClr val="00B050"/>
                </a:solidFill>
              </a:rPr>
              <a:t>) </a:t>
            </a:r>
            <a:r>
              <a:rPr lang="tr-TR" sz="2200" dirty="0"/>
              <a:t>ve </a:t>
            </a:r>
            <a:r>
              <a:rPr lang="tr-TR" sz="2200" b="1" dirty="0" err="1">
                <a:solidFill>
                  <a:srgbClr val="00B050"/>
                </a:solidFill>
              </a:rPr>
              <a:t>panitumumab</a:t>
            </a:r>
            <a:r>
              <a:rPr lang="tr-TR" sz="2200" b="1" dirty="0">
                <a:solidFill>
                  <a:srgbClr val="00B050"/>
                </a:solidFill>
              </a:rPr>
              <a:t> (</a:t>
            </a:r>
            <a:r>
              <a:rPr lang="tr-TR" sz="2200" b="1" dirty="0" err="1">
                <a:solidFill>
                  <a:srgbClr val="00B050"/>
                </a:solidFill>
              </a:rPr>
              <a:t>Vectibix</a:t>
            </a:r>
            <a:r>
              <a:rPr lang="tr-TR" sz="2200" b="1" baseline="30000" dirty="0">
                <a:solidFill>
                  <a:srgbClr val="00B050"/>
                </a:solidFill>
              </a:rPr>
              <a:t>®</a:t>
            </a:r>
            <a:r>
              <a:rPr lang="tr-TR" sz="2200" b="1" dirty="0">
                <a:solidFill>
                  <a:srgbClr val="00B050"/>
                </a:solidFill>
              </a:rPr>
              <a:t>) </a:t>
            </a:r>
            <a:r>
              <a:rPr lang="tr-TR" sz="2200" dirty="0"/>
              <a:t>kullanımı için belirteç olarak kabul edilmektedir. Böylelikle, EGFR antikoru tedavisi öncesi KRAS mutasyonunun belirlenmesi </a:t>
            </a:r>
            <a:r>
              <a:rPr lang="tr-TR" sz="2200" dirty="0" smtClean="0"/>
              <a:t>ile tedaviye </a:t>
            </a:r>
            <a:r>
              <a:rPr lang="tr-TR" sz="2200" dirty="0"/>
              <a:t>dirençli </a:t>
            </a:r>
            <a:r>
              <a:rPr lang="tr-TR" sz="2200" dirty="0" smtClean="0"/>
              <a:t>grubun ortaya çıkarılması sağlanır. </a:t>
            </a:r>
            <a:endParaRPr lang="tr-TR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idx="1"/>
          </p:nvPr>
        </p:nvSpPr>
        <p:spPr>
          <a:xfrm flipV="1">
            <a:off x="838200" y="6176962"/>
            <a:ext cx="10515600" cy="477225"/>
          </a:xfrm>
        </p:spPr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342954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3773" y="0"/>
            <a:ext cx="11778017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400" b="1" dirty="0" smtClean="0">
                <a:solidFill>
                  <a:srgbClr val="FF0066"/>
                </a:solidFill>
              </a:rPr>
              <a:t>PI-3K Yolağı ve Kanser</a:t>
            </a:r>
          </a:p>
          <a:p>
            <a:r>
              <a:rPr lang="tr-TR" sz="2000" dirty="0"/>
              <a:t>Aynı Raf1 örneğinde olduğu gibi, PI3-K aktivitesinin de </a:t>
            </a:r>
            <a:r>
              <a:rPr lang="tr-TR" sz="2000" dirty="0" err="1"/>
              <a:t>Ras’a</a:t>
            </a:r>
            <a:r>
              <a:rPr lang="tr-TR" sz="2000" dirty="0"/>
              <a:t> bağlı </a:t>
            </a:r>
            <a:r>
              <a:rPr lang="tr-TR" sz="2000" dirty="0" err="1"/>
              <a:t>onkogenik</a:t>
            </a:r>
            <a:r>
              <a:rPr lang="tr-TR" sz="2000" dirty="0"/>
              <a:t> transformasyon için gerekli olduğu tanımlanmıştır</a:t>
            </a:r>
            <a:r>
              <a:rPr lang="tr-TR" sz="2000" dirty="0" smtClean="0"/>
              <a:t>.</a:t>
            </a:r>
            <a:endParaRPr lang="tr-TR" sz="2000" dirty="0"/>
          </a:p>
          <a:p>
            <a:r>
              <a:rPr lang="tr-TR" sz="2000" dirty="0" smtClean="0"/>
              <a:t>Normal  </a:t>
            </a:r>
            <a:r>
              <a:rPr lang="tr-TR" sz="2000" dirty="0"/>
              <a:t>koşullarda  EGF  ve  PDGF  gibi  büyüme  faktörlerinin  fosfoinozitid-3  </a:t>
            </a:r>
            <a:r>
              <a:rPr lang="tr-TR" sz="2000" dirty="0" err="1"/>
              <a:t>kinaz</a:t>
            </a:r>
            <a:r>
              <a:rPr lang="tr-TR" sz="2000" dirty="0"/>
              <a:t>  (PI-3K) yolunu uyarmalarında </a:t>
            </a:r>
            <a:r>
              <a:rPr lang="tr-TR" sz="2000" dirty="0" err="1"/>
              <a:t>Ras'ın</a:t>
            </a:r>
            <a:r>
              <a:rPr lang="tr-TR" sz="2000" dirty="0"/>
              <a:t> etkinliği çok </a:t>
            </a:r>
            <a:r>
              <a:rPr lang="tr-TR" sz="2000" dirty="0" smtClean="0"/>
              <a:t>azdır.</a:t>
            </a:r>
          </a:p>
          <a:p>
            <a:r>
              <a:rPr lang="tr-TR" sz="2000" dirty="0" smtClean="0"/>
              <a:t>Ancak </a:t>
            </a:r>
            <a:r>
              <a:rPr lang="tr-TR" sz="2000" dirty="0" err="1" smtClean="0"/>
              <a:t>Ras</a:t>
            </a:r>
            <a:r>
              <a:rPr lang="tr-TR" sz="2000" dirty="0" smtClean="0"/>
              <a:t> </a:t>
            </a:r>
            <a:r>
              <a:rPr lang="tr-TR" sz="2000" dirty="0"/>
              <a:t>mutasyonlarında ortaya çıkan </a:t>
            </a:r>
            <a:r>
              <a:rPr lang="tr-TR" sz="2000" dirty="0" err="1"/>
              <a:t>ras</a:t>
            </a:r>
            <a:r>
              <a:rPr lang="tr-TR" sz="2000" dirty="0"/>
              <a:t>  </a:t>
            </a:r>
            <a:r>
              <a:rPr lang="tr-TR" sz="2000" dirty="0" err="1"/>
              <a:t>onkogeni</a:t>
            </a:r>
            <a:r>
              <a:rPr lang="tr-TR" sz="2000" dirty="0"/>
              <a:t>  PI-3K  yolunu  aktive  eder,  hücrede  </a:t>
            </a:r>
            <a:r>
              <a:rPr lang="tr-TR" sz="2000" dirty="0" err="1"/>
              <a:t>apopitozisi</a:t>
            </a:r>
            <a:r>
              <a:rPr lang="tr-TR" sz="2000" dirty="0"/>
              <a:t>  baskılar,  farklı  genlerin ekspresyonunu  aktive  eder.  Özellikle  </a:t>
            </a:r>
            <a:r>
              <a:rPr lang="tr-TR" sz="2000" dirty="0" err="1"/>
              <a:t>epitel</a:t>
            </a:r>
            <a:r>
              <a:rPr lang="tr-TR" sz="2000" dirty="0"/>
              <a:t>  hücrelerden  köken  alan  kanserlerde  bu yolağın  </a:t>
            </a:r>
            <a:r>
              <a:rPr lang="tr-TR" sz="2000" dirty="0" err="1"/>
              <a:t>aktiflendiği</a:t>
            </a:r>
            <a:r>
              <a:rPr lang="tr-TR" sz="2000" dirty="0"/>
              <a:t>  tanımlanmıştır. </a:t>
            </a:r>
            <a:endParaRPr lang="tr-TR" sz="2000" dirty="0" smtClean="0"/>
          </a:p>
          <a:p>
            <a:r>
              <a:rPr lang="tr-TR" sz="2000" dirty="0"/>
              <a:t>Bu  yolağın  </a:t>
            </a:r>
            <a:r>
              <a:rPr lang="tr-TR" sz="2000" dirty="0" err="1"/>
              <a:t>aktiflendiği</a:t>
            </a:r>
            <a:r>
              <a:rPr lang="tr-TR" sz="2000" dirty="0"/>
              <a:t>  olgularda  PI3K’yi  normal hücrede  </a:t>
            </a:r>
            <a:r>
              <a:rPr lang="tr-TR" sz="2000" dirty="0" err="1"/>
              <a:t>inhibe</a:t>
            </a:r>
            <a:r>
              <a:rPr lang="tr-TR" sz="2000" dirty="0"/>
              <a:t>  eden </a:t>
            </a:r>
            <a:r>
              <a:rPr lang="tr-TR" sz="2000" b="1" dirty="0" err="1" smtClean="0">
                <a:solidFill>
                  <a:srgbClr val="00B050"/>
                </a:solidFill>
              </a:rPr>
              <a:t>arrestin</a:t>
            </a:r>
            <a:r>
              <a:rPr lang="tr-TR" sz="2000" dirty="0" smtClean="0"/>
              <a:t> molekülü  </a:t>
            </a:r>
            <a:r>
              <a:rPr lang="tr-TR" sz="2000" dirty="0"/>
              <a:t>gibi  moleküllerin  tedavide  kullanılabileceği üzerinde </a:t>
            </a:r>
            <a:r>
              <a:rPr lang="tr-TR" sz="2000" dirty="0" smtClean="0"/>
              <a:t>durulmaktadır.</a:t>
            </a:r>
          </a:p>
          <a:p>
            <a:r>
              <a:rPr lang="tr-TR" sz="2000" dirty="0" smtClean="0"/>
              <a:t>Tümör </a:t>
            </a:r>
            <a:r>
              <a:rPr lang="tr-TR" sz="2000" dirty="0" err="1"/>
              <a:t>supresör</a:t>
            </a:r>
            <a:r>
              <a:rPr lang="tr-TR" sz="2000" dirty="0"/>
              <a:t> genlerden PTEN bu yolağın ilk  adresi  olan  PIP-3  oluşumunu  </a:t>
            </a:r>
            <a:r>
              <a:rPr lang="tr-TR" sz="2000" dirty="0" err="1"/>
              <a:t>inhibe</a:t>
            </a:r>
            <a:r>
              <a:rPr lang="tr-TR" sz="2000" dirty="0"/>
              <a:t>  ederek  düzenleyici  bir  görev  yapar.  PTEN mutasyonu  sonucu  proteinin  tümör  baskılayıcı  etkisinin  ortadan  kalkması  ile  </a:t>
            </a:r>
            <a:r>
              <a:rPr lang="tr-TR" sz="2000" dirty="0" smtClean="0"/>
              <a:t>hücrede </a:t>
            </a:r>
            <a:r>
              <a:rPr lang="tr-TR" sz="2000" dirty="0" err="1" smtClean="0"/>
              <a:t>neoplazi</a:t>
            </a:r>
            <a:r>
              <a:rPr lang="tr-TR" sz="2000" dirty="0" smtClean="0"/>
              <a:t>  </a:t>
            </a:r>
            <a:r>
              <a:rPr lang="tr-TR" sz="2000" dirty="0"/>
              <a:t>gelişir</a:t>
            </a:r>
            <a:r>
              <a:rPr lang="tr-TR" sz="2000" dirty="0" smtClean="0"/>
              <a:t>.</a:t>
            </a:r>
          </a:p>
          <a:p>
            <a:r>
              <a:rPr lang="tr-TR" sz="2000" dirty="0"/>
              <a:t>PI-3  </a:t>
            </a:r>
            <a:r>
              <a:rPr lang="tr-TR" sz="2000" dirty="0" err="1"/>
              <a:t>kinaz</a:t>
            </a:r>
            <a:r>
              <a:rPr lang="tr-TR" sz="2000" dirty="0"/>
              <a:t>/Protein  </a:t>
            </a:r>
            <a:r>
              <a:rPr lang="tr-TR" sz="2000" dirty="0" err="1"/>
              <a:t>kinaz</a:t>
            </a:r>
            <a:r>
              <a:rPr lang="tr-TR" sz="2000" dirty="0"/>
              <a:t>  B  sinyal  iletim  yolu  da  kanserlerde  etkindir.  Bu  yolakta </a:t>
            </a:r>
            <a:r>
              <a:rPr lang="tr-TR" sz="2000" dirty="0" err="1"/>
              <a:t>fosfo</a:t>
            </a:r>
            <a:r>
              <a:rPr lang="tr-TR" sz="2000" dirty="0"/>
              <a:t> inozitol-3-fosfat (PIP-3) </a:t>
            </a:r>
            <a:r>
              <a:rPr lang="tr-TR" sz="2000" dirty="0" err="1"/>
              <a:t>membran</a:t>
            </a:r>
            <a:r>
              <a:rPr lang="tr-TR" sz="2000" dirty="0"/>
              <a:t> </a:t>
            </a:r>
            <a:r>
              <a:rPr lang="tr-TR" sz="2000" dirty="0" err="1"/>
              <a:t>fosfolipidlerinin</a:t>
            </a:r>
            <a:r>
              <a:rPr lang="tr-TR" sz="2000" dirty="0"/>
              <a:t> hücreye gelen uyarı sonucunda PI-3K  aracılığıyla  </a:t>
            </a:r>
            <a:r>
              <a:rPr lang="tr-TR" sz="2000" dirty="0" err="1"/>
              <a:t>fosforlanması</a:t>
            </a:r>
            <a:r>
              <a:rPr lang="tr-TR" sz="2000" dirty="0"/>
              <a:t>  ile  aktive  olur.  Bu  </a:t>
            </a:r>
            <a:r>
              <a:rPr lang="tr-TR" sz="2000" dirty="0" err="1"/>
              <a:t>aktiflenme</a:t>
            </a:r>
            <a:r>
              <a:rPr lang="tr-TR" sz="2000" dirty="0"/>
              <a:t>  protein  </a:t>
            </a:r>
            <a:r>
              <a:rPr lang="tr-TR" sz="2000" dirty="0" err="1"/>
              <a:t>kinaz</a:t>
            </a:r>
            <a:r>
              <a:rPr lang="tr-TR" sz="2000" dirty="0"/>
              <a:t>  B  (</a:t>
            </a:r>
            <a:r>
              <a:rPr lang="tr-TR" sz="2000" dirty="0" err="1"/>
              <a:t>Akt</a:t>
            </a:r>
            <a:r>
              <a:rPr lang="tr-TR" sz="2000" dirty="0"/>
              <a:t> proteini)’</a:t>
            </a:r>
            <a:r>
              <a:rPr lang="tr-TR" sz="2000" dirty="0" err="1"/>
              <a:t>yi</a:t>
            </a:r>
            <a:r>
              <a:rPr lang="tr-TR" sz="2000" dirty="0"/>
              <a:t>  aktifler</a:t>
            </a:r>
            <a:r>
              <a:rPr lang="tr-TR" sz="2000" dirty="0" smtClean="0"/>
              <a:t>.</a:t>
            </a:r>
          </a:p>
          <a:p>
            <a:r>
              <a:rPr lang="tr-TR" sz="2000" dirty="0" smtClean="0"/>
              <a:t>Protein </a:t>
            </a:r>
            <a:r>
              <a:rPr lang="tr-TR" sz="2000" dirty="0" err="1"/>
              <a:t>kinaz</a:t>
            </a:r>
            <a:r>
              <a:rPr lang="tr-TR" sz="2000" dirty="0"/>
              <a:t> B uyarısı hücre içinde  çeşitli  proteinlerin  aktivitelerinin  etkiler.  Bunlardan  biri  “</a:t>
            </a:r>
            <a:r>
              <a:rPr lang="tr-TR" sz="2000" dirty="0" err="1"/>
              <a:t>mammalian</a:t>
            </a:r>
            <a:r>
              <a:rPr lang="tr-TR" sz="2000" dirty="0"/>
              <a:t>  </a:t>
            </a:r>
            <a:r>
              <a:rPr lang="tr-TR" sz="2000" dirty="0" err="1"/>
              <a:t>target</a:t>
            </a:r>
            <a:r>
              <a:rPr lang="tr-TR" sz="2000" dirty="0"/>
              <a:t>  of </a:t>
            </a:r>
            <a:r>
              <a:rPr lang="tr-TR" sz="2000" dirty="0" err="1"/>
              <a:t>rapamycin</a:t>
            </a:r>
            <a:r>
              <a:rPr lang="tr-TR" sz="2000" dirty="0"/>
              <a:t> (m TOR)” proteinidir.</a:t>
            </a:r>
          </a:p>
          <a:p>
            <a:r>
              <a:rPr lang="tr-TR" sz="2000" dirty="0"/>
              <a:t>m TOR proteini </a:t>
            </a:r>
            <a:r>
              <a:rPr lang="tr-TR" sz="2000" dirty="0" err="1"/>
              <a:t>kinaz</a:t>
            </a:r>
            <a:r>
              <a:rPr lang="tr-TR" sz="2000" dirty="0"/>
              <a:t> aktivitesine sahip olup, </a:t>
            </a:r>
            <a:r>
              <a:rPr lang="tr-TR" sz="2000" dirty="0" err="1"/>
              <a:t>rapamisin</a:t>
            </a:r>
            <a:r>
              <a:rPr lang="tr-TR" sz="2000" dirty="0"/>
              <a:t> tarafından </a:t>
            </a:r>
            <a:r>
              <a:rPr lang="tr-TR" sz="2000" dirty="0" err="1"/>
              <a:t>inhibe</a:t>
            </a:r>
            <a:r>
              <a:rPr lang="tr-TR" sz="2000" dirty="0"/>
              <a:t>  edilir. </a:t>
            </a:r>
            <a:r>
              <a:rPr lang="tr-TR" sz="2000" b="1" dirty="0" err="1">
                <a:solidFill>
                  <a:srgbClr val="00B050"/>
                </a:solidFill>
              </a:rPr>
              <a:t>Rapamisin</a:t>
            </a:r>
            <a:r>
              <a:rPr lang="tr-TR" sz="2000" dirty="0"/>
              <a:t>, </a:t>
            </a:r>
            <a:r>
              <a:rPr lang="tr-TR" sz="2000" dirty="0" err="1"/>
              <a:t>mTOR</a:t>
            </a:r>
            <a:r>
              <a:rPr lang="tr-TR" sz="2000" dirty="0"/>
              <a:t> sentez artışı görülen tümörlerde tedavide </a:t>
            </a:r>
            <a:r>
              <a:rPr lang="tr-TR" sz="2000" dirty="0" smtClean="0"/>
              <a:t>kullanılmaktadır. </a:t>
            </a:r>
            <a:endParaRPr lang="tr-TR" sz="2000" dirty="0"/>
          </a:p>
          <a:p>
            <a:endParaRPr lang="tr-TR" sz="2000" dirty="0"/>
          </a:p>
          <a:p>
            <a:endParaRPr lang="tr-TR" sz="2000" dirty="0" smtClean="0"/>
          </a:p>
          <a:p>
            <a:endParaRPr lang="tr-TR" sz="2000" dirty="0"/>
          </a:p>
          <a:p>
            <a:endParaRPr lang="tr-TR" sz="2000" dirty="0"/>
          </a:p>
          <a:p>
            <a:endParaRPr lang="tr-TR" sz="2000" dirty="0"/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xmlns="" val="14635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7545" y="341194"/>
            <a:ext cx="11477767" cy="6400800"/>
          </a:xfrm>
        </p:spPr>
        <p:txBody>
          <a:bodyPr>
            <a:normAutofit/>
          </a:bodyPr>
          <a:lstStyle/>
          <a:p>
            <a:r>
              <a:rPr lang="tr-TR" sz="2400" dirty="0" smtClean="0"/>
              <a:t>Protein </a:t>
            </a:r>
            <a:r>
              <a:rPr lang="tr-TR" sz="2400" dirty="0" err="1" smtClean="0"/>
              <a:t>kinaz</a:t>
            </a:r>
            <a:r>
              <a:rPr lang="tr-TR" sz="2400" dirty="0" smtClean="0"/>
              <a:t>  </a:t>
            </a:r>
            <a:r>
              <a:rPr lang="tr-TR" sz="2400" dirty="0"/>
              <a:t>B  aktivasyonunun  hücre  döngüsü  üzerindeki  etkileri  de  </a:t>
            </a:r>
            <a:r>
              <a:rPr lang="tr-TR" sz="2400" dirty="0" err="1"/>
              <a:t>karsinogenez</a:t>
            </a:r>
            <a:r>
              <a:rPr lang="tr-TR" sz="2400" dirty="0"/>
              <a:t>  sürecinde </a:t>
            </a:r>
            <a:r>
              <a:rPr lang="tr-TR" sz="2400" dirty="0" smtClean="0"/>
              <a:t>önem taşır.</a:t>
            </a:r>
          </a:p>
          <a:p>
            <a:r>
              <a:rPr lang="tr-TR" sz="2400" dirty="0" smtClean="0"/>
              <a:t>p21 </a:t>
            </a:r>
            <a:r>
              <a:rPr lang="tr-TR" sz="2400" dirty="0"/>
              <a:t>proteini hücre döngüsünün erken G1 fazında siklin D ve siklin bağımlı </a:t>
            </a:r>
            <a:r>
              <a:rPr lang="tr-TR" sz="2400" dirty="0" err="1" smtClean="0"/>
              <a:t>kinaz</a:t>
            </a:r>
            <a:r>
              <a:rPr lang="tr-TR" sz="2400" dirty="0" smtClean="0"/>
              <a:t> </a:t>
            </a:r>
            <a:r>
              <a:rPr lang="tr-TR" sz="2400" dirty="0"/>
              <a:t>4/6 (cdk4/6) kompleksi üzerinde pozitif uyarıcı etki yapmaktadır. Protein </a:t>
            </a:r>
            <a:r>
              <a:rPr lang="tr-TR" sz="2400" dirty="0" err="1"/>
              <a:t>kinaz</a:t>
            </a:r>
            <a:r>
              <a:rPr lang="tr-TR" sz="2400" dirty="0"/>
              <a:t> B, </a:t>
            </a:r>
            <a:r>
              <a:rPr lang="tr-TR" sz="2400" dirty="0" smtClean="0"/>
              <a:t>p21'in  </a:t>
            </a:r>
            <a:r>
              <a:rPr lang="tr-TR" sz="2400" dirty="0"/>
              <a:t>stabil  formunun  oluşumunu  tetikler  ve  hücre  döngüsünün  ilerlemesine  uyarıcı </a:t>
            </a:r>
            <a:r>
              <a:rPr lang="tr-TR" sz="2400" dirty="0" smtClean="0"/>
              <a:t>yönde </a:t>
            </a:r>
            <a:r>
              <a:rPr lang="tr-TR" sz="2400" dirty="0"/>
              <a:t>etki eder. </a:t>
            </a:r>
            <a:endParaRPr lang="tr-TR" sz="2400" dirty="0" smtClean="0"/>
          </a:p>
          <a:p>
            <a:r>
              <a:rPr lang="tr-TR" sz="2400" dirty="0" smtClean="0"/>
              <a:t>Buna </a:t>
            </a:r>
            <a:r>
              <a:rPr lang="tr-TR" sz="2400" dirty="0"/>
              <a:t>ek olarak protein </a:t>
            </a:r>
            <a:r>
              <a:rPr lang="tr-TR" sz="2400" dirty="0" err="1"/>
              <a:t>kinaz</a:t>
            </a:r>
            <a:r>
              <a:rPr lang="tr-TR" sz="2400" dirty="0"/>
              <a:t> B p21'in </a:t>
            </a:r>
            <a:r>
              <a:rPr lang="tr-TR" sz="2400" dirty="0" err="1"/>
              <a:t>degradasyonunu</a:t>
            </a:r>
            <a:r>
              <a:rPr lang="tr-TR" sz="2400" dirty="0"/>
              <a:t> uyaran proteini </a:t>
            </a:r>
            <a:r>
              <a:rPr lang="tr-TR" sz="2400" dirty="0" smtClean="0"/>
              <a:t>de </a:t>
            </a:r>
            <a:r>
              <a:rPr lang="tr-TR" sz="2400" dirty="0" err="1"/>
              <a:t>inhibe</a:t>
            </a:r>
            <a:r>
              <a:rPr lang="tr-TR" sz="2400" dirty="0"/>
              <a:t> </a:t>
            </a:r>
            <a:r>
              <a:rPr lang="tr-TR" sz="2400" dirty="0" smtClean="0"/>
              <a:t>eder.</a:t>
            </a:r>
          </a:p>
          <a:p>
            <a:r>
              <a:rPr lang="tr-TR" sz="2400" dirty="0" smtClean="0"/>
              <a:t>Protein </a:t>
            </a:r>
            <a:r>
              <a:rPr lang="tr-TR" sz="2400" dirty="0" err="1"/>
              <a:t>kinaz</a:t>
            </a:r>
            <a:r>
              <a:rPr lang="tr-TR" sz="2400" dirty="0"/>
              <a:t> B uyarısının doğrudan etkili olduğu hücresel işlevlerden biri </a:t>
            </a:r>
            <a:r>
              <a:rPr lang="tr-TR" sz="2400" dirty="0" smtClean="0"/>
              <a:t>de </a:t>
            </a:r>
            <a:r>
              <a:rPr lang="tr-TR" sz="2400" dirty="0" err="1"/>
              <a:t>apoptozistir</a:t>
            </a:r>
            <a:r>
              <a:rPr lang="tr-TR" sz="2400" dirty="0"/>
              <a:t>.  Protein  </a:t>
            </a:r>
            <a:r>
              <a:rPr lang="tr-TR" sz="2400" dirty="0" err="1"/>
              <a:t>kinaz</a:t>
            </a:r>
            <a:r>
              <a:rPr lang="tr-TR" sz="2400" dirty="0"/>
              <a:t>  B,  </a:t>
            </a:r>
            <a:r>
              <a:rPr lang="tr-TR" sz="2400" dirty="0" err="1"/>
              <a:t>proapoptotik</a:t>
            </a:r>
            <a:r>
              <a:rPr lang="tr-TR" sz="2400" dirty="0"/>
              <a:t>  BAD  proteini  ile  </a:t>
            </a:r>
            <a:r>
              <a:rPr lang="tr-TR" sz="2400" dirty="0" err="1"/>
              <a:t>kaspaz</a:t>
            </a:r>
            <a:r>
              <a:rPr lang="tr-TR" sz="2400" dirty="0"/>
              <a:t>  9  üzerinde </a:t>
            </a:r>
            <a:r>
              <a:rPr lang="tr-TR" sz="2400" dirty="0" smtClean="0"/>
              <a:t>inhibitör </a:t>
            </a:r>
            <a:r>
              <a:rPr lang="tr-TR" sz="2400" dirty="0"/>
              <a:t>etki gösterirken, NF</a:t>
            </a:r>
            <a:r>
              <a:rPr lang="el-GR" sz="2400" dirty="0"/>
              <a:t>κ</a:t>
            </a:r>
            <a:r>
              <a:rPr lang="tr-TR" sz="2400" dirty="0"/>
              <a:t>B uyarısı ile de </a:t>
            </a:r>
            <a:r>
              <a:rPr lang="tr-TR" sz="2400" dirty="0" err="1"/>
              <a:t>antiapoptotik</a:t>
            </a:r>
            <a:r>
              <a:rPr lang="tr-TR" sz="2400" dirty="0"/>
              <a:t> cevabı </a:t>
            </a:r>
            <a:r>
              <a:rPr lang="tr-TR" sz="2400" dirty="0" smtClean="0"/>
              <a:t>desteklemektedir.</a:t>
            </a:r>
          </a:p>
          <a:p>
            <a:r>
              <a:rPr lang="tr-TR" sz="2400" dirty="0"/>
              <a:t>BAD  proteinleri  </a:t>
            </a:r>
            <a:r>
              <a:rPr lang="tr-TR" sz="2400" dirty="0" err="1"/>
              <a:t>antiapopitotik</a:t>
            </a:r>
            <a:r>
              <a:rPr lang="tr-TR" sz="2400" dirty="0"/>
              <a:t>  BCL2  ve  BCL-x(L)  proteinlerinin  </a:t>
            </a:r>
            <a:r>
              <a:rPr lang="tr-TR" sz="2400" dirty="0" err="1"/>
              <a:t>antiapopitotik</a:t>
            </a:r>
            <a:r>
              <a:rPr lang="tr-TR" sz="2400" dirty="0"/>
              <a:t> </a:t>
            </a:r>
            <a:r>
              <a:rPr lang="tr-TR" sz="2400" dirty="0" smtClean="0"/>
              <a:t>fonksiyonlarını  </a:t>
            </a:r>
            <a:r>
              <a:rPr lang="tr-TR" sz="2400" dirty="0" err="1"/>
              <a:t>antagonize</a:t>
            </a:r>
            <a:r>
              <a:rPr lang="tr-TR" sz="2400" dirty="0"/>
              <a:t>  ederler.  Protein  </a:t>
            </a:r>
            <a:r>
              <a:rPr lang="tr-TR" sz="2400" dirty="0" err="1"/>
              <a:t>kinaz</a:t>
            </a:r>
            <a:r>
              <a:rPr lang="tr-TR" sz="2400" dirty="0"/>
              <a:t>  B  uyarısında  değişiklik  </a:t>
            </a:r>
            <a:r>
              <a:rPr lang="tr-TR" sz="2400" dirty="0" err="1"/>
              <a:t>apopitoz</a:t>
            </a:r>
            <a:r>
              <a:rPr lang="tr-TR" sz="2400" dirty="0"/>
              <a:t> </a:t>
            </a:r>
            <a:r>
              <a:rPr lang="tr-TR" sz="2400" dirty="0" smtClean="0"/>
              <a:t>mekanizmasını  </a:t>
            </a:r>
            <a:r>
              <a:rPr lang="tr-TR" sz="2400" dirty="0"/>
              <a:t>bozarak  </a:t>
            </a:r>
            <a:r>
              <a:rPr lang="tr-TR" sz="2400" dirty="0" err="1"/>
              <a:t>karsinogenezisi</a:t>
            </a:r>
            <a:r>
              <a:rPr lang="tr-TR" sz="2400" dirty="0"/>
              <a:t>  başlatır. Hücre  </a:t>
            </a:r>
            <a:r>
              <a:rPr lang="tr-TR" sz="2400" dirty="0" err="1" smtClean="0"/>
              <a:t>immortalizasyona</a:t>
            </a:r>
            <a:r>
              <a:rPr lang="tr-TR" sz="2400" dirty="0" smtClean="0"/>
              <a:t>(ölümsüzlük)  gider.</a:t>
            </a:r>
          </a:p>
          <a:p>
            <a:r>
              <a:rPr lang="tr-TR" sz="2400" dirty="0"/>
              <a:t>Farklı  kanser  türlerinde  asıl  sorun  hangi  olguda  hangi  mekanizmaların  bozulduğunun </a:t>
            </a:r>
            <a:r>
              <a:rPr lang="tr-TR" sz="2400" dirty="0" smtClean="0"/>
              <a:t>ortaya  </a:t>
            </a:r>
            <a:r>
              <a:rPr lang="tr-TR" sz="2400" dirty="0"/>
              <a:t>konmasıdır.  Ancak  bundan  sonra  hedef  moleküller  ile  tedavi  şansı  </a:t>
            </a:r>
            <a:r>
              <a:rPr lang="tr-TR" sz="2400" dirty="0" smtClean="0"/>
              <a:t>arttırılabilir. </a:t>
            </a:r>
            <a:endParaRPr lang="tr-TR" sz="2400" dirty="0"/>
          </a:p>
          <a:p>
            <a:pPr marL="0" indent="0">
              <a:buNone/>
            </a:pPr>
            <a:endParaRPr lang="tr-TR" sz="2400" dirty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xmlns="" val="38779540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7546" y="504967"/>
            <a:ext cx="11026254" cy="5671996"/>
          </a:xfrm>
        </p:spPr>
        <p:txBody>
          <a:bodyPr/>
          <a:lstStyle/>
          <a:p>
            <a:r>
              <a:rPr lang="tr-TR" dirty="0"/>
              <a:t>APC gen mutasyonu içeren poliplerdeki ikinci mutasyon, </a:t>
            </a:r>
            <a:r>
              <a:rPr lang="tr-TR" dirty="0" err="1" smtClean="0"/>
              <a:t>ras</a:t>
            </a:r>
            <a:r>
              <a:rPr lang="tr-TR" dirty="0" smtClean="0"/>
              <a:t> </a:t>
            </a:r>
            <a:r>
              <a:rPr lang="tr-TR" dirty="0" err="1" smtClean="0"/>
              <a:t>proto-onkogeninde</a:t>
            </a:r>
            <a:r>
              <a:rPr lang="tr-TR" dirty="0" smtClean="0"/>
              <a:t> gerçekleşir</a:t>
            </a:r>
            <a:r>
              <a:rPr lang="tr-TR" dirty="0"/>
              <a:t>. </a:t>
            </a:r>
            <a:r>
              <a:rPr lang="tr-TR" dirty="0" smtClean="0"/>
              <a:t> APC ve </a:t>
            </a:r>
            <a:r>
              <a:rPr lang="tr-TR" dirty="0" err="1" smtClean="0"/>
              <a:t>ras</a:t>
            </a:r>
            <a:r>
              <a:rPr lang="tr-TR" dirty="0" smtClean="0"/>
              <a:t> gen </a:t>
            </a:r>
            <a:r>
              <a:rPr lang="tr-TR" dirty="0"/>
              <a:t>mutasyonları </a:t>
            </a:r>
            <a:r>
              <a:rPr lang="tr-TR" dirty="0" smtClean="0"/>
              <a:t>birlikte ara </a:t>
            </a:r>
            <a:r>
              <a:rPr lang="tr-TR" dirty="0" err="1" smtClean="0"/>
              <a:t>adenomaların</a:t>
            </a:r>
            <a:r>
              <a:rPr lang="tr-TR" dirty="0" smtClean="0"/>
              <a:t> gelişimini </a:t>
            </a:r>
            <a:r>
              <a:rPr lang="tr-TR" dirty="0"/>
              <a:t>tetikler.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023464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3772" y="1"/>
            <a:ext cx="10676825" cy="66055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b="1" dirty="0" err="1" smtClean="0">
                <a:solidFill>
                  <a:srgbClr val="FF0066"/>
                </a:solidFill>
              </a:rPr>
              <a:t>Onkogenik</a:t>
            </a:r>
            <a:r>
              <a:rPr lang="tr-TR" sz="2400" b="1" dirty="0" smtClean="0">
                <a:solidFill>
                  <a:srgbClr val="FF0066"/>
                </a:solidFill>
              </a:rPr>
              <a:t> </a:t>
            </a:r>
            <a:r>
              <a:rPr lang="tr-TR" sz="2400" b="1" dirty="0" err="1" smtClean="0">
                <a:solidFill>
                  <a:srgbClr val="FF0066"/>
                </a:solidFill>
              </a:rPr>
              <a:t>Ras</a:t>
            </a:r>
            <a:r>
              <a:rPr lang="tr-TR" sz="2400" b="1" dirty="0" smtClean="0">
                <a:solidFill>
                  <a:srgbClr val="FF0066"/>
                </a:solidFill>
              </a:rPr>
              <a:t> Yolağı Üzerindeki Hedefe Yönelik Tedaviler</a:t>
            </a:r>
            <a:endParaRPr lang="tr-TR" sz="2400" dirty="0" smtClean="0"/>
          </a:p>
          <a:p>
            <a:r>
              <a:rPr lang="tr-TR" sz="2000" dirty="0" err="1" smtClean="0"/>
              <a:t>Ras</a:t>
            </a:r>
            <a:r>
              <a:rPr lang="tr-TR" sz="2000" dirty="0" smtClean="0"/>
              <a:t> </a:t>
            </a:r>
            <a:r>
              <a:rPr lang="tr-TR" sz="2000" dirty="0" err="1" smtClean="0"/>
              <a:t>protoonkogeninde</a:t>
            </a:r>
            <a:r>
              <a:rPr lang="tr-TR" sz="2000" dirty="0" smtClean="0"/>
              <a:t> </a:t>
            </a:r>
            <a:r>
              <a:rPr lang="tr-TR" sz="2000" dirty="0"/>
              <a:t>işlenme (post </a:t>
            </a:r>
            <a:r>
              <a:rPr lang="tr-TR" sz="2000" dirty="0" err="1"/>
              <a:t>translasyonal</a:t>
            </a:r>
            <a:r>
              <a:rPr lang="tr-TR" sz="2000" dirty="0"/>
              <a:t> modifikasyon), sinyal yolağı, reseptörler, yukarı yön </a:t>
            </a:r>
            <a:r>
              <a:rPr lang="tr-TR" sz="2000" dirty="0" smtClean="0"/>
              <a:t>yolak(</a:t>
            </a:r>
            <a:r>
              <a:rPr lang="tr-TR" sz="2000" dirty="0" err="1" smtClean="0"/>
              <a:t>upstream</a:t>
            </a:r>
            <a:r>
              <a:rPr lang="tr-TR" sz="2000" dirty="0" smtClean="0"/>
              <a:t>) aktivasyonu </a:t>
            </a:r>
            <a:r>
              <a:rPr lang="tr-TR" sz="2000" dirty="0"/>
              <a:t>ve </a:t>
            </a:r>
            <a:r>
              <a:rPr lang="tr-TR" sz="2000" dirty="0" err="1"/>
              <a:t>inaktivasyonu</a:t>
            </a:r>
            <a:r>
              <a:rPr lang="tr-TR" sz="2000" dirty="0"/>
              <a:t>, aşağı yön </a:t>
            </a:r>
            <a:r>
              <a:rPr lang="tr-TR" sz="2000" dirty="0" smtClean="0"/>
              <a:t>yolak(</a:t>
            </a:r>
            <a:r>
              <a:rPr lang="tr-TR" sz="2000" dirty="0" err="1" smtClean="0"/>
              <a:t>downstream</a:t>
            </a:r>
            <a:r>
              <a:rPr lang="tr-TR" sz="2000" dirty="0"/>
              <a:t>)</a:t>
            </a:r>
            <a:r>
              <a:rPr lang="tr-TR" sz="2000" dirty="0" smtClean="0"/>
              <a:t> </a:t>
            </a:r>
            <a:r>
              <a:rPr lang="tr-TR" sz="2000" dirty="0"/>
              <a:t>gibi hedefler </a:t>
            </a:r>
            <a:r>
              <a:rPr lang="tr-TR" sz="2000" dirty="0" smtClean="0"/>
              <a:t>seçilebilir.</a:t>
            </a:r>
          </a:p>
          <a:p>
            <a:r>
              <a:rPr lang="tr-TR" sz="2000" dirty="0" smtClean="0"/>
              <a:t>Üzerinde </a:t>
            </a:r>
            <a:r>
              <a:rPr lang="tr-TR" sz="2000" dirty="0"/>
              <a:t>çalışmalar yapılan </a:t>
            </a:r>
            <a:r>
              <a:rPr lang="tr-TR" sz="2000" dirty="0" err="1"/>
              <a:t>ras</a:t>
            </a:r>
            <a:r>
              <a:rPr lang="tr-TR" sz="2000" dirty="0"/>
              <a:t> sinyal ileti inhibitörleri </a:t>
            </a:r>
            <a:r>
              <a:rPr lang="tr-TR" sz="2000" dirty="0" smtClean="0"/>
              <a:t>arasında;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2000" dirty="0" smtClean="0"/>
              <a:t>protein </a:t>
            </a:r>
            <a:r>
              <a:rPr lang="tr-TR" sz="2000" dirty="0"/>
              <a:t>ekspresyonu inhibitörleri (gen tedavisi, </a:t>
            </a:r>
            <a:r>
              <a:rPr lang="tr-TR" sz="2000" dirty="0" err="1"/>
              <a:t>antisens</a:t>
            </a:r>
            <a:r>
              <a:rPr lang="tr-TR" sz="2000" dirty="0"/>
              <a:t> </a:t>
            </a:r>
            <a:r>
              <a:rPr lang="tr-TR" sz="2000" dirty="0" err="1"/>
              <a:t>oligdeoksinükleotidler</a:t>
            </a:r>
            <a:r>
              <a:rPr lang="tr-TR" sz="2000" dirty="0"/>
              <a:t>, </a:t>
            </a:r>
            <a:r>
              <a:rPr lang="tr-TR" sz="2000" dirty="0" err="1"/>
              <a:t>intrasellüler</a:t>
            </a:r>
            <a:r>
              <a:rPr lang="tr-TR" sz="2000" dirty="0"/>
              <a:t> antikorlar</a:t>
            </a:r>
            <a:r>
              <a:rPr lang="tr-TR" sz="2000" dirty="0" smtClean="0"/>
              <a:t>),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2000" dirty="0" err="1" smtClean="0"/>
              <a:t>ras</a:t>
            </a:r>
            <a:r>
              <a:rPr lang="tr-TR" sz="2000" dirty="0" smtClean="0"/>
              <a:t>-hücre </a:t>
            </a:r>
            <a:r>
              <a:rPr lang="tr-TR" sz="2000" dirty="0" err="1"/>
              <a:t>membranı</a:t>
            </a:r>
            <a:r>
              <a:rPr lang="tr-TR" sz="2000" dirty="0"/>
              <a:t> ilişkisini bozan ajanlar (</a:t>
            </a:r>
            <a:r>
              <a:rPr lang="tr-TR" sz="2000" dirty="0" err="1"/>
              <a:t>farnesil</a:t>
            </a:r>
            <a:r>
              <a:rPr lang="tr-TR" sz="2000" dirty="0"/>
              <a:t> </a:t>
            </a:r>
            <a:r>
              <a:rPr lang="tr-TR" sz="2000" dirty="0" err="1"/>
              <a:t>transferaz</a:t>
            </a:r>
            <a:r>
              <a:rPr lang="tr-TR" sz="2000" dirty="0"/>
              <a:t> inhibitörleri, GGT-I, CAAX inhibitörleri, </a:t>
            </a:r>
            <a:r>
              <a:rPr lang="tr-TR" sz="2000" dirty="0" err="1"/>
              <a:t>metiltransferaz</a:t>
            </a:r>
            <a:r>
              <a:rPr lang="tr-TR" sz="2000" dirty="0"/>
              <a:t> inhibitörleri</a:t>
            </a:r>
            <a:r>
              <a:rPr lang="tr-TR" sz="2000" dirty="0" smtClean="0"/>
              <a:t>),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2000" dirty="0" err="1" smtClean="0"/>
              <a:t>ras</a:t>
            </a:r>
            <a:r>
              <a:rPr lang="tr-TR" sz="2000" dirty="0" smtClean="0"/>
              <a:t> </a:t>
            </a:r>
            <a:r>
              <a:rPr lang="tr-TR" sz="2000" dirty="0"/>
              <a:t>trafiği inhibitörleri (17AAG), aşağı yön yolak inhibitörleri (raf </a:t>
            </a:r>
            <a:r>
              <a:rPr lang="tr-TR" sz="2000" dirty="0" err="1"/>
              <a:t>kinaz</a:t>
            </a:r>
            <a:r>
              <a:rPr lang="tr-TR" sz="2000" dirty="0"/>
              <a:t> inhibitörleri, MEK inhibitörleri (CCI-779) sayılabilir. </a:t>
            </a:r>
            <a:endParaRPr lang="tr-TR" sz="2000" dirty="0" smtClean="0"/>
          </a:p>
          <a:p>
            <a:r>
              <a:rPr lang="tr-TR" sz="2000" dirty="0" smtClean="0"/>
              <a:t>İleride </a:t>
            </a:r>
            <a:r>
              <a:rPr lang="tr-TR" sz="2000" dirty="0" err="1"/>
              <a:t>ras</a:t>
            </a:r>
            <a:r>
              <a:rPr lang="tr-TR" sz="2000" dirty="0"/>
              <a:t> transformasyonu etkisini kontrol </a:t>
            </a:r>
            <a:r>
              <a:rPr lang="tr-TR" sz="2000" dirty="0" smtClean="0"/>
              <a:t>edebilen </a:t>
            </a:r>
            <a:r>
              <a:rPr lang="tr-TR" sz="2000" dirty="0"/>
              <a:t>ve normal </a:t>
            </a:r>
            <a:r>
              <a:rPr lang="tr-TR" sz="2000" dirty="0" err="1"/>
              <a:t>ras</a:t>
            </a:r>
            <a:r>
              <a:rPr lang="tr-TR" sz="2000" dirty="0"/>
              <a:t> fonksiyonunu koruyabilen ajanların </a:t>
            </a:r>
            <a:r>
              <a:rPr lang="tr-TR" sz="2000" dirty="0" smtClean="0"/>
              <a:t>geliştirilmesinin, kanserin tedavi şansını arttıracağını düşündürmektedir.</a:t>
            </a:r>
          </a:p>
          <a:p>
            <a:r>
              <a:rPr lang="tr-TR" sz="2000" dirty="0"/>
              <a:t>KRAS geni tarafından üretilen protein, PI3K/PTEN/AKT ve RAF/MEK/ERK olmak üzere iki farklı sinyal yolunu </a:t>
            </a:r>
            <a:r>
              <a:rPr lang="tr-TR" sz="2000" dirty="0" err="1"/>
              <a:t>regüle</a:t>
            </a:r>
            <a:r>
              <a:rPr lang="tr-TR" sz="2000" dirty="0"/>
              <a:t> eder. Geliştirilmekte olan yeni kanser ilaçları bu iki yolu hedef alırlar.</a:t>
            </a:r>
          </a:p>
          <a:p>
            <a:r>
              <a:rPr lang="tr-TR" sz="2000" dirty="0" err="1"/>
              <a:t>İnvitro</a:t>
            </a:r>
            <a:r>
              <a:rPr lang="tr-TR" sz="2000" dirty="0"/>
              <a:t> ve  </a:t>
            </a:r>
            <a:r>
              <a:rPr lang="tr-TR" sz="2000" dirty="0" err="1"/>
              <a:t>invivo</a:t>
            </a:r>
            <a:r>
              <a:rPr lang="tr-TR" sz="2000" dirty="0"/>
              <a:t>  çalışmalar  göstermiştir  ki, EGFR  blokajı  ile “</a:t>
            </a:r>
            <a:r>
              <a:rPr lang="tr-TR" sz="2000" dirty="0" err="1"/>
              <a:t>downstream</a:t>
            </a:r>
            <a:r>
              <a:rPr lang="tr-TR" sz="2000" dirty="0"/>
              <a:t>” sinyalin </a:t>
            </a:r>
            <a:r>
              <a:rPr lang="tr-TR" sz="2000" dirty="0" err="1"/>
              <a:t>kesilmesi,tümör</a:t>
            </a:r>
            <a:r>
              <a:rPr lang="tr-TR" sz="2000" dirty="0"/>
              <a:t> hücrelerinde  büyümenin  </a:t>
            </a:r>
            <a:r>
              <a:rPr lang="tr-TR" sz="2000" dirty="0" err="1"/>
              <a:t>inhibisyonuna</a:t>
            </a:r>
            <a:r>
              <a:rPr lang="tr-TR" sz="2000" dirty="0"/>
              <a:t> neden olabilmekte  ve böylece  kanserli hastalarda  potansiyel iyileşme sağlanabilmektedir.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xmlns="" val="211561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45910" y="286603"/>
            <a:ext cx="11136574" cy="612784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sz="3600" b="1" dirty="0" smtClean="0">
              <a:solidFill>
                <a:srgbClr val="FF0066"/>
              </a:solidFill>
            </a:endParaRPr>
          </a:p>
          <a:p>
            <a:pPr marL="0" indent="0">
              <a:buNone/>
            </a:pPr>
            <a:r>
              <a:rPr lang="tr-TR" sz="3600" b="1" dirty="0" smtClean="0">
                <a:solidFill>
                  <a:srgbClr val="FF0066"/>
                </a:solidFill>
              </a:rPr>
              <a:t>Sunum Planı</a:t>
            </a:r>
          </a:p>
          <a:p>
            <a:r>
              <a:rPr lang="tr-TR" b="1" dirty="0" err="1" smtClean="0">
                <a:solidFill>
                  <a:srgbClr val="FF0066"/>
                </a:solidFill>
              </a:rPr>
              <a:t>Ras</a:t>
            </a:r>
            <a:r>
              <a:rPr lang="tr-TR" b="1" dirty="0" smtClean="0">
                <a:solidFill>
                  <a:srgbClr val="FF0066"/>
                </a:solidFill>
              </a:rPr>
              <a:t> </a:t>
            </a:r>
            <a:r>
              <a:rPr lang="tr-TR" b="1" dirty="0" err="1">
                <a:solidFill>
                  <a:srgbClr val="FF0066"/>
                </a:solidFill>
              </a:rPr>
              <a:t>P</a:t>
            </a:r>
            <a:r>
              <a:rPr lang="tr-TR" b="1" dirty="0" err="1" smtClean="0">
                <a:solidFill>
                  <a:srgbClr val="FF0066"/>
                </a:solidFill>
              </a:rPr>
              <a:t>rotoonkogeni</a:t>
            </a:r>
            <a:r>
              <a:rPr lang="tr-TR" b="1" dirty="0" smtClean="0">
                <a:solidFill>
                  <a:srgbClr val="FF0066"/>
                </a:solidFill>
              </a:rPr>
              <a:t> Genel </a:t>
            </a:r>
            <a:r>
              <a:rPr lang="tr-TR" b="1" dirty="0">
                <a:solidFill>
                  <a:srgbClr val="FF0066"/>
                </a:solidFill>
              </a:rPr>
              <a:t>Ö</a:t>
            </a:r>
            <a:r>
              <a:rPr lang="tr-TR" b="1" dirty="0" smtClean="0">
                <a:solidFill>
                  <a:srgbClr val="FF0066"/>
                </a:solidFill>
              </a:rPr>
              <a:t>zellikler</a:t>
            </a:r>
          </a:p>
          <a:p>
            <a:r>
              <a:rPr lang="tr-TR" b="1" dirty="0" err="1" smtClean="0">
                <a:solidFill>
                  <a:srgbClr val="FF0066"/>
                </a:solidFill>
              </a:rPr>
              <a:t>Ras</a:t>
            </a:r>
            <a:r>
              <a:rPr lang="tr-TR" b="1" dirty="0" smtClean="0">
                <a:solidFill>
                  <a:srgbClr val="FF0066"/>
                </a:solidFill>
              </a:rPr>
              <a:t> Aktivasyonu ve Etkilediği Proteinler</a:t>
            </a:r>
          </a:p>
          <a:p>
            <a:r>
              <a:rPr lang="tr-TR" b="1" dirty="0" err="1" smtClean="0">
                <a:solidFill>
                  <a:srgbClr val="FF0066"/>
                </a:solidFill>
              </a:rPr>
              <a:t>Ras</a:t>
            </a:r>
            <a:r>
              <a:rPr lang="tr-TR" b="1" dirty="0" smtClean="0">
                <a:solidFill>
                  <a:srgbClr val="FF0066"/>
                </a:solidFill>
              </a:rPr>
              <a:t> ve MAPK Yolağı</a:t>
            </a:r>
          </a:p>
          <a:p>
            <a:r>
              <a:rPr lang="tr-TR" b="1" dirty="0" err="1" smtClean="0">
                <a:solidFill>
                  <a:srgbClr val="FF0066"/>
                </a:solidFill>
              </a:rPr>
              <a:t>Ras</a:t>
            </a:r>
            <a:r>
              <a:rPr lang="tr-TR" b="1" dirty="0" smtClean="0">
                <a:solidFill>
                  <a:srgbClr val="FF0066"/>
                </a:solidFill>
              </a:rPr>
              <a:t> ve PI3K Yolağı</a:t>
            </a:r>
          </a:p>
          <a:p>
            <a:r>
              <a:rPr lang="tr-TR" b="1" dirty="0" err="1" smtClean="0">
                <a:solidFill>
                  <a:srgbClr val="FF0066"/>
                </a:solidFill>
              </a:rPr>
              <a:t>Ras</a:t>
            </a:r>
            <a:r>
              <a:rPr lang="tr-TR" b="1" dirty="0" smtClean="0">
                <a:solidFill>
                  <a:srgbClr val="FF0066"/>
                </a:solidFill>
              </a:rPr>
              <a:t> Mutasyonları ve Kanser İlişkisi</a:t>
            </a:r>
          </a:p>
          <a:p>
            <a:r>
              <a:rPr lang="tr-TR" b="1" dirty="0" smtClean="0">
                <a:solidFill>
                  <a:srgbClr val="FF0066"/>
                </a:solidFill>
              </a:rPr>
              <a:t>Kanserde Tedavi Hedefleri</a:t>
            </a:r>
          </a:p>
          <a:p>
            <a:endParaRPr lang="tr-TR" b="1" dirty="0" smtClean="0">
              <a:solidFill>
                <a:srgbClr val="FF0066"/>
              </a:solidFill>
            </a:endParaRPr>
          </a:p>
          <a:p>
            <a:endParaRPr lang="tr-TR" b="1" dirty="0">
              <a:solidFill>
                <a:srgbClr val="FF0066"/>
              </a:solidFill>
            </a:endParaRPr>
          </a:p>
          <a:p>
            <a:pPr marL="0" indent="0">
              <a:buNone/>
            </a:pPr>
            <a:endParaRPr lang="tr-TR" b="1" dirty="0">
              <a:solidFill>
                <a:srgbClr val="FF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774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0" y="0"/>
            <a:ext cx="10950766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/>
              <a:t>Anti-EGFR  </a:t>
            </a:r>
            <a:r>
              <a:rPr lang="tr-TR" sz="2000" dirty="0" err="1"/>
              <a:t>monoklonal</a:t>
            </a:r>
            <a:r>
              <a:rPr lang="tr-TR" sz="2000" dirty="0"/>
              <a:t>  antikorları (</a:t>
            </a:r>
            <a:r>
              <a:rPr lang="tr-TR" sz="2000" b="1" dirty="0" err="1">
                <a:solidFill>
                  <a:srgbClr val="00B050"/>
                </a:solidFill>
              </a:rPr>
              <a:t>cetuximab</a:t>
            </a:r>
            <a:r>
              <a:rPr lang="tr-TR" sz="2000" dirty="0"/>
              <a:t>  ve</a:t>
            </a:r>
            <a:r>
              <a:rPr lang="tr-TR" sz="2000" b="1" dirty="0"/>
              <a:t>  </a:t>
            </a:r>
            <a:r>
              <a:rPr lang="tr-TR" sz="2000" b="1" dirty="0" err="1">
                <a:solidFill>
                  <a:srgbClr val="00B050"/>
                </a:solidFill>
              </a:rPr>
              <a:t>panitumumab</a:t>
            </a:r>
            <a:r>
              <a:rPr lang="tr-TR" sz="2000" dirty="0"/>
              <a:t>)  ve  EGFR  </a:t>
            </a:r>
            <a:r>
              <a:rPr lang="tr-TR" sz="2000" dirty="0" err="1"/>
              <a:t>tirozin</a:t>
            </a:r>
            <a:r>
              <a:rPr lang="tr-TR" sz="2000" dirty="0"/>
              <a:t>  </a:t>
            </a:r>
            <a:r>
              <a:rPr lang="tr-TR" sz="2000" dirty="0" err="1"/>
              <a:t>kinaz</a:t>
            </a:r>
            <a:r>
              <a:rPr lang="tr-TR" sz="2000" dirty="0"/>
              <a:t>  aktivitesini  </a:t>
            </a:r>
            <a:r>
              <a:rPr lang="tr-TR" sz="2000" dirty="0" err="1"/>
              <a:t>inhibe</a:t>
            </a:r>
            <a:r>
              <a:rPr lang="tr-TR" sz="2000" dirty="0"/>
              <a:t>  eden  küçük moleküller  (</a:t>
            </a:r>
            <a:r>
              <a:rPr lang="tr-TR" sz="2000" b="1" dirty="0" err="1">
                <a:solidFill>
                  <a:srgbClr val="00B050"/>
                </a:solidFill>
              </a:rPr>
              <a:t>erlotinib</a:t>
            </a:r>
            <a:r>
              <a:rPr lang="tr-TR" sz="2000" b="1" dirty="0"/>
              <a:t> </a:t>
            </a:r>
            <a:r>
              <a:rPr lang="tr-TR" sz="2000" dirty="0"/>
              <a:t> ve  </a:t>
            </a:r>
            <a:r>
              <a:rPr lang="tr-TR" sz="2000" b="1" dirty="0" err="1">
                <a:solidFill>
                  <a:srgbClr val="00B050"/>
                </a:solidFill>
              </a:rPr>
              <a:t>gefitinib</a:t>
            </a:r>
            <a:r>
              <a:rPr lang="tr-TR" sz="2000" dirty="0"/>
              <a:t>)  farklı  </a:t>
            </a:r>
            <a:r>
              <a:rPr lang="tr-TR" sz="2000" dirty="0" err="1"/>
              <a:t>epitelyal</a:t>
            </a:r>
            <a:r>
              <a:rPr lang="tr-TR" sz="2000" dirty="0"/>
              <a:t>  kanserlerin,  </a:t>
            </a:r>
            <a:r>
              <a:rPr lang="tr-TR" sz="2000" dirty="0" err="1"/>
              <a:t>metastatik</a:t>
            </a:r>
            <a:r>
              <a:rPr lang="tr-TR" sz="2000" dirty="0"/>
              <a:t>  küçük  hücreli olmayan akciğer  kanserlerinin, </a:t>
            </a:r>
            <a:r>
              <a:rPr lang="tr-TR" sz="2000" dirty="0" err="1"/>
              <a:t>kolorektal</a:t>
            </a:r>
            <a:r>
              <a:rPr lang="tr-TR" sz="2000" dirty="0"/>
              <a:t> kanserlerin, baş boyun bölgesinin yassı hücreli kanserlerinin  ve  pankreas  kanserlerinin  tedavisinde  </a:t>
            </a:r>
            <a:r>
              <a:rPr lang="tr-TR" sz="2000" dirty="0" smtClean="0"/>
              <a:t>kullanılmaktadır.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b="1" dirty="0" err="1">
                <a:solidFill>
                  <a:srgbClr val="00B050"/>
                </a:solidFill>
              </a:rPr>
              <a:t>Sunitinib</a:t>
            </a:r>
            <a:r>
              <a:rPr lang="tr-TR" sz="2000" dirty="0"/>
              <a:t>  ve </a:t>
            </a:r>
            <a:r>
              <a:rPr lang="tr-TR" sz="2000" b="1" dirty="0" err="1">
                <a:solidFill>
                  <a:srgbClr val="00B050"/>
                </a:solidFill>
              </a:rPr>
              <a:t>sorefenib</a:t>
            </a:r>
            <a:r>
              <a:rPr lang="tr-TR" sz="2000" dirty="0"/>
              <a:t>  </a:t>
            </a:r>
            <a:r>
              <a:rPr lang="tr-TR" sz="2000" dirty="0" err="1"/>
              <a:t>tirozin</a:t>
            </a:r>
            <a:r>
              <a:rPr lang="tr-TR" sz="2000" dirty="0"/>
              <a:t>  </a:t>
            </a:r>
            <a:r>
              <a:rPr lang="tr-TR" sz="2000" dirty="0" err="1"/>
              <a:t>kinazı</a:t>
            </a:r>
            <a:r>
              <a:rPr lang="tr-TR" sz="2000" dirty="0"/>
              <a:t>  </a:t>
            </a:r>
            <a:r>
              <a:rPr lang="tr-TR" sz="2000" dirty="0" err="1"/>
              <a:t>inhibe</a:t>
            </a:r>
            <a:r>
              <a:rPr lang="tr-TR" sz="2000" dirty="0"/>
              <a:t>  eden  moleküllerdir</a:t>
            </a:r>
            <a:r>
              <a:rPr lang="tr-TR" sz="2000" dirty="0" smtClean="0"/>
              <a:t>. </a:t>
            </a:r>
            <a:r>
              <a:rPr lang="tr-TR" sz="2000" dirty="0"/>
              <a:t>Her  iki  ilaç  da  VEGFR, </a:t>
            </a:r>
            <a:r>
              <a:rPr lang="tr-TR" sz="2000" dirty="0" smtClean="0"/>
              <a:t>PDGFR,  </a:t>
            </a:r>
            <a:r>
              <a:rPr lang="tr-TR" sz="2000" dirty="0"/>
              <a:t>kök  hücre  faktör  reseptörü  ve  “</a:t>
            </a:r>
            <a:r>
              <a:rPr lang="tr-TR" sz="2000" dirty="0" err="1" smtClean="0"/>
              <a:t>colony</a:t>
            </a:r>
            <a:r>
              <a:rPr lang="tr-TR" sz="2000" dirty="0" smtClean="0"/>
              <a:t> </a:t>
            </a:r>
            <a:r>
              <a:rPr lang="tr-TR" sz="2000" dirty="0" err="1" smtClean="0"/>
              <a:t>stimulating</a:t>
            </a:r>
            <a:r>
              <a:rPr lang="tr-TR" sz="2000" dirty="0" smtClean="0"/>
              <a:t> </a:t>
            </a:r>
            <a:r>
              <a:rPr lang="tr-TR" sz="2000" dirty="0"/>
              <a:t>factor-1 </a:t>
            </a:r>
            <a:r>
              <a:rPr lang="tr-TR" sz="2000" dirty="0" err="1"/>
              <a:t>receptor</a:t>
            </a:r>
            <a:r>
              <a:rPr lang="tr-TR" sz="2000" dirty="0"/>
              <a:t>” üzerine etkindir. Günümüzde her iki ilaç da </a:t>
            </a:r>
            <a:r>
              <a:rPr lang="tr-TR" sz="2000" dirty="0" err="1"/>
              <a:t>renal</a:t>
            </a:r>
            <a:r>
              <a:rPr lang="tr-TR" sz="2000" dirty="0"/>
              <a:t> hücreli kanserlerde </a:t>
            </a:r>
            <a:r>
              <a:rPr lang="tr-TR" sz="2000" dirty="0" smtClean="0"/>
              <a:t>kullanılmaktadır.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 err="1" smtClean="0"/>
              <a:t>Gastrointestinal</a:t>
            </a:r>
            <a:r>
              <a:rPr lang="tr-TR" sz="2000" dirty="0" smtClean="0"/>
              <a:t> </a:t>
            </a:r>
            <a:r>
              <a:rPr lang="tr-TR" sz="2000" dirty="0" err="1"/>
              <a:t>stromal</a:t>
            </a:r>
            <a:r>
              <a:rPr lang="tr-TR" sz="2000" dirty="0"/>
              <a:t> tümörlerde (GIST</a:t>
            </a:r>
            <a:r>
              <a:rPr lang="tr-TR" sz="2000" dirty="0" smtClean="0"/>
              <a:t>) aktivite  </a:t>
            </a:r>
            <a:r>
              <a:rPr lang="tr-TR" sz="2000" dirty="0"/>
              <a:t>artışı  genellikle  c-kit  </a:t>
            </a:r>
            <a:r>
              <a:rPr lang="tr-TR" sz="2000" dirty="0" err="1"/>
              <a:t>protoonkogenindeki</a:t>
            </a:r>
            <a:r>
              <a:rPr lang="tr-TR" sz="2000" dirty="0"/>
              <a:t>  mutasyona  bağlıdır.  Kötü  </a:t>
            </a:r>
            <a:r>
              <a:rPr lang="tr-TR" sz="2000" dirty="0" err="1"/>
              <a:t>prognoza</a:t>
            </a:r>
            <a:r>
              <a:rPr lang="tr-TR" sz="2000" dirty="0"/>
              <a:t> sahip bu tümörlerde tedavide </a:t>
            </a:r>
            <a:r>
              <a:rPr lang="tr-TR" sz="2000" dirty="0" err="1"/>
              <a:t>tirozin</a:t>
            </a:r>
            <a:r>
              <a:rPr lang="tr-TR" sz="2000" dirty="0"/>
              <a:t> </a:t>
            </a:r>
            <a:r>
              <a:rPr lang="tr-TR" sz="2000" dirty="0" err="1"/>
              <a:t>kinaz</a:t>
            </a:r>
            <a:r>
              <a:rPr lang="tr-TR" sz="2000" dirty="0"/>
              <a:t> inhibitörü </a:t>
            </a:r>
            <a:r>
              <a:rPr lang="tr-TR" sz="2000" b="1" dirty="0" err="1">
                <a:solidFill>
                  <a:srgbClr val="00B050"/>
                </a:solidFill>
              </a:rPr>
              <a:t>imatinib</a:t>
            </a:r>
            <a:r>
              <a:rPr lang="tr-TR" sz="2000" dirty="0"/>
              <a:t>, dirençli olgularda </a:t>
            </a:r>
            <a:r>
              <a:rPr lang="tr-TR" sz="2000" b="1" dirty="0" err="1">
                <a:solidFill>
                  <a:srgbClr val="00B050"/>
                </a:solidFill>
              </a:rPr>
              <a:t>sunitinib</a:t>
            </a:r>
            <a:r>
              <a:rPr lang="tr-TR" sz="2000" b="1" dirty="0">
                <a:solidFill>
                  <a:srgbClr val="00B050"/>
                </a:solidFill>
              </a:rPr>
              <a:t> </a:t>
            </a:r>
            <a:r>
              <a:rPr lang="tr-TR" sz="2000" dirty="0"/>
              <a:t>önerilir.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000" dirty="0"/>
          </a:p>
        </p:txBody>
      </p:sp>
      <p:sp>
        <p:nvSpPr>
          <p:cNvPr id="5" name="4 İçerik Yer Tutucusu"/>
          <p:cNvSpPr>
            <a:spLocks noGrp="1"/>
          </p:cNvSpPr>
          <p:nvPr>
            <p:ph idx="1"/>
          </p:nvPr>
        </p:nvSpPr>
        <p:spPr>
          <a:xfrm flipV="1">
            <a:off x="838200" y="6176963"/>
            <a:ext cx="10515600" cy="334006"/>
          </a:xfrm>
        </p:spPr>
        <p:txBody>
          <a:bodyPr>
            <a:normAutofit fontScale="77500" lnSpcReduction="20000"/>
          </a:bodyPr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679387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41194" y="272955"/>
            <a:ext cx="11546006" cy="6291618"/>
          </a:xfrm>
        </p:spPr>
        <p:txBody>
          <a:bodyPr>
            <a:normAutofit/>
          </a:bodyPr>
          <a:lstStyle/>
          <a:p>
            <a:endParaRPr lang="tr-TR" sz="2400" dirty="0" smtClean="0"/>
          </a:p>
          <a:p>
            <a:pPr marL="0" indent="0">
              <a:buNone/>
            </a:pPr>
            <a:r>
              <a:rPr lang="tr-TR" b="1" dirty="0" smtClean="0">
                <a:solidFill>
                  <a:srgbClr val="FF0066"/>
                </a:solidFill>
              </a:rPr>
              <a:t>Sonuç</a:t>
            </a:r>
            <a:endParaRPr lang="tr-TR" b="1" dirty="0">
              <a:solidFill>
                <a:srgbClr val="FF0066"/>
              </a:solidFill>
            </a:endParaRPr>
          </a:p>
          <a:p>
            <a:r>
              <a:rPr lang="tr-TR" sz="2400" dirty="0" smtClean="0"/>
              <a:t>Her  </a:t>
            </a:r>
            <a:r>
              <a:rPr lang="tr-TR" sz="2400" dirty="0"/>
              <a:t>kanser  olgusunda  etkilenen </a:t>
            </a:r>
            <a:r>
              <a:rPr lang="tr-TR" sz="2400" dirty="0" smtClean="0"/>
              <a:t>yolaklarda  </a:t>
            </a:r>
            <a:r>
              <a:rPr lang="tr-TR" sz="2400" dirty="0"/>
              <a:t>etkilenen  moleküllerin  bulunması  önemlidir.  Her  hasta  için  kanser  oluşma </a:t>
            </a:r>
            <a:r>
              <a:rPr lang="tr-TR" sz="2400" dirty="0" smtClean="0"/>
              <a:t>mekanizmasının  </a:t>
            </a:r>
            <a:r>
              <a:rPr lang="tr-TR" sz="2400" dirty="0"/>
              <a:t>ortaya  konması  uygun  tedavi  protokollerinin  kullanılmasını </a:t>
            </a:r>
            <a:r>
              <a:rPr lang="tr-TR" sz="2400" dirty="0" smtClean="0"/>
              <a:t>sağlayacaktır</a:t>
            </a:r>
            <a:r>
              <a:rPr lang="tr-TR" sz="2400" dirty="0"/>
              <a:t>.  Bu  nedenle  son  günlerde  her  hastada  hangi  mekanizmalar  ile  kanser </a:t>
            </a:r>
            <a:r>
              <a:rPr lang="tr-TR" sz="2400" dirty="0" smtClean="0"/>
              <a:t>olduğunun  </a:t>
            </a:r>
            <a:r>
              <a:rPr lang="tr-TR" sz="2400" dirty="0"/>
              <a:t>ortaya  konmasını  sağlayacak  </a:t>
            </a:r>
            <a:r>
              <a:rPr lang="tr-TR" sz="2400" b="1" dirty="0">
                <a:solidFill>
                  <a:srgbClr val="00B050"/>
                </a:solidFill>
              </a:rPr>
              <a:t>“</a:t>
            </a:r>
            <a:r>
              <a:rPr lang="tr-TR" sz="2400" b="1" dirty="0" err="1">
                <a:solidFill>
                  <a:srgbClr val="00B050"/>
                </a:solidFill>
              </a:rPr>
              <a:t>kinase</a:t>
            </a:r>
            <a:r>
              <a:rPr lang="tr-TR" sz="2400" b="1" dirty="0">
                <a:solidFill>
                  <a:srgbClr val="00B050"/>
                </a:solidFill>
              </a:rPr>
              <a:t>  </a:t>
            </a:r>
            <a:r>
              <a:rPr lang="tr-TR" sz="2400" b="1" dirty="0" err="1">
                <a:solidFill>
                  <a:srgbClr val="00B050"/>
                </a:solidFill>
              </a:rPr>
              <a:t>assay</a:t>
            </a:r>
            <a:r>
              <a:rPr lang="tr-TR" sz="2400" b="1" dirty="0">
                <a:solidFill>
                  <a:srgbClr val="00B050"/>
                </a:solidFill>
              </a:rPr>
              <a:t>”  </a:t>
            </a:r>
            <a:r>
              <a:rPr lang="tr-TR" sz="2400" dirty="0"/>
              <a:t>yöntemleri  uygulama  alanına </a:t>
            </a:r>
            <a:r>
              <a:rPr lang="tr-TR" sz="2400" dirty="0" smtClean="0"/>
              <a:t>girmektedir.</a:t>
            </a:r>
          </a:p>
          <a:p>
            <a:r>
              <a:rPr lang="tr-TR" sz="2400" dirty="0"/>
              <a:t>Tüm bulunanlara rağmen hücre içi sinyal iletim yolaklarının kanserle </a:t>
            </a:r>
            <a:r>
              <a:rPr lang="tr-TR" sz="2400" dirty="0" smtClean="0"/>
              <a:t>ilgisi, halen </a:t>
            </a:r>
            <a:r>
              <a:rPr lang="tr-TR" sz="2400" dirty="0"/>
              <a:t>birçok </a:t>
            </a:r>
            <a:r>
              <a:rPr lang="tr-TR" sz="2400" dirty="0" smtClean="0"/>
              <a:t>bilinmeyenleri  </a:t>
            </a:r>
            <a:r>
              <a:rPr lang="tr-TR" sz="2400" dirty="0"/>
              <a:t>barındırmaktadır.  Kanser  tanısı,  </a:t>
            </a:r>
            <a:r>
              <a:rPr lang="tr-TR" sz="2400" dirty="0" err="1"/>
              <a:t>prognozun</a:t>
            </a:r>
            <a:r>
              <a:rPr lang="tr-TR" sz="2400" dirty="0"/>
              <a:t>  belirlenmesi  ve  yeni </a:t>
            </a:r>
            <a:r>
              <a:rPr lang="tr-TR" sz="2400" dirty="0" smtClean="0"/>
              <a:t>tedavilerin </a:t>
            </a:r>
            <a:r>
              <a:rPr lang="tr-TR" sz="2400" dirty="0"/>
              <a:t>uygulanması özellikle hücre içi sinyal iletimi ile ilgili bilgilerimizin artması ile </a:t>
            </a:r>
            <a:r>
              <a:rPr lang="tr-TR" sz="2400" dirty="0" smtClean="0"/>
              <a:t>mümkündür.</a:t>
            </a:r>
          </a:p>
          <a:p>
            <a:r>
              <a:rPr lang="tr-TR" sz="2400" dirty="0" smtClean="0"/>
              <a:t>Sinyal </a:t>
            </a:r>
            <a:r>
              <a:rPr lang="tr-TR" sz="2400" dirty="0"/>
              <a:t>iletiminde bozulan hedef </a:t>
            </a:r>
            <a:r>
              <a:rPr lang="tr-TR" sz="2400" dirty="0" smtClean="0"/>
              <a:t>molekülleri </a:t>
            </a:r>
            <a:r>
              <a:rPr lang="tr-TR" sz="2400" dirty="0"/>
              <a:t>ortaya konmalıdır. Yeni </a:t>
            </a:r>
            <a:r>
              <a:rPr lang="tr-TR" sz="2400" dirty="0" smtClean="0"/>
              <a:t>tedavi protokolleri için hedefe yönelik moleküller bulunmalı ve bunlar tedavide kullanılmalıdır.</a:t>
            </a:r>
          </a:p>
        </p:txBody>
      </p:sp>
    </p:spTree>
    <p:extLst>
      <p:ext uri="{BB962C8B-B14F-4D97-AF65-F5344CB8AC3E}">
        <p14:creationId xmlns:p14="http://schemas.microsoft.com/office/powerpoint/2010/main" xmlns="" val="29714734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2263" y="368490"/>
            <a:ext cx="10821537" cy="580847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smtClean="0"/>
              <a:t>KAYNAKÇA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400" dirty="0" err="1" smtClean="0"/>
              <a:t>Ras</a:t>
            </a:r>
            <a:r>
              <a:rPr lang="tr-TR" sz="2400" dirty="0" smtClean="0"/>
              <a:t> Protein Ailesi: Hücresel İşlevi, Moleküler Kontrolü, </a:t>
            </a:r>
            <a:r>
              <a:rPr lang="tr-TR" sz="2400" dirty="0" err="1" smtClean="0"/>
              <a:t>Onkogenezdeki</a:t>
            </a:r>
            <a:r>
              <a:rPr lang="tr-TR" sz="2400" dirty="0" smtClean="0"/>
              <a:t> Rolü Türk Biyokimya Dergisi [</a:t>
            </a:r>
            <a:r>
              <a:rPr lang="tr-TR" sz="2400" dirty="0" err="1" smtClean="0"/>
              <a:t>Turkish</a:t>
            </a:r>
            <a:r>
              <a:rPr lang="tr-TR" sz="2400" dirty="0" smtClean="0"/>
              <a:t> </a:t>
            </a:r>
            <a:r>
              <a:rPr lang="tr-TR" sz="2400" dirty="0" err="1" smtClean="0"/>
              <a:t>Journal</a:t>
            </a:r>
            <a:r>
              <a:rPr lang="tr-TR" sz="2400" dirty="0" smtClean="0"/>
              <a:t> of </a:t>
            </a:r>
            <a:r>
              <a:rPr lang="tr-TR" sz="2400" dirty="0" err="1" smtClean="0"/>
              <a:t>Biochemistry</a:t>
            </a:r>
            <a:r>
              <a:rPr lang="tr-TR" sz="2400" dirty="0" smtClean="0"/>
              <a:t>–</a:t>
            </a:r>
            <a:r>
              <a:rPr lang="tr-TR" sz="2400" dirty="0" err="1" smtClean="0"/>
              <a:t>Turk</a:t>
            </a:r>
            <a:r>
              <a:rPr lang="tr-TR" sz="2400" dirty="0" smtClean="0"/>
              <a:t> J </a:t>
            </a:r>
            <a:r>
              <a:rPr lang="tr-TR" sz="2400" dirty="0" err="1" smtClean="0"/>
              <a:t>Biochem</a:t>
            </a:r>
            <a:r>
              <a:rPr lang="tr-TR" sz="2400" dirty="0" smtClean="0"/>
              <a:t>] 2011; 36 (4) ; 367–373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400" dirty="0" smtClean="0"/>
              <a:t>Mesane kanseri ve RAS </a:t>
            </a:r>
            <a:r>
              <a:rPr lang="tr-TR" sz="2400" dirty="0" err="1" smtClean="0"/>
              <a:t>proto-onkogenleri</a:t>
            </a:r>
            <a:r>
              <a:rPr lang="tr-TR" sz="2400" dirty="0" smtClean="0"/>
              <a:t>  </a:t>
            </a:r>
            <a:r>
              <a:rPr lang="en-US" sz="2400" dirty="0" err="1" smtClean="0"/>
              <a:t>Yeni</a:t>
            </a:r>
            <a:r>
              <a:rPr lang="en-US" sz="2400" dirty="0" smtClean="0"/>
              <a:t> </a:t>
            </a:r>
            <a:r>
              <a:rPr lang="en-US" sz="2400" dirty="0" err="1" smtClean="0"/>
              <a:t>Üroloji</a:t>
            </a:r>
            <a:r>
              <a:rPr lang="en-US" sz="2400" dirty="0" smtClean="0"/>
              <a:t> </a:t>
            </a:r>
            <a:r>
              <a:rPr lang="en-US" sz="2400" dirty="0" err="1" smtClean="0"/>
              <a:t>Dergisi</a:t>
            </a:r>
            <a:r>
              <a:rPr lang="en-US" sz="2400" dirty="0" smtClean="0"/>
              <a:t> - The New Journal of Urology 2012; 7 (1): 55-58</a:t>
            </a:r>
            <a:endParaRPr lang="tr-TR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tr-TR" sz="2400" dirty="0" err="1"/>
              <a:t>Mitojenle</a:t>
            </a:r>
            <a:r>
              <a:rPr lang="tr-TR" sz="2400" dirty="0"/>
              <a:t> etkinleşen protein </a:t>
            </a:r>
            <a:r>
              <a:rPr lang="tr-TR" sz="2400" dirty="0" err="1"/>
              <a:t>kinazların</a:t>
            </a:r>
            <a:r>
              <a:rPr lang="tr-TR" sz="2400" dirty="0"/>
              <a:t> </a:t>
            </a:r>
            <a:r>
              <a:rPr lang="tr-TR" sz="2400" dirty="0" err="1"/>
              <a:t>heterotrimerik</a:t>
            </a:r>
            <a:r>
              <a:rPr lang="tr-TR" sz="2400" dirty="0"/>
              <a:t> G proteinleri ile düzenlenmesi Türk Biyokimya Dergisi [</a:t>
            </a:r>
            <a:r>
              <a:rPr lang="tr-TR" sz="2400" dirty="0" err="1"/>
              <a:t>Turkish</a:t>
            </a:r>
            <a:r>
              <a:rPr lang="tr-TR" sz="2400" dirty="0"/>
              <a:t> </a:t>
            </a:r>
            <a:r>
              <a:rPr lang="tr-TR" sz="2400" dirty="0" err="1"/>
              <a:t>Journal</a:t>
            </a:r>
            <a:r>
              <a:rPr lang="tr-TR" sz="2400" dirty="0"/>
              <a:t> of </a:t>
            </a:r>
            <a:r>
              <a:rPr lang="tr-TR" sz="2400" dirty="0" err="1"/>
              <a:t>Biochemistry</a:t>
            </a:r>
            <a:r>
              <a:rPr lang="tr-TR" sz="2400" dirty="0"/>
              <a:t>–</a:t>
            </a:r>
            <a:r>
              <a:rPr lang="tr-TR" sz="2400" dirty="0" err="1"/>
              <a:t>Turk</a:t>
            </a:r>
            <a:r>
              <a:rPr lang="tr-TR" sz="2400" dirty="0"/>
              <a:t> J </a:t>
            </a:r>
            <a:r>
              <a:rPr lang="tr-TR" sz="2400" dirty="0" err="1"/>
              <a:t>Biochem</a:t>
            </a:r>
            <a:r>
              <a:rPr lang="tr-TR" sz="2400" dirty="0"/>
              <a:t>] 2012; 37 (2) ; 218–228</a:t>
            </a:r>
            <a:r>
              <a:rPr lang="tr-TR" sz="24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400" dirty="0"/>
              <a:t>Sinyal iletimi </a:t>
            </a:r>
            <a:r>
              <a:rPr lang="tr-TR" sz="2400" dirty="0" smtClean="0"/>
              <a:t>mekanizmaları </a:t>
            </a:r>
            <a:r>
              <a:rPr lang="tr-TR" sz="2400" dirty="0"/>
              <a:t>ve kanser Hacettepe Tıp Dergisi 2004; </a:t>
            </a:r>
            <a:r>
              <a:rPr lang="tr-TR" sz="2400" dirty="0" smtClean="0"/>
              <a:t>35:34-42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400" dirty="0" err="1" smtClean="0"/>
              <a:t>Kolorektal</a:t>
            </a:r>
            <a:r>
              <a:rPr lang="tr-TR" sz="2400" dirty="0" smtClean="0"/>
              <a:t> </a:t>
            </a:r>
            <a:r>
              <a:rPr lang="tr-TR" sz="2400" dirty="0"/>
              <a:t>kanser: Genetik ve moleküler biyoloji araştırmaları hasta tedavisine yeterince yansıyor </a:t>
            </a:r>
            <a:r>
              <a:rPr lang="tr-TR" sz="2400" dirty="0" smtClean="0"/>
              <a:t>mu? Emel </a:t>
            </a:r>
            <a:r>
              <a:rPr lang="tr-TR" sz="2400" dirty="0"/>
              <a:t>Canbay</a:t>
            </a:r>
            <a:r>
              <a:rPr lang="tr-TR" sz="2400" baseline="30000" dirty="0"/>
              <a:t>1</a:t>
            </a:r>
            <a:r>
              <a:rPr lang="tr-TR" sz="2400" dirty="0"/>
              <a:t>, Dursun </a:t>
            </a:r>
            <a:r>
              <a:rPr lang="tr-TR" sz="2400" dirty="0" smtClean="0"/>
              <a:t>Buğra</a:t>
            </a:r>
            <a:r>
              <a:rPr lang="tr-TR" sz="2400" baseline="30000" dirty="0" smtClean="0"/>
              <a:t>2 </a:t>
            </a:r>
            <a:r>
              <a:rPr lang="tr-TR" sz="2400" dirty="0"/>
              <a:t>Sayı: </a:t>
            </a:r>
            <a:r>
              <a:rPr lang="tr-TR" sz="2400" dirty="0">
                <a:hlinkClick r:id="rId2"/>
              </a:rPr>
              <a:t>2011, Cilt 27, Sayı </a:t>
            </a:r>
            <a:r>
              <a:rPr lang="tr-TR" sz="2400" dirty="0" smtClean="0">
                <a:hlinkClick r:id="rId2"/>
              </a:rPr>
              <a:t>4</a:t>
            </a:r>
            <a:r>
              <a:rPr lang="tr-TR" sz="2400" dirty="0"/>
              <a:t> </a:t>
            </a:r>
            <a:r>
              <a:rPr lang="tr-TR" sz="2400" dirty="0" smtClean="0"/>
              <a:t>Sayfa</a:t>
            </a:r>
            <a:r>
              <a:rPr lang="tr-TR" sz="2400" dirty="0"/>
              <a:t>: </a:t>
            </a:r>
            <a:r>
              <a:rPr lang="tr-TR" sz="2400" dirty="0" smtClean="0"/>
              <a:t>198-205 DOI</a:t>
            </a:r>
            <a:r>
              <a:rPr lang="tr-TR" sz="2400" dirty="0"/>
              <a:t>: </a:t>
            </a:r>
            <a:r>
              <a:rPr lang="tr-TR" sz="2400" dirty="0" smtClean="0"/>
              <a:t>10.5097/1300-0705.UCD.1256-11.01 Ulusal Cerrahi Dergisi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400" dirty="0" smtClean="0"/>
              <a:t> </a:t>
            </a:r>
            <a:r>
              <a:rPr lang="en-US" sz="2400" dirty="0"/>
              <a:t>The role of signal transducing mechanisms in cancer diagnosis and </a:t>
            </a:r>
            <a:r>
              <a:rPr lang="en-US" sz="2400" dirty="0" smtClean="0"/>
              <a:t>treatment</a:t>
            </a:r>
            <a:r>
              <a:rPr lang="tr-TR" sz="2400" dirty="0" smtClean="0"/>
              <a:t> </a:t>
            </a:r>
            <a:r>
              <a:rPr lang="en-US" sz="2400" dirty="0" err="1" smtClean="0"/>
              <a:t>Zehra</a:t>
            </a:r>
            <a:r>
              <a:rPr lang="en-US" sz="2400" dirty="0" smtClean="0"/>
              <a:t> </a:t>
            </a:r>
            <a:r>
              <a:rPr lang="en-US" sz="2400" dirty="0" err="1"/>
              <a:t>Dilşad</a:t>
            </a:r>
            <a:r>
              <a:rPr lang="en-US" sz="2400" dirty="0"/>
              <a:t> </a:t>
            </a:r>
            <a:r>
              <a:rPr lang="en-US" sz="2400" dirty="0" err="1"/>
              <a:t>Çoban</a:t>
            </a:r>
            <a:r>
              <a:rPr lang="en-US" sz="2400" dirty="0"/>
              <a:t>*, </a:t>
            </a:r>
            <a:r>
              <a:rPr lang="en-US" sz="2400" dirty="0" err="1"/>
              <a:t>Şefik</a:t>
            </a:r>
            <a:r>
              <a:rPr lang="en-US" sz="2400" dirty="0"/>
              <a:t> </a:t>
            </a:r>
            <a:r>
              <a:rPr lang="en-US" sz="2400" dirty="0" err="1" smtClean="0"/>
              <a:t>Güran</a:t>
            </a:r>
            <a:r>
              <a:rPr lang="tr-TR" sz="2400" dirty="0" smtClean="0"/>
              <a:t> </a:t>
            </a:r>
            <a:r>
              <a:rPr lang="sv-SE" sz="2400" dirty="0"/>
              <a:t>Cumhuriyet Med J 2013; 35: </a:t>
            </a:r>
            <a:r>
              <a:rPr lang="sv-SE" sz="2400" dirty="0" smtClean="0"/>
              <a:t>302-310</a:t>
            </a:r>
            <a:endParaRPr lang="tr-TR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tr-TR" sz="2400" dirty="0"/>
              <a:t>KOLOREKTAL KANSER VE ÖNCÜ LEZYONLARINDA KRAS VE </a:t>
            </a:r>
            <a:r>
              <a:rPr lang="tr-TR" sz="2400" dirty="0" smtClean="0"/>
              <a:t>BRAF </a:t>
            </a:r>
            <a:r>
              <a:rPr lang="tr-TR" sz="2400" dirty="0"/>
              <a:t>MUTASYON ANALİZLERİ  YOLUYLA TANISAL YAKLAŞIM VE </a:t>
            </a:r>
            <a:r>
              <a:rPr lang="tr-TR" sz="2400" dirty="0" smtClean="0"/>
              <a:t>HEDEFE </a:t>
            </a:r>
            <a:r>
              <a:rPr lang="tr-TR" sz="2400" dirty="0"/>
              <a:t>YÖNELİK TEDAVİ  SEÇİMİ ÖZNUR ERDOĞAN TEMEL  </a:t>
            </a:r>
            <a:r>
              <a:rPr lang="tr-TR" sz="2400" dirty="0" smtClean="0"/>
              <a:t>BİYOTEKNOLOJİ YÜKSEK </a:t>
            </a:r>
            <a:r>
              <a:rPr lang="tr-TR" sz="2400" dirty="0"/>
              <a:t>LİSANS TEZİ</a:t>
            </a:r>
          </a:p>
          <a:p>
            <a:pPr marL="514350" indent="-514350">
              <a:buFont typeface="+mj-lt"/>
              <a:buAutoNum type="arabicPeriod"/>
            </a:pPr>
            <a:endParaRPr lang="tr-TR" sz="2400" dirty="0"/>
          </a:p>
          <a:p>
            <a:pPr marL="514350" indent="-514350">
              <a:buFont typeface="+mj-lt"/>
              <a:buAutoNum type="arabicPeriod"/>
            </a:pPr>
            <a:endParaRPr lang="tr-TR" dirty="0" smtClean="0"/>
          </a:p>
          <a:p>
            <a:pPr marL="514350" indent="-514350">
              <a:buFont typeface="+mj-lt"/>
              <a:buAutoNum type="arabicPeriod"/>
            </a:pPr>
            <a:endParaRPr lang="tr-TR" dirty="0" smtClean="0"/>
          </a:p>
          <a:p>
            <a:pPr marL="514350" indent="-514350">
              <a:buFont typeface="+mj-lt"/>
              <a:buAutoNum type="arabicPeriod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973687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9307" y="150126"/>
            <a:ext cx="11682484" cy="649633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b="1" dirty="0" smtClean="0">
              <a:solidFill>
                <a:srgbClr val="FF0066"/>
              </a:solidFill>
            </a:endParaRPr>
          </a:p>
          <a:p>
            <a:pPr marL="0" indent="0">
              <a:buNone/>
            </a:pPr>
            <a:r>
              <a:rPr lang="tr-TR" b="1" dirty="0" err="1" smtClean="0">
                <a:solidFill>
                  <a:srgbClr val="FF0066"/>
                </a:solidFill>
              </a:rPr>
              <a:t>Ras</a:t>
            </a:r>
            <a:r>
              <a:rPr lang="tr-TR" b="1" dirty="0" smtClean="0">
                <a:solidFill>
                  <a:srgbClr val="FF0066"/>
                </a:solidFill>
              </a:rPr>
              <a:t> </a:t>
            </a:r>
            <a:r>
              <a:rPr lang="tr-TR" b="1" dirty="0" err="1" smtClean="0">
                <a:solidFill>
                  <a:srgbClr val="FF0066"/>
                </a:solidFill>
              </a:rPr>
              <a:t>Protoonkogenleri</a:t>
            </a:r>
            <a:endParaRPr lang="tr-TR" sz="2400" dirty="0" smtClean="0"/>
          </a:p>
          <a:p>
            <a:r>
              <a:rPr lang="tr-TR" sz="2400" dirty="0"/>
              <a:t>Y</a:t>
            </a:r>
            <a:r>
              <a:rPr lang="tr-TR" sz="2400" dirty="0" smtClean="0"/>
              <a:t>aklaşık </a:t>
            </a:r>
            <a:r>
              <a:rPr lang="tr-TR" sz="2400" dirty="0"/>
              <a:t>21 </a:t>
            </a:r>
            <a:r>
              <a:rPr lang="tr-TR" sz="2400" dirty="0" err="1" smtClean="0"/>
              <a:t>kD</a:t>
            </a:r>
            <a:r>
              <a:rPr lang="tr-TR" sz="2400" dirty="0"/>
              <a:t> </a:t>
            </a:r>
            <a:r>
              <a:rPr lang="tr-TR" sz="2400" dirty="0" smtClean="0"/>
              <a:t>kütleli, </a:t>
            </a:r>
            <a:r>
              <a:rPr lang="tr-TR" sz="2400" dirty="0" err="1" smtClean="0"/>
              <a:t>GTPaz</a:t>
            </a:r>
            <a:r>
              <a:rPr lang="tr-TR" sz="2400" dirty="0" smtClean="0"/>
              <a:t> aktivitesi gösteren G proteinleridir.</a:t>
            </a:r>
          </a:p>
          <a:p>
            <a:r>
              <a:rPr lang="tr-TR" sz="2400" dirty="0" smtClean="0"/>
              <a:t>GTP </a:t>
            </a:r>
            <a:r>
              <a:rPr lang="tr-TR" sz="2400" dirty="0"/>
              <a:t>bağlı veya GDP bağlı formları ile, iki </a:t>
            </a:r>
            <a:r>
              <a:rPr lang="tr-TR" sz="2400" dirty="0" err="1"/>
              <a:t>konformasyon</a:t>
            </a:r>
            <a:r>
              <a:rPr lang="tr-TR" sz="2400" dirty="0"/>
              <a:t> arasında gidip gelerek hücre içerisindeki çeşitli proteinleri etkiler ve onların da </a:t>
            </a:r>
            <a:r>
              <a:rPr lang="tr-TR" sz="2400" dirty="0" err="1"/>
              <a:t>konformasyonlarının</a:t>
            </a:r>
            <a:r>
              <a:rPr lang="tr-TR" sz="2400" dirty="0"/>
              <a:t> değişmesine ve </a:t>
            </a:r>
            <a:r>
              <a:rPr lang="tr-TR" sz="2400" dirty="0" err="1"/>
              <a:t>fosforilenmelerine</a:t>
            </a:r>
            <a:r>
              <a:rPr lang="tr-TR" sz="2400" dirty="0"/>
              <a:t> yol açarak hücre içi sinyal iletimini tetiklerler</a:t>
            </a:r>
            <a:r>
              <a:rPr lang="tr-TR" sz="2400" dirty="0" smtClean="0"/>
              <a:t>.</a:t>
            </a:r>
          </a:p>
          <a:p>
            <a:r>
              <a:rPr lang="tr-TR" sz="2400" dirty="0" smtClean="0"/>
              <a:t>Hücre </a:t>
            </a:r>
            <a:r>
              <a:rPr lang="tr-TR" sz="2400" dirty="0"/>
              <a:t>biyolojisinin her alanında son derece kritik roller </a:t>
            </a:r>
            <a:r>
              <a:rPr lang="tr-TR" sz="2400" dirty="0" smtClean="0"/>
              <a:t>üstlenirler: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2400" dirty="0" smtClean="0"/>
              <a:t> </a:t>
            </a:r>
            <a:r>
              <a:rPr lang="tr-TR" sz="2400" dirty="0"/>
              <a:t>hücre içi protein </a:t>
            </a:r>
            <a:r>
              <a:rPr lang="tr-TR" sz="2400" dirty="0" smtClean="0"/>
              <a:t>trafiğini,</a:t>
            </a:r>
            <a:endParaRPr lang="tr-TR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tr-TR" sz="2400" dirty="0"/>
              <a:t>hücre iskeletinin organizasyonunu,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2400" dirty="0"/>
              <a:t>büyüme faktörü sinyal iletimini,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2400" dirty="0"/>
              <a:t>ve gen ifadesini </a:t>
            </a:r>
            <a:r>
              <a:rPr lang="tr-TR" sz="2400" dirty="0" smtClean="0"/>
              <a:t>düzenlerler.</a:t>
            </a:r>
          </a:p>
          <a:p>
            <a:r>
              <a:rPr lang="tr-TR" sz="2400" dirty="0"/>
              <a:t>H</a:t>
            </a:r>
            <a:r>
              <a:rPr lang="tr-TR" sz="2400" dirty="0" smtClean="0"/>
              <a:t>ücre </a:t>
            </a:r>
            <a:r>
              <a:rPr lang="tr-TR" sz="2400" dirty="0" err="1"/>
              <a:t>membranının</a:t>
            </a:r>
            <a:r>
              <a:rPr lang="tr-TR" sz="2400" dirty="0"/>
              <a:t> iç yüzüne lokalize </a:t>
            </a:r>
            <a:r>
              <a:rPr lang="tr-TR" sz="2400" dirty="0" smtClean="0"/>
              <a:t>olmuşlardır.</a:t>
            </a:r>
          </a:p>
          <a:p>
            <a:r>
              <a:rPr lang="tr-TR" sz="2400" b="1" dirty="0" smtClean="0">
                <a:solidFill>
                  <a:srgbClr val="00B050"/>
                </a:solidFill>
              </a:rPr>
              <a:t>K-</a:t>
            </a:r>
            <a:r>
              <a:rPr lang="tr-TR" sz="2400" b="1" dirty="0" err="1" smtClean="0">
                <a:solidFill>
                  <a:srgbClr val="00B050"/>
                </a:solidFill>
              </a:rPr>
              <a:t>ras</a:t>
            </a:r>
            <a:r>
              <a:rPr lang="tr-TR" sz="2400" dirty="0" smtClean="0"/>
              <a:t>, </a:t>
            </a:r>
            <a:r>
              <a:rPr lang="tr-TR" sz="2400" b="1" dirty="0" smtClean="0">
                <a:solidFill>
                  <a:srgbClr val="00B050"/>
                </a:solidFill>
              </a:rPr>
              <a:t>N-</a:t>
            </a:r>
            <a:r>
              <a:rPr lang="tr-TR" sz="2400" b="1" dirty="0" err="1" smtClean="0">
                <a:solidFill>
                  <a:srgbClr val="00B050"/>
                </a:solidFill>
              </a:rPr>
              <a:t>ras</a:t>
            </a:r>
            <a:r>
              <a:rPr lang="tr-TR" sz="2400" dirty="0" smtClean="0"/>
              <a:t> ve </a:t>
            </a:r>
            <a:r>
              <a:rPr lang="tr-TR" sz="2400" b="1" dirty="0" smtClean="0">
                <a:solidFill>
                  <a:srgbClr val="00B050"/>
                </a:solidFill>
              </a:rPr>
              <a:t>H-</a:t>
            </a:r>
            <a:r>
              <a:rPr lang="tr-TR" sz="2400" b="1" dirty="0" err="1" smtClean="0">
                <a:solidFill>
                  <a:srgbClr val="00B050"/>
                </a:solidFill>
              </a:rPr>
              <a:t>ras</a:t>
            </a:r>
            <a:r>
              <a:rPr lang="tr-TR" sz="2400" dirty="0" smtClean="0"/>
              <a:t> olmak üzere 3 alt türü vardır.</a:t>
            </a:r>
            <a:endParaRPr lang="tr-TR" sz="2400" dirty="0"/>
          </a:p>
          <a:p>
            <a:pPr marL="0" indent="0">
              <a:buNone/>
            </a:pPr>
            <a:endParaRPr lang="tr-TR" sz="2400" dirty="0"/>
          </a:p>
          <a:p>
            <a:pPr marL="0" indent="0">
              <a:buNone/>
            </a:pPr>
            <a:endParaRPr lang="tr-TR" sz="2400" dirty="0" smtClean="0"/>
          </a:p>
          <a:p>
            <a:endParaRPr lang="tr-TR" sz="2400" dirty="0"/>
          </a:p>
          <a:p>
            <a:endParaRPr lang="tr-TR" sz="2400" dirty="0"/>
          </a:p>
          <a:p>
            <a:endParaRPr lang="tr-TR" sz="2400" dirty="0"/>
          </a:p>
          <a:p>
            <a:endParaRPr lang="tr-TR" sz="2400" dirty="0" smtClean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xmlns="" val="1921652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785" y="204716"/>
            <a:ext cx="11395881" cy="59722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err="1" smtClean="0">
                <a:solidFill>
                  <a:srgbClr val="FF0066"/>
                </a:solidFill>
              </a:rPr>
              <a:t>Ras</a:t>
            </a:r>
            <a:r>
              <a:rPr lang="tr-TR" b="1" dirty="0" smtClean="0">
                <a:solidFill>
                  <a:srgbClr val="FF0066"/>
                </a:solidFill>
              </a:rPr>
              <a:t> Aktivasyon Mekanizması</a:t>
            </a:r>
          </a:p>
          <a:p>
            <a:endParaRPr lang="tr-TR" sz="2400" b="1" dirty="0"/>
          </a:p>
        </p:txBody>
      </p:sp>
      <p:sp>
        <p:nvSpPr>
          <p:cNvPr id="5" name="Metin kutusu 4"/>
          <p:cNvSpPr txBox="1"/>
          <p:nvPr/>
        </p:nvSpPr>
        <p:spPr>
          <a:xfrm>
            <a:off x="191068" y="818866"/>
            <a:ext cx="4940489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/>
              <a:t>Hücre zarında bulunan ve içsel </a:t>
            </a:r>
            <a:r>
              <a:rPr lang="tr-TR" sz="2000" dirty="0" err="1"/>
              <a:t>tirozin</a:t>
            </a:r>
            <a:r>
              <a:rPr lang="tr-TR" sz="2000" dirty="0"/>
              <a:t> </a:t>
            </a:r>
            <a:r>
              <a:rPr lang="tr-TR" sz="2000" dirty="0" err="1"/>
              <a:t>kinaz</a:t>
            </a:r>
            <a:r>
              <a:rPr lang="tr-TR" sz="2000" dirty="0"/>
              <a:t> aktiviteleri </a:t>
            </a:r>
            <a:r>
              <a:rPr lang="tr-TR" sz="2000" dirty="0" smtClean="0"/>
              <a:t>olan veya </a:t>
            </a:r>
            <a:r>
              <a:rPr lang="tr-TR" sz="2000" dirty="0"/>
              <a:t>diğer </a:t>
            </a:r>
            <a:r>
              <a:rPr lang="tr-TR" sz="2000" dirty="0" err="1"/>
              <a:t>tirozin</a:t>
            </a:r>
            <a:r>
              <a:rPr lang="tr-TR" sz="2000" dirty="0"/>
              <a:t> </a:t>
            </a:r>
            <a:r>
              <a:rPr lang="tr-TR" sz="2000" dirty="0" err="1"/>
              <a:t>kinazlarla</a:t>
            </a:r>
            <a:r>
              <a:rPr lang="tr-TR" sz="2000" dirty="0"/>
              <a:t> etkileşimleri olan reseptörlerden gelen sinyaller </a:t>
            </a:r>
            <a:r>
              <a:rPr lang="tr-TR" sz="2000" dirty="0" err="1"/>
              <a:t>Ras</a:t>
            </a:r>
            <a:r>
              <a:rPr lang="tr-TR" sz="2000" dirty="0"/>
              <a:t> proteinlerinin aktivasyonuna yol </a:t>
            </a:r>
            <a:r>
              <a:rPr lang="tr-TR" sz="2000" dirty="0" smtClean="0"/>
              <a:t>açar.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 err="1"/>
              <a:t>Tirozin</a:t>
            </a:r>
            <a:r>
              <a:rPr lang="tr-TR" sz="2000" dirty="0"/>
              <a:t> </a:t>
            </a:r>
            <a:r>
              <a:rPr lang="tr-TR" sz="2000" dirty="0" err="1"/>
              <a:t>kinazlarla</a:t>
            </a:r>
            <a:r>
              <a:rPr lang="tr-TR" sz="2000" dirty="0"/>
              <a:t> doğrudan etkileşimleri olmayan </a:t>
            </a:r>
            <a:r>
              <a:rPr lang="tr-TR" sz="2000" dirty="0" err="1"/>
              <a:t>Serpentin</a:t>
            </a:r>
            <a:r>
              <a:rPr lang="tr-TR" sz="2000" dirty="0"/>
              <a:t> reseptörleri ise, </a:t>
            </a:r>
            <a:r>
              <a:rPr lang="tr-TR" sz="2000" dirty="0" err="1"/>
              <a:t>src</a:t>
            </a:r>
            <a:r>
              <a:rPr lang="tr-TR" sz="2000" dirty="0"/>
              <a:t>-benzeri </a:t>
            </a:r>
            <a:r>
              <a:rPr lang="tr-TR" sz="2000" dirty="0" err="1" smtClean="0"/>
              <a:t>kinazları</a:t>
            </a:r>
            <a:r>
              <a:rPr lang="tr-TR" sz="2000" dirty="0" smtClean="0"/>
              <a:t> veya </a:t>
            </a:r>
            <a:r>
              <a:rPr lang="tr-TR" sz="2000" dirty="0" err="1"/>
              <a:t>ligandlardan</a:t>
            </a:r>
            <a:r>
              <a:rPr lang="tr-TR" sz="2000" dirty="0"/>
              <a:t> bağımsız olarak reseptör </a:t>
            </a:r>
            <a:r>
              <a:rPr lang="tr-TR" sz="2000" dirty="0" err="1"/>
              <a:t>kinazları</a:t>
            </a:r>
            <a:r>
              <a:rPr lang="tr-TR" sz="2000" dirty="0"/>
              <a:t> aktive </a:t>
            </a:r>
            <a:r>
              <a:rPr lang="tr-TR" sz="2000" dirty="0" smtClean="0"/>
              <a:t>ederek  </a:t>
            </a:r>
            <a:r>
              <a:rPr lang="tr-TR" sz="2000" dirty="0" err="1"/>
              <a:t>Ras</a:t>
            </a:r>
            <a:r>
              <a:rPr lang="tr-TR" sz="2000" dirty="0"/>
              <a:t> aktivasyonuna yol </a:t>
            </a:r>
            <a:r>
              <a:rPr lang="tr-TR" sz="2000" dirty="0" smtClean="0"/>
              <a:t>açarlar.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b="1" dirty="0">
                <a:solidFill>
                  <a:srgbClr val="00B050"/>
                </a:solidFill>
              </a:rPr>
              <a:t>SOS</a:t>
            </a:r>
            <a:r>
              <a:rPr lang="tr-TR" sz="2000" dirty="0"/>
              <a:t> (son of </a:t>
            </a:r>
            <a:r>
              <a:rPr lang="tr-TR" sz="2000" dirty="0" err="1"/>
              <a:t>sevenless</a:t>
            </a:r>
            <a:r>
              <a:rPr lang="tr-TR" sz="2000" dirty="0"/>
              <a:t>) ve </a:t>
            </a:r>
            <a:r>
              <a:rPr lang="tr-TR" sz="2000" b="1" dirty="0">
                <a:solidFill>
                  <a:srgbClr val="00B050"/>
                </a:solidFill>
              </a:rPr>
              <a:t>GRB2 </a:t>
            </a:r>
            <a:r>
              <a:rPr lang="tr-TR" sz="2000" dirty="0"/>
              <a:t>(</a:t>
            </a:r>
            <a:r>
              <a:rPr lang="tr-TR" sz="2000" dirty="0" err="1"/>
              <a:t>growth</a:t>
            </a:r>
            <a:r>
              <a:rPr lang="tr-TR" sz="2000" dirty="0"/>
              <a:t> </a:t>
            </a:r>
            <a:r>
              <a:rPr lang="tr-TR" sz="2000" dirty="0" err="1"/>
              <a:t>factor</a:t>
            </a:r>
            <a:r>
              <a:rPr lang="tr-TR" sz="2000" dirty="0"/>
              <a:t> </a:t>
            </a:r>
            <a:r>
              <a:rPr lang="tr-TR" sz="2000" dirty="0" err="1" smtClean="0"/>
              <a:t>reseptor</a:t>
            </a:r>
            <a:r>
              <a:rPr lang="tr-TR" sz="2000" dirty="0" smtClean="0"/>
              <a:t> </a:t>
            </a:r>
            <a:r>
              <a:rPr lang="tr-TR" sz="2000" dirty="0" err="1"/>
              <a:t>bound</a:t>
            </a:r>
            <a:r>
              <a:rPr lang="tr-TR" sz="2000" dirty="0"/>
              <a:t> protein 2) </a:t>
            </a:r>
            <a:r>
              <a:rPr lang="tr-TR" sz="2000" dirty="0" err="1"/>
              <a:t>Ras’ın</a:t>
            </a:r>
            <a:r>
              <a:rPr lang="tr-TR" sz="2000" dirty="0"/>
              <a:t> aktivasyonunda rol oynayan </a:t>
            </a:r>
            <a:r>
              <a:rPr lang="tr-TR" sz="2000" dirty="0" smtClean="0"/>
              <a:t>proteinlerdir.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 err="1" smtClean="0"/>
              <a:t>Ras</a:t>
            </a:r>
            <a:r>
              <a:rPr lang="tr-TR" sz="2000" dirty="0" smtClean="0"/>
              <a:t> </a:t>
            </a:r>
            <a:r>
              <a:rPr lang="tr-TR" sz="2000" dirty="0"/>
              <a:t>sinyal yolunun </a:t>
            </a:r>
            <a:r>
              <a:rPr lang="tr-TR" sz="2000" dirty="0" err="1"/>
              <a:t>efektör</a:t>
            </a:r>
            <a:r>
              <a:rPr lang="tr-TR" sz="2000" dirty="0"/>
              <a:t> molekülleri, SOS üzerinde negatif düzenleyici etki ile </a:t>
            </a:r>
            <a:r>
              <a:rPr lang="tr-TR" sz="2000" dirty="0" err="1"/>
              <a:t>Ras</a:t>
            </a:r>
            <a:r>
              <a:rPr lang="tr-TR" sz="2000" dirty="0"/>
              <a:t> aktivasyonunu sonlandırırlar</a:t>
            </a:r>
            <a:r>
              <a:rPr lang="tr-TR" sz="2000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xmlns="" val="3967953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72955" y="313899"/>
            <a:ext cx="5404515" cy="6318914"/>
          </a:xfrm>
        </p:spPr>
        <p:txBody>
          <a:bodyPr>
            <a:normAutofit/>
          </a:bodyPr>
          <a:lstStyle/>
          <a:p>
            <a:r>
              <a:rPr lang="tr-TR" sz="2400" dirty="0" err="1" smtClean="0"/>
              <a:t>Ras’ın</a:t>
            </a:r>
            <a:r>
              <a:rPr lang="tr-TR" sz="2400" dirty="0" smtClean="0"/>
              <a:t> bağlanan </a:t>
            </a:r>
            <a:r>
              <a:rPr lang="tr-TR" sz="2400" dirty="0" err="1" smtClean="0"/>
              <a:t>GTP’yi</a:t>
            </a:r>
            <a:r>
              <a:rPr lang="tr-TR" sz="2400" dirty="0"/>
              <a:t> </a:t>
            </a:r>
            <a:r>
              <a:rPr lang="tr-TR" sz="2400" dirty="0" smtClean="0"/>
              <a:t>hidrolizinden sonra, proteine bağlı kalan </a:t>
            </a:r>
            <a:r>
              <a:rPr lang="tr-TR" sz="2400" dirty="0" err="1" smtClean="0"/>
              <a:t>GDP’nin</a:t>
            </a:r>
            <a:r>
              <a:rPr lang="tr-TR" sz="2400" dirty="0" smtClean="0"/>
              <a:t> uzaklaştırılması için </a:t>
            </a:r>
            <a:r>
              <a:rPr lang="tr-TR" sz="2400" b="1" dirty="0" err="1" smtClean="0">
                <a:solidFill>
                  <a:srgbClr val="00B050"/>
                </a:solidFill>
              </a:rPr>
              <a:t>Guanin</a:t>
            </a:r>
            <a:r>
              <a:rPr lang="tr-TR" sz="2400" b="1" dirty="0" smtClean="0">
                <a:solidFill>
                  <a:srgbClr val="00B050"/>
                </a:solidFill>
              </a:rPr>
              <a:t> Değişim Faktörlerine (GEF; </a:t>
            </a:r>
            <a:r>
              <a:rPr lang="tr-TR" sz="2400" b="1" dirty="0" err="1" smtClean="0">
                <a:solidFill>
                  <a:srgbClr val="00B050"/>
                </a:solidFill>
              </a:rPr>
              <a:t>Guanine</a:t>
            </a:r>
            <a:r>
              <a:rPr lang="tr-TR" sz="2400" b="1" dirty="0" smtClean="0">
                <a:solidFill>
                  <a:srgbClr val="00B050"/>
                </a:solidFill>
              </a:rPr>
              <a:t> Exchange </a:t>
            </a:r>
            <a:r>
              <a:rPr lang="tr-TR" sz="2400" b="1" dirty="0" err="1" smtClean="0">
                <a:solidFill>
                  <a:srgbClr val="00B050"/>
                </a:solidFill>
              </a:rPr>
              <a:t>Factor</a:t>
            </a:r>
            <a:r>
              <a:rPr lang="tr-TR" sz="2400" b="1" dirty="0" smtClean="0">
                <a:solidFill>
                  <a:srgbClr val="00B050"/>
                </a:solidFill>
              </a:rPr>
              <a:t>)</a:t>
            </a:r>
            <a:r>
              <a:rPr lang="tr-TR" sz="2400" dirty="0" smtClean="0"/>
              <a:t> ihtiyaç vardır. </a:t>
            </a:r>
          </a:p>
          <a:p>
            <a:pPr marL="0" indent="0">
              <a:buNone/>
            </a:pPr>
            <a:endParaRPr lang="tr-TR" sz="2400" dirty="0" smtClean="0"/>
          </a:p>
          <a:p>
            <a:r>
              <a:rPr lang="tr-TR" sz="2400" dirty="0" smtClean="0"/>
              <a:t>GEF proteinleri </a:t>
            </a:r>
            <a:r>
              <a:rPr lang="tr-TR" sz="2400" dirty="0" err="1" smtClean="0"/>
              <a:t>Ras</a:t>
            </a:r>
            <a:r>
              <a:rPr lang="tr-TR" sz="2400" dirty="0" smtClean="0"/>
              <a:t>-GDP ile etkileşir ve </a:t>
            </a:r>
            <a:r>
              <a:rPr lang="tr-TR" sz="2400" dirty="0" err="1" smtClean="0"/>
              <a:t>GDP’nin</a:t>
            </a:r>
            <a:r>
              <a:rPr lang="tr-TR" sz="2400" dirty="0" smtClean="0"/>
              <a:t> proteinden uzaklaşarak, </a:t>
            </a:r>
            <a:r>
              <a:rPr lang="tr-TR" sz="2400" dirty="0" err="1" smtClean="0"/>
              <a:t>Ras’ın</a:t>
            </a:r>
            <a:r>
              <a:rPr lang="tr-TR" sz="2400" dirty="0" smtClean="0"/>
              <a:t> hücre içi derişimi daha fazla olan </a:t>
            </a:r>
            <a:r>
              <a:rPr lang="tr-TR" sz="2400" dirty="0" err="1" smtClean="0"/>
              <a:t>GTP’yi</a:t>
            </a:r>
            <a:r>
              <a:rPr lang="tr-TR" sz="2400" dirty="0" smtClean="0"/>
              <a:t> bağlayabilmesine olanak tanırlar.</a:t>
            </a:r>
          </a:p>
          <a:p>
            <a:pPr marL="0" indent="0">
              <a:buNone/>
            </a:pPr>
            <a:endParaRPr lang="tr-TR" sz="2400" dirty="0" smtClean="0"/>
          </a:p>
          <a:p>
            <a:r>
              <a:rPr lang="tr-TR" sz="2400" dirty="0"/>
              <a:t>Bağlanan GTP </a:t>
            </a:r>
            <a:r>
              <a:rPr lang="tr-TR" sz="2400" dirty="0" err="1"/>
              <a:t>Ras’ın</a:t>
            </a:r>
            <a:r>
              <a:rPr lang="tr-TR" sz="2400" dirty="0"/>
              <a:t> içsel </a:t>
            </a:r>
            <a:r>
              <a:rPr lang="tr-TR" sz="2400" dirty="0" err="1"/>
              <a:t>GTPaz</a:t>
            </a:r>
            <a:r>
              <a:rPr lang="tr-TR" sz="2400" dirty="0"/>
              <a:t> </a:t>
            </a:r>
            <a:r>
              <a:rPr lang="tr-TR" sz="2400" dirty="0" smtClean="0"/>
              <a:t>aktivitesi ve </a:t>
            </a:r>
            <a:r>
              <a:rPr lang="tr-TR" sz="2400" dirty="0" err="1"/>
              <a:t>Ras’a</a:t>
            </a:r>
            <a:r>
              <a:rPr lang="tr-TR" sz="2400" dirty="0"/>
              <a:t> bağlanan </a:t>
            </a:r>
            <a:r>
              <a:rPr lang="tr-TR" sz="2400" b="1" dirty="0" err="1">
                <a:solidFill>
                  <a:srgbClr val="00B050"/>
                </a:solidFill>
              </a:rPr>
              <a:t>GTPaz</a:t>
            </a:r>
            <a:r>
              <a:rPr lang="tr-TR" sz="2400" b="1" dirty="0">
                <a:solidFill>
                  <a:srgbClr val="00B050"/>
                </a:solidFill>
              </a:rPr>
              <a:t> Aktive edici Proteinler</a:t>
            </a:r>
            <a:r>
              <a:rPr lang="tr-TR" sz="2400" dirty="0"/>
              <a:t> </a:t>
            </a:r>
            <a:r>
              <a:rPr lang="tr-TR" sz="2400" b="1" dirty="0">
                <a:solidFill>
                  <a:srgbClr val="00B050"/>
                </a:solidFill>
              </a:rPr>
              <a:t>(GAP) </a:t>
            </a:r>
            <a:r>
              <a:rPr lang="tr-TR" sz="2400" dirty="0"/>
              <a:t>’</a:t>
            </a:r>
            <a:r>
              <a:rPr lang="tr-TR" sz="2400" dirty="0" err="1"/>
              <a:t>ın</a:t>
            </a:r>
            <a:r>
              <a:rPr lang="tr-TR" sz="2400" dirty="0"/>
              <a:t> etkisi ile hidrolize uğrar.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xmlns="" val="1479022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7421" y="122830"/>
            <a:ext cx="11914495" cy="6564573"/>
          </a:xfrm>
        </p:spPr>
        <p:txBody>
          <a:bodyPr>
            <a:normAutofit/>
          </a:bodyPr>
          <a:lstStyle/>
          <a:p>
            <a:r>
              <a:rPr lang="tr-TR" sz="2400" dirty="0" smtClean="0"/>
              <a:t>GTP bağlı </a:t>
            </a:r>
            <a:r>
              <a:rPr lang="tr-TR" sz="2400" dirty="0" err="1" smtClean="0"/>
              <a:t>konformasyondaki</a:t>
            </a:r>
            <a:r>
              <a:rPr lang="tr-TR" sz="2400" dirty="0" smtClean="0"/>
              <a:t> </a:t>
            </a:r>
            <a:r>
              <a:rPr lang="tr-TR" sz="2400" dirty="0" err="1" smtClean="0"/>
              <a:t>Ras</a:t>
            </a:r>
            <a:r>
              <a:rPr lang="tr-TR" sz="2400" dirty="0" smtClean="0"/>
              <a:t> ailesi proteinleri, sinyal yolağının alt basamaklarında bulunan </a:t>
            </a:r>
            <a:r>
              <a:rPr lang="tr-TR" sz="2400" dirty="0" err="1" smtClean="0"/>
              <a:t>efektör</a:t>
            </a:r>
            <a:r>
              <a:rPr lang="tr-TR" sz="2400" dirty="0" smtClean="0"/>
              <a:t> proteinlere doğrudan bağlanarak bu proteinleri aktif hale geçirirler.</a:t>
            </a:r>
          </a:p>
          <a:p>
            <a:r>
              <a:rPr lang="tr-TR" sz="2400" dirty="0" smtClean="0"/>
              <a:t>Bilinen </a:t>
            </a:r>
            <a:r>
              <a:rPr lang="tr-TR" sz="2400" dirty="0" err="1" smtClean="0"/>
              <a:t>Ras</a:t>
            </a:r>
            <a:r>
              <a:rPr lang="tr-TR" sz="2400" dirty="0" smtClean="0"/>
              <a:t> </a:t>
            </a:r>
            <a:r>
              <a:rPr lang="tr-TR" sz="2400" dirty="0" err="1" smtClean="0"/>
              <a:t>efektörleri</a:t>
            </a:r>
            <a:r>
              <a:rPr lang="tr-TR" sz="2400" dirty="0" smtClean="0"/>
              <a:t> üç gruba ayrılabilir: </a:t>
            </a:r>
          </a:p>
          <a:p>
            <a:pPr marL="0" indent="0">
              <a:buNone/>
            </a:pPr>
            <a:r>
              <a:rPr lang="tr-TR" sz="2400" dirty="0" smtClean="0"/>
              <a:t>1.   </a:t>
            </a:r>
            <a:r>
              <a:rPr lang="tr-TR" sz="2400" b="1" dirty="0" smtClean="0">
                <a:solidFill>
                  <a:srgbClr val="00B050"/>
                </a:solidFill>
              </a:rPr>
              <a:t>RAF</a:t>
            </a:r>
            <a:r>
              <a:rPr lang="tr-TR" sz="2400" dirty="0" smtClean="0"/>
              <a:t> (“</a:t>
            </a:r>
            <a:r>
              <a:rPr lang="tr-TR" sz="2400" dirty="0" err="1" smtClean="0"/>
              <a:t>Ras</a:t>
            </a:r>
            <a:r>
              <a:rPr lang="tr-TR" sz="2400" dirty="0" smtClean="0"/>
              <a:t> </a:t>
            </a:r>
            <a:r>
              <a:rPr lang="tr-TR" sz="2400" dirty="0" err="1" smtClean="0"/>
              <a:t>Associated</a:t>
            </a:r>
            <a:r>
              <a:rPr lang="tr-TR" sz="2400" dirty="0" smtClean="0"/>
              <a:t> </a:t>
            </a:r>
            <a:r>
              <a:rPr lang="tr-TR" sz="2400" dirty="0" err="1" smtClean="0"/>
              <a:t>Factor</a:t>
            </a:r>
            <a:r>
              <a:rPr lang="tr-TR" sz="2400" dirty="0" smtClean="0"/>
              <a:t>”) ve </a:t>
            </a:r>
            <a:r>
              <a:rPr lang="tr-TR" sz="2400" b="1" dirty="0" smtClean="0">
                <a:solidFill>
                  <a:srgbClr val="00B050"/>
                </a:solidFill>
              </a:rPr>
              <a:t>MAPK/ERK</a:t>
            </a:r>
            <a:r>
              <a:rPr lang="tr-TR" sz="2400" dirty="0" smtClean="0"/>
              <a:t> (“</a:t>
            </a:r>
            <a:r>
              <a:rPr lang="tr-TR" sz="2400" dirty="0" err="1" smtClean="0"/>
              <a:t>Mitogen</a:t>
            </a:r>
            <a:r>
              <a:rPr lang="tr-TR" sz="2400" dirty="0" smtClean="0"/>
              <a:t> </a:t>
            </a:r>
            <a:r>
              <a:rPr lang="tr-TR" sz="2400" dirty="0" err="1" smtClean="0"/>
              <a:t>Activated</a:t>
            </a:r>
            <a:r>
              <a:rPr lang="tr-TR" sz="2400" dirty="0" smtClean="0"/>
              <a:t> Protein </a:t>
            </a:r>
            <a:r>
              <a:rPr lang="tr-TR" sz="2400" dirty="0" err="1" smtClean="0"/>
              <a:t>Kinase</a:t>
            </a:r>
            <a:r>
              <a:rPr lang="tr-TR" sz="2400" dirty="0" smtClean="0"/>
              <a:t>” ve “</a:t>
            </a:r>
            <a:r>
              <a:rPr lang="tr-TR" sz="2400" dirty="0" err="1" smtClean="0"/>
              <a:t>Extracellular</a:t>
            </a:r>
            <a:r>
              <a:rPr lang="tr-TR" sz="2400" dirty="0" smtClean="0"/>
              <a:t> </a:t>
            </a:r>
            <a:r>
              <a:rPr lang="tr-TR" sz="2400" dirty="0" err="1" smtClean="0"/>
              <a:t>Signal</a:t>
            </a:r>
            <a:r>
              <a:rPr lang="tr-TR" sz="2400" dirty="0" smtClean="0"/>
              <a:t> </a:t>
            </a:r>
            <a:r>
              <a:rPr lang="tr-TR" sz="2400" dirty="0" err="1" smtClean="0"/>
              <a:t>Regulated</a:t>
            </a:r>
            <a:r>
              <a:rPr lang="tr-TR" sz="2400" dirty="0" smtClean="0"/>
              <a:t> </a:t>
            </a:r>
            <a:r>
              <a:rPr lang="tr-TR" sz="2400" dirty="0" err="1" smtClean="0"/>
              <a:t>Kinase</a:t>
            </a:r>
            <a:r>
              <a:rPr lang="tr-TR" sz="2400" dirty="0" smtClean="0"/>
              <a:t>”) </a:t>
            </a:r>
            <a:r>
              <a:rPr lang="tr-TR" sz="2400" dirty="0" err="1" smtClean="0"/>
              <a:t>kaskadındaki</a:t>
            </a:r>
            <a:r>
              <a:rPr lang="tr-TR" sz="2400" dirty="0" smtClean="0"/>
              <a:t> </a:t>
            </a:r>
            <a:r>
              <a:rPr lang="tr-TR" sz="2400" dirty="0" err="1" smtClean="0"/>
              <a:t>efektörler</a:t>
            </a:r>
            <a:endParaRPr lang="tr-TR" sz="2400" dirty="0"/>
          </a:p>
          <a:p>
            <a:pPr marL="0" indent="0">
              <a:buNone/>
            </a:pPr>
            <a:r>
              <a:rPr lang="tr-TR" sz="2400" dirty="0" smtClean="0"/>
              <a:t>2.   </a:t>
            </a:r>
            <a:r>
              <a:rPr lang="tr-TR" sz="2400" b="1" dirty="0" smtClean="0">
                <a:solidFill>
                  <a:srgbClr val="00B050"/>
                </a:solidFill>
              </a:rPr>
              <a:t>Fosfoinozitid-3-kinaz (PI3-K) </a:t>
            </a:r>
            <a:r>
              <a:rPr lang="tr-TR" sz="2400" dirty="0" smtClean="0"/>
              <a:t>ve </a:t>
            </a:r>
            <a:r>
              <a:rPr lang="tr-TR" sz="2400" b="1" dirty="0" err="1" smtClean="0">
                <a:solidFill>
                  <a:srgbClr val="00B050"/>
                </a:solidFill>
              </a:rPr>
              <a:t>Ral</a:t>
            </a:r>
            <a:r>
              <a:rPr lang="tr-TR" sz="2400" b="1" dirty="0" smtClean="0">
                <a:solidFill>
                  <a:srgbClr val="00B050"/>
                </a:solidFill>
              </a:rPr>
              <a:t> </a:t>
            </a:r>
            <a:r>
              <a:rPr lang="tr-TR" sz="2400" dirty="0" smtClean="0"/>
              <a:t>(“</a:t>
            </a:r>
            <a:r>
              <a:rPr lang="tr-TR" sz="2400" dirty="0" err="1" smtClean="0"/>
              <a:t>Ras-like</a:t>
            </a:r>
            <a:r>
              <a:rPr lang="tr-TR" sz="2400" dirty="0" smtClean="0"/>
              <a:t>”; </a:t>
            </a:r>
            <a:r>
              <a:rPr lang="tr-TR" sz="2400" dirty="0" err="1" smtClean="0"/>
              <a:t>Ras</a:t>
            </a:r>
            <a:r>
              <a:rPr lang="tr-TR" sz="2400" dirty="0" smtClean="0"/>
              <a:t> benzeri protein) </a:t>
            </a:r>
            <a:r>
              <a:rPr lang="tr-TR" sz="2400" dirty="0" err="1" smtClean="0"/>
              <a:t>kaskadındaki</a:t>
            </a:r>
            <a:r>
              <a:rPr lang="tr-TR" sz="2400" dirty="0" smtClean="0"/>
              <a:t> </a:t>
            </a:r>
            <a:r>
              <a:rPr lang="tr-TR" sz="2400" dirty="0" err="1" smtClean="0"/>
              <a:t>efektörler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 smtClean="0"/>
              <a:t>3.   Çeşitli farklı fonksiyonlara sahip </a:t>
            </a:r>
            <a:r>
              <a:rPr lang="tr-TR" sz="2400" dirty="0" err="1" smtClean="0"/>
              <a:t>Ras</a:t>
            </a:r>
            <a:r>
              <a:rPr lang="tr-TR" sz="2400" dirty="0" smtClean="0"/>
              <a:t> </a:t>
            </a:r>
            <a:r>
              <a:rPr lang="tr-TR" sz="2400" dirty="0" err="1" smtClean="0"/>
              <a:t>efektörleri</a:t>
            </a:r>
            <a:endParaRPr lang="tr-TR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tr-TR" sz="2400" b="1" dirty="0" err="1" smtClean="0">
                <a:solidFill>
                  <a:srgbClr val="00B050"/>
                </a:solidFill>
              </a:rPr>
              <a:t>RalGDS</a:t>
            </a:r>
            <a:r>
              <a:rPr lang="tr-TR" sz="2400" dirty="0" smtClean="0"/>
              <a:t> proteini,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2400" b="1" dirty="0" err="1" smtClean="0">
                <a:solidFill>
                  <a:srgbClr val="00B050"/>
                </a:solidFill>
              </a:rPr>
              <a:t>Rgl</a:t>
            </a:r>
            <a:r>
              <a:rPr lang="tr-TR" sz="2400" dirty="0" smtClean="0"/>
              <a:t> ve </a:t>
            </a:r>
            <a:r>
              <a:rPr lang="tr-TR" sz="2400" b="1" dirty="0" err="1" smtClean="0">
                <a:solidFill>
                  <a:srgbClr val="00B050"/>
                </a:solidFill>
              </a:rPr>
              <a:t>Rlf</a:t>
            </a:r>
            <a:r>
              <a:rPr lang="tr-TR" sz="2400" dirty="0" smtClean="0"/>
              <a:t>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2400" dirty="0" err="1" smtClean="0"/>
              <a:t>FosfolipazC</a:t>
            </a:r>
            <a:r>
              <a:rPr lang="tr-TR" sz="2400" dirty="0" smtClean="0"/>
              <a:t>-epsilon (</a:t>
            </a:r>
            <a:r>
              <a:rPr lang="tr-TR" sz="2400" b="1" dirty="0" err="1" smtClean="0">
                <a:solidFill>
                  <a:srgbClr val="00B050"/>
                </a:solidFill>
              </a:rPr>
              <a:t>PLCe</a:t>
            </a:r>
            <a:r>
              <a:rPr lang="tr-TR" sz="2400" dirty="0" smtClean="0"/>
              <a:t>),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2400" dirty="0" smtClean="0"/>
              <a:t>T-hücreleri </a:t>
            </a:r>
            <a:r>
              <a:rPr lang="tr-TR" sz="2400" dirty="0" err="1" smtClean="0"/>
              <a:t>invazyon</a:t>
            </a:r>
            <a:r>
              <a:rPr lang="tr-TR" sz="2400" dirty="0" smtClean="0"/>
              <a:t> ve metastaz faktörü-1 (</a:t>
            </a:r>
            <a:r>
              <a:rPr lang="tr-TR" sz="2400" b="1" dirty="0" smtClean="0">
                <a:solidFill>
                  <a:srgbClr val="00B050"/>
                </a:solidFill>
              </a:rPr>
              <a:t>TIAM-1</a:t>
            </a:r>
            <a:r>
              <a:rPr lang="tr-TR" sz="2400" dirty="0" smtClean="0"/>
              <a:t>),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2400" dirty="0" err="1" smtClean="0"/>
              <a:t>Ras</a:t>
            </a:r>
            <a:r>
              <a:rPr lang="tr-TR" sz="2400" dirty="0" smtClean="0"/>
              <a:t> etkileşim/ girişim proteini (</a:t>
            </a:r>
            <a:r>
              <a:rPr lang="tr-TR" sz="2400" b="1" dirty="0" smtClean="0">
                <a:solidFill>
                  <a:srgbClr val="00B050"/>
                </a:solidFill>
              </a:rPr>
              <a:t>RIN1</a:t>
            </a:r>
            <a:r>
              <a:rPr lang="tr-TR" sz="2400" dirty="0" smtClean="0"/>
              <a:t>),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2400" dirty="0" err="1" smtClean="0"/>
              <a:t>Afadin</a:t>
            </a:r>
            <a:r>
              <a:rPr lang="tr-TR" sz="2400" dirty="0" smtClean="0"/>
              <a:t> Proteini (</a:t>
            </a:r>
            <a:r>
              <a:rPr lang="tr-TR" sz="2400" b="1" dirty="0" smtClean="0">
                <a:solidFill>
                  <a:srgbClr val="00B050"/>
                </a:solidFill>
              </a:rPr>
              <a:t>AF-6</a:t>
            </a:r>
            <a:r>
              <a:rPr lang="tr-TR" sz="2400" dirty="0" smtClean="0"/>
              <a:t>),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2400" dirty="0" err="1" smtClean="0"/>
              <a:t>Ras</a:t>
            </a:r>
            <a:r>
              <a:rPr lang="tr-TR" sz="2400" dirty="0" smtClean="0"/>
              <a:t> etkileşim bölgesi bulunan proteinler ailesi (</a:t>
            </a:r>
            <a:r>
              <a:rPr lang="tr-TR" sz="2400" b="1" dirty="0" smtClean="0">
                <a:solidFill>
                  <a:srgbClr val="00B050"/>
                </a:solidFill>
              </a:rPr>
              <a:t>RASSF</a:t>
            </a:r>
            <a:r>
              <a:rPr lang="tr-TR" sz="24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xmlns="" val="2730013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218363" y="204716"/>
            <a:ext cx="687847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600" b="1" dirty="0" err="1" smtClean="0">
                <a:solidFill>
                  <a:srgbClr val="FF0066"/>
                </a:solidFill>
              </a:rPr>
              <a:t>Ras</a:t>
            </a:r>
            <a:r>
              <a:rPr lang="tr-TR" sz="2600" b="1" dirty="0">
                <a:solidFill>
                  <a:srgbClr val="FF0066"/>
                </a:solidFill>
              </a:rPr>
              <a:t> </a:t>
            </a:r>
            <a:r>
              <a:rPr lang="tr-TR" sz="2600" b="1" dirty="0" smtClean="0">
                <a:solidFill>
                  <a:srgbClr val="FF0066"/>
                </a:solidFill>
              </a:rPr>
              <a:t>Aracılı MAPK Yolağı Aktivasyon Mekanizması </a:t>
            </a:r>
            <a:endParaRPr lang="tr-TR" sz="2600" b="1" dirty="0">
              <a:solidFill>
                <a:srgbClr val="FF0066"/>
              </a:solidFill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218363" y="697159"/>
            <a:ext cx="10996808" cy="3985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1900" dirty="0" smtClean="0"/>
              <a:t>Aktif  </a:t>
            </a:r>
            <a:r>
              <a:rPr lang="tr-TR" sz="1900" b="1" dirty="0">
                <a:solidFill>
                  <a:srgbClr val="00B050"/>
                </a:solidFill>
              </a:rPr>
              <a:t>GTP-</a:t>
            </a:r>
            <a:r>
              <a:rPr lang="tr-TR" sz="1900" b="1" dirty="0" err="1">
                <a:solidFill>
                  <a:srgbClr val="00B050"/>
                </a:solidFill>
              </a:rPr>
              <a:t>Ras</a:t>
            </a:r>
            <a:r>
              <a:rPr lang="tr-TR" sz="1900" dirty="0"/>
              <a:t>, bir serin/</a:t>
            </a:r>
            <a:r>
              <a:rPr lang="tr-TR" sz="1900" dirty="0" err="1"/>
              <a:t>treonin</a:t>
            </a:r>
            <a:r>
              <a:rPr lang="tr-TR" sz="1900" dirty="0"/>
              <a:t> </a:t>
            </a:r>
            <a:r>
              <a:rPr lang="tr-TR" sz="1900" dirty="0" err="1"/>
              <a:t>kinaz</a:t>
            </a:r>
            <a:r>
              <a:rPr lang="tr-TR" sz="1900" dirty="0"/>
              <a:t> olan </a:t>
            </a:r>
            <a:r>
              <a:rPr lang="tr-TR" sz="1900" dirty="0" err="1" smtClean="0"/>
              <a:t>Raf’a</a:t>
            </a:r>
            <a:r>
              <a:rPr lang="tr-TR" sz="1900" dirty="0" smtClean="0"/>
              <a:t> </a:t>
            </a:r>
            <a:r>
              <a:rPr lang="tr-TR" sz="1900" dirty="0"/>
              <a:t>yüksek </a:t>
            </a:r>
            <a:r>
              <a:rPr lang="tr-TR" sz="1900" dirty="0" err="1"/>
              <a:t>afinite</a:t>
            </a:r>
            <a:r>
              <a:rPr lang="tr-TR" sz="1900" dirty="0"/>
              <a:t> ile </a:t>
            </a:r>
            <a:r>
              <a:rPr lang="tr-TR" sz="1900" dirty="0" smtClean="0"/>
              <a:t>bağlanıp </a:t>
            </a:r>
            <a:r>
              <a:rPr lang="tr-TR" sz="1900" b="1" dirty="0">
                <a:solidFill>
                  <a:srgbClr val="00B050"/>
                </a:solidFill>
              </a:rPr>
              <a:t>Raf</a:t>
            </a:r>
            <a:r>
              <a:rPr lang="tr-TR" sz="1900" dirty="0"/>
              <a:t> </a:t>
            </a:r>
            <a:r>
              <a:rPr lang="tr-TR" sz="1900" dirty="0" err="1"/>
              <a:t>kinazların</a:t>
            </a:r>
            <a:r>
              <a:rPr lang="tr-TR" sz="1900" dirty="0"/>
              <a:t> hücre </a:t>
            </a:r>
            <a:r>
              <a:rPr lang="tr-TR" sz="1900" dirty="0" err="1"/>
              <a:t>membranına</a:t>
            </a:r>
            <a:r>
              <a:rPr lang="tr-TR" sz="1900" dirty="0"/>
              <a:t> yerleşimini ve </a:t>
            </a:r>
            <a:r>
              <a:rPr lang="tr-TR" sz="1900" dirty="0" smtClean="0"/>
              <a:t>aktivasyonunu,</a:t>
            </a:r>
            <a:endParaRPr lang="tr-TR" sz="19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1900" dirty="0" smtClean="0"/>
              <a:t>Daha sonra sırasıyla </a:t>
            </a:r>
            <a:r>
              <a:rPr lang="tr-TR" sz="1900" b="1" dirty="0" smtClean="0">
                <a:solidFill>
                  <a:srgbClr val="00B050"/>
                </a:solidFill>
              </a:rPr>
              <a:t>MEK</a:t>
            </a:r>
            <a:r>
              <a:rPr lang="tr-TR" sz="1900" dirty="0" smtClean="0"/>
              <a:t> ve </a:t>
            </a:r>
            <a:r>
              <a:rPr lang="tr-TR" sz="1900" b="1" dirty="0" err="1" smtClean="0">
                <a:solidFill>
                  <a:srgbClr val="00B050"/>
                </a:solidFill>
              </a:rPr>
              <a:t>ERK</a:t>
            </a:r>
            <a:r>
              <a:rPr lang="tr-TR" sz="1900" dirty="0" err="1" smtClean="0"/>
              <a:t>’in</a:t>
            </a:r>
            <a:r>
              <a:rPr lang="tr-TR" sz="1900" dirty="0" smtClean="0"/>
              <a:t> aktivasyonu ile </a:t>
            </a:r>
            <a:r>
              <a:rPr lang="tr-TR" sz="1900" dirty="0"/>
              <a:t>devam </a:t>
            </a:r>
            <a:r>
              <a:rPr lang="tr-TR" sz="1900" dirty="0" smtClean="0"/>
              <a:t>eden </a:t>
            </a:r>
            <a:r>
              <a:rPr lang="tr-TR" sz="1900" dirty="0"/>
              <a:t>ve </a:t>
            </a:r>
            <a:r>
              <a:rPr lang="tr-TR" sz="1900" dirty="0" smtClean="0"/>
              <a:t>çekirdekteki transkripsiyon faktörlerinin aktivasyonuna </a:t>
            </a:r>
            <a:r>
              <a:rPr lang="tr-TR" sz="1900" dirty="0"/>
              <a:t>yol açan sinyal yolağının </a:t>
            </a:r>
            <a:r>
              <a:rPr lang="tr-TR" sz="1900" dirty="0" smtClean="0"/>
              <a:t>aktive olmasını sağlar.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1900" dirty="0"/>
              <a:t>Tüm </a:t>
            </a:r>
            <a:r>
              <a:rPr lang="tr-TR" sz="1900" dirty="0" err="1"/>
              <a:t>ökaryotik</a:t>
            </a:r>
            <a:r>
              <a:rPr lang="tr-TR" sz="1900" dirty="0"/>
              <a:t> </a:t>
            </a:r>
            <a:r>
              <a:rPr lang="tr-TR" sz="1900" dirty="0" smtClean="0"/>
              <a:t>hücrelerin sitoplazmasında bulunan MAPK proteinleri, hücre </a:t>
            </a:r>
            <a:r>
              <a:rPr lang="tr-TR" sz="1900" dirty="0"/>
              <a:t>zarından çekirdeğe bilgi aktarılmasında önem </a:t>
            </a:r>
            <a:r>
              <a:rPr lang="tr-TR" sz="1900" dirty="0" smtClean="0"/>
              <a:t>taşır.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1900" dirty="0" smtClean="0"/>
              <a:t>MAPK </a:t>
            </a:r>
            <a:r>
              <a:rPr lang="tr-TR" sz="1900" dirty="0"/>
              <a:t>ailesi </a:t>
            </a:r>
            <a:r>
              <a:rPr lang="tr-TR" sz="1900" b="1" dirty="0">
                <a:solidFill>
                  <a:srgbClr val="00B050"/>
                </a:solidFill>
              </a:rPr>
              <a:t>MAPK</a:t>
            </a:r>
            <a:r>
              <a:rPr lang="tr-TR" sz="1900" dirty="0"/>
              <a:t>, </a:t>
            </a:r>
            <a:r>
              <a:rPr lang="tr-TR" sz="1900" b="1" dirty="0">
                <a:solidFill>
                  <a:srgbClr val="00B050"/>
                </a:solidFill>
              </a:rPr>
              <a:t>MAPK </a:t>
            </a:r>
            <a:r>
              <a:rPr lang="tr-TR" sz="1900" b="1" dirty="0" err="1">
                <a:solidFill>
                  <a:srgbClr val="00B050"/>
                </a:solidFill>
              </a:rPr>
              <a:t>kinaz</a:t>
            </a:r>
            <a:r>
              <a:rPr lang="tr-TR" sz="1900" b="1" dirty="0">
                <a:solidFill>
                  <a:srgbClr val="00B050"/>
                </a:solidFill>
              </a:rPr>
              <a:t> </a:t>
            </a:r>
            <a:r>
              <a:rPr lang="tr-TR" sz="1900" dirty="0"/>
              <a:t>(MAP2K) ve </a:t>
            </a:r>
            <a:r>
              <a:rPr lang="tr-TR" sz="1900" b="1" dirty="0">
                <a:solidFill>
                  <a:srgbClr val="00B050"/>
                </a:solidFill>
              </a:rPr>
              <a:t>MAPK </a:t>
            </a:r>
            <a:r>
              <a:rPr lang="tr-TR" sz="1900" b="1" dirty="0" err="1">
                <a:solidFill>
                  <a:srgbClr val="00B050"/>
                </a:solidFill>
              </a:rPr>
              <a:t>kinaz</a:t>
            </a:r>
            <a:r>
              <a:rPr lang="tr-TR" sz="1900" b="1" dirty="0">
                <a:solidFill>
                  <a:srgbClr val="00B050"/>
                </a:solidFill>
              </a:rPr>
              <a:t> </a:t>
            </a:r>
            <a:r>
              <a:rPr lang="tr-TR" sz="1900" b="1" dirty="0" err="1">
                <a:solidFill>
                  <a:srgbClr val="00B050"/>
                </a:solidFill>
              </a:rPr>
              <a:t>kinaz</a:t>
            </a:r>
            <a:r>
              <a:rPr lang="tr-TR" sz="1900" b="1" dirty="0">
                <a:solidFill>
                  <a:srgbClr val="00B050"/>
                </a:solidFill>
              </a:rPr>
              <a:t> </a:t>
            </a:r>
            <a:r>
              <a:rPr lang="tr-TR" sz="1900" dirty="0"/>
              <a:t>(MAP3K) olmak üzere üç </a:t>
            </a:r>
            <a:r>
              <a:rPr lang="tr-TR" sz="1900" dirty="0" err="1"/>
              <a:t>kinazdan</a:t>
            </a:r>
            <a:r>
              <a:rPr lang="tr-TR" sz="1900" dirty="0"/>
              <a:t> oluştuğu gözlenmiştir</a:t>
            </a:r>
            <a:r>
              <a:rPr lang="tr-TR" sz="1900" dirty="0" smtClean="0"/>
              <a:t>. Her </a:t>
            </a:r>
            <a:r>
              <a:rPr lang="tr-TR" sz="1900" dirty="0"/>
              <a:t>bir MAPK </a:t>
            </a:r>
            <a:r>
              <a:rPr lang="tr-TR" sz="1900" dirty="0" err="1"/>
              <a:t>kaskadı</a:t>
            </a:r>
            <a:r>
              <a:rPr lang="tr-TR" sz="1900" dirty="0"/>
              <a:t> bu üç </a:t>
            </a:r>
            <a:r>
              <a:rPr lang="tr-TR" sz="1900" dirty="0" err="1"/>
              <a:t>kinaz</a:t>
            </a:r>
            <a:r>
              <a:rPr lang="tr-TR" sz="1900" dirty="0"/>
              <a:t> ile çalışır. </a:t>
            </a:r>
            <a:endParaRPr lang="tr-TR" sz="19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1900" dirty="0" smtClean="0"/>
              <a:t>MAPK </a:t>
            </a:r>
            <a:r>
              <a:rPr lang="tr-TR" sz="1900" dirty="0"/>
              <a:t>ailesi; </a:t>
            </a:r>
            <a:r>
              <a:rPr lang="tr-TR" sz="1900" b="1" dirty="0"/>
              <a:t>gen ekspresyonu</a:t>
            </a:r>
            <a:r>
              <a:rPr lang="tr-TR" sz="1900" dirty="0"/>
              <a:t>, </a:t>
            </a:r>
            <a:r>
              <a:rPr lang="tr-TR" sz="1900" b="1" dirty="0"/>
              <a:t>hücre bölünmesi</a:t>
            </a:r>
            <a:r>
              <a:rPr lang="tr-TR" sz="1900" dirty="0"/>
              <a:t>, </a:t>
            </a:r>
            <a:r>
              <a:rPr lang="tr-TR" sz="1900" b="1" dirty="0"/>
              <a:t>hücre canlılığı, </a:t>
            </a:r>
            <a:r>
              <a:rPr lang="tr-TR" sz="1900" b="1" dirty="0" err="1"/>
              <a:t>apopitoz</a:t>
            </a:r>
            <a:r>
              <a:rPr lang="tr-TR" sz="1900" b="1" dirty="0"/>
              <a:t>, metabolizma, farklılaşma </a:t>
            </a:r>
            <a:r>
              <a:rPr lang="tr-TR" sz="1900" dirty="0"/>
              <a:t>ve</a:t>
            </a:r>
            <a:r>
              <a:rPr lang="tr-TR" sz="1900" b="1" dirty="0"/>
              <a:t> </a:t>
            </a:r>
            <a:r>
              <a:rPr lang="tr-TR" sz="1900" b="1" dirty="0" err="1"/>
              <a:t>motilite</a:t>
            </a:r>
            <a:r>
              <a:rPr lang="tr-TR" sz="1900" b="1" dirty="0"/>
              <a:t> </a:t>
            </a:r>
            <a:r>
              <a:rPr lang="tr-TR" sz="1900" dirty="0"/>
              <a:t>ile ilişkili </a:t>
            </a:r>
            <a:r>
              <a:rPr lang="tr-TR" sz="1900" dirty="0" smtClean="0"/>
              <a:t>süreçlerin </a:t>
            </a:r>
            <a:r>
              <a:rPr lang="tr-TR" sz="1900" dirty="0"/>
              <a:t>kontrolündeki sinyal iletimi yolaklarını </a:t>
            </a:r>
            <a:r>
              <a:rPr lang="tr-TR" sz="1900" dirty="0" smtClean="0"/>
              <a:t>oluştururlar.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1900" dirty="0"/>
              <a:t>Hormonlar, büyüme  faktörleri,  </a:t>
            </a:r>
            <a:r>
              <a:rPr lang="tr-TR" sz="1900" dirty="0" err="1"/>
              <a:t>diferansiyasyon</a:t>
            </a:r>
            <a:r>
              <a:rPr lang="tr-TR" sz="1900" dirty="0"/>
              <a:t>  faktörleri,  tümör  </a:t>
            </a:r>
            <a:r>
              <a:rPr lang="tr-TR" sz="1900" dirty="0" err="1"/>
              <a:t>promotör</a:t>
            </a:r>
            <a:r>
              <a:rPr lang="tr-TR" sz="1900" dirty="0"/>
              <a:t>  faktörler  bu  yolağı kullanır.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400" dirty="0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>
          <a:xfrm flipV="1">
            <a:off x="838200" y="6176962"/>
            <a:ext cx="10515600" cy="47567"/>
          </a:xfrm>
        </p:spPr>
        <p:txBody>
          <a:bodyPr>
            <a:normAutofit fontScale="25000" lnSpcReduction="20000"/>
          </a:bodyPr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915791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5535" y="95534"/>
            <a:ext cx="11859904" cy="64826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600" b="1" dirty="0" err="1" smtClean="0">
                <a:solidFill>
                  <a:srgbClr val="FF0066"/>
                </a:solidFill>
              </a:rPr>
              <a:t>Ras</a:t>
            </a:r>
            <a:r>
              <a:rPr lang="tr-TR" sz="2600" b="1" dirty="0">
                <a:solidFill>
                  <a:srgbClr val="FF0066"/>
                </a:solidFill>
              </a:rPr>
              <a:t> </a:t>
            </a:r>
            <a:r>
              <a:rPr lang="tr-TR" sz="2600" b="1" dirty="0" smtClean="0">
                <a:solidFill>
                  <a:srgbClr val="FF0066"/>
                </a:solidFill>
              </a:rPr>
              <a:t>Aracılı PI-3K Yolağı </a:t>
            </a:r>
            <a:r>
              <a:rPr lang="tr-TR" sz="2600" b="1" dirty="0">
                <a:solidFill>
                  <a:srgbClr val="FF0066"/>
                </a:solidFill>
              </a:rPr>
              <a:t>A</a:t>
            </a:r>
            <a:r>
              <a:rPr lang="tr-TR" sz="2600" b="1" dirty="0" smtClean="0">
                <a:solidFill>
                  <a:srgbClr val="FF0066"/>
                </a:solidFill>
              </a:rPr>
              <a:t>ktivasyon Mekanizması</a:t>
            </a:r>
            <a:endParaRPr lang="tr-TR" sz="2600" b="1" dirty="0">
              <a:solidFill>
                <a:srgbClr val="FF0066"/>
              </a:solidFill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95534" y="641445"/>
            <a:ext cx="10039984" cy="59349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prstClr val="black"/>
                </a:solidFill>
              </a:rPr>
              <a:t>Fosfoinozitid-3 </a:t>
            </a:r>
            <a:r>
              <a:rPr lang="tr-TR" sz="2000" dirty="0" err="1">
                <a:solidFill>
                  <a:prstClr val="black"/>
                </a:solidFill>
              </a:rPr>
              <a:t>kinaz</a:t>
            </a:r>
            <a:r>
              <a:rPr lang="tr-TR" sz="2000" dirty="0">
                <a:solidFill>
                  <a:prstClr val="black"/>
                </a:solidFill>
              </a:rPr>
              <a:t> (PI-3K) ailesi, büyüme ve yaşama sinyallerinin iletiminden sorumlu proteinlerdir.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prstClr val="black"/>
                </a:solidFill>
              </a:rPr>
              <a:t>PI-3 </a:t>
            </a:r>
            <a:r>
              <a:rPr lang="tr-TR" sz="2000" dirty="0" err="1">
                <a:solidFill>
                  <a:prstClr val="black"/>
                </a:solidFill>
              </a:rPr>
              <a:t>kinaz</a:t>
            </a:r>
            <a:r>
              <a:rPr lang="tr-TR" sz="2000" dirty="0">
                <a:solidFill>
                  <a:prstClr val="black"/>
                </a:solidFill>
              </a:rPr>
              <a:t>, düzenleyici rol oynayan </a:t>
            </a:r>
            <a:r>
              <a:rPr lang="tr-TR" sz="2000" b="1" dirty="0">
                <a:solidFill>
                  <a:srgbClr val="00B050"/>
                </a:solidFill>
              </a:rPr>
              <a:t>p85</a:t>
            </a:r>
            <a:r>
              <a:rPr lang="tr-TR" sz="2000" dirty="0">
                <a:solidFill>
                  <a:prstClr val="black"/>
                </a:solidFill>
              </a:rPr>
              <a:t> ve katalitik aktiviteye sahip olan </a:t>
            </a:r>
            <a:r>
              <a:rPr lang="tr-TR" sz="2000" b="1" dirty="0">
                <a:solidFill>
                  <a:srgbClr val="00B050"/>
                </a:solidFill>
              </a:rPr>
              <a:t>p110</a:t>
            </a:r>
            <a:r>
              <a:rPr lang="tr-TR" sz="2000" dirty="0">
                <a:solidFill>
                  <a:prstClr val="black"/>
                </a:solidFill>
              </a:rPr>
              <a:t> proteinlerinden oluşan bir </a:t>
            </a:r>
            <a:r>
              <a:rPr lang="tr-TR" sz="2000" dirty="0" err="1">
                <a:solidFill>
                  <a:prstClr val="black"/>
                </a:solidFill>
              </a:rPr>
              <a:t>heterodimer</a:t>
            </a:r>
            <a:r>
              <a:rPr lang="tr-TR" sz="2000" dirty="0">
                <a:solidFill>
                  <a:prstClr val="black"/>
                </a:solidFill>
              </a:rPr>
              <a:t> olarak görev yapar</a:t>
            </a:r>
            <a:r>
              <a:rPr lang="tr-TR" sz="2000" dirty="0" smtClean="0">
                <a:solidFill>
                  <a:prstClr val="black"/>
                </a:solidFill>
              </a:rPr>
              <a:t>.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tr-TR" sz="2000" dirty="0"/>
              <a:t>GTP-</a:t>
            </a:r>
            <a:r>
              <a:rPr lang="tr-TR" sz="2000" dirty="0" err="1"/>
              <a:t>Ras</a:t>
            </a:r>
            <a:r>
              <a:rPr lang="tr-TR" sz="2000" dirty="0"/>
              <a:t>, doğrudan p110’a bağlanarak </a:t>
            </a:r>
            <a:r>
              <a:rPr lang="tr-TR" sz="2000" dirty="0" err="1"/>
              <a:t>heterodimeri</a:t>
            </a:r>
            <a:r>
              <a:rPr lang="tr-TR" sz="2000" dirty="0"/>
              <a:t> etkinleştirir</a:t>
            </a:r>
            <a:r>
              <a:rPr lang="tr-TR" sz="2000" dirty="0" smtClean="0"/>
              <a:t>.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tr-TR" sz="2000" dirty="0" smtClean="0"/>
              <a:t>Aktif PI-3K</a:t>
            </a:r>
            <a:r>
              <a:rPr lang="tr-TR" sz="2000" dirty="0"/>
              <a:t>, hücre </a:t>
            </a:r>
            <a:r>
              <a:rPr lang="tr-TR" sz="2000" dirty="0" err="1"/>
              <a:t>membranında</a:t>
            </a:r>
            <a:r>
              <a:rPr lang="tr-TR" sz="2000" dirty="0"/>
              <a:t> </a:t>
            </a:r>
            <a:r>
              <a:rPr lang="tr-TR" sz="2000" dirty="0" err="1"/>
              <a:t>inozitol</a:t>
            </a:r>
            <a:r>
              <a:rPr lang="tr-TR" sz="2000" dirty="0"/>
              <a:t> </a:t>
            </a:r>
            <a:r>
              <a:rPr lang="tr-TR" sz="2000" dirty="0" err="1"/>
              <a:t>fosfolipidlerin</a:t>
            </a:r>
            <a:r>
              <a:rPr lang="tr-TR" sz="2000" dirty="0"/>
              <a:t> </a:t>
            </a:r>
            <a:r>
              <a:rPr lang="tr-TR" sz="2000" dirty="0" err="1"/>
              <a:t>fosforilasyonunu</a:t>
            </a:r>
            <a:r>
              <a:rPr lang="tr-TR" sz="2000" dirty="0"/>
              <a:t> katalizler. </a:t>
            </a:r>
            <a:r>
              <a:rPr lang="tr-TR" sz="2000" dirty="0" err="1"/>
              <a:t>Fosfotidilinozitol</a:t>
            </a:r>
            <a:r>
              <a:rPr lang="tr-TR" sz="2000" dirty="0"/>
              <a:t> </a:t>
            </a:r>
            <a:r>
              <a:rPr lang="tr-TR" sz="2000" dirty="0" err="1"/>
              <a:t>trifosfat</a:t>
            </a:r>
            <a:r>
              <a:rPr lang="tr-TR" sz="2000" dirty="0"/>
              <a:t> (</a:t>
            </a:r>
            <a:r>
              <a:rPr lang="tr-TR" sz="2000" b="1" dirty="0">
                <a:solidFill>
                  <a:srgbClr val="00B050"/>
                </a:solidFill>
              </a:rPr>
              <a:t>PIP3</a:t>
            </a:r>
            <a:r>
              <a:rPr lang="tr-TR" sz="2000" dirty="0"/>
              <a:t>), bu yolla oluşan bir </a:t>
            </a:r>
            <a:r>
              <a:rPr lang="tr-TR" sz="2000" dirty="0" err="1"/>
              <a:t>lipid</a:t>
            </a:r>
            <a:r>
              <a:rPr lang="tr-TR" sz="2000" dirty="0"/>
              <a:t> </a:t>
            </a:r>
            <a:r>
              <a:rPr lang="tr-TR" sz="2000" dirty="0" err="1"/>
              <a:t>mediatördür</a:t>
            </a:r>
            <a:r>
              <a:rPr lang="tr-TR" sz="2000" dirty="0" smtClean="0"/>
              <a:t>.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tr-TR" sz="2000" dirty="0"/>
              <a:t>PIP3, PIP3 bağımlı </a:t>
            </a:r>
            <a:r>
              <a:rPr lang="tr-TR" sz="2000" dirty="0" err="1"/>
              <a:t>kinazlar</a:t>
            </a:r>
            <a:r>
              <a:rPr lang="tr-TR" sz="2000" dirty="0"/>
              <a:t> (</a:t>
            </a:r>
            <a:r>
              <a:rPr lang="tr-TR" sz="2000" b="1" dirty="0">
                <a:solidFill>
                  <a:srgbClr val="00B050"/>
                </a:solidFill>
              </a:rPr>
              <a:t>PDK</a:t>
            </a:r>
            <a:r>
              <a:rPr lang="tr-TR" sz="2000" dirty="0"/>
              <a:t>) ve protein </a:t>
            </a:r>
            <a:r>
              <a:rPr lang="tr-TR" sz="2000" dirty="0" err="1"/>
              <a:t>kinaz</a:t>
            </a:r>
            <a:r>
              <a:rPr lang="tr-TR" sz="2000" dirty="0"/>
              <a:t> B (</a:t>
            </a:r>
            <a:r>
              <a:rPr lang="tr-TR" sz="2000" b="1" dirty="0">
                <a:solidFill>
                  <a:srgbClr val="00B050"/>
                </a:solidFill>
              </a:rPr>
              <a:t>PKB</a:t>
            </a:r>
            <a:r>
              <a:rPr lang="tr-TR" sz="2000" dirty="0"/>
              <a:t>)’</a:t>
            </a:r>
            <a:r>
              <a:rPr lang="tr-TR" sz="2000" dirty="0" err="1"/>
              <a:t>nin</a:t>
            </a:r>
            <a:r>
              <a:rPr lang="tr-TR" sz="2000" dirty="0"/>
              <a:t> aktivasyonundan sorumludur</a:t>
            </a:r>
            <a:r>
              <a:rPr lang="tr-TR" sz="2000" dirty="0" smtClean="0"/>
              <a:t>.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tr-TR" sz="2000" dirty="0"/>
              <a:t>Protein </a:t>
            </a:r>
            <a:r>
              <a:rPr lang="tr-TR" sz="2000" dirty="0" err="1"/>
              <a:t>kinaz</a:t>
            </a:r>
            <a:r>
              <a:rPr lang="tr-TR" sz="2000" dirty="0"/>
              <a:t> B, Akt1 ve Akt2 genleri tarafından kodlanan bir proteindir</a:t>
            </a:r>
            <a:r>
              <a:rPr lang="tr-TR" sz="2000" dirty="0" smtClean="0"/>
              <a:t>.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tr-TR" sz="2000" dirty="0"/>
              <a:t>Tümör baskılayıcı proteinlerden </a:t>
            </a:r>
            <a:r>
              <a:rPr lang="tr-TR" sz="2000" b="1" dirty="0">
                <a:solidFill>
                  <a:srgbClr val="00B050"/>
                </a:solidFill>
              </a:rPr>
              <a:t>PTEN</a:t>
            </a:r>
            <a:r>
              <a:rPr lang="tr-TR" sz="2000" dirty="0"/>
              <a:t> ise, PIP3 oluşumunu </a:t>
            </a:r>
            <a:r>
              <a:rPr lang="tr-TR" sz="2000" dirty="0" err="1"/>
              <a:t>inhibe</a:t>
            </a:r>
            <a:r>
              <a:rPr lang="tr-TR" sz="2000" dirty="0"/>
              <a:t> ederek negatif düzenleyici rol oynar.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tr-TR" sz="2000" dirty="0" smtClean="0"/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tr-TR" sz="2000" dirty="0" smtClean="0"/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tr-TR" sz="2000" dirty="0"/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tr-TR" sz="2000" dirty="0" smtClean="0">
              <a:solidFill>
                <a:prstClr val="black"/>
              </a:solidFill>
            </a:endParaRP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51713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86603" y="191069"/>
            <a:ext cx="10653146" cy="64963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err="1" smtClean="0">
                <a:solidFill>
                  <a:srgbClr val="FF0066"/>
                </a:solidFill>
              </a:rPr>
              <a:t>Ras</a:t>
            </a:r>
            <a:r>
              <a:rPr lang="tr-TR" b="1" dirty="0" smtClean="0">
                <a:solidFill>
                  <a:srgbClr val="FF0066"/>
                </a:solidFill>
              </a:rPr>
              <a:t> Mutasyonları ve Kanser İlişkisi</a:t>
            </a:r>
          </a:p>
          <a:p>
            <a:r>
              <a:rPr lang="tr-TR" sz="2200" dirty="0" err="1"/>
              <a:t>Ras</a:t>
            </a:r>
            <a:r>
              <a:rPr lang="tr-TR" sz="2200" dirty="0"/>
              <a:t> proteinleri büyüyen hücrenin </a:t>
            </a:r>
            <a:r>
              <a:rPr lang="tr-TR" sz="2200" dirty="0" err="1"/>
              <a:t>proliferatif</a:t>
            </a:r>
            <a:r>
              <a:rPr lang="tr-TR" sz="2200" dirty="0"/>
              <a:t> ve değişim sinyallerinde aktif rol aldığı için tüm kanserlerde somatik kazanılmış fonksiyonel mutasyonlara çok </a:t>
            </a:r>
            <a:r>
              <a:rPr lang="tr-TR" sz="2200" dirty="0" smtClean="0"/>
              <a:t>açıktır.</a:t>
            </a:r>
          </a:p>
          <a:p>
            <a:r>
              <a:rPr lang="tr-TR" sz="2200" dirty="0" err="1" smtClean="0"/>
              <a:t>Ras</a:t>
            </a:r>
            <a:r>
              <a:rPr lang="tr-TR" sz="2200" dirty="0" smtClean="0"/>
              <a:t> </a:t>
            </a:r>
            <a:r>
              <a:rPr lang="tr-TR" sz="2200" dirty="0"/>
              <a:t>genlerindeki aktivasyona yol açan mutasyonlar insanlarda tüm kanserlerin %30’unda görülmektedir</a:t>
            </a:r>
            <a:r>
              <a:rPr lang="tr-TR" sz="2200" dirty="0" smtClean="0"/>
              <a:t>.</a:t>
            </a:r>
          </a:p>
          <a:p>
            <a:r>
              <a:rPr lang="tr-TR" sz="2200" dirty="0"/>
              <a:t>Bazı tümörler üzerinde yapılan </a:t>
            </a:r>
            <a:r>
              <a:rPr lang="tr-TR" sz="2200" dirty="0" smtClean="0"/>
              <a:t>çalışmalar, RAS </a:t>
            </a:r>
            <a:r>
              <a:rPr lang="tr-TR" sz="2200" dirty="0"/>
              <a:t>gen ailesinde nokta mutasyonlara yatkın olan bazı ‘hot </a:t>
            </a:r>
            <a:r>
              <a:rPr lang="tr-TR" sz="2200" dirty="0" err="1"/>
              <a:t>spot’ları</a:t>
            </a:r>
            <a:r>
              <a:rPr lang="tr-TR" sz="2200" dirty="0"/>
              <a:t> göstermiştir. Sık mutasyonlar </a:t>
            </a:r>
            <a:r>
              <a:rPr lang="tr-TR" sz="2200" dirty="0" err="1"/>
              <a:t>kodon</a:t>
            </a:r>
            <a:r>
              <a:rPr lang="tr-TR" sz="2200" dirty="0"/>
              <a:t> </a:t>
            </a:r>
            <a:r>
              <a:rPr lang="tr-TR" sz="2200" dirty="0" smtClean="0"/>
              <a:t>12’de </a:t>
            </a:r>
            <a:r>
              <a:rPr lang="tr-TR" sz="2200" b="1" dirty="0" err="1"/>
              <a:t>glisinin</a:t>
            </a:r>
            <a:r>
              <a:rPr lang="tr-TR" sz="2200" b="1" dirty="0"/>
              <a:t> valine</a:t>
            </a:r>
            <a:r>
              <a:rPr lang="tr-TR" sz="2200" dirty="0"/>
              <a:t>, </a:t>
            </a:r>
            <a:r>
              <a:rPr lang="tr-TR" sz="2200" dirty="0" err="1"/>
              <a:t>kodon</a:t>
            </a:r>
            <a:r>
              <a:rPr lang="tr-TR" sz="2200" dirty="0"/>
              <a:t> </a:t>
            </a:r>
            <a:r>
              <a:rPr lang="tr-TR" sz="2200" dirty="0" smtClean="0"/>
              <a:t>13’te </a:t>
            </a:r>
            <a:r>
              <a:rPr lang="tr-TR" sz="2200" b="1" dirty="0" err="1"/>
              <a:t>glisinin</a:t>
            </a:r>
            <a:r>
              <a:rPr lang="tr-TR" sz="2200" b="1" dirty="0"/>
              <a:t> </a:t>
            </a:r>
            <a:r>
              <a:rPr lang="tr-TR" sz="2200" b="1" dirty="0" err="1"/>
              <a:t>sisteine</a:t>
            </a:r>
            <a:r>
              <a:rPr lang="tr-TR" sz="2200" b="1" dirty="0"/>
              <a:t> </a:t>
            </a:r>
            <a:r>
              <a:rPr lang="tr-TR" sz="2200" dirty="0"/>
              <a:t>ve </a:t>
            </a:r>
            <a:r>
              <a:rPr lang="tr-TR" sz="2200" dirty="0" err="1"/>
              <a:t>kodon</a:t>
            </a:r>
            <a:r>
              <a:rPr lang="tr-TR" sz="2200" dirty="0"/>
              <a:t> </a:t>
            </a:r>
            <a:r>
              <a:rPr lang="tr-TR" sz="2200" dirty="0" smtClean="0"/>
              <a:t>61’de </a:t>
            </a:r>
            <a:r>
              <a:rPr lang="tr-TR" sz="2200" b="1" dirty="0" err="1"/>
              <a:t>glutaminin</a:t>
            </a:r>
            <a:r>
              <a:rPr lang="tr-TR" sz="2200" b="1" dirty="0"/>
              <a:t> </a:t>
            </a:r>
            <a:r>
              <a:rPr lang="tr-TR" sz="2200" b="1" dirty="0" err="1"/>
              <a:t>arginin</a:t>
            </a:r>
            <a:r>
              <a:rPr lang="tr-TR" sz="2200" b="1" dirty="0"/>
              <a:t>/</a:t>
            </a:r>
            <a:r>
              <a:rPr lang="tr-TR" sz="2200" b="1" dirty="0" err="1"/>
              <a:t>lizin</a:t>
            </a:r>
            <a:r>
              <a:rPr lang="tr-TR" sz="2200" b="1" dirty="0"/>
              <a:t>/</a:t>
            </a:r>
            <a:r>
              <a:rPr lang="tr-TR" sz="2200" b="1" dirty="0" err="1"/>
              <a:t>lösine</a:t>
            </a:r>
            <a:r>
              <a:rPr lang="tr-TR" sz="2200" b="1" dirty="0"/>
              <a:t> </a:t>
            </a:r>
            <a:r>
              <a:rPr lang="tr-TR" sz="2200" dirty="0"/>
              <a:t>değişimi şeklinde </a:t>
            </a:r>
            <a:r>
              <a:rPr lang="tr-TR" sz="2200" dirty="0" smtClean="0"/>
              <a:t>olmaktadır.</a:t>
            </a:r>
          </a:p>
          <a:p>
            <a:r>
              <a:rPr lang="tr-TR" sz="2200" b="1" dirty="0" err="1" smtClean="0">
                <a:solidFill>
                  <a:srgbClr val="00B050"/>
                </a:solidFill>
              </a:rPr>
              <a:t>Hotspot</a:t>
            </a:r>
            <a:r>
              <a:rPr lang="tr-TR" sz="2200" b="1" dirty="0" smtClean="0">
                <a:solidFill>
                  <a:srgbClr val="00B050"/>
                </a:solidFill>
              </a:rPr>
              <a:t> </a:t>
            </a:r>
            <a:r>
              <a:rPr lang="tr-TR" sz="2200" b="1" dirty="0" err="1">
                <a:solidFill>
                  <a:srgbClr val="00B050"/>
                </a:solidFill>
              </a:rPr>
              <a:t>kodonlar</a:t>
            </a:r>
            <a:r>
              <a:rPr lang="tr-TR" sz="2200" b="1" dirty="0">
                <a:solidFill>
                  <a:srgbClr val="00B050"/>
                </a:solidFill>
              </a:rPr>
              <a:t> </a:t>
            </a:r>
            <a:r>
              <a:rPr lang="tr-TR" sz="2200" dirty="0"/>
              <a:t>olarak bilinen </a:t>
            </a:r>
            <a:r>
              <a:rPr lang="tr-TR" sz="2200" b="1" dirty="0" err="1">
                <a:solidFill>
                  <a:srgbClr val="00B050"/>
                </a:solidFill>
              </a:rPr>
              <a:t>ekzon</a:t>
            </a:r>
            <a:r>
              <a:rPr lang="tr-TR" sz="2200" b="1" dirty="0">
                <a:solidFill>
                  <a:srgbClr val="00B050"/>
                </a:solidFill>
              </a:rPr>
              <a:t> 12</a:t>
            </a:r>
            <a:r>
              <a:rPr lang="tr-TR" sz="2200" dirty="0"/>
              <a:t>, </a:t>
            </a:r>
            <a:r>
              <a:rPr lang="tr-TR" sz="2200" b="1" dirty="0">
                <a:solidFill>
                  <a:srgbClr val="00B050"/>
                </a:solidFill>
              </a:rPr>
              <a:t>13</a:t>
            </a:r>
            <a:r>
              <a:rPr lang="tr-TR" sz="2200" dirty="0"/>
              <a:t> (</a:t>
            </a:r>
            <a:r>
              <a:rPr lang="tr-TR" sz="2200" dirty="0" err="1"/>
              <a:t>segment</a:t>
            </a:r>
            <a:r>
              <a:rPr lang="tr-TR" sz="2200" dirty="0"/>
              <a:t> 1) ve </a:t>
            </a:r>
            <a:r>
              <a:rPr lang="tr-TR" sz="2200" b="1" dirty="0">
                <a:solidFill>
                  <a:srgbClr val="00B050"/>
                </a:solidFill>
              </a:rPr>
              <a:t>61</a:t>
            </a:r>
            <a:r>
              <a:rPr lang="tr-TR" sz="2200" dirty="0"/>
              <a:t> (</a:t>
            </a:r>
            <a:r>
              <a:rPr lang="tr-TR" sz="2200" dirty="0" err="1"/>
              <a:t>segment</a:t>
            </a:r>
            <a:r>
              <a:rPr lang="tr-TR" sz="2200" dirty="0"/>
              <a:t> </a:t>
            </a:r>
            <a:r>
              <a:rPr lang="tr-TR" sz="2200" dirty="0" smtClean="0"/>
              <a:t>2)’deki </a:t>
            </a:r>
            <a:r>
              <a:rPr lang="tr-TR" sz="2200" dirty="0"/>
              <a:t>mutasyonlar spesifik aminoasit değişimlerine neden olur. Bu </a:t>
            </a:r>
            <a:r>
              <a:rPr lang="tr-TR" sz="2200" dirty="0" smtClean="0"/>
              <a:t>değişimler, </a:t>
            </a:r>
            <a:r>
              <a:rPr lang="tr-TR" sz="2200" dirty="0" err="1"/>
              <a:t>GTPaz</a:t>
            </a:r>
            <a:r>
              <a:rPr lang="tr-TR" sz="2200" dirty="0"/>
              <a:t> </a:t>
            </a:r>
            <a:r>
              <a:rPr lang="tr-TR" sz="2200" dirty="0" smtClean="0"/>
              <a:t>aktivitesini bozmakta ve </a:t>
            </a:r>
            <a:r>
              <a:rPr lang="tr-TR" sz="2200" dirty="0"/>
              <a:t>GAP’lara karşı direnç gelişimine yol açarak GTP-bağlı formda kalan </a:t>
            </a:r>
            <a:r>
              <a:rPr lang="tr-TR" sz="2200" dirty="0" err="1"/>
              <a:t>mutant</a:t>
            </a:r>
            <a:r>
              <a:rPr lang="tr-TR" sz="2200" dirty="0"/>
              <a:t> </a:t>
            </a:r>
            <a:r>
              <a:rPr lang="tr-TR" sz="2200" dirty="0" err="1"/>
              <a:t>Ras</a:t>
            </a:r>
            <a:r>
              <a:rPr lang="tr-TR" sz="2200" dirty="0"/>
              <a:t> proteinlerinin hücrede birikimine yol </a:t>
            </a:r>
            <a:r>
              <a:rPr lang="tr-TR" sz="2200" dirty="0" smtClean="0"/>
              <a:t>açar ve </a:t>
            </a:r>
            <a:r>
              <a:rPr lang="tr-TR" sz="2200" dirty="0"/>
              <a:t>h</a:t>
            </a:r>
            <a:r>
              <a:rPr lang="tr-TR" sz="2200" dirty="0" smtClean="0"/>
              <a:t>ücre kontrolsüz bir şekilde uyarılmaya başlar.</a:t>
            </a:r>
          </a:p>
          <a:p>
            <a:r>
              <a:rPr lang="tr-TR" sz="2200" dirty="0"/>
              <a:t>K</a:t>
            </a:r>
            <a:r>
              <a:rPr lang="tr-TR" sz="2200" dirty="0" smtClean="0"/>
              <a:t>anser </a:t>
            </a:r>
            <a:r>
              <a:rPr lang="tr-TR" sz="2200" dirty="0"/>
              <a:t>hücrelerinin kontrolsüz hücre büyümesi, kontrolsüz farklılaşma ve </a:t>
            </a:r>
            <a:r>
              <a:rPr lang="tr-TR" sz="2200" dirty="0" err="1"/>
              <a:t>apoptoza</a:t>
            </a:r>
            <a:r>
              <a:rPr lang="tr-TR" sz="2200" dirty="0"/>
              <a:t> direnç gibi özellikler kazanmalarına yol açarlar. </a:t>
            </a:r>
          </a:p>
          <a:p>
            <a:endParaRPr lang="tr-TR" sz="2200" dirty="0" smtClean="0"/>
          </a:p>
          <a:p>
            <a:endParaRPr lang="tr-TR" sz="2400" dirty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xmlns="" val="3936472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1414</TotalTime>
  <Words>2403</Words>
  <Application>Microsoft Office PowerPoint</Application>
  <PresentationFormat>Özel</PresentationFormat>
  <Paragraphs>163</Paragraphs>
  <Slides>22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3" baseType="lpstr">
      <vt:lpstr>Office Teması</vt:lpstr>
      <vt:lpstr>Ras Yolağının Kanserdeki Yeri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Slayt 17</vt:lpstr>
      <vt:lpstr>Slayt 18</vt:lpstr>
      <vt:lpstr>Slayt 19</vt:lpstr>
      <vt:lpstr>Slayt 20</vt:lpstr>
      <vt:lpstr>Slayt 21</vt:lpstr>
      <vt:lpstr>Slayt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Ras Yolağının Kanserdeki Yeri</dc:title>
  <dc:creator>AcerNB</dc:creator>
  <cp:lastModifiedBy>user</cp:lastModifiedBy>
  <cp:revision>73</cp:revision>
  <dcterms:created xsi:type="dcterms:W3CDTF">2015-11-29T18:34:01Z</dcterms:created>
  <dcterms:modified xsi:type="dcterms:W3CDTF">2018-05-14T12:11:06Z</dcterms:modified>
</cp:coreProperties>
</file>