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302" r:id="rId3"/>
    <p:sldId id="283" r:id="rId4"/>
    <p:sldId id="303" r:id="rId5"/>
    <p:sldId id="301" r:id="rId6"/>
    <p:sldId id="261" r:id="rId7"/>
    <p:sldId id="269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A2DF1-6097-4EF8-9DBC-14494A199A79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7F874-DF63-4B16-8A1C-EDAA241D3A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4213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5324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4086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0910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4083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3121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B6DCD8A-BFF1-4E6B-C70C-E4A0DF17B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DC23892-24E9-EFD4-DB19-8ED5711AD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0FF37CD-E426-2B93-8160-7F5C9E885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5C4D-66FE-4801-9C97-1EBDBDB6E178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D2AA2B9-F475-EE86-575C-ECEBB0D9E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00E18F7-C5EF-CDE3-B2A8-94DE17099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73AD-3298-45C7-8525-6D7F898E71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005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303F49B-C555-726F-2471-BC9F4034D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A4AC265-1943-3036-2929-3121E64C0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1B86FD8-B0E3-FA12-767A-687138C16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5C4D-66FE-4801-9C97-1EBDBDB6E178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26FB795-AE45-C114-D3DE-39FDE4A9B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F50E4F5-E676-6BB9-97D5-3B1DD6977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73AD-3298-45C7-8525-6D7F898E71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681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5AA7DD7-EEAD-EDAE-1E5D-ACE6DADBF8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03A9F86-BD1D-A98E-4EED-72DD770A9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3C55ABC-E688-CB0C-5748-8C9D9F92F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5C4D-66FE-4801-9C97-1EBDBDB6E178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9ED5FD5-C72B-3CED-BE57-5542DC48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55C6E2E-46C3-053F-3F7F-DFDD05060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73AD-3298-45C7-8525-6D7F898E71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2368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65879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2115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17233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99350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08862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1214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4893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03201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4B1A8B-2A1A-5D4A-3C04-BAD6821DE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27EA16E-D9F3-FCBE-154B-084E46C5A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1666666-E947-57C6-3619-1368F1D08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5C4D-66FE-4801-9C97-1EBDBDB6E178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C731785-7197-8F32-AE43-75A3C8FE5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F0452D4-32B6-6053-875D-018DADA98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73AD-3298-45C7-8525-6D7F898E71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4024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07793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162167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6310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468667" y="1397533"/>
            <a:ext cx="24484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806533" y="1323000"/>
            <a:ext cx="3288800" cy="524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▫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8293467" y="1323000"/>
            <a:ext cx="3288800" cy="524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▫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12316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785367" y="1131767"/>
            <a:ext cx="77848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4397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801467" y="1029200"/>
            <a:ext cx="77768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801467" y="3314401"/>
            <a:ext cx="777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2628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2547233" y="1402600"/>
            <a:ext cx="70952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92652" rtl="0">
              <a:spcBef>
                <a:spcPts val="800"/>
              </a:spcBef>
              <a:spcAft>
                <a:spcPts val="0"/>
              </a:spcAft>
              <a:buSzPts val="3400"/>
              <a:buFont typeface="Abril Fatface"/>
              <a:buChar char="▫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1219170" lvl="1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◦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2pPr>
            <a:lvl3pPr marL="1828754" lvl="2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3pPr>
            <a:lvl4pPr marL="2438339" lvl="3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●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4pPr>
            <a:lvl5pPr marL="3047924" lvl="4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○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5pPr>
            <a:lvl6pPr marL="3657509" lvl="5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6pPr>
            <a:lvl7pPr marL="4267093" lvl="6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●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7pPr>
            <a:lvl8pPr marL="4876678" lvl="7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○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8pPr>
            <a:lvl9pPr marL="5486263" lvl="8" indent="-592652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4033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468667" y="1397533"/>
            <a:ext cx="24484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5483800" y="799933"/>
            <a:ext cx="5354800" cy="4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91054">
              <a:spcBef>
                <a:spcPts val="800"/>
              </a:spcBef>
              <a:spcAft>
                <a:spcPts val="0"/>
              </a:spcAft>
              <a:buSzPts val="2200"/>
              <a:buChar char="▫"/>
              <a:defRPr/>
            </a:lvl1pPr>
            <a:lvl2pPr marL="1219170" lvl="1" indent="-491054">
              <a:spcBef>
                <a:spcPts val="0"/>
              </a:spcBef>
              <a:spcAft>
                <a:spcPts val="0"/>
              </a:spcAft>
              <a:buSzPts val="2200"/>
              <a:buChar char="◦"/>
              <a:defRPr/>
            </a:lvl2pPr>
            <a:lvl3pPr marL="1828754" lvl="2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3047924" lvl="4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3657509" lvl="5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4267093" lvl="6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4876678" lvl="7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5486263" lvl="8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34716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468667" y="1397533"/>
            <a:ext cx="24484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697533" y="1345800"/>
            <a:ext cx="2274000" cy="4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▫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7088584" y="1345800"/>
            <a:ext cx="2274000" cy="4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▫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9479633" y="1345800"/>
            <a:ext cx="2274000" cy="4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▫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7940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E1EB812-DE32-6317-4306-8E8DE2B6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54A1E67-88F9-B762-D28C-2D67F37F6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A9E0BE1-1DDC-0ACB-4CAA-83F89B38E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5C4D-66FE-4801-9C97-1EBDBDB6E178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B90D132-7A36-A3B1-CAAC-979B370D6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F535DC5-5711-8E07-83C1-C0B46179E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73AD-3298-45C7-8525-6D7F898E71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4424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5B3887-D2B2-F1A4-63A7-3F9354F0F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FC274A0-F266-E204-1CDE-1F9A32EDB4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BEEB324-E5D9-348C-F432-61E9DDCA94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B6562F0-D089-4DD4-37B4-7981B2D71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5C4D-66FE-4801-9C97-1EBDBDB6E178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3CB2CC9-9BF8-8B27-3101-C27F357F9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395DFA8-7AFF-B3D2-4181-79D1B9C57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73AD-3298-45C7-8525-6D7F898E71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8144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CDE6396-1C0A-6EE2-5385-F0F0BE0B8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A084413-D954-1605-463D-3B4DE4F50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790A904-B87B-F3EF-8DEC-43DE50EC27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E476242A-37BE-DE56-71CF-8CC2B54F16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D66AEA5-1C21-9EFF-B285-3781A8E641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77DEA98-A54C-067A-548F-70A0BE6A0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5C4D-66FE-4801-9C97-1EBDBDB6E178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73D5D4F-06A7-4CC2-D9B7-8C4CFF3B5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BE4D9A5-5D3D-2773-18F0-EAA5E1DC2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73AD-3298-45C7-8525-6D7F898E71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2374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67A7976-3356-5DF2-CA07-D1FDCADB9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590C9F7-6167-51F5-5E2F-7DFC8587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5C4D-66FE-4801-9C97-1EBDBDB6E178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7CE6853-0CF2-6B14-363E-CCA825724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56921BC-1272-5C64-585C-16DF8D4A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73AD-3298-45C7-8525-6D7F898E71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3396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45FDBBB-25BF-8CE4-0577-441163E9C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5C4D-66FE-4801-9C97-1EBDBDB6E178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2829B62-67A8-5670-66DB-E380977AB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AF7F360-1EB5-6907-AB86-89DFE528A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73AD-3298-45C7-8525-6D7F898E71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704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1CA328-FD27-480B-72B1-FB3D42BB1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D1CAE3D-B052-43FD-DA1F-030BE2F0E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76F688A-35B1-38F0-0238-08A54DA3F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C225E9F-D010-5AFA-A8F8-4F1D74B1C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5C4D-66FE-4801-9C97-1EBDBDB6E178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2D9EC40-1518-3747-296E-CE7A1D069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E0B7260-C43C-3FD1-6879-A21907F8C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73AD-3298-45C7-8525-6D7F898E71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381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C57470-52AF-075B-CA5A-E920A0217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AF12FE2C-CA44-70A0-EB3B-4C72351300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E50C506-7186-C69B-B677-08BF93230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90222CD-E4FA-ACC8-377D-AB6D7BE92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5C4D-66FE-4801-9C97-1EBDBDB6E178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DDF0D22-E722-4FAA-3D1B-BCC05CF86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6657555-6730-835D-69ED-E04D5F7F8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73AD-3298-45C7-8525-6D7F898E71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2046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367BBCBC-AFBE-422C-B737-9DAFE46F4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46557C0-9F65-8FA8-2840-D432C1A85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6C1F7F4-F7AB-535E-91AC-572DE6B7B6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F5C4D-66FE-4801-9C97-1EBDBDB6E178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4214A6C-0954-539A-9373-539374E69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6EB24E8-C681-E8B6-A01C-A47A7FC2D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F73AD-3298-45C7-8525-6D7F898E71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443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43787-D3DC-45D5-B56C-69A6C1B79726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6254B-239C-4179-BDCB-5F38BC1EE8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436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719403" y="2276872"/>
            <a:ext cx="6048672" cy="109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eaLnBrk="1" hangingPunct="1"/>
            <a:r>
              <a:rPr lang="tr-TR" sz="3200" b="1" dirty="0">
                <a:latin typeface="Arial Narrow" panose="020B0606020202030204" pitchFamily="34" charset="0"/>
              </a:rPr>
              <a:t>HIZLI DEVRE: </a:t>
            </a:r>
          </a:p>
          <a:p>
            <a:pPr eaLnBrk="1" hangingPunct="1"/>
            <a:r>
              <a:rPr lang="tr-TR" sz="3200" dirty="0">
                <a:latin typeface="Arial Narrow" panose="020B0606020202030204" pitchFamily="34" charset="0"/>
              </a:rPr>
              <a:t>Otoyolda önümüze aniden bir aracın çıkması – </a:t>
            </a:r>
            <a:r>
              <a:rPr lang="tr-TR" sz="3200" dirty="0" err="1">
                <a:latin typeface="Arial Narrow" panose="020B0606020202030204" pitchFamily="34" charset="0"/>
              </a:rPr>
              <a:t>talamus</a:t>
            </a:r>
            <a:r>
              <a:rPr lang="tr-TR" sz="3200" dirty="0">
                <a:latin typeface="Arial Narrow" panose="020B0606020202030204" pitchFamily="34" charset="0"/>
              </a:rPr>
              <a:t> </a:t>
            </a:r>
            <a:r>
              <a:rPr lang="tr-TR" sz="3200" dirty="0" err="1">
                <a:latin typeface="Arial Narrow" panose="020B0606020202030204" pitchFamily="34" charset="0"/>
              </a:rPr>
              <a:t>amigdalaya</a:t>
            </a:r>
            <a:r>
              <a:rPr lang="tr-TR" sz="3200" dirty="0">
                <a:latin typeface="Arial Narrow" panose="020B0606020202030204" pitchFamily="34" charset="0"/>
              </a:rPr>
              <a:t> bilgiyi aktarır – frene basılır </a:t>
            </a:r>
          </a:p>
          <a:p>
            <a:pPr eaLnBrk="1" hangingPunct="1"/>
            <a:endParaRPr lang="en-US" altLang="tr-TR" sz="3200" dirty="0">
              <a:latin typeface="Arial Narrow" panose="020B0606020202030204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D9281C54-08B5-4D15-B4F0-D7B30173E5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741"/>
          <a:stretch/>
        </p:blipFill>
        <p:spPr>
          <a:xfrm>
            <a:off x="7056107" y="2823472"/>
            <a:ext cx="3200400" cy="226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26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679511" y="1028733"/>
            <a:ext cx="5952661" cy="109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eaLnBrk="1" hangingPunct="1"/>
            <a:r>
              <a:rPr lang="tr-TR" altLang="tr-TR" sz="3200" dirty="0">
                <a:latin typeface="Arial Narrow" panose="020B0606020202030204" pitchFamily="34" charset="0"/>
              </a:rPr>
              <a:t>Yavaş devre </a:t>
            </a:r>
            <a:r>
              <a:rPr lang="tr-TR" altLang="tr-TR" sz="3200" dirty="0" err="1">
                <a:latin typeface="Arial Narrow" panose="020B0606020202030204" pitchFamily="34" charset="0"/>
              </a:rPr>
              <a:t>deklaratif</a:t>
            </a:r>
            <a:r>
              <a:rPr lang="tr-TR" altLang="tr-TR" sz="3200" dirty="0">
                <a:latin typeface="Arial Narrow" panose="020B0606020202030204" pitchFamily="34" charset="0"/>
              </a:rPr>
              <a:t> bellek ile de ilişkilidir.</a:t>
            </a:r>
          </a:p>
          <a:p>
            <a:pPr eaLnBrk="1" hangingPunct="1"/>
            <a:r>
              <a:rPr lang="tr-TR" altLang="tr-TR" sz="3200" dirty="0">
                <a:latin typeface="Arial Narrow" panose="020B0606020202030204" pitchFamily="34" charset="0"/>
              </a:rPr>
              <a:t>Duygular daha yavaş açığa çıkar.</a:t>
            </a:r>
          </a:p>
          <a:p>
            <a:pPr eaLnBrk="1" hangingPunct="1"/>
            <a:r>
              <a:rPr lang="tr-TR" altLang="tr-TR" sz="3200" dirty="0">
                <a:latin typeface="Arial Narrow" panose="020B0606020202030204" pitchFamily="34" charset="0"/>
              </a:rPr>
              <a:t>Bilincimize daha kompleks bilgiler iletilir.</a:t>
            </a:r>
          </a:p>
          <a:p>
            <a:pPr eaLnBrk="1" hangingPunct="1"/>
            <a:r>
              <a:rPr lang="tr-TR" altLang="tr-TR" sz="3200" dirty="0" err="1">
                <a:latin typeface="Arial Narrow" panose="020B0606020202030204" pitchFamily="34" charset="0"/>
              </a:rPr>
              <a:t>Serebral</a:t>
            </a:r>
            <a:r>
              <a:rPr lang="tr-TR" altLang="tr-TR" sz="3200" dirty="0">
                <a:latin typeface="Arial Narrow" panose="020B0606020202030204" pitchFamily="34" charset="0"/>
              </a:rPr>
              <a:t> korteks ile ilişkilidir.</a:t>
            </a:r>
          </a:p>
          <a:p>
            <a:pPr eaLnBrk="1" hangingPunct="1"/>
            <a:r>
              <a:rPr lang="tr-TR" altLang="tr-TR" sz="3200" dirty="0">
                <a:latin typeface="Arial Narrow" panose="020B0606020202030204" pitchFamily="34" charset="0"/>
              </a:rPr>
              <a:t>Ortada açık bir neden yokken korkmamızın nedeni bu devredir.</a:t>
            </a:r>
            <a:endParaRPr lang="en-US" altLang="tr-TR" sz="3200" dirty="0">
              <a:latin typeface="Arial Narrow" panose="020B0606020202030204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9F6933B0-BCD6-41B7-A76F-115A62491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160" y="2121934"/>
            <a:ext cx="4236877" cy="237192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750" y="6093200"/>
            <a:ext cx="12201751" cy="76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57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967541" y="1700808"/>
            <a:ext cx="7095200" cy="109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eaLnBrk="1" hangingPunct="1"/>
            <a:r>
              <a:rPr lang="tr-TR" sz="2667" dirty="0">
                <a:latin typeface="Arial Narrow" panose="020B0606020202030204" pitchFamily="34" charset="0"/>
              </a:rPr>
              <a:t>İkincil duygular </a:t>
            </a:r>
            <a:r>
              <a:rPr lang="tr-TR" sz="2667" dirty="0" err="1">
                <a:latin typeface="Arial Narrow" panose="020B0606020202030204" pitchFamily="34" charset="0"/>
              </a:rPr>
              <a:t>kortekskteki</a:t>
            </a:r>
            <a:r>
              <a:rPr lang="tr-TR" sz="2667" dirty="0">
                <a:latin typeface="Arial Narrow" panose="020B0606020202030204" pitchFamily="34" charset="0"/>
              </a:rPr>
              <a:t> </a:t>
            </a:r>
            <a:r>
              <a:rPr lang="tr-TR" sz="2667" dirty="0" err="1">
                <a:latin typeface="Arial Narrow" panose="020B0606020202030204" pitchFamily="34" charset="0"/>
              </a:rPr>
              <a:t>frontal</a:t>
            </a:r>
            <a:r>
              <a:rPr lang="tr-TR" sz="2667" dirty="0">
                <a:latin typeface="Arial Narrow" panose="020B0606020202030204" pitchFamily="34" charset="0"/>
              </a:rPr>
              <a:t> lob boyunca olan yavaş devre tarafından belirlenir.</a:t>
            </a:r>
            <a:r>
              <a:rPr lang="en-US" sz="2667" dirty="0">
                <a:latin typeface="Arial Narrow" panose="020B0606020202030204" pitchFamily="34" charset="0"/>
              </a:rPr>
              <a:t> </a:t>
            </a:r>
            <a:endParaRPr lang="tr-TR" sz="2667" dirty="0">
              <a:latin typeface="Arial Narrow" panose="020B0606020202030204" pitchFamily="34" charset="0"/>
            </a:endParaRPr>
          </a:p>
          <a:p>
            <a:pPr eaLnBrk="1" hangingPunct="1"/>
            <a:r>
              <a:rPr lang="tr-TR" sz="2667" b="1" dirty="0">
                <a:latin typeface="Arial Narrow" panose="020B0606020202030204" pitchFamily="34" charset="0"/>
              </a:rPr>
              <a:t>Ör: </a:t>
            </a:r>
            <a:r>
              <a:rPr lang="tr-TR" sz="2667" dirty="0">
                <a:latin typeface="Arial Narrow" panose="020B0606020202030204" pitchFamily="34" charset="0"/>
              </a:rPr>
              <a:t>Kıskançlık – süreç çok daha komplekstir. </a:t>
            </a:r>
          </a:p>
          <a:p>
            <a:pPr eaLnBrk="1" hangingPunct="1"/>
            <a:r>
              <a:rPr lang="tr-TR" sz="2667" dirty="0">
                <a:latin typeface="Arial Narrow" panose="020B0606020202030204" pitchFamily="34" charset="0"/>
              </a:rPr>
              <a:t>Bilgi </a:t>
            </a:r>
            <a:r>
              <a:rPr lang="tr-TR" sz="2667" dirty="0" err="1">
                <a:latin typeface="Arial Narrow" panose="020B0606020202030204" pitchFamily="34" charset="0"/>
              </a:rPr>
              <a:t>talamustan</a:t>
            </a:r>
            <a:r>
              <a:rPr lang="tr-TR" sz="2667" dirty="0">
                <a:latin typeface="Arial Narrow" panose="020B0606020202030204" pitchFamily="34" charset="0"/>
              </a:rPr>
              <a:t> </a:t>
            </a:r>
            <a:r>
              <a:rPr lang="tr-TR" sz="2667" dirty="0" err="1">
                <a:latin typeface="Arial Narrow" panose="020B0606020202030204" pitchFamily="34" charset="0"/>
              </a:rPr>
              <a:t>frontal</a:t>
            </a:r>
            <a:r>
              <a:rPr lang="tr-TR" sz="2667" dirty="0">
                <a:latin typeface="Arial Narrow" panose="020B0606020202030204" pitchFamily="34" charset="0"/>
              </a:rPr>
              <a:t> </a:t>
            </a:r>
            <a:r>
              <a:rPr lang="tr-TR" sz="2667" dirty="0" err="1">
                <a:latin typeface="Arial Narrow" panose="020B0606020202030204" pitchFamily="34" charset="0"/>
              </a:rPr>
              <a:t>korteks’e</a:t>
            </a:r>
            <a:r>
              <a:rPr lang="tr-TR" sz="2667" dirty="0">
                <a:latin typeface="Arial Narrow" panose="020B0606020202030204" pitchFamily="34" charset="0"/>
              </a:rPr>
              <a:t> (bilişsel analiz ve </a:t>
            </a:r>
            <a:r>
              <a:rPr lang="tr-TR" sz="2667" dirty="0" err="1">
                <a:latin typeface="Arial Narrow" panose="020B0606020202030204" pitchFamily="34" charset="0"/>
              </a:rPr>
              <a:t>integrasyon</a:t>
            </a:r>
            <a:r>
              <a:rPr lang="tr-TR" sz="2667" dirty="0">
                <a:latin typeface="Arial Narrow" panose="020B0606020202030204" pitchFamily="34" charset="0"/>
              </a:rPr>
              <a:t> için) ve oradan da </a:t>
            </a:r>
            <a:r>
              <a:rPr lang="tr-TR" sz="2667" dirty="0" err="1">
                <a:latin typeface="Arial Narrow" panose="020B0606020202030204" pitchFamily="34" charset="0"/>
              </a:rPr>
              <a:t>amigdalaya</a:t>
            </a:r>
            <a:r>
              <a:rPr lang="tr-TR" sz="2667" dirty="0">
                <a:latin typeface="Arial Narrow" panose="020B0606020202030204" pitchFamily="34" charset="0"/>
              </a:rPr>
              <a:t> geri getirilir.</a:t>
            </a:r>
          </a:p>
          <a:p>
            <a:pPr eaLnBrk="1" hangingPunct="1"/>
            <a:r>
              <a:rPr lang="tr-TR" sz="2667" dirty="0">
                <a:latin typeface="Arial Narrow" panose="020B0606020202030204" pitchFamily="34" charset="0"/>
              </a:rPr>
              <a:t>Duygusal uyarılma ve bilişsel değerlendirme bir aradadır – duygusal ve davranışsal cevaplar daha rafinedir.</a:t>
            </a:r>
            <a:endParaRPr lang="en-US" altLang="tr-TR" sz="2667" dirty="0">
              <a:latin typeface="Arial Narrow" panose="020B0606020202030204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52E76DC-337D-4DE8-B6EB-3AD5EFD8B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93759">
            <a:off x="8781342" y="1426387"/>
            <a:ext cx="3020261" cy="186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20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22115BDB-7BFE-4999-BD47-3E8698AE8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5349" y="2084851"/>
            <a:ext cx="3275121" cy="3168352"/>
          </a:xfrm>
        </p:spPr>
        <p:txBody>
          <a:bodyPr/>
          <a:lstStyle/>
          <a:p>
            <a:r>
              <a:rPr lang="tr-TR" sz="4267" u="sng" dirty="0" err="1">
                <a:latin typeface="Arial Narrow" panose="020B0606020202030204" pitchFamily="34" charset="0"/>
              </a:rPr>
              <a:t>Talamus</a:t>
            </a:r>
            <a:r>
              <a:rPr lang="tr-TR" sz="4267" dirty="0">
                <a:latin typeface="Arial Narrow" panose="020B0606020202030204" pitchFamily="34" charset="0"/>
              </a:rPr>
              <a:t>,</a:t>
            </a:r>
          </a:p>
          <a:p>
            <a:pPr marL="16933" indent="0">
              <a:buNone/>
            </a:pPr>
            <a:r>
              <a:rPr lang="tr-TR" sz="4267" dirty="0">
                <a:latin typeface="Arial Narrow" panose="020B0606020202030204" pitchFamily="34" charset="0"/>
              </a:rPr>
              <a:t>bekçi görevi görür.</a:t>
            </a:r>
          </a:p>
          <a:p>
            <a:pPr marL="16933" indent="0">
              <a:buNone/>
            </a:pPr>
            <a:endParaRPr lang="tr-TR" sz="3200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BF995EE-38F0-4DA2-8EFF-200F4B12D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68" y="794848"/>
            <a:ext cx="5762209" cy="526830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128248"/>
            <a:ext cx="12201751" cy="76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71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353400" y="1124744"/>
            <a:ext cx="2563667" cy="318359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lvl="0"/>
            <a:r>
              <a:rPr lang="tr-TR" altLang="tr-TR" sz="3733" b="1" dirty="0">
                <a:latin typeface="Arial Narrow" panose="020B0606020202030204" pitchFamily="34" charset="0"/>
              </a:rPr>
              <a:t>İki yol birbirinden farklı ama bazı yönleri ortaktır.</a:t>
            </a:r>
            <a:endParaRPr sz="3733" b="1" dirty="0">
              <a:latin typeface="Arial Narrow" panose="020B0606020202030204" pitchFamily="34" charset="0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751851" y="932723"/>
            <a:ext cx="6816757" cy="508856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eaLnBrk="1" hangingPunct="1"/>
            <a:r>
              <a:rPr lang="tr-TR" altLang="tr-TR" sz="3200" dirty="0">
                <a:latin typeface="Arial Narrow" panose="020B0606020202030204" pitchFamily="34" charset="0"/>
              </a:rPr>
              <a:t>İkisi de </a:t>
            </a:r>
            <a:r>
              <a:rPr lang="tr-TR" altLang="tr-TR" sz="3200" dirty="0" err="1">
                <a:latin typeface="Arial Narrow" panose="020B0606020202030204" pitchFamily="34" charset="0"/>
              </a:rPr>
              <a:t>lim</a:t>
            </a:r>
            <a:r>
              <a:rPr lang="tr-TR" altLang="tr-TR" sz="3200" u="sng" dirty="0" err="1">
                <a:latin typeface="Arial Narrow" panose="020B0606020202030204" pitchFamily="34" charset="0"/>
              </a:rPr>
              <a:t>bik</a:t>
            </a:r>
            <a:r>
              <a:rPr lang="tr-TR" altLang="tr-TR" sz="3200" u="sng" dirty="0">
                <a:latin typeface="Arial Narrow" panose="020B0606020202030204" pitchFamily="34" charset="0"/>
              </a:rPr>
              <a:t> sisteme </a:t>
            </a:r>
            <a:r>
              <a:rPr lang="tr-TR" altLang="tr-TR" sz="3200" dirty="0">
                <a:latin typeface="Arial Narrow" panose="020B0606020202030204" pitchFamily="34" charset="0"/>
              </a:rPr>
              <a:t>dayanır.</a:t>
            </a:r>
            <a:endParaRPr lang="en-US" altLang="tr-TR" sz="3200" dirty="0">
              <a:latin typeface="Arial Narrow" panose="020B0606020202030204" pitchFamily="34" charset="0"/>
            </a:endParaRPr>
          </a:p>
          <a:p>
            <a:pPr eaLnBrk="1" hangingPunct="1"/>
            <a:r>
              <a:rPr lang="tr-TR" altLang="tr-TR" sz="3200" dirty="0">
                <a:latin typeface="Arial Narrow" panose="020B0606020202030204" pitchFamily="34" charset="0"/>
              </a:rPr>
              <a:t>Her iki devrede de </a:t>
            </a:r>
            <a:r>
              <a:rPr lang="tr-TR" altLang="tr-TR" sz="3200" u="sng" dirty="0" err="1">
                <a:latin typeface="Arial Narrow" panose="020B0606020202030204" pitchFamily="34" charset="0"/>
              </a:rPr>
              <a:t>amigdala</a:t>
            </a:r>
            <a:r>
              <a:rPr lang="tr-TR" altLang="tr-TR" sz="3200" dirty="0">
                <a:latin typeface="Arial Narrow" panose="020B0606020202030204" pitchFamily="34" charset="0"/>
              </a:rPr>
              <a:t> merkezi rol oynar</a:t>
            </a:r>
            <a:r>
              <a:rPr lang="en-US" altLang="tr-TR" sz="3200" dirty="0">
                <a:latin typeface="Arial Narrow" panose="020B0606020202030204" pitchFamily="34" charset="0"/>
              </a:rPr>
              <a:t>.</a:t>
            </a:r>
            <a:endParaRPr lang="tr-TR" altLang="tr-TR" sz="3200" dirty="0">
              <a:latin typeface="Arial Narrow" panose="020B0606020202030204" pitchFamily="34" charset="0"/>
            </a:endParaRPr>
          </a:p>
          <a:p>
            <a:pPr eaLnBrk="1" hangingPunct="1"/>
            <a:r>
              <a:rPr lang="tr-TR" altLang="tr-TR" sz="3200" u="sng" dirty="0" err="1">
                <a:latin typeface="Arial Narrow" panose="020B0606020202030204" pitchFamily="34" charset="0"/>
              </a:rPr>
              <a:t>Amigdala</a:t>
            </a:r>
            <a:r>
              <a:rPr lang="tr-TR" altLang="tr-TR" sz="3200" u="sng" dirty="0">
                <a:latin typeface="Arial Narrow" panose="020B0606020202030204" pitchFamily="34" charset="0"/>
              </a:rPr>
              <a:t> (korku merkezi)</a:t>
            </a:r>
            <a:r>
              <a:rPr lang="tr-TR" altLang="tr-TR" sz="3200" dirty="0">
                <a:latin typeface="Arial Narrow" panose="020B0606020202030204" pitchFamily="34" charset="0"/>
              </a:rPr>
              <a:t>, bilinenin aksine hem negatif hem de pozitif duygularda önem taşır.</a:t>
            </a:r>
            <a:endParaRPr lang="en-US" altLang="tr-TR" sz="3200" dirty="0">
              <a:latin typeface="Arial Narrow" panose="020B0606020202030204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DB8037FB-F3BC-49A9-BCCD-D98B43600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7011" y="4308339"/>
            <a:ext cx="2781597" cy="22768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3054200" y="2542267"/>
            <a:ext cx="862800" cy="2700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C0CAFC"/>
          </a:solidFill>
          <a:ln w="381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our office</a:t>
            </a: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2321833" y="2999033"/>
            <a:ext cx="161200" cy="161200"/>
          </a:xfrm>
          <a:prstGeom prst="diamond">
            <a:avLst/>
          </a:prstGeom>
          <a:solidFill>
            <a:srgbClr val="BDECE5"/>
          </a:solidFill>
          <a:ln w="381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7" name="Shape 157"/>
          <p:cNvSpPr/>
          <p:nvPr/>
        </p:nvSpPr>
        <p:spPr>
          <a:xfrm>
            <a:off x="4148167" y="4406133"/>
            <a:ext cx="161200" cy="161200"/>
          </a:xfrm>
          <a:prstGeom prst="diamond">
            <a:avLst/>
          </a:prstGeom>
          <a:solidFill>
            <a:srgbClr val="BDECE5"/>
          </a:solidFill>
          <a:ln w="381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5136067" y="2812267"/>
            <a:ext cx="161200" cy="161200"/>
          </a:xfrm>
          <a:prstGeom prst="diamond">
            <a:avLst/>
          </a:prstGeom>
          <a:solidFill>
            <a:srgbClr val="BDECE5"/>
          </a:solidFill>
          <a:ln w="381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5930467" y="5016767"/>
            <a:ext cx="161200" cy="161200"/>
          </a:xfrm>
          <a:prstGeom prst="diamond">
            <a:avLst/>
          </a:prstGeom>
          <a:solidFill>
            <a:srgbClr val="BDECE5"/>
          </a:solidFill>
          <a:ln w="381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8154533" y="3348400"/>
            <a:ext cx="161200" cy="161200"/>
          </a:xfrm>
          <a:prstGeom prst="diamond">
            <a:avLst/>
          </a:prstGeom>
          <a:solidFill>
            <a:srgbClr val="BDECE5"/>
          </a:solidFill>
          <a:ln w="381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8852167" y="5100700"/>
            <a:ext cx="161200" cy="161200"/>
          </a:xfrm>
          <a:prstGeom prst="diamond">
            <a:avLst/>
          </a:prstGeom>
          <a:solidFill>
            <a:srgbClr val="BDECE5"/>
          </a:solidFill>
          <a:ln w="381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42BCAB6C-EA61-4A73-84E3-0475D7B6A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410" y="740701"/>
            <a:ext cx="7217985" cy="54191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</Words>
  <Application>Microsoft Office PowerPoint</Application>
  <PresentationFormat>Geniş ekran</PresentationFormat>
  <Paragraphs>18</Paragraphs>
  <Slides>6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6</vt:i4>
      </vt:variant>
    </vt:vector>
  </HeadingPairs>
  <TitlesOfParts>
    <vt:vector size="14" baseType="lpstr">
      <vt:lpstr>Abril Fatface</vt:lpstr>
      <vt:lpstr>Arial</vt:lpstr>
      <vt:lpstr>Arial Narrow</vt:lpstr>
      <vt:lpstr>Calibri</vt:lpstr>
      <vt:lpstr>Calibri Light</vt:lpstr>
      <vt:lpstr>Raleway</vt:lpstr>
      <vt:lpstr>Office Teması</vt:lpstr>
      <vt:lpstr>1_Office Teması</vt:lpstr>
      <vt:lpstr>PowerPoint Sunusu</vt:lpstr>
      <vt:lpstr>PowerPoint Sunusu</vt:lpstr>
      <vt:lpstr>PowerPoint Sunusu</vt:lpstr>
      <vt:lpstr>PowerPoint Sunusu</vt:lpstr>
      <vt:lpstr>İki yol birbirinden farklı ama bazı yönleri ortaktır.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nailmert bıçakcı</dc:creator>
  <cp:lastModifiedBy>nailmert bıçakcı</cp:lastModifiedBy>
  <cp:revision>1</cp:revision>
  <dcterms:created xsi:type="dcterms:W3CDTF">2025-09-09T11:57:25Z</dcterms:created>
  <dcterms:modified xsi:type="dcterms:W3CDTF">2025-09-09T11:57:53Z</dcterms:modified>
</cp:coreProperties>
</file>