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8" r:id="rId2"/>
    <p:sldId id="259" r:id="rId3"/>
    <p:sldId id="260" r:id="rId4"/>
    <p:sldId id="267" r:id="rId5"/>
    <p:sldId id="261" r:id="rId6"/>
    <p:sldId id="265" r:id="rId7"/>
    <p:sldId id="264" r:id="rId8"/>
    <p:sldId id="266" r:id="rId9"/>
    <p:sldId id="263" r:id="rId10"/>
    <p:sldId id="262" r:id="rId11"/>
    <p:sldId id="268" r:id="rId12"/>
    <p:sldId id="269" r:id="rId13"/>
    <p:sldId id="270" r:id="rId14"/>
    <p:sldId id="271" r:id="rId15"/>
    <p:sldId id="272" r:id="rId16"/>
    <p:sldId id="273" r:id="rId17"/>
    <p:sldId id="274" r:id="rId18"/>
    <p:sldId id="275" r:id="rId19"/>
    <p:sldId id="279" r:id="rId20"/>
    <p:sldId id="278" r:id="rId21"/>
    <p:sldId id="277" r:id="rId22"/>
    <p:sldId id="280" r:id="rId23"/>
    <p:sldId id="276" r:id="rId24"/>
    <p:sldId id="281" r:id="rId25"/>
    <p:sldId id="282"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6600"/>
    <a:srgbClr val="66CCFF"/>
    <a:srgbClr val="FF6600"/>
    <a:srgbClr val="E04CC0"/>
    <a:srgbClr val="990033"/>
    <a:srgbClr val="FF8FD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varScale="1">
        <p:scale>
          <a:sx n="56" d="100"/>
          <a:sy n="56"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30B32-89EA-4118-A345-DA289BBA175A}"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tr-TR"/>
        </a:p>
      </dgm:t>
    </dgm:pt>
    <dgm:pt modelId="{B0BAA0A9-8913-4602-BD12-1D88241E53A7}">
      <dgm:prSet phldrT="[Metin]" custT="1"/>
      <dgm:spPr/>
      <dgm:t>
        <a:bodyPr/>
        <a:lstStyle/>
        <a:p>
          <a:r>
            <a:rPr lang="tr-TR" sz="3600" cap="none" spc="0" dirty="0" smtClean="0"/>
            <a:t>Sütte belirli sayıda </a:t>
          </a:r>
          <a:r>
            <a:rPr lang="tr-TR" sz="3600" cap="none" spc="0" dirty="0" err="1" smtClean="0"/>
            <a:t>antibakteriyel</a:t>
          </a:r>
          <a:r>
            <a:rPr lang="tr-TR" sz="3600" cap="none" spc="0" dirty="0" smtClean="0"/>
            <a:t> aktif  proteinler vardır.     Bunlar:</a:t>
          </a:r>
        </a:p>
      </dgm:t>
    </dgm:pt>
    <dgm:pt modelId="{BD92679E-7D28-444D-89C6-F6847FC489E7}" type="parTrans" cxnId="{C15BF786-4365-4E13-A65F-8A2669F2EB46}">
      <dgm:prSet/>
      <dgm:spPr/>
      <dgm:t>
        <a:bodyPr/>
        <a:lstStyle/>
        <a:p>
          <a:endParaRPr lang="tr-TR"/>
        </a:p>
      </dgm:t>
    </dgm:pt>
    <dgm:pt modelId="{FE2AB61F-6BFC-4496-BEF8-24E2F46DEE1F}" type="sibTrans" cxnId="{C15BF786-4365-4E13-A65F-8A2669F2EB46}">
      <dgm:prSet/>
      <dgm:spPr/>
      <dgm:t>
        <a:bodyPr/>
        <a:lstStyle/>
        <a:p>
          <a:endParaRPr lang="tr-TR"/>
        </a:p>
      </dgm:t>
    </dgm:pt>
    <dgm:pt modelId="{B3CDF1F3-EDD5-4226-B3C9-176913922D88}">
      <dgm:prSet/>
      <dgm:spPr/>
      <dgm:t>
        <a:bodyPr/>
        <a:lstStyle/>
        <a:p>
          <a:endParaRPr lang="tr-TR"/>
        </a:p>
      </dgm:t>
    </dgm:pt>
    <dgm:pt modelId="{4257E1CF-0DCC-490F-843C-75B8D4760AE3}" type="parTrans" cxnId="{F09098FD-1594-4DC7-9CD6-8077B631A200}">
      <dgm:prSet/>
      <dgm:spPr/>
      <dgm:t>
        <a:bodyPr/>
        <a:lstStyle/>
        <a:p>
          <a:endParaRPr lang="tr-TR"/>
        </a:p>
      </dgm:t>
    </dgm:pt>
    <dgm:pt modelId="{A016E151-30B8-4DBE-B407-3FBBD6C2152E}" type="sibTrans" cxnId="{F09098FD-1594-4DC7-9CD6-8077B631A200}">
      <dgm:prSet/>
      <dgm:spPr/>
      <dgm:t>
        <a:bodyPr/>
        <a:lstStyle/>
        <a:p>
          <a:endParaRPr lang="tr-TR"/>
        </a:p>
      </dgm:t>
    </dgm:pt>
    <dgm:pt modelId="{E5C67F21-992B-4A1F-8FDD-EB5BE2B40039}">
      <dgm:prSet/>
      <dgm:spPr/>
      <dgm:t>
        <a:bodyPr/>
        <a:lstStyle/>
        <a:p>
          <a:endParaRPr lang="tr-TR"/>
        </a:p>
      </dgm:t>
    </dgm:pt>
    <dgm:pt modelId="{5B638B59-CF6D-4490-A214-148445317C2A}" type="parTrans" cxnId="{84183F56-F20E-4EB7-B1C0-14641DB33F92}">
      <dgm:prSet/>
      <dgm:spPr/>
      <dgm:t>
        <a:bodyPr/>
        <a:lstStyle/>
        <a:p>
          <a:endParaRPr lang="tr-TR"/>
        </a:p>
      </dgm:t>
    </dgm:pt>
    <dgm:pt modelId="{9A5AB38A-56A7-4F9F-9DF7-352FF598D41D}" type="sibTrans" cxnId="{84183F56-F20E-4EB7-B1C0-14641DB33F92}">
      <dgm:prSet/>
      <dgm:spPr/>
      <dgm:t>
        <a:bodyPr/>
        <a:lstStyle/>
        <a:p>
          <a:endParaRPr lang="tr-TR"/>
        </a:p>
      </dgm:t>
    </dgm:pt>
    <dgm:pt modelId="{02C1E8A6-50EA-4DD2-A2C5-DBA22FEE6C24}">
      <dgm:prSet/>
      <dgm:spPr/>
      <dgm:t>
        <a:bodyPr/>
        <a:lstStyle/>
        <a:p>
          <a:endParaRPr lang="tr-TR"/>
        </a:p>
      </dgm:t>
    </dgm:pt>
    <dgm:pt modelId="{52FDCD1C-7D49-4F13-9877-4A6C011E4B3E}" type="parTrans" cxnId="{B79FA063-CBFC-4AD6-894E-04D051963ADF}">
      <dgm:prSet/>
      <dgm:spPr/>
      <dgm:t>
        <a:bodyPr/>
        <a:lstStyle/>
        <a:p>
          <a:endParaRPr lang="tr-TR"/>
        </a:p>
      </dgm:t>
    </dgm:pt>
    <dgm:pt modelId="{0774F49F-267C-4D30-B3E3-EF4F0B6CA487}" type="sibTrans" cxnId="{B79FA063-CBFC-4AD6-894E-04D051963ADF}">
      <dgm:prSet/>
      <dgm:spPr/>
      <dgm:t>
        <a:bodyPr/>
        <a:lstStyle/>
        <a:p>
          <a:endParaRPr lang="tr-TR"/>
        </a:p>
      </dgm:t>
    </dgm:pt>
    <dgm:pt modelId="{5B136358-02EB-4DFD-8324-2030B565F78D}">
      <dgm:prSet phldrT="[Metin]" custT="1"/>
      <dgm:spPr/>
      <dgm:t>
        <a:bodyPr/>
        <a:lstStyle/>
        <a:p>
          <a:r>
            <a:rPr lang="tr-TR" sz="2000" b="1" dirty="0" smtClean="0"/>
            <a:t>Laktoperoksidaz-tiyosiyat-H</a:t>
          </a:r>
          <a:r>
            <a:rPr lang="tr-TR" sz="1050" b="1" dirty="0" smtClean="0"/>
            <a:t>2</a:t>
          </a:r>
          <a:r>
            <a:rPr lang="tr-TR" sz="2000" b="1" dirty="0" smtClean="0"/>
            <a:t>O</a:t>
          </a:r>
          <a:r>
            <a:rPr lang="tr-TR" sz="1050" b="1" dirty="0" smtClean="0"/>
            <a:t>2</a:t>
          </a:r>
          <a:r>
            <a:rPr lang="tr-TR" sz="2000" b="1" dirty="0" smtClean="0"/>
            <a:t> sistemi proteinleri</a:t>
          </a:r>
          <a:endParaRPr lang="tr-TR" sz="2000" b="1" dirty="0"/>
        </a:p>
      </dgm:t>
    </dgm:pt>
    <dgm:pt modelId="{70224EB0-616D-4633-920A-FE5E7EEE1F04}" type="sibTrans" cxnId="{F9F0A7FF-E96D-414F-BC69-F220F5F4B530}">
      <dgm:prSet/>
      <dgm:spPr/>
      <dgm:t>
        <a:bodyPr/>
        <a:lstStyle/>
        <a:p>
          <a:endParaRPr lang="tr-TR"/>
        </a:p>
      </dgm:t>
    </dgm:pt>
    <dgm:pt modelId="{C30B9C35-7A8C-4422-8902-296AB64DE792}" type="parTrans" cxnId="{F9F0A7FF-E96D-414F-BC69-F220F5F4B530}">
      <dgm:prSet/>
      <dgm:spPr/>
      <dgm:t>
        <a:bodyPr/>
        <a:lstStyle/>
        <a:p>
          <a:endParaRPr lang="tr-TR"/>
        </a:p>
      </dgm:t>
    </dgm:pt>
    <dgm:pt modelId="{1F11B234-BF0E-410F-96F2-AFA9B1AE8258}">
      <dgm:prSet phldrT="[Metin]"/>
      <dgm:spPr/>
      <dgm:t>
        <a:bodyPr/>
        <a:lstStyle/>
        <a:p>
          <a:r>
            <a:rPr lang="tr-TR" b="1" dirty="0" smtClean="0"/>
            <a:t>Tamamlayıcı sistem proteinleri</a:t>
          </a:r>
          <a:endParaRPr lang="tr-TR" b="1" dirty="0"/>
        </a:p>
      </dgm:t>
    </dgm:pt>
    <dgm:pt modelId="{A5962200-FD45-4E57-9E87-32C9900FEBB0}" type="sibTrans" cxnId="{5BE43CC6-46FE-4C0D-B6AE-7F905EC34F2E}">
      <dgm:prSet/>
      <dgm:spPr/>
      <dgm:t>
        <a:bodyPr/>
        <a:lstStyle/>
        <a:p>
          <a:endParaRPr lang="tr-TR"/>
        </a:p>
      </dgm:t>
    </dgm:pt>
    <dgm:pt modelId="{86A73AA0-6783-4568-A1EF-5640E29742D5}" type="parTrans" cxnId="{5BE43CC6-46FE-4C0D-B6AE-7F905EC34F2E}">
      <dgm:prSet/>
      <dgm:spPr/>
      <dgm:t>
        <a:bodyPr/>
        <a:lstStyle/>
        <a:p>
          <a:endParaRPr lang="tr-TR"/>
        </a:p>
      </dgm:t>
    </dgm:pt>
    <dgm:pt modelId="{6E4C0C83-83D6-4844-8BAF-34BBA9EA097A}">
      <dgm:prSet/>
      <dgm:spPr/>
      <dgm:t>
        <a:bodyPr/>
        <a:lstStyle/>
        <a:p>
          <a:endParaRPr lang="tr-TR"/>
        </a:p>
      </dgm:t>
    </dgm:pt>
    <dgm:pt modelId="{7AD454CD-055F-4716-8BF0-3ACAA970759C}" type="sibTrans" cxnId="{E404C35B-ED0E-42D4-B9A2-2119EDD00AC5}">
      <dgm:prSet/>
      <dgm:spPr/>
      <dgm:t>
        <a:bodyPr/>
        <a:lstStyle/>
        <a:p>
          <a:endParaRPr lang="tr-TR"/>
        </a:p>
      </dgm:t>
    </dgm:pt>
    <dgm:pt modelId="{CE1F487B-2D9F-446D-A2A3-55CCE3714BB7}" type="parTrans" cxnId="{E404C35B-ED0E-42D4-B9A2-2119EDD00AC5}">
      <dgm:prSet/>
      <dgm:spPr/>
      <dgm:t>
        <a:bodyPr/>
        <a:lstStyle/>
        <a:p>
          <a:endParaRPr lang="tr-TR"/>
        </a:p>
      </dgm:t>
    </dgm:pt>
    <dgm:pt modelId="{1684BC6D-0C54-4AEB-BEC2-B55CC581054B}">
      <dgm:prSet phldrT="[Metin]" custT="1"/>
      <dgm:spPr/>
      <dgm:t>
        <a:bodyPr/>
        <a:lstStyle/>
        <a:p>
          <a:r>
            <a:rPr lang="tr-TR" sz="1800" b="1" dirty="0" err="1" smtClean="0"/>
            <a:t>Lisozim</a:t>
          </a:r>
          <a:endParaRPr lang="tr-TR" sz="1800" b="1" dirty="0"/>
        </a:p>
      </dgm:t>
    </dgm:pt>
    <dgm:pt modelId="{D964896D-D180-484C-AB99-5C8594A74506}" type="sibTrans" cxnId="{19653A7E-C983-46BC-99F1-3E1DA70CBDB9}">
      <dgm:prSet/>
      <dgm:spPr/>
      <dgm:t>
        <a:bodyPr/>
        <a:lstStyle/>
        <a:p>
          <a:endParaRPr lang="tr-TR"/>
        </a:p>
      </dgm:t>
    </dgm:pt>
    <dgm:pt modelId="{6DF17D11-EC12-4113-8C4A-B130277E222A}" type="parTrans" cxnId="{19653A7E-C983-46BC-99F1-3E1DA70CBDB9}">
      <dgm:prSet/>
      <dgm:spPr/>
      <dgm:t>
        <a:bodyPr/>
        <a:lstStyle/>
        <a:p>
          <a:endParaRPr lang="tr-TR"/>
        </a:p>
      </dgm:t>
    </dgm:pt>
    <dgm:pt modelId="{BAB0E6D1-C5EC-4CD2-A3C6-C88B57AFAA60}" type="pres">
      <dgm:prSet presAssocID="{D4F30B32-89EA-4118-A345-DA289BBA175A}" presName="composite" presStyleCnt="0">
        <dgm:presLayoutVars>
          <dgm:chMax val="1"/>
          <dgm:dir/>
          <dgm:resizeHandles val="exact"/>
        </dgm:presLayoutVars>
      </dgm:prSet>
      <dgm:spPr/>
      <dgm:t>
        <a:bodyPr/>
        <a:lstStyle/>
        <a:p>
          <a:endParaRPr lang="tr-TR"/>
        </a:p>
      </dgm:t>
    </dgm:pt>
    <dgm:pt modelId="{50BE1D9D-F771-49E3-877F-4592036F36A7}" type="pres">
      <dgm:prSet presAssocID="{D4F30B32-89EA-4118-A345-DA289BBA175A}" presName="radial" presStyleCnt="0">
        <dgm:presLayoutVars>
          <dgm:animLvl val="ctr"/>
        </dgm:presLayoutVars>
      </dgm:prSet>
      <dgm:spPr/>
    </dgm:pt>
    <dgm:pt modelId="{7A0817BB-6906-4947-AE5E-1351A9223655}" type="pres">
      <dgm:prSet presAssocID="{B0BAA0A9-8913-4602-BD12-1D88241E53A7}" presName="centerShape" presStyleLbl="vennNode1" presStyleIdx="0" presStyleCnt="4" custScaleX="101453" custLinFactNeighborX="-1295" custLinFactNeighborY="-30192"/>
      <dgm:spPr/>
      <dgm:t>
        <a:bodyPr/>
        <a:lstStyle/>
        <a:p>
          <a:endParaRPr lang="tr-TR"/>
        </a:p>
      </dgm:t>
    </dgm:pt>
    <dgm:pt modelId="{C7BC2B5F-2F9C-4D1A-BCBE-4126F56C55F7}" type="pres">
      <dgm:prSet presAssocID="{1684BC6D-0C54-4AEB-BEC2-B55CC581054B}" presName="node" presStyleLbl="vennNode1" presStyleIdx="1" presStyleCnt="4" custRadScaleRad="165805" custRadScaleInc="-43428">
        <dgm:presLayoutVars>
          <dgm:bulletEnabled val="1"/>
        </dgm:presLayoutVars>
      </dgm:prSet>
      <dgm:spPr/>
      <dgm:t>
        <a:bodyPr/>
        <a:lstStyle/>
        <a:p>
          <a:endParaRPr lang="tr-TR"/>
        </a:p>
      </dgm:t>
    </dgm:pt>
    <dgm:pt modelId="{CDDB3C0D-9805-46C9-80E3-BC1817947B81}" type="pres">
      <dgm:prSet presAssocID="{5B136358-02EB-4DFD-8324-2030B565F78D}" presName="node" presStyleLbl="vennNode1" presStyleIdx="2" presStyleCnt="4" custScaleX="129380" custScaleY="135868" custRadScaleRad="157443" custRadScaleInc="-53332">
        <dgm:presLayoutVars>
          <dgm:bulletEnabled val="1"/>
        </dgm:presLayoutVars>
      </dgm:prSet>
      <dgm:spPr/>
      <dgm:t>
        <a:bodyPr/>
        <a:lstStyle/>
        <a:p>
          <a:endParaRPr lang="tr-TR"/>
        </a:p>
      </dgm:t>
    </dgm:pt>
    <dgm:pt modelId="{F450E3C5-ACD6-488B-ADE7-69198044584B}" type="pres">
      <dgm:prSet presAssocID="{1F11B234-BF0E-410F-96F2-AFA9B1AE8258}" presName="node" presStyleLbl="vennNode1" presStyleIdx="3" presStyleCnt="4" custRadScaleRad="125173" custRadScaleInc="-112069">
        <dgm:presLayoutVars>
          <dgm:bulletEnabled val="1"/>
        </dgm:presLayoutVars>
      </dgm:prSet>
      <dgm:spPr/>
      <dgm:t>
        <a:bodyPr/>
        <a:lstStyle/>
        <a:p>
          <a:endParaRPr lang="tr-TR"/>
        </a:p>
      </dgm:t>
    </dgm:pt>
  </dgm:ptLst>
  <dgm:cxnLst>
    <dgm:cxn modelId="{E404C35B-ED0E-42D4-B9A2-2119EDD00AC5}" srcId="{D4F30B32-89EA-4118-A345-DA289BBA175A}" destId="{6E4C0C83-83D6-4844-8BAF-34BBA9EA097A}" srcOrd="1" destOrd="0" parTransId="{CE1F487B-2D9F-446D-A2A3-55CCE3714BB7}" sibTransId="{7AD454CD-055F-4716-8BF0-3ACAA970759C}"/>
    <dgm:cxn modelId="{5BE43CC6-46FE-4C0D-B6AE-7F905EC34F2E}" srcId="{B0BAA0A9-8913-4602-BD12-1D88241E53A7}" destId="{1F11B234-BF0E-410F-96F2-AFA9B1AE8258}" srcOrd="2" destOrd="0" parTransId="{86A73AA0-6783-4568-A1EF-5640E29742D5}" sibTransId="{A5962200-FD45-4E57-9E87-32C9900FEBB0}"/>
    <dgm:cxn modelId="{10257052-3000-4E98-8C0B-23244734AC01}" type="presOf" srcId="{D4F30B32-89EA-4118-A345-DA289BBA175A}" destId="{BAB0E6D1-C5EC-4CD2-A3C6-C88B57AFAA60}" srcOrd="0" destOrd="0" presId="urn:microsoft.com/office/officeart/2005/8/layout/radial3"/>
    <dgm:cxn modelId="{F9F0A7FF-E96D-414F-BC69-F220F5F4B530}" srcId="{B0BAA0A9-8913-4602-BD12-1D88241E53A7}" destId="{5B136358-02EB-4DFD-8324-2030B565F78D}" srcOrd="1" destOrd="0" parTransId="{C30B9C35-7A8C-4422-8902-296AB64DE792}" sibTransId="{70224EB0-616D-4633-920A-FE5E7EEE1F04}"/>
    <dgm:cxn modelId="{C15BF786-4365-4E13-A65F-8A2669F2EB46}" srcId="{D4F30B32-89EA-4118-A345-DA289BBA175A}" destId="{B0BAA0A9-8913-4602-BD12-1D88241E53A7}" srcOrd="0" destOrd="0" parTransId="{BD92679E-7D28-444D-89C6-F6847FC489E7}" sibTransId="{FE2AB61F-6BFC-4496-BEF8-24E2F46DEE1F}"/>
    <dgm:cxn modelId="{F09098FD-1594-4DC7-9CD6-8077B631A200}" srcId="{D4F30B32-89EA-4118-A345-DA289BBA175A}" destId="{B3CDF1F3-EDD5-4226-B3C9-176913922D88}" srcOrd="4" destOrd="0" parTransId="{4257E1CF-0DCC-490F-843C-75B8D4760AE3}" sibTransId="{A016E151-30B8-4DBE-B407-3FBBD6C2152E}"/>
    <dgm:cxn modelId="{299F690C-A0FC-41D5-B6A6-BBBFC57C11B2}" type="presOf" srcId="{1684BC6D-0C54-4AEB-BEC2-B55CC581054B}" destId="{C7BC2B5F-2F9C-4D1A-BCBE-4126F56C55F7}" srcOrd="0" destOrd="0" presId="urn:microsoft.com/office/officeart/2005/8/layout/radial3"/>
    <dgm:cxn modelId="{3BF08D4D-A796-4526-9096-B5FC2AD72EEF}" type="presOf" srcId="{B0BAA0A9-8913-4602-BD12-1D88241E53A7}" destId="{7A0817BB-6906-4947-AE5E-1351A9223655}" srcOrd="0" destOrd="0" presId="urn:microsoft.com/office/officeart/2005/8/layout/radial3"/>
    <dgm:cxn modelId="{B79FA063-CBFC-4AD6-894E-04D051963ADF}" srcId="{D4F30B32-89EA-4118-A345-DA289BBA175A}" destId="{02C1E8A6-50EA-4DD2-A2C5-DBA22FEE6C24}" srcOrd="2" destOrd="0" parTransId="{52FDCD1C-7D49-4F13-9877-4A6C011E4B3E}" sibTransId="{0774F49F-267C-4D30-B3E3-EF4F0B6CA487}"/>
    <dgm:cxn modelId="{9E895080-8597-4C5D-9B75-ACF5BC4A1406}" type="presOf" srcId="{1F11B234-BF0E-410F-96F2-AFA9B1AE8258}" destId="{F450E3C5-ACD6-488B-ADE7-69198044584B}" srcOrd="0" destOrd="0" presId="urn:microsoft.com/office/officeart/2005/8/layout/radial3"/>
    <dgm:cxn modelId="{8CCE0E37-641A-4510-8139-EF1AC71891B5}" type="presOf" srcId="{5B136358-02EB-4DFD-8324-2030B565F78D}" destId="{CDDB3C0D-9805-46C9-80E3-BC1817947B81}" srcOrd="0" destOrd="0" presId="urn:microsoft.com/office/officeart/2005/8/layout/radial3"/>
    <dgm:cxn modelId="{84183F56-F20E-4EB7-B1C0-14641DB33F92}" srcId="{D4F30B32-89EA-4118-A345-DA289BBA175A}" destId="{E5C67F21-992B-4A1F-8FDD-EB5BE2B40039}" srcOrd="3" destOrd="0" parTransId="{5B638B59-CF6D-4490-A214-148445317C2A}" sibTransId="{9A5AB38A-56A7-4F9F-9DF7-352FF598D41D}"/>
    <dgm:cxn modelId="{19653A7E-C983-46BC-99F1-3E1DA70CBDB9}" srcId="{B0BAA0A9-8913-4602-BD12-1D88241E53A7}" destId="{1684BC6D-0C54-4AEB-BEC2-B55CC581054B}" srcOrd="0" destOrd="0" parTransId="{6DF17D11-EC12-4113-8C4A-B130277E222A}" sibTransId="{D964896D-D180-484C-AB99-5C8594A74506}"/>
    <dgm:cxn modelId="{9188B2BA-F721-42B1-9115-E1BAC2659E19}" type="presParOf" srcId="{BAB0E6D1-C5EC-4CD2-A3C6-C88B57AFAA60}" destId="{50BE1D9D-F771-49E3-877F-4592036F36A7}" srcOrd="0" destOrd="0" presId="urn:microsoft.com/office/officeart/2005/8/layout/radial3"/>
    <dgm:cxn modelId="{562F7CCB-C9D0-42A6-8C01-C41D3D60E76F}" type="presParOf" srcId="{50BE1D9D-F771-49E3-877F-4592036F36A7}" destId="{7A0817BB-6906-4947-AE5E-1351A9223655}" srcOrd="0" destOrd="0" presId="urn:microsoft.com/office/officeart/2005/8/layout/radial3"/>
    <dgm:cxn modelId="{CB12D305-A8CC-40FE-B0E2-4A3DD704B239}" type="presParOf" srcId="{50BE1D9D-F771-49E3-877F-4592036F36A7}" destId="{C7BC2B5F-2F9C-4D1A-BCBE-4126F56C55F7}" srcOrd="1" destOrd="0" presId="urn:microsoft.com/office/officeart/2005/8/layout/radial3"/>
    <dgm:cxn modelId="{80C92DE6-6429-4B40-85B6-C14C296541D3}" type="presParOf" srcId="{50BE1D9D-F771-49E3-877F-4592036F36A7}" destId="{CDDB3C0D-9805-46C9-80E3-BC1817947B81}" srcOrd="2" destOrd="0" presId="urn:microsoft.com/office/officeart/2005/8/layout/radial3"/>
    <dgm:cxn modelId="{1035DCE8-624B-456D-8689-89B6B9C28D3F}" type="presParOf" srcId="{50BE1D9D-F771-49E3-877F-4592036F36A7}" destId="{F450E3C5-ACD6-488B-ADE7-69198044584B}" srcOrd="3"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C3BB7-9952-4E5D-8728-B41B16CCF045}" type="datetimeFigureOut">
              <a:rPr lang="tr-TR" smtClean="0"/>
              <a:pPr/>
              <a:t>13.03.2019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B46CF-B3A2-4120-8378-8DE9F67B0718}" type="slidenum">
              <a:rPr lang="tr-TR" smtClean="0"/>
              <a:pPr/>
              <a:t>‹#›</a:t>
            </a:fld>
            <a:endParaRPr lang="tr-TR"/>
          </a:p>
        </p:txBody>
      </p:sp>
    </p:spTree>
    <p:extLst>
      <p:ext uri="{BB962C8B-B14F-4D97-AF65-F5344CB8AC3E}">
        <p14:creationId xmlns:p14="http://schemas.microsoft.com/office/powerpoint/2010/main" val="289662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6DA063-80A6-453E-BF80-565E88317996}" type="slidenum">
              <a:rPr lang="tr-TR" smtClean="0"/>
              <a:pPr/>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6DA063-80A6-453E-BF80-565E88317996}" type="slidenum">
              <a:rPr lang="tr-TR" smtClean="0"/>
              <a:pPr/>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518CE0E-1BC4-4B14-A0B4-ED98348565AF}" type="datetimeFigureOut">
              <a:rPr lang="tr-TR" smtClean="0"/>
              <a:pPr/>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6DA063-80A6-453E-BF80-565E8831799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518CE0E-1BC4-4B14-A0B4-ED98348565AF}" type="datetimeFigureOut">
              <a:rPr lang="tr-TR" smtClean="0"/>
              <a:pPr/>
              <a:t>13.03.2019</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C6DA063-80A6-453E-BF80-565E8831799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73595" y="188640"/>
            <a:ext cx="7924800" cy="5328000"/>
          </a:xfrm>
        </p:spPr>
        <p:txBody>
          <a:bodyPr/>
          <a:lstStyle/>
          <a:p>
            <a:pPr marL="0" indent="0" algn="ctr">
              <a:buNone/>
            </a:pPr>
            <a:r>
              <a:rPr lang="tr-TR" sz="4800" dirty="0" err="1"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mastİtİs</a:t>
            </a:r>
            <a:r>
              <a:rPr lang="tr-TR" sz="4800" dirty="0"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 </a:t>
            </a:r>
            <a:r>
              <a:rPr lang="tr-TR" sz="4800" dirty="0" err="1"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oluŞturabİlen</a:t>
            </a:r>
            <a:endParaRPr lang="tr-TR" sz="4800" dirty="0"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endParaRPr>
          </a:p>
          <a:p>
            <a:pPr marL="0" indent="0" algn="ctr">
              <a:buNone/>
            </a:pPr>
            <a:r>
              <a:rPr lang="tr-TR" sz="4800" dirty="0"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 </a:t>
            </a:r>
            <a:r>
              <a:rPr lang="tr-TR" sz="4800" dirty="0" err="1">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streptococcus</a:t>
            </a:r>
            <a:r>
              <a:rPr lang="tr-TR" sz="4800" dirty="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 </a:t>
            </a:r>
            <a:r>
              <a:rPr lang="tr-TR" sz="4800" dirty="0" err="1" smtClean="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rPr>
              <a:t>türlerİ</a:t>
            </a:r>
            <a:endParaRPr lang="tr-TR" sz="4800" dirty="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atin typeface="Algerian" pitchFamily="82" charset="0"/>
            </a:endParaRPr>
          </a:p>
          <a:p>
            <a:pPr marL="0" indent="0">
              <a:buNone/>
            </a:pPr>
            <a:endParaRPr lang="tr-TR" dirty="0"/>
          </a:p>
        </p:txBody>
      </p:sp>
      <p:pic>
        <p:nvPicPr>
          <p:cNvPr id="4" name="Picture 3" descr="C:\Users\aktas\Desktop\SilentEagerKarakul-size_restricte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986" y="3789040"/>
            <a:ext cx="3096343" cy="2016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148064" y="5599692"/>
            <a:ext cx="3672408" cy="338554"/>
          </a:xfrm>
          <a:prstGeom prst="rect">
            <a:avLst/>
          </a:prstGeom>
          <a:noFill/>
        </p:spPr>
        <p:txBody>
          <a:bodyPr wrap="square" rtlCol="0">
            <a:spAutoFit/>
          </a:bodyPr>
          <a:lstStyle/>
          <a:p>
            <a:r>
              <a:rPr lang="tr-TR" sz="1600" b="1" i="1" dirty="0">
                <a:solidFill>
                  <a:schemeClr val="tx2">
                    <a:lumMod val="60000"/>
                    <a:lumOff val="40000"/>
                  </a:schemeClr>
                </a:solidFill>
                <a:latin typeface="Bradley Hand ITC" pitchFamily="66" charset="0"/>
              </a:rPr>
              <a:t>s</a:t>
            </a:r>
            <a:r>
              <a:rPr lang="tr-TR" sz="1600" b="1" i="1" dirty="0" smtClean="0">
                <a:solidFill>
                  <a:schemeClr val="tx2">
                    <a:lumMod val="60000"/>
                    <a:lumOff val="40000"/>
                  </a:schemeClr>
                </a:solidFill>
                <a:latin typeface="Bradley Hand ITC" pitchFamily="66" charset="0"/>
              </a:rPr>
              <a:t>ekil: </a:t>
            </a:r>
            <a:r>
              <a:rPr lang="tr-TR" sz="1600" b="1" i="1" dirty="0" err="1" smtClean="0">
                <a:solidFill>
                  <a:schemeClr val="tx2">
                    <a:lumMod val="60000"/>
                    <a:lumOff val="40000"/>
                  </a:schemeClr>
                </a:solidFill>
                <a:latin typeface="Bradley Hand ITC" pitchFamily="66" charset="0"/>
              </a:rPr>
              <a:t>Streptococcus</a:t>
            </a:r>
            <a:r>
              <a:rPr lang="tr-TR" sz="1600" b="1" i="1" dirty="0" smtClean="0">
                <a:solidFill>
                  <a:schemeClr val="tx2">
                    <a:lumMod val="60000"/>
                    <a:lumOff val="40000"/>
                  </a:schemeClr>
                </a:solidFill>
                <a:latin typeface="Bradley Hand ITC" pitchFamily="66" charset="0"/>
              </a:rPr>
              <a:t>  </a:t>
            </a:r>
            <a:r>
              <a:rPr lang="tr-TR" sz="1600" b="1" i="1" dirty="0" err="1" smtClean="0">
                <a:solidFill>
                  <a:schemeClr val="tx2">
                    <a:lumMod val="60000"/>
                    <a:lumOff val="40000"/>
                  </a:schemeClr>
                </a:solidFill>
                <a:latin typeface="Bradley Hand ITC" pitchFamily="66" charset="0"/>
              </a:rPr>
              <a:t>pyogenes</a:t>
            </a:r>
            <a:endParaRPr lang="tr-TR" sz="1600" b="1" i="1" dirty="0">
              <a:solidFill>
                <a:schemeClr val="tx2">
                  <a:lumMod val="60000"/>
                  <a:lumOff val="40000"/>
                </a:schemeClr>
              </a:solidFill>
              <a:latin typeface="Bradley Hand ITC" pitchFamily="66" charset="0"/>
            </a:endParaRPr>
          </a:p>
        </p:txBody>
      </p:sp>
    </p:spTree>
    <p:extLst>
      <p:ext uri="{BB962C8B-B14F-4D97-AF65-F5344CB8AC3E}">
        <p14:creationId xmlns:p14="http://schemas.microsoft.com/office/powerpoint/2010/main" val="17952701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2. </a:t>
            </a:r>
            <a:r>
              <a:rPr lang="tr-TR" dirty="0" err="1"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Mastİtİs</a:t>
            </a:r>
            <a:r>
              <a:rPr lang="tr-TR"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 ve </a:t>
            </a:r>
            <a:r>
              <a:rPr lang="tr-TR" dirty="0" err="1"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mastİtİs</a:t>
            </a:r>
            <a:r>
              <a:rPr lang="tr-TR"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 </a:t>
            </a:r>
            <a:r>
              <a:rPr lang="tr-TR" dirty="0" err="1"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etmenİ</a:t>
            </a:r>
            <a:r>
              <a:rPr lang="tr-TR"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rPr>
              <a:t> streptokoklar</a:t>
            </a:r>
            <a:endParaRPr lang="tr-TR" dirty="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atin typeface="Algerian" pitchFamily="82" charset="0"/>
            </a:endParaRPr>
          </a:p>
        </p:txBody>
      </p:sp>
      <p:sp>
        <p:nvSpPr>
          <p:cNvPr id="3" name="İçerik Yer Tutucusu 2"/>
          <p:cNvSpPr>
            <a:spLocks noGrp="1"/>
          </p:cNvSpPr>
          <p:nvPr>
            <p:ph sz="quarter" idx="13"/>
          </p:nvPr>
        </p:nvSpPr>
        <p:spPr>
          <a:xfrm>
            <a:off x="107504" y="1484784"/>
            <a:ext cx="8856984" cy="4464496"/>
          </a:xfrm>
        </p:spPr>
        <p:txBody>
          <a:bodyPr>
            <a:normAutofit/>
          </a:bodyPr>
          <a:lstStyle/>
          <a:p>
            <a:r>
              <a:rPr lang="tr-TR" sz="2000" dirty="0" err="1" smtClean="0">
                <a:latin typeface="Arial" pitchFamily="34" charset="0"/>
                <a:cs typeface="Arial" pitchFamily="34" charset="0"/>
              </a:rPr>
              <a:t>Mastitis</a:t>
            </a:r>
            <a:r>
              <a:rPr lang="tr-TR" sz="2000" dirty="0" smtClean="0">
                <a:latin typeface="Arial" pitchFamily="34" charset="0"/>
                <a:cs typeface="Arial" pitchFamily="34" charset="0"/>
              </a:rPr>
              <a:t> güncelliğini koruyan 100 yıllık bir patojendir.</a:t>
            </a:r>
          </a:p>
          <a:p>
            <a:r>
              <a:rPr lang="tr-TR" sz="2000" dirty="0" err="1" smtClean="0">
                <a:latin typeface="Arial" pitchFamily="34" charset="0"/>
                <a:cs typeface="Arial" pitchFamily="34" charset="0"/>
              </a:rPr>
              <a:t>Mastitisin</a:t>
            </a:r>
            <a:r>
              <a:rPr lang="tr-TR" sz="2000" dirty="0" smtClean="0">
                <a:latin typeface="Arial" pitchFamily="34" charset="0"/>
                <a:cs typeface="Arial" pitchFamily="34" charset="0"/>
              </a:rPr>
              <a:t> önemli bir  iltihaplanmaya işaret eden karakteristikleri </a:t>
            </a:r>
            <a:r>
              <a:rPr lang="tr-TR" sz="2000" dirty="0" err="1" smtClean="0">
                <a:latin typeface="Arial" pitchFamily="34" charset="0"/>
                <a:cs typeface="Arial" pitchFamily="34" charset="0"/>
              </a:rPr>
              <a:t>acı,ateş,sertlik</a:t>
            </a:r>
            <a:r>
              <a:rPr lang="tr-TR" sz="2000" dirty="0" smtClean="0">
                <a:latin typeface="Arial" pitchFamily="34" charset="0"/>
                <a:cs typeface="Arial" pitchFamily="34" charset="0"/>
              </a:rPr>
              <a:t>, kırmızı olarak tanımlanır.</a:t>
            </a:r>
            <a:r>
              <a:rPr lang="tr-TR" sz="2000" dirty="0">
                <a:latin typeface="Arial" pitchFamily="34" charset="0"/>
                <a:cs typeface="Arial" pitchFamily="34" charset="0"/>
              </a:rPr>
              <a:t> </a:t>
            </a:r>
            <a:r>
              <a:rPr lang="tr-TR" sz="2000" dirty="0" smtClean="0">
                <a:latin typeface="Arial" pitchFamily="34" charset="0"/>
                <a:cs typeface="Arial" pitchFamily="34" charset="0"/>
              </a:rPr>
              <a:t>Bu, </a:t>
            </a:r>
            <a:r>
              <a:rPr lang="tr-TR" sz="2000" dirty="0" err="1" smtClean="0">
                <a:latin typeface="Arial" pitchFamily="34" charset="0"/>
                <a:cs typeface="Arial" pitchFamily="34" charset="0"/>
              </a:rPr>
              <a:t>Nocord</a:t>
            </a:r>
            <a:r>
              <a:rPr lang="tr-TR" sz="2000" dirty="0" smtClean="0">
                <a:latin typeface="Arial" pitchFamily="34" charset="0"/>
                <a:cs typeface="Arial" pitchFamily="34" charset="0"/>
              </a:rPr>
              <a:t> ve </a:t>
            </a:r>
            <a:r>
              <a:rPr lang="tr-TR" sz="2000" dirty="0" err="1" smtClean="0">
                <a:latin typeface="Arial" pitchFamily="34" charset="0"/>
                <a:cs typeface="Arial" pitchFamily="34" charset="0"/>
              </a:rPr>
              <a:t>Mollereau</a:t>
            </a:r>
            <a:r>
              <a:rPr lang="tr-TR" sz="2000" dirty="0" smtClean="0">
                <a:latin typeface="Arial" pitchFamily="34" charset="0"/>
                <a:cs typeface="Arial" pitchFamily="34" charset="0"/>
              </a:rPr>
              <a:t> (1884) keçi sütünden izole ettikleri ve onların </a:t>
            </a:r>
            <a:r>
              <a:rPr lang="tr-TR" sz="2000" i="1" dirty="0" err="1" smtClean="0">
                <a:latin typeface="Arial" pitchFamily="34" charset="0"/>
                <a:cs typeface="Arial" pitchFamily="34" charset="0"/>
              </a:rPr>
              <a:t>Streptococcus</a:t>
            </a:r>
            <a:r>
              <a:rPr lang="tr-TR" sz="2000" i="1" dirty="0">
                <a:latin typeface="Arial" pitchFamily="34" charset="0"/>
                <a:cs typeface="Arial" pitchFamily="34" charset="0"/>
              </a:rPr>
              <a:t> </a:t>
            </a:r>
            <a:r>
              <a:rPr lang="tr-TR" sz="2000" i="1" dirty="0" err="1" smtClean="0">
                <a:latin typeface="Arial" pitchFamily="34" charset="0"/>
                <a:cs typeface="Arial" pitchFamily="34" charset="0"/>
              </a:rPr>
              <a:t>mastitis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contagiose</a:t>
            </a:r>
            <a:r>
              <a:rPr lang="tr-TR" sz="2000" i="1" dirty="0" smtClean="0">
                <a:latin typeface="Arial" pitchFamily="34" charset="0"/>
                <a:cs typeface="Arial" pitchFamily="34" charset="0"/>
              </a:rPr>
              <a:t> </a:t>
            </a:r>
            <a:r>
              <a:rPr lang="tr-TR" sz="2000" dirty="0" smtClean="0">
                <a:latin typeface="Arial" pitchFamily="34" charset="0"/>
                <a:cs typeface="Arial" pitchFamily="34" charset="0"/>
              </a:rPr>
              <a:t>ismini verdikleri, </a:t>
            </a:r>
            <a:r>
              <a:rPr lang="tr-TR" sz="2000" dirty="0" err="1" smtClean="0">
                <a:latin typeface="Arial" pitchFamily="34" charset="0"/>
                <a:cs typeface="Arial" pitchFamily="34" charset="0"/>
              </a:rPr>
              <a:t>Kitt</a:t>
            </a:r>
            <a:r>
              <a:rPr lang="tr-TR" sz="2000" dirty="0" smtClean="0">
                <a:latin typeface="Arial" pitchFamily="34" charset="0"/>
                <a:cs typeface="Arial" pitchFamily="34" charset="0"/>
              </a:rPr>
              <a:t> (1893)’tin </a:t>
            </a:r>
            <a:r>
              <a:rPr lang="tr-TR" sz="2000" i="1" dirty="0" err="1" smtClean="0">
                <a:latin typeface="Arial" pitchFamily="34" charset="0"/>
                <a:cs typeface="Arial" pitchFamily="34" charset="0"/>
              </a:rPr>
              <a:t>Streptococcus</a:t>
            </a:r>
            <a:r>
              <a:rPr lang="tr-TR" sz="2000" i="1" dirty="0" smtClean="0">
                <a:latin typeface="Arial" pitchFamily="34" charset="0"/>
                <a:cs typeface="Arial" pitchFamily="34" charset="0"/>
              </a:rPr>
              <a:t> </a:t>
            </a:r>
            <a:r>
              <a:rPr lang="tr-TR" sz="2000" i="1" dirty="0" err="1">
                <a:latin typeface="Arial" pitchFamily="34" charset="0"/>
                <a:cs typeface="Arial" pitchFamily="34" charset="0"/>
              </a:rPr>
              <a:t>a</a:t>
            </a:r>
            <a:r>
              <a:rPr lang="tr-TR" sz="2000" i="1" dirty="0" err="1" smtClean="0">
                <a:latin typeface="Arial" pitchFamily="34" charset="0"/>
                <a:cs typeface="Arial" pitchFamily="34" charset="0"/>
              </a:rPr>
              <a:t>galactiae</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contagiosae</a:t>
            </a:r>
            <a:r>
              <a:rPr lang="tr-TR" sz="2000" i="1" dirty="0" smtClean="0">
                <a:latin typeface="Arial" pitchFamily="34" charset="0"/>
                <a:cs typeface="Arial" pitchFamily="34" charset="0"/>
              </a:rPr>
              <a:t> </a:t>
            </a:r>
            <a:r>
              <a:rPr lang="tr-TR" sz="2000" dirty="0" smtClean="0">
                <a:latin typeface="Arial" pitchFamily="34" charset="0"/>
                <a:cs typeface="Arial" pitchFamily="34" charset="0"/>
              </a:rPr>
              <a:t>diye isimlendirdiği bir bakterinin </a:t>
            </a:r>
            <a:r>
              <a:rPr lang="tr-TR" sz="2000" dirty="0" err="1" smtClean="0">
                <a:latin typeface="Arial" pitchFamily="34" charset="0"/>
                <a:cs typeface="Arial" pitchFamily="34" charset="0"/>
              </a:rPr>
              <a:t>mastitis</a:t>
            </a:r>
            <a:r>
              <a:rPr lang="tr-TR" sz="2000" dirty="0" smtClean="0">
                <a:latin typeface="Arial" pitchFamily="34" charset="0"/>
                <a:cs typeface="Arial" pitchFamily="34" charset="0"/>
              </a:rPr>
              <a:t> enfeksiyonunun nedeni olarak kanıtlanmıştır.</a:t>
            </a:r>
          </a:p>
          <a:p>
            <a:r>
              <a:rPr lang="tr-TR" sz="2000" dirty="0" smtClean="0">
                <a:latin typeface="Arial" pitchFamily="34" charset="0"/>
                <a:cs typeface="Arial" pitchFamily="34" charset="0"/>
              </a:rPr>
              <a:t>Yüzyıldır enfeksiyon kaynağı ortaya konulabilmesine rağmen </a:t>
            </a:r>
            <a:r>
              <a:rPr lang="tr-TR" sz="2000" dirty="0" err="1" smtClean="0">
                <a:latin typeface="Arial" pitchFamily="34" charset="0"/>
                <a:cs typeface="Arial" pitchFamily="34" charset="0"/>
              </a:rPr>
              <a:t>mastitis</a:t>
            </a:r>
            <a:r>
              <a:rPr lang="tr-TR" sz="2000" dirty="0" smtClean="0">
                <a:latin typeface="Arial" pitchFamily="34" charset="0"/>
                <a:cs typeface="Arial" pitchFamily="34" charset="0"/>
              </a:rPr>
              <a:t> hiçbir zaman kesin olarak tanımlanamamıştır.</a:t>
            </a:r>
          </a:p>
          <a:p>
            <a:r>
              <a:rPr lang="tr-TR" sz="2000" dirty="0">
                <a:latin typeface="Arial" pitchFamily="34" charset="0"/>
                <a:cs typeface="Arial" pitchFamily="34" charset="0"/>
              </a:rPr>
              <a:t>Hayvancılığı gelişmiş birçok ülkede elde edilen yeni veriler yılda 5 hayvandan birinde meme enfeksiyonu olduğunu ortaya çıkarmıştır.</a:t>
            </a:r>
          </a:p>
          <a:p>
            <a:pPr marL="0" indent="0">
              <a:buNone/>
            </a:pPr>
            <a:endParaRPr lang="tr-TR" sz="1800" b="1" dirty="0" smtClean="0">
              <a:latin typeface="Arial" pitchFamily="34" charset="0"/>
              <a:cs typeface="Arial" pitchFamily="34" charset="0"/>
            </a:endParaRPr>
          </a:p>
        </p:txBody>
      </p:sp>
    </p:spTree>
    <p:extLst>
      <p:ext uri="{BB962C8B-B14F-4D97-AF65-F5344CB8AC3E}">
        <p14:creationId xmlns:p14="http://schemas.microsoft.com/office/powerpoint/2010/main" val="13537636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3528" y="248836"/>
            <a:ext cx="8208912" cy="4085709"/>
          </a:xfrm>
          <a:ln>
            <a:solidFill>
              <a:srgbClr val="FF6600"/>
            </a:solidFill>
          </a:ln>
        </p:spPr>
        <p:txBody>
          <a:bodyPr>
            <a:normAutofit lnSpcReduction="10000"/>
          </a:bodyPr>
          <a:lstStyle/>
          <a:p>
            <a:pPr marL="0" indent="0">
              <a:buNone/>
            </a:pPr>
            <a:r>
              <a:rPr lang="tr-TR" b="1" u="sng" dirty="0" smtClean="0">
                <a:solidFill>
                  <a:schemeClr val="tx2">
                    <a:lumMod val="60000"/>
                    <a:lumOff val="40000"/>
                  </a:schemeClr>
                </a:solidFill>
                <a:latin typeface="Arial" pitchFamily="34" charset="0"/>
                <a:cs typeface="Arial" pitchFamily="34" charset="0"/>
              </a:rPr>
              <a:t>         Bu enfeksiyonlar:</a:t>
            </a:r>
          </a:p>
          <a:p>
            <a:r>
              <a:rPr lang="tr-TR" sz="2000" dirty="0" smtClean="0">
                <a:latin typeface="Arial" pitchFamily="34" charset="0"/>
                <a:cs typeface="Arial" pitchFamily="34" charset="0"/>
              </a:rPr>
              <a:t>Süt üretiminde verimin düşmesine sebep olur.</a:t>
            </a:r>
          </a:p>
          <a:p>
            <a:r>
              <a:rPr lang="tr-TR" sz="2000" dirty="0" smtClean="0">
                <a:latin typeface="Arial" pitchFamily="34" charset="0"/>
                <a:cs typeface="Arial" pitchFamily="34" charset="0"/>
              </a:rPr>
              <a:t>Teknolojiye elverişliliği, hastalığın seyrine göre riske girer</a:t>
            </a:r>
          </a:p>
          <a:p>
            <a:r>
              <a:rPr lang="tr-TR" sz="2000" dirty="0" smtClean="0">
                <a:latin typeface="Arial" pitchFamily="34" charset="0"/>
                <a:cs typeface="Arial" pitchFamily="34" charset="0"/>
              </a:rPr>
              <a:t>Sütün kimyasal ve mikrobiyolojik kalitesinde bir düşme gözlenir.</a:t>
            </a:r>
          </a:p>
          <a:p>
            <a:r>
              <a:rPr lang="tr-TR" sz="2000" dirty="0" smtClean="0">
                <a:latin typeface="Arial" pitchFamily="34" charset="0"/>
                <a:cs typeface="Arial" pitchFamily="34" charset="0"/>
              </a:rPr>
              <a:t>Ürüne çevirme zorlaşır.</a:t>
            </a:r>
          </a:p>
          <a:p>
            <a:r>
              <a:rPr lang="tr-TR" sz="2000" dirty="0" smtClean="0">
                <a:latin typeface="Arial" pitchFamily="34" charset="0"/>
                <a:cs typeface="Arial" pitchFamily="34" charset="0"/>
              </a:rPr>
              <a:t>Prematüre doğumlar ortaya çıkar.</a:t>
            </a:r>
          </a:p>
          <a:p>
            <a:r>
              <a:rPr lang="tr-TR" sz="2000" dirty="0" smtClean="0">
                <a:latin typeface="Arial" pitchFamily="34" charset="0"/>
                <a:cs typeface="Arial" pitchFamily="34" charset="0"/>
              </a:rPr>
              <a:t>Süt hayvanı daima enfeksiyon kaynağı durumundadır.</a:t>
            </a:r>
          </a:p>
          <a:p>
            <a:pPr marL="0" indent="0">
              <a:buNone/>
            </a:pPr>
            <a:r>
              <a:rPr lang="tr-TR" sz="2000" dirty="0">
                <a:solidFill>
                  <a:schemeClr val="tx2">
                    <a:lumMod val="60000"/>
                    <a:lumOff val="40000"/>
                  </a:schemeClr>
                </a:solidFill>
                <a:latin typeface="Arial" pitchFamily="34" charset="0"/>
                <a:cs typeface="Arial" pitchFamily="34" charset="0"/>
              </a:rPr>
              <a:t> </a:t>
            </a:r>
            <a:r>
              <a:rPr lang="tr-TR" sz="2000" dirty="0" smtClean="0">
                <a:solidFill>
                  <a:schemeClr val="tx2">
                    <a:lumMod val="60000"/>
                    <a:lumOff val="40000"/>
                  </a:schemeClr>
                </a:solidFill>
                <a:latin typeface="Arial" pitchFamily="34" charset="0"/>
                <a:cs typeface="Arial" pitchFamily="34" charset="0"/>
              </a:rPr>
              <a:t>    !! </a:t>
            </a:r>
            <a:r>
              <a:rPr lang="tr-TR" sz="2000" dirty="0" smtClean="0">
                <a:latin typeface="Arial" pitchFamily="34" charset="0"/>
                <a:cs typeface="Arial" pitchFamily="34" charset="0"/>
              </a:rPr>
              <a:t>Böylece </a:t>
            </a:r>
            <a:r>
              <a:rPr lang="tr-TR" sz="2000" dirty="0" err="1" smtClean="0">
                <a:latin typeface="Arial" pitchFamily="34" charset="0"/>
                <a:cs typeface="Arial" pitchFamily="34" charset="0"/>
              </a:rPr>
              <a:t>mastitisin</a:t>
            </a:r>
            <a:r>
              <a:rPr lang="tr-TR" sz="2000" dirty="0" smtClean="0">
                <a:latin typeface="Arial" pitchFamily="34" charset="0"/>
                <a:cs typeface="Arial" pitchFamily="34" charset="0"/>
              </a:rPr>
              <a:t> sebep olduğu ekonomik kayıplar ve sıklığından dolayı, süt endüstrisinin geliştiği ülkelerde en önemli </a:t>
            </a:r>
            <a:r>
              <a:rPr lang="tr-TR" sz="2000" dirty="0" err="1" smtClean="0">
                <a:latin typeface="Arial" pitchFamily="34" charset="0"/>
                <a:cs typeface="Arial" pitchFamily="34" charset="0"/>
              </a:rPr>
              <a:t>patojenik</a:t>
            </a:r>
            <a:r>
              <a:rPr lang="tr-TR" sz="2000" dirty="0" smtClean="0">
                <a:latin typeface="Arial" pitchFamily="34" charset="0"/>
                <a:cs typeface="Arial" pitchFamily="34" charset="0"/>
              </a:rPr>
              <a:t> problem olarak kabul edilir.</a:t>
            </a:r>
            <a:endParaRPr lang="tr-TR" sz="2000" dirty="0" smtClean="0">
              <a:solidFill>
                <a:schemeClr val="tx2">
                  <a:lumMod val="60000"/>
                  <a:lumOff val="40000"/>
                </a:schemeClr>
              </a:solidFill>
              <a:latin typeface="Arial" pitchFamily="34" charset="0"/>
              <a:cs typeface="Arial" pitchFamily="34" charset="0"/>
            </a:endParaRPr>
          </a:p>
          <a:p>
            <a:pPr marL="0" indent="0">
              <a:buNone/>
            </a:pPr>
            <a:endParaRPr lang="tr-TR" b="1" dirty="0" smtClean="0">
              <a:latin typeface="Arial" pitchFamily="34" charset="0"/>
              <a:cs typeface="Arial" pitchFamily="34" charset="0"/>
            </a:endParaRPr>
          </a:p>
        </p:txBody>
      </p:sp>
      <p:sp>
        <p:nvSpPr>
          <p:cNvPr id="4" name="5-Nokta Yıldız 3"/>
          <p:cNvSpPr/>
          <p:nvPr/>
        </p:nvSpPr>
        <p:spPr>
          <a:xfrm rot="20424197">
            <a:off x="504744" y="4711687"/>
            <a:ext cx="399371" cy="290801"/>
          </a:xfrm>
          <a:prstGeom prst="star5">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791335" y="4663933"/>
            <a:ext cx="7762056" cy="1323439"/>
          </a:xfrm>
          <a:prstGeom prst="rect">
            <a:avLst/>
          </a:prstGeom>
          <a:noFill/>
        </p:spPr>
        <p:txBody>
          <a:bodyPr wrap="square" rtlCol="0">
            <a:spAutoFit/>
          </a:bodyPr>
          <a:lstStyle/>
          <a:p>
            <a:r>
              <a:rPr lang="tr-TR" sz="2000" dirty="0" smtClean="0">
                <a:latin typeface="Arial" pitchFamily="34" charset="0"/>
                <a:cs typeface="Arial" pitchFamily="34" charset="0"/>
              </a:rPr>
              <a:t>Şimdilerde süt işletmeleri tarafından süt üreticilerine  süt parasının ödenmesinde somatik hücre sayısı(SHS) ölçümü ve tüketimi için bırakılan eşikler, sürülerdeki hayvanların sanitasyon koşullarını düzeltmek için çok önemli teşvikler oluşturuyor.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5537185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96752"/>
            <a:ext cx="7924800" cy="1143000"/>
          </a:xfrm>
        </p:spPr>
        <p:txBody>
          <a:bodyPr>
            <a:prstTxWarp prst="textArchUp">
              <a:avLst/>
            </a:prstTxWarp>
          </a:bodyPr>
          <a:lstStyle/>
          <a:p>
            <a:pPr algn="ctr"/>
            <a:r>
              <a:rPr lang="tr-TR" b="1" spc="0" dirty="0" err="1"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Mastİtİs</a:t>
            </a:r>
            <a:r>
              <a:rPr lang="tr-TR" b="1" spc="0" dirty="0"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 etmeni olarak </a:t>
            </a:r>
            <a:r>
              <a:rPr lang="tr-TR" b="1" spc="0" dirty="0" err="1"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dİkkat</a:t>
            </a:r>
            <a:r>
              <a:rPr lang="tr-TR" b="1" spc="0" dirty="0"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 çeken </a:t>
            </a:r>
            <a:br>
              <a:rPr lang="tr-TR" b="1" spc="0" dirty="0"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br>
            <a:r>
              <a:rPr lang="tr-TR" b="1" spc="0" dirty="0"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streptokok </a:t>
            </a:r>
            <a:r>
              <a:rPr lang="tr-TR" b="1" spc="0" dirty="0" err="1" smtClean="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rPr>
              <a:t>türlerİ</a:t>
            </a:r>
            <a:endParaRPr lang="tr-TR" b="1" spc="0" dirty="0">
              <a:ln w="9000" cmpd="sng">
                <a:solidFill>
                  <a:schemeClr val="accent4">
                    <a:shade val="50000"/>
                    <a:satMod val="120000"/>
                  </a:schemeClr>
                </a:solidFill>
                <a:prstDash val="solid"/>
              </a:ln>
              <a:solidFill>
                <a:schemeClr val="tx1">
                  <a:lumMod val="95000"/>
                </a:schemeClr>
              </a:solidFill>
              <a:effectLst>
                <a:reflection blurRad="12700" stA="28000" endPos="45000" dist="1000" dir="5400000" sy="-100000" algn="bl" rotWithShape="0"/>
              </a:effectLst>
            </a:endParaRP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79712" y="1772816"/>
            <a:ext cx="4902041" cy="3107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44176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7924800" cy="652934"/>
          </a:xfrm>
        </p:spPr>
        <p:txBody>
          <a:bodyPr/>
          <a:lstStyle/>
          <a:p>
            <a:r>
              <a:rPr lang="tr-TR"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2.1. </a:t>
            </a:r>
            <a:r>
              <a:rPr lang="tr-TR"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Streptococcus</a:t>
            </a:r>
            <a:r>
              <a:rPr lang="tr-TR"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r>
              <a:rPr lang="tr-TR"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pyogenes</a:t>
            </a:r>
            <a:r>
              <a:rPr lang="tr-TR"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endParaRPr lang="tr-TR"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pic>
        <p:nvPicPr>
          <p:cNvPr id="6" name="İçerik Yer Tutucus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561959" y="250775"/>
            <a:ext cx="2566583" cy="2664296"/>
          </a:xfrm>
          <a:prstGeom prst="ellipse">
            <a:avLst/>
          </a:prstGeom>
          <a:ln>
            <a:noFill/>
          </a:ln>
          <a:effectLst>
            <a:softEdge rad="112500"/>
          </a:effectLst>
        </p:spPr>
      </p:pic>
      <p:sp>
        <p:nvSpPr>
          <p:cNvPr id="8" name="Metin kutusu 7"/>
          <p:cNvSpPr txBox="1"/>
          <p:nvPr/>
        </p:nvSpPr>
        <p:spPr>
          <a:xfrm>
            <a:off x="6486411" y="2790755"/>
            <a:ext cx="2699792" cy="307777"/>
          </a:xfrm>
          <a:prstGeom prst="rect">
            <a:avLst/>
          </a:prstGeom>
          <a:noFill/>
        </p:spPr>
        <p:txBody>
          <a:bodyPr wrap="square" rtlCol="0">
            <a:spAutoFit/>
          </a:bodyPr>
          <a:lstStyle/>
          <a:p>
            <a:r>
              <a:rPr lang="tr-TR" sz="1400" i="1" dirty="0" err="1" smtClean="0">
                <a:latin typeface="Bahnschrift Condensed" pitchFamily="34" charset="0"/>
              </a:rPr>
              <a:t>Str</a:t>
            </a:r>
            <a:r>
              <a:rPr lang="tr-TR" sz="1400" i="1" dirty="0" smtClean="0">
                <a:latin typeface="Bahnschrift Condensed" pitchFamily="34" charset="0"/>
              </a:rPr>
              <a:t>. </a:t>
            </a:r>
            <a:r>
              <a:rPr lang="tr-TR" sz="1400" i="1" dirty="0" err="1" smtClean="0">
                <a:latin typeface="Bahnschrift Condensed" pitchFamily="34" charset="0"/>
              </a:rPr>
              <a:t>pyogenes’</a:t>
            </a:r>
            <a:r>
              <a:rPr lang="tr-TR" sz="1400" dirty="0" err="1" smtClean="0">
                <a:latin typeface="Bahnschrift Condensed" pitchFamily="34" charset="0"/>
              </a:rPr>
              <a:t>in</a:t>
            </a:r>
            <a:r>
              <a:rPr lang="tr-TR" sz="1400" dirty="0" smtClean="0">
                <a:latin typeface="Bahnschrift Condensed" pitchFamily="34" charset="0"/>
              </a:rPr>
              <a:t> ışık mikroskobu görüntüsü. </a:t>
            </a:r>
            <a:endParaRPr lang="tr-TR" sz="1400" dirty="0">
              <a:latin typeface="Bahnschrift Condensed" pitchFamily="34" charset="0"/>
            </a:endParaRPr>
          </a:p>
        </p:txBody>
      </p:sp>
      <p:sp>
        <p:nvSpPr>
          <p:cNvPr id="9" name="Metin kutusu 8"/>
          <p:cNvSpPr txBox="1"/>
          <p:nvPr/>
        </p:nvSpPr>
        <p:spPr>
          <a:xfrm>
            <a:off x="535" y="908720"/>
            <a:ext cx="6696744" cy="4770537"/>
          </a:xfrm>
          <a:prstGeom prst="rect">
            <a:avLst/>
          </a:prstGeom>
          <a:noFill/>
        </p:spPr>
        <p:txBody>
          <a:bodyPr wrap="square" rtlCol="0">
            <a:spAutoFit/>
          </a:bodyPr>
          <a:lstStyle/>
          <a:p>
            <a:pPr marL="285750" indent="-285750">
              <a:buClr>
                <a:srgbClr val="92D050"/>
              </a:buClr>
              <a:buFont typeface="Wingdings" pitchFamily="2" charset="2"/>
              <a:buChar char="Ø"/>
            </a:pPr>
            <a:r>
              <a:rPr lang="tr-TR" b="1" dirty="0" smtClean="0"/>
              <a:t>Süt hayvanlarında </a:t>
            </a:r>
            <a:r>
              <a:rPr lang="tr-TR" b="1" dirty="0" err="1" smtClean="0"/>
              <a:t>mastitise</a:t>
            </a:r>
            <a:r>
              <a:rPr lang="tr-TR" b="1" dirty="0" smtClean="0"/>
              <a:t> neden olan bir streptokok türüdür.</a:t>
            </a:r>
          </a:p>
          <a:p>
            <a:pPr marL="285750" indent="-285750">
              <a:buClr>
                <a:srgbClr val="92D050"/>
              </a:buClr>
              <a:buFont typeface="Wingdings" pitchFamily="2" charset="2"/>
              <a:buChar char="Ø"/>
            </a:pPr>
            <a:r>
              <a:rPr lang="tr-TR" b="1" dirty="0" smtClean="0"/>
              <a:t>İnsanlarda çok çeşitli, iltihaplı ve irinli yara ve hastalıklara sebep olur. Genellikle sağlıklı insanların dudak, ağız içi ve solunum yollarına lokalize olmuşlardır.</a:t>
            </a:r>
          </a:p>
          <a:p>
            <a:pPr marL="285750" indent="-285750">
              <a:buClr>
                <a:srgbClr val="92D050"/>
              </a:buClr>
              <a:buFont typeface="Wingdings" pitchFamily="2" charset="2"/>
              <a:buChar char="Ø"/>
            </a:pPr>
            <a:r>
              <a:rPr lang="tr-TR" b="1" dirty="0" smtClean="0"/>
              <a:t>Kalabalık topluluklarda, örneğin okul kantinleri, hastaneler, tiyatrolar </a:t>
            </a:r>
            <a:r>
              <a:rPr lang="tr-TR" b="1" dirty="0" err="1" smtClean="0"/>
              <a:t>vs</a:t>
            </a:r>
            <a:r>
              <a:rPr lang="tr-TR" b="1" dirty="0" smtClean="0"/>
              <a:t> gibi yerlerin havasında bulunur.</a:t>
            </a:r>
          </a:p>
          <a:p>
            <a:pPr marL="285750" indent="-285750">
              <a:buClr>
                <a:srgbClr val="92D050"/>
              </a:buClr>
              <a:buFont typeface="Wingdings" pitchFamily="2" charset="2"/>
              <a:buChar char="Ø"/>
            </a:pPr>
            <a:r>
              <a:rPr lang="tr-TR" b="1" dirty="0" smtClean="0"/>
              <a:t>Kuvvetli </a:t>
            </a:r>
            <a:r>
              <a:rPr lang="el-GR" b="1" dirty="0"/>
              <a:t>β </a:t>
            </a:r>
            <a:r>
              <a:rPr lang="tr-TR" b="1" dirty="0" err="1" smtClean="0"/>
              <a:t>hemolitik</a:t>
            </a:r>
            <a:r>
              <a:rPr lang="tr-TR" b="1" dirty="0" smtClean="0"/>
              <a:t> özellik gösterir.</a:t>
            </a:r>
          </a:p>
          <a:p>
            <a:pPr marL="285750" indent="-285750">
              <a:buClr>
                <a:srgbClr val="92D050"/>
              </a:buClr>
              <a:buFont typeface="Wingdings" pitchFamily="2" charset="2"/>
              <a:buChar char="Ø"/>
            </a:pPr>
            <a:r>
              <a:rPr lang="tr-TR" b="1" dirty="0" smtClean="0"/>
              <a:t>Yuvarlak veya oval şeklinde görünürler.</a:t>
            </a:r>
          </a:p>
          <a:p>
            <a:pPr marL="285750" indent="-285750">
              <a:buClr>
                <a:srgbClr val="92D050"/>
              </a:buClr>
              <a:buFont typeface="Wingdings" pitchFamily="2" charset="2"/>
              <a:buChar char="Ø"/>
            </a:pPr>
            <a:r>
              <a:rPr lang="tr-TR" b="1" dirty="0" smtClean="0"/>
              <a:t>Genellikle insanlardan hayvanlara geçer ve onlarda </a:t>
            </a:r>
            <a:r>
              <a:rPr lang="tr-TR" b="1" dirty="0" err="1" smtClean="0"/>
              <a:t>mastitis</a:t>
            </a:r>
            <a:r>
              <a:rPr lang="tr-TR" b="1" dirty="0" smtClean="0"/>
              <a:t> hastalığını oluştururlar. </a:t>
            </a:r>
          </a:p>
          <a:p>
            <a:r>
              <a:rPr lang="tr-TR" b="1" dirty="0" smtClean="0"/>
              <a:t>                            Bulaşık memeden süte ve </a:t>
            </a:r>
            <a:r>
              <a:rPr lang="tr-TR" b="1" dirty="0" err="1" smtClean="0"/>
              <a:t>ordan</a:t>
            </a:r>
            <a:r>
              <a:rPr lang="tr-TR" b="1" dirty="0" smtClean="0"/>
              <a:t> da tekrar insana geçer.</a:t>
            </a:r>
          </a:p>
          <a:p>
            <a:pPr algn="ctr">
              <a:buClr>
                <a:srgbClr val="92D050"/>
              </a:buClr>
            </a:pPr>
            <a:r>
              <a:rPr lang="tr-T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a:p>
            <a:pPr>
              <a:buClr>
                <a:srgbClr val="92D050"/>
              </a:buClr>
            </a:pPr>
            <a:endParaRPr lang="tr-T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tr-TR" dirty="0"/>
          </a:p>
        </p:txBody>
      </p:sp>
      <p:sp>
        <p:nvSpPr>
          <p:cNvPr id="17" name="Yukarı Bükülü Ok 16"/>
          <p:cNvSpPr/>
          <p:nvPr/>
        </p:nvSpPr>
        <p:spPr>
          <a:xfrm rot="5400000">
            <a:off x="1053250" y="3557404"/>
            <a:ext cx="275460" cy="588636"/>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566" y="4185685"/>
            <a:ext cx="5877689" cy="237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etin kutusu 17"/>
          <p:cNvSpPr txBox="1"/>
          <p:nvPr/>
        </p:nvSpPr>
        <p:spPr>
          <a:xfrm>
            <a:off x="3174095" y="6550223"/>
            <a:ext cx="2478307" cy="307777"/>
          </a:xfrm>
          <a:prstGeom prst="rect">
            <a:avLst/>
          </a:prstGeom>
          <a:noFill/>
        </p:spPr>
        <p:txBody>
          <a:bodyPr wrap="none" rtlCol="0">
            <a:spAutoFit/>
          </a:bodyPr>
          <a:lstStyle/>
          <a:p>
            <a:r>
              <a:rPr lang="tr-TR" sz="1400" i="1" dirty="0" smtClean="0"/>
              <a:t>Şekil: </a:t>
            </a:r>
            <a:r>
              <a:rPr lang="tr-TR" sz="1400" i="1" dirty="0" err="1" smtClean="0"/>
              <a:t>Str</a:t>
            </a:r>
            <a:r>
              <a:rPr lang="tr-TR" sz="1400" i="1" dirty="0" smtClean="0"/>
              <a:t>. </a:t>
            </a:r>
            <a:r>
              <a:rPr lang="tr-TR" sz="1400" i="1" dirty="0" err="1"/>
              <a:t>p</a:t>
            </a:r>
            <a:r>
              <a:rPr lang="tr-TR" sz="1400" i="1" dirty="0" err="1" smtClean="0"/>
              <a:t>yogenes’in</a:t>
            </a:r>
            <a:r>
              <a:rPr lang="tr-TR" sz="1400" i="1" dirty="0" smtClean="0"/>
              <a:t> </a:t>
            </a:r>
            <a:r>
              <a:rPr lang="tr-TR" sz="1400" dirty="0" smtClean="0"/>
              <a:t>hücre yapısı</a:t>
            </a:r>
            <a:endParaRPr lang="tr-TR" sz="1400" dirty="0"/>
          </a:p>
        </p:txBody>
      </p:sp>
    </p:spTree>
    <p:extLst>
      <p:ext uri="{BB962C8B-B14F-4D97-AF65-F5344CB8AC3E}">
        <p14:creationId xmlns:p14="http://schemas.microsoft.com/office/powerpoint/2010/main" val="7021784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1564"/>
            <a:ext cx="9144000" cy="869745"/>
          </a:xfrm>
        </p:spPr>
        <p:txBody>
          <a:bodyPr/>
          <a:lstStyle/>
          <a:p>
            <a:pPr lvl="0">
              <a:spcBef>
                <a:spcPts val="0"/>
              </a:spcBef>
            </a:pPr>
            <a:r>
              <a:rPr lang="tr-TR" sz="1600" b="1" i="1" u="sng" cap="none" spc="0" dirty="0" err="1" smtClean="0">
                <a:latin typeface="Arial" pitchFamily="34" charset="0"/>
                <a:ea typeface="+mn-ea"/>
                <a:cs typeface="Arial" pitchFamily="34" charset="0"/>
              </a:rPr>
              <a:t>Str</a:t>
            </a:r>
            <a:r>
              <a:rPr lang="tr-TR" sz="1600" b="1" i="1" u="sng" cap="none" spc="0" dirty="0">
                <a:latin typeface="Arial" pitchFamily="34" charset="0"/>
                <a:ea typeface="+mn-ea"/>
                <a:cs typeface="Arial" pitchFamily="34" charset="0"/>
              </a:rPr>
              <a:t>. </a:t>
            </a:r>
            <a:r>
              <a:rPr lang="tr-TR" sz="1600" b="1" i="1" u="sng" cap="none" spc="0" dirty="0" err="1">
                <a:latin typeface="Arial" pitchFamily="34" charset="0"/>
                <a:ea typeface="+mn-ea"/>
                <a:cs typeface="Arial" pitchFamily="34" charset="0"/>
              </a:rPr>
              <a:t>p</a:t>
            </a:r>
            <a:r>
              <a:rPr lang="tr-TR" sz="1600" b="1" i="1" u="sng" cap="none" spc="0" dirty="0" err="1" smtClean="0">
                <a:latin typeface="Arial" pitchFamily="34" charset="0"/>
                <a:ea typeface="+mn-ea"/>
                <a:cs typeface="Arial" pitchFamily="34" charset="0"/>
              </a:rPr>
              <a:t>yogenes</a:t>
            </a:r>
            <a:r>
              <a:rPr lang="tr-TR" sz="1600" b="1" u="sng" cap="none" spc="0" dirty="0">
                <a:latin typeface="Arial" pitchFamily="34" charset="0"/>
                <a:ea typeface="+mn-ea"/>
                <a:cs typeface="Arial" pitchFamily="34" charset="0"/>
              </a:rPr>
              <a:t>,</a:t>
            </a:r>
            <a:r>
              <a:rPr lang="tr-TR" sz="1600" b="1" u="sng" cap="none" spc="0" dirty="0" smtClean="0">
                <a:latin typeface="Arial" pitchFamily="34" charset="0"/>
                <a:ea typeface="+mn-ea"/>
                <a:cs typeface="Arial" pitchFamily="34" charset="0"/>
              </a:rPr>
              <a:t> i</a:t>
            </a:r>
            <a:r>
              <a:rPr lang="tr-TR" sz="1600" b="1" u="sng" cap="none" spc="0" dirty="0" smtClean="0">
                <a:solidFill>
                  <a:srgbClr val="FFFFFF"/>
                </a:solidFill>
                <a:latin typeface="Arial" pitchFamily="34" charset="0"/>
                <a:ea typeface="+mn-ea"/>
                <a:cs typeface="Arial" pitchFamily="34" charset="0"/>
              </a:rPr>
              <a:t>nsanlarda </a:t>
            </a:r>
            <a:r>
              <a:rPr lang="tr-TR" sz="1600" b="1" u="sng" cap="none" spc="0" dirty="0" err="1">
                <a:solidFill>
                  <a:srgbClr val="FFFFFF"/>
                </a:solidFill>
                <a:latin typeface="Arial" pitchFamily="34" charset="0"/>
                <a:ea typeface="+mn-ea"/>
                <a:cs typeface="Arial" pitchFamily="34" charset="0"/>
              </a:rPr>
              <a:t>tonsilit</a:t>
            </a:r>
            <a:r>
              <a:rPr lang="tr-TR" sz="1600" b="1" u="sng" cap="none" spc="0" dirty="0">
                <a:solidFill>
                  <a:srgbClr val="FFFFFF"/>
                </a:solidFill>
                <a:latin typeface="Arial" pitchFamily="34" charset="0"/>
                <a:ea typeface="+mn-ea"/>
                <a:cs typeface="Arial" pitchFamily="34" charset="0"/>
              </a:rPr>
              <a:t>, iskelet ağrıları, romatizma tipi ağrıların sebeplerindendir</a:t>
            </a:r>
            <a:r>
              <a:rPr lang="tr-TR" sz="1600" b="1" u="sng" cap="none" spc="0" dirty="0">
                <a:solidFill>
                  <a:srgbClr val="FFFFFF"/>
                </a:solidFill>
                <a:ea typeface="+mn-ea"/>
                <a:cs typeface="+mn-cs"/>
              </a:rPr>
              <a:t>.</a:t>
            </a:r>
            <a:r>
              <a:rPr lang="tr-TR" sz="2000" b="1" cap="none" spc="0" dirty="0">
                <a:solidFill>
                  <a:srgbClr val="FFFFFF"/>
                </a:solidFill>
                <a:ea typeface="+mn-ea"/>
                <a:cs typeface="+mn-cs"/>
              </a:rPr>
              <a:t/>
            </a:r>
            <a:br>
              <a:rPr lang="tr-TR" sz="2000" b="1" cap="none" spc="0" dirty="0">
                <a:solidFill>
                  <a:srgbClr val="FFFFFF"/>
                </a:solidFill>
                <a:ea typeface="+mn-ea"/>
                <a:cs typeface="+mn-cs"/>
              </a:rPr>
            </a:br>
            <a:endParaRPr lang="tr-TR" sz="2000" b="1" dirty="0"/>
          </a:p>
        </p:txBody>
      </p:sp>
      <p:pic>
        <p:nvPicPr>
          <p:cNvPr id="7" name="İçerik Yer Tutucus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908720"/>
            <a:ext cx="2926195" cy="2520280"/>
          </a:xfrm>
        </p:spPr>
      </p:pic>
      <p:sp>
        <p:nvSpPr>
          <p:cNvPr id="8" name="Sağ Ok 7"/>
          <p:cNvSpPr/>
          <p:nvPr/>
        </p:nvSpPr>
        <p:spPr>
          <a:xfrm>
            <a:off x="3635896" y="2564904"/>
            <a:ext cx="1080120" cy="245658"/>
          </a:xfrm>
          <a:prstGeom prst="rightArrow">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b="5530"/>
          <a:stretch/>
        </p:blipFill>
        <p:spPr>
          <a:xfrm>
            <a:off x="4860032" y="836712"/>
            <a:ext cx="3877209" cy="2747086"/>
          </a:xfrm>
          <a:prstGeom prst="rect">
            <a:avLst/>
          </a:prstGeom>
        </p:spPr>
      </p:pic>
      <p:sp>
        <p:nvSpPr>
          <p:cNvPr id="10" name="Metin kutusu 9"/>
          <p:cNvSpPr txBox="1"/>
          <p:nvPr/>
        </p:nvSpPr>
        <p:spPr>
          <a:xfrm>
            <a:off x="365053" y="3388409"/>
            <a:ext cx="3530903" cy="338554"/>
          </a:xfrm>
          <a:prstGeom prst="rect">
            <a:avLst/>
          </a:prstGeom>
          <a:noFill/>
        </p:spPr>
        <p:txBody>
          <a:bodyPr wrap="none" rtlCol="0">
            <a:spAutoFit/>
          </a:bodyPr>
          <a:lstStyle/>
          <a:p>
            <a:r>
              <a:rPr lang="tr-TR" sz="1600" dirty="0" smtClean="0">
                <a:latin typeface="Arial" pitchFamily="34" charset="0"/>
                <a:cs typeface="Arial" pitchFamily="34" charset="0"/>
              </a:rPr>
              <a:t>Şekil: Bademcikte </a:t>
            </a:r>
            <a:r>
              <a:rPr lang="tr-TR" sz="1600" dirty="0" err="1" smtClean="0">
                <a:latin typeface="Arial" pitchFamily="34" charset="0"/>
                <a:cs typeface="Arial" pitchFamily="34" charset="0"/>
              </a:rPr>
              <a:t>Tonsilit</a:t>
            </a:r>
            <a:r>
              <a:rPr lang="tr-TR" sz="1600" dirty="0" smtClean="0">
                <a:latin typeface="Arial" pitchFamily="34" charset="0"/>
                <a:cs typeface="Arial" pitchFamily="34" charset="0"/>
              </a:rPr>
              <a:t> görünümü</a:t>
            </a:r>
            <a:r>
              <a:rPr lang="tr-TR" sz="1600" b="1" dirty="0" smtClean="0">
                <a:latin typeface="Arial" pitchFamily="34" charset="0"/>
                <a:cs typeface="Arial" pitchFamily="34" charset="0"/>
              </a:rPr>
              <a:t>.</a:t>
            </a:r>
            <a:endParaRPr lang="tr-TR" sz="1600" b="1" dirty="0">
              <a:latin typeface="Arial" pitchFamily="34" charset="0"/>
              <a:cs typeface="Arial" pitchFamily="34" charset="0"/>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157" y="3950568"/>
            <a:ext cx="2314575" cy="1981200"/>
          </a:xfrm>
          <a:prstGeom prst="rect">
            <a:avLst/>
          </a:prstGeom>
          <a:ln>
            <a:noFill/>
          </a:ln>
          <a:effectLst>
            <a:outerShdw blurRad="292100" dist="139700" dir="2700000" algn="tl" rotWithShape="0">
              <a:srgbClr val="333333">
                <a:alpha val="65000"/>
              </a:srgbClr>
            </a:outerShdw>
          </a:effectLst>
        </p:spPr>
      </p:pic>
      <p:sp>
        <p:nvSpPr>
          <p:cNvPr id="12" name="Sağ Ok 11"/>
          <p:cNvSpPr/>
          <p:nvPr/>
        </p:nvSpPr>
        <p:spPr>
          <a:xfrm>
            <a:off x="3389784" y="4941168"/>
            <a:ext cx="1182216" cy="24231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4860032" y="4437112"/>
            <a:ext cx="3435102" cy="1249288"/>
          </a:xfrm>
          <a:prstGeom prst="roundRect">
            <a:avLst/>
          </a:prstGeom>
          <a:noFill/>
          <a:ln>
            <a:solidFill>
              <a:srgbClr val="7030A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latin typeface="Arial" pitchFamily="34" charset="0"/>
                <a:cs typeface="Arial" pitchFamily="34" charset="0"/>
              </a:rPr>
              <a:t>Bazı bebeklerde ve yetişkinlerde </a:t>
            </a:r>
            <a:r>
              <a:rPr lang="tr-TR" sz="1600" b="1" dirty="0" smtClean="0">
                <a:latin typeface="Arial" pitchFamily="34" charset="0"/>
                <a:cs typeface="Arial" pitchFamily="34" charset="0"/>
              </a:rPr>
              <a:t>deri </a:t>
            </a:r>
            <a:r>
              <a:rPr lang="tr-TR" sz="1600" b="1" dirty="0">
                <a:latin typeface="Arial" pitchFamily="34" charset="0"/>
                <a:cs typeface="Arial" pitchFamily="34" charset="0"/>
              </a:rPr>
              <a:t>üzeri iltihaplı yaralara sebep olmaktadır.</a:t>
            </a:r>
          </a:p>
        </p:txBody>
      </p:sp>
      <p:sp>
        <p:nvSpPr>
          <p:cNvPr id="15" name="Akış Çizelgesi: Öteki İşlem 14"/>
          <p:cNvSpPr/>
          <p:nvPr/>
        </p:nvSpPr>
        <p:spPr>
          <a:xfrm>
            <a:off x="2012461" y="6143097"/>
            <a:ext cx="5119078" cy="578362"/>
          </a:xfrm>
          <a:prstGeom prst="flowChartAlternateProcess">
            <a:avLst/>
          </a:prstGeom>
          <a:gradFill flip="none" rotWithShape="1">
            <a:gsLst>
              <a:gs pos="0">
                <a:srgbClr val="FF8FDF">
                  <a:tint val="66000"/>
                  <a:satMod val="160000"/>
                </a:srgbClr>
              </a:gs>
              <a:gs pos="50000">
                <a:srgbClr val="FF8FDF">
                  <a:tint val="44500"/>
                  <a:satMod val="160000"/>
                </a:srgbClr>
              </a:gs>
              <a:gs pos="100000">
                <a:srgbClr val="FF8FDF">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7030A0"/>
                </a:solidFill>
                <a:latin typeface="Arial" pitchFamily="34" charset="0"/>
                <a:cs typeface="Arial" pitchFamily="34" charset="0"/>
              </a:rPr>
              <a:t>Bu rahatsızlıklar </a:t>
            </a:r>
            <a:r>
              <a:rPr lang="tr-TR" b="1" dirty="0" err="1" smtClean="0">
                <a:solidFill>
                  <a:srgbClr val="7030A0"/>
                </a:solidFill>
                <a:latin typeface="Arial" pitchFamily="34" charset="0"/>
                <a:cs typeface="Arial" pitchFamily="34" charset="0"/>
              </a:rPr>
              <a:t>eritrojenik</a:t>
            </a:r>
            <a:r>
              <a:rPr lang="tr-TR" b="1" dirty="0" smtClean="0">
                <a:solidFill>
                  <a:srgbClr val="7030A0"/>
                </a:solidFill>
                <a:latin typeface="Arial" pitchFamily="34" charset="0"/>
                <a:cs typeface="Arial" pitchFamily="34" charset="0"/>
              </a:rPr>
              <a:t> </a:t>
            </a:r>
            <a:r>
              <a:rPr lang="tr-TR" b="1" dirty="0">
                <a:solidFill>
                  <a:srgbClr val="7030A0"/>
                </a:solidFill>
                <a:latin typeface="Arial" pitchFamily="34" charset="0"/>
                <a:cs typeface="Arial" pitchFamily="34" charset="0"/>
              </a:rPr>
              <a:t>toksin </a:t>
            </a:r>
            <a:r>
              <a:rPr lang="tr-TR" b="1" dirty="0" smtClean="0">
                <a:solidFill>
                  <a:srgbClr val="7030A0"/>
                </a:solidFill>
                <a:latin typeface="Arial" pitchFamily="34" charset="0"/>
                <a:cs typeface="Arial" pitchFamily="34" charset="0"/>
              </a:rPr>
              <a:t>gibi toksin faktörler </a:t>
            </a:r>
            <a:r>
              <a:rPr lang="tr-TR" b="1" dirty="0">
                <a:solidFill>
                  <a:srgbClr val="7030A0"/>
                </a:solidFill>
                <a:latin typeface="Arial" pitchFamily="34" charset="0"/>
                <a:cs typeface="Arial" pitchFamily="34" charset="0"/>
              </a:rPr>
              <a:t>tarafından oluşturulmaktadır.</a:t>
            </a:r>
          </a:p>
        </p:txBody>
      </p:sp>
      <p:sp>
        <p:nvSpPr>
          <p:cNvPr id="3" name="Dikdörtgen 2"/>
          <p:cNvSpPr/>
          <p:nvPr/>
        </p:nvSpPr>
        <p:spPr>
          <a:xfrm>
            <a:off x="3863770" y="3747989"/>
            <a:ext cx="5238328" cy="369332"/>
          </a:xfrm>
          <a:prstGeom prst="rect">
            <a:avLst/>
          </a:prstGeom>
        </p:spPr>
        <p:txBody>
          <a:bodyPr wrap="square">
            <a:spAutoFit/>
          </a:bodyPr>
          <a:lstStyle/>
          <a:p>
            <a:r>
              <a:rPr lang="tr-TR" b="1" dirty="0" err="1">
                <a:latin typeface="Arial" pitchFamily="34" charset="0"/>
                <a:cs typeface="Arial" pitchFamily="34" charset="0"/>
              </a:rPr>
              <a:t>Tonsilit</a:t>
            </a:r>
            <a:r>
              <a:rPr lang="tr-TR" b="1" dirty="0">
                <a:latin typeface="Arial" pitchFamily="34" charset="0"/>
                <a:cs typeface="Arial" pitchFamily="34" charset="0"/>
              </a:rPr>
              <a:t> bademcik iltihabı olarak bilinmektedir</a:t>
            </a:r>
            <a:endParaRPr lang="tr-TR" dirty="0"/>
          </a:p>
        </p:txBody>
      </p:sp>
    </p:spTree>
    <p:extLst>
      <p:ext uri="{BB962C8B-B14F-4D97-AF65-F5344CB8AC3E}">
        <p14:creationId xmlns:p14="http://schemas.microsoft.com/office/powerpoint/2010/main" val="8067347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7924800" cy="562074"/>
          </a:xfrm>
        </p:spPr>
        <p:txBody>
          <a:bodyPr/>
          <a:lstStyle/>
          <a:p>
            <a:r>
              <a:rPr lang="tr-TR"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2.2. </a:t>
            </a:r>
            <a:r>
              <a:rPr lang="tr-TR"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Streptococcus</a:t>
            </a:r>
            <a:r>
              <a:rPr lang="tr-TR"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agalactiae</a:t>
            </a:r>
            <a:r>
              <a:rPr lang="tr-TR"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tr-TR"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İçerik Yer Tutucusu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12160" y="332656"/>
            <a:ext cx="2592288" cy="2385823"/>
          </a:xfrm>
          <a:prstGeom prst="rect">
            <a:avLst/>
          </a:prstGeom>
          <a:ln>
            <a:noFill/>
          </a:ln>
          <a:effectLst>
            <a:outerShdw blurRad="292100" dist="139700" dir="2700000" algn="tl" rotWithShape="0">
              <a:srgbClr val="333333">
                <a:alpha val="65000"/>
              </a:srgbClr>
            </a:outerShdw>
          </a:effectLst>
        </p:spPr>
      </p:pic>
      <p:sp>
        <p:nvSpPr>
          <p:cNvPr id="4" name="Metin kutusu 3"/>
          <p:cNvSpPr txBox="1"/>
          <p:nvPr/>
        </p:nvSpPr>
        <p:spPr>
          <a:xfrm>
            <a:off x="5940152" y="2817802"/>
            <a:ext cx="3024336" cy="523220"/>
          </a:xfrm>
          <a:prstGeom prst="rect">
            <a:avLst/>
          </a:prstGeom>
          <a:noFill/>
        </p:spPr>
        <p:txBody>
          <a:bodyPr wrap="square" rtlCol="0">
            <a:spAutoFit/>
          </a:bodyPr>
          <a:lstStyle/>
          <a:p>
            <a:r>
              <a:rPr lang="tr-TR" sz="1400" i="1" dirty="0" err="1">
                <a:latin typeface="Arial" pitchFamily="34" charset="0"/>
                <a:cs typeface="Arial" pitchFamily="34" charset="0"/>
              </a:rPr>
              <a:t>Streptococcus</a:t>
            </a:r>
            <a:r>
              <a:rPr lang="tr-TR" sz="1400" i="1" dirty="0">
                <a:latin typeface="Arial" pitchFamily="34" charset="0"/>
                <a:cs typeface="Arial" pitchFamily="34" charset="0"/>
              </a:rPr>
              <a:t> </a:t>
            </a:r>
            <a:r>
              <a:rPr lang="tr-TR" sz="1400" i="1" dirty="0" err="1" smtClean="0">
                <a:latin typeface="Arial" pitchFamily="34" charset="0"/>
                <a:cs typeface="Arial" pitchFamily="34" charset="0"/>
              </a:rPr>
              <a:t>agalactiae</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nın</a:t>
            </a:r>
            <a:r>
              <a:rPr lang="tr-TR" sz="1400" dirty="0" smtClean="0">
                <a:latin typeface="Arial" pitchFamily="34" charset="0"/>
                <a:cs typeface="Arial" pitchFamily="34" charset="0"/>
              </a:rPr>
              <a:t> elektron mikroskoptaki görüntüsü.</a:t>
            </a:r>
            <a:endParaRPr lang="tr-TR" sz="1400" dirty="0">
              <a:latin typeface="Arial" pitchFamily="34" charset="0"/>
              <a:cs typeface="Arial" pitchFamily="34" charset="0"/>
            </a:endParaRPr>
          </a:p>
        </p:txBody>
      </p:sp>
      <p:sp>
        <p:nvSpPr>
          <p:cNvPr id="6" name="Metin kutusu 5"/>
          <p:cNvSpPr txBox="1"/>
          <p:nvPr/>
        </p:nvSpPr>
        <p:spPr>
          <a:xfrm>
            <a:off x="323528" y="832643"/>
            <a:ext cx="5616624" cy="3139321"/>
          </a:xfrm>
          <a:prstGeom prst="rect">
            <a:avLst/>
          </a:prstGeom>
          <a:noFill/>
        </p:spPr>
        <p:txBody>
          <a:bodyPr wrap="square" rtlCol="0">
            <a:spAutoFit/>
          </a:bodyPr>
          <a:lstStyle/>
          <a:p>
            <a:pPr marL="285750" indent="-285750">
              <a:buClr>
                <a:schemeClr val="accent2">
                  <a:lumMod val="75000"/>
                </a:schemeClr>
              </a:buClr>
              <a:buFont typeface="Wingdings" pitchFamily="2" charset="2"/>
              <a:buChar char="Ø"/>
            </a:pPr>
            <a:r>
              <a:rPr lang="tr-TR" b="1" dirty="0" err="1" smtClean="0">
                <a:cs typeface="Arial" pitchFamily="34" charset="0"/>
              </a:rPr>
              <a:t>Genusunun</a:t>
            </a:r>
            <a:r>
              <a:rPr lang="tr-TR" b="1" dirty="0" smtClean="0">
                <a:cs typeface="Arial" pitchFamily="34" charset="0"/>
              </a:rPr>
              <a:t> birçok özelliğini taşır; hareketsiz, </a:t>
            </a:r>
            <a:r>
              <a:rPr lang="tr-TR" b="1" dirty="0" err="1" smtClean="0">
                <a:cs typeface="Arial" pitchFamily="34" charset="0"/>
              </a:rPr>
              <a:t>ovoid</a:t>
            </a:r>
            <a:r>
              <a:rPr lang="tr-TR" b="1" dirty="0" smtClean="0">
                <a:cs typeface="Arial" pitchFamily="34" charset="0"/>
              </a:rPr>
              <a:t> veya küresel hücreleri vardır.</a:t>
            </a:r>
          </a:p>
          <a:p>
            <a:pPr marL="285750" indent="-285750">
              <a:buClr>
                <a:schemeClr val="accent2">
                  <a:lumMod val="75000"/>
                </a:schemeClr>
              </a:buClr>
              <a:buFont typeface="Wingdings" pitchFamily="2" charset="2"/>
              <a:buChar char="Ø"/>
            </a:pPr>
            <a:r>
              <a:rPr lang="tr-TR" b="1" dirty="0" err="1" smtClean="0">
                <a:cs typeface="Arial" pitchFamily="34" charset="0"/>
              </a:rPr>
              <a:t>Diplokok</a:t>
            </a:r>
            <a:r>
              <a:rPr lang="tr-TR" b="1" dirty="0" smtClean="0">
                <a:cs typeface="Arial" pitchFamily="34" charset="0"/>
              </a:rPr>
              <a:t> formda olduğu gibi uzun zincirler de oluşturabilirler.</a:t>
            </a:r>
          </a:p>
          <a:p>
            <a:pPr marL="285750" indent="-285750">
              <a:buClr>
                <a:schemeClr val="accent2">
                  <a:lumMod val="75000"/>
                </a:schemeClr>
              </a:buClr>
              <a:buFont typeface="Wingdings" pitchFamily="2" charset="2"/>
              <a:buChar char="Ø"/>
            </a:pPr>
            <a:r>
              <a:rPr lang="tr-TR" b="1" dirty="0">
                <a:cs typeface="Arial" pitchFamily="34" charset="0"/>
              </a:rPr>
              <a:t>O</a:t>
            </a:r>
            <a:r>
              <a:rPr lang="tr-TR" b="1" dirty="0" smtClean="0">
                <a:cs typeface="Arial" pitchFamily="34" charset="0"/>
              </a:rPr>
              <a:t>ptimum gelişme </a:t>
            </a:r>
            <a:r>
              <a:rPr lang="tr-TR" b="1" dirty="0">
                <a:cs typeface="Arial" pitchFamily="34" charset="0"/>
              </a:rPr>
              <a:t>sıcaklığı </a:t>
            </a:r>
            <a:r>
              <a:rPr lang="tr-TR" b="1" dirty="0" smtClean="0">
                <a:cs typeface="Arial" pitchFamily="34" charset="0"/>
              </a:rPr>
              <a:t>37°C’dir.</a:t>
            </a:r>
          </a:p>
          <a:p>
            <a:pPr marL="285750" indent="-285750">
              <a:buClr>
                <a:schemeClr val="accent2">
                  <a:lumMod val="75000"/>
                </a:schemeClr>
              </a:buClr>
              <a:buFont typeface="Wingdings" pitchFamily="2" charset="2"/>
              <a:buChar char="Ø"/>
            </a:pPr>
            <a:r>
              <a:rPr lang="tr-TR" b="1" dirty="0" smtClean="0">
                <a:cs typeface="Arial" pitchFamily="34" charset="0"/>
              </a:rPr>
              <a:t>İnsan kaynaklı </a:t>
            </a:r>
            <a:r>
              <a:rPr lang="tr-TR" b="1" dirty="0" err="1" smtClean="0">
                <a:cs typeface="Arial" pitchFamily="34" charset="0"/>
              </a:rPr>
              <a:t>suşları</a:t>
            </a:r>
            <a:r>
              <a:rPr lang="tr-TR" b="1" dirty="0" smtClean="0">
                <a:cs typeface="Arial" pitchFamily="34" charset="0"/>
              </a:rPr>
              <a:t> pigment meydana getirir. Sığır kaynaklılar ise pigment oluşturmazlar.</a:t>
            </a:r>
          </a:p>
          <a:p>
            <a:pPr marL="285750" indent="-285750">
              <a:buClr>
                <a:schemeClr val="accent2">
                  <a:lumMod val="75000"/>
                </a:schemeClr>
              </a:buClr>
              <a:buFont typeface="Wingdings" pitchFamily="2" charset="2"/>
              <a:buChar char="Ø"/>
            </a:pPr>
            <a:r>
              <a:rPr lang="tr-TR" b="1" dirty="0" smtClean="0">
                <a:cs typeface="Arial" pitchFamily="34" charset="0"/>
              </a:rPr>
              <a:t>Sığırlara adapte olan </a:t>
            </a:r>
            <a:r>
              <a:rPr lang="tr-TR" b="1" dirty="0" err="1" smtClean="0">
                <a:cs typeface="Arial" pitchFamily="34" charset="0"/>
              </a:rPr>
              <a:t>suşlar</a:t>
            </a:r>
            <a:r>
              <a:rPr lang="tr-TR" b="1" dirty="0" smtClean="0">
                <a:cs typeface="Arial" pitchFamily="34" charset="0"/>
              </a:rPr>
              <a:t>  </a:t>
            </a:r>
            <a:r>
              <a:rPr lang="el-GR" b="1" dirty="0" smtClean="0">
                <a:cs typeface="Arial" pitchFamily="34" charset="0"/>
              </a:rPr>
              <a:t>β </a:t>
            </a:r>
            <a:r>
              <a:rPr lang="tr-TR" b="1" dirty="0" err="1" smtClean="0">
                <a:cs typeface="Arial" pitchFamily="34" charset="0"/>
              </a:rPr>
              <a:t>hemoliz</a:t>
            </a:r>
            <a:r>
              <a:rPr lang="tr-TR" b="1" dirty="0" smtClean="0">
                <a:cs typeface="Arial" pitchFamily="34" charset="0"/>
              </a:rPr>
              <a:t> yapar. </a:t>
            </a:r>
            <a:r>
              <a:rPr lang="el-GR" b="1" dirty="0">
                <a:cs typeface="Arial" pitchFamily="34" charset="0"/>
              </a:rPr>
              <a:t>β </a:t>
            </a:r>
            <a:r>
              <a:rPr lang="tr-TR" b="1" dirty="0" err="1" smtClean="0">
                <a:cs typeface="Arial" pitchFamily="34" charset="0"/>
              </a:rPr>
              <a:t>hemoliz</a:t>
            </a:r>
            <a:r>
              <a:rPr lang="tr-TR" b="1" dirty="0" smtClean="0">
                <a:cs typeface="Arial" pitchFamily="34" charset="0"/>
              </a:rPr>
              <a:t> ile birlikte CAMP testinde verdiği reaksiyon onun diğer türlerinden ayrılmasında önemli bir tanım kriteridir.</a:t>
            </a:r>
          </a:p>
          <a:p>
            <a:r>
              <a:rPr lang="tr-TR" dirty="0"/>
              <a:t> </a:t>
            </a:r>
            <a:r>
              <a:rPr lang="tr-TR" dirty="0" smtClean="0"/>
              <a:t>                 </a:t>
            </a:r>
          </a:p>
        </p:txBody>
      </p:sp>
      <p:graphicFrame>
        <p:nvGraphicFramePr>
          <p:cNvPr id="7" name="Tablo 6"/>
          <p:cNvGraphicFramePr>
            <a:graphicFrameLocks noGrp="1"/>
          </p:cNvGraphicFramePr>
          <p:nvPr>
            <p:extLst>
              <p:ext uri="{D42A27DB-BD31-4B8C-83A1-F6EECF244321}">
                <p14:modId xmlns:p14="http://schemas.microsoft.com/office/powerpoint/2010/main" val="3748450537"/>
              </p:ext>
            </p:extLst>
          </p:nvPr>
        </p:nvGraphicFramePr>
        <p:xfrm>
          <a:off x="611560" y="4062666"/>
          <a:ext cx="6840760" cy="2587901"/>
        </p:xfrm>
        <a:graphic>
          <a:graphicData uri="http://schemas.openxmlformats.org/drawingml/2006/table">
            <a:tbl>
              <a:tblPr firstRow="1" bandRow="1">
                <a:tableStyleId>{1FECB4D8-DB02-4DC6-A0A2-4F2EBAE1DC90}</a:tableStyleId>
              </a:tblPr>
              <a:tblGrid>
                <a:gridCol w="3592818"/>
                <a:gridCol w="1537752"/>
                <a:gridCol w="1710190"/>
              </a:tblGrid>
              <a:tr h="393341">
                <a:tc>
                  <a:txBody>
                    <a:bodyPr/>
                    <a:lstStyle/>
                    <a:p>
                      <a:r>
                        <a:rPr lang="tr-TR" dirty="0" smtClean="0"/>
                        <a:t>ÖZELLİKLER</a:t>
                      </a:r>
                      <a:endParaRPr lang="tr-TR" dirty="0"/>
                    </a:p>
                  </a:txBody>
                  <a:tcPr/>
                </a:tc>
                <a:tc>
                  <a:txBody>
                    <a:bodyPr/>
                    <a:lstStyle/>
                    <a:p>
                      <a:r>
                        <a:rPr lang="tr-TR" dirty="0" smtClean="0"/>
                        <a:t>SIĞIR ORJİNLİ</a:t>
                      </a:r>
                      <a:endParaRPr lang="tr-TR" dirty="0"/>
                    </a:p>
                  </a:txBody>
                  <a:tcPr/>
                </a:tc>
                <a:tc>
                  <a:txBody>
                    <a:bodyPr/>
                    <a:lstStyle/>
                    <a:p>
                      <a:r>
                        <a:rPr lang="tr-TR" dirty="0" smtClean="0"/>
                        <a:t>İNSAN ORJİNLİ</a:t>
                      </a:r>
                      <a:endParaRPr lang="tr-TR" dirty="0"/>
                    </a:p>
                  </a:txBody>
                  <a:tcPr/>
                </a:tc>
              </a:tr>
              <a:tr h="342497">
                <a:tc>
                  <a:txBody>
                    <a:bodyPr/>
                    <a:lstStyle/>
                    <a:p>
                      <a:r>
                        <a:rPr lang="tr-TR" sz="1600" dirty="0" smtClean="0">
                          <a:latin typeface="Arial" pitchFamily="34" charset="0"/>
                          <a:cs typeface="Arial" pitchFamily="34" charset="0"/>
                        </a:rPr>
                        <a:t>PİGMENT</a:t>
                      </a:r>
                      <a:r>
                        <a:rPr lang="tr-TR" sz="1600" baseline="0" dirty="0" smtClean="0">
                          <a:latin typeface="Arial" pitchFamily="34" charset="0"/>
                          <a:cs typeface="Arial" pitchFamily="34" charset="0"/>
                        </a:rPr>
                        <a:t> OLUŞUMU</a:t>
                      </a:r>
                      <a:endParaRPr lang="tr-TR" sz="1600" dirty="0">
                        <a:latin typeface="Arial" pitchFamily="34" charset="0"/>
                        <a:cs typeface="Arial" pitchFamily="34" charset="0"/>
                      </a:endParaRP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42497">
                <a:tc>
                  <a:txBody>
                    <a:bodyPr/>
                    <a:lstStyle/>
                    <a:p>
                      <a:r>
                        <a:rPr lang="tr-TR" sz="1600" dirty="0" smtClean="0">
                          <a:latin typeface="Arial" pitchFamily="34" charset="0"/>
                          <a:cs typeface="Arial" pitchFamily="34" charset="0"/>
                        </a:rPr>
                        <a:t>LAKTOZUN KULLANIMI</a:t>
                      </a: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42497">
                <a:tc>
                  <a:txBody>
                    <a:bodyPr/>
                    <a:lstStyle/>
                    <a:p>
                      <a:r>
                        <a:rPr lang="tr-TR" sz="1600" dirty="0" smtClean="0">
                          <a:latin typeface="Arial" pitchFamily="34" charset="0"/>
                          <a:cs typeface="Arial" pitchFamily="34" charset="0"/>
                        </a:rPr>
                        <a:t>SALİSİNİN</a:t>
                      </a:r>
                      <a:r>
                        <a:rPr lang="tr-TR" sz="1600" baseline="0" dirty="0" smtClean="0">
                          <a:latin typeface="Arial" pitchFamily="34" charset="0"/>
                          <a:cs typeface="Arial" pitchFamily="34" charset="0"/>
                        </a:rPr>
                        <a:t> KULLANIMI</a:t>
                      </a:r>
                      <a:endParaRPr lang="tr-TR" sz="1600" dirty="0">
                        <a:latin typeface="Arial" pitchFamily="34" charset="0"/>
                        <a:cs typeface="Arial" pitchFamily="34" charset="0"/>
                      </a:endParaRP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42497">
                <a:tc>
                  <a:txBody>
                    <a:bodyPr/>
                    <a:lstStyle/>
                    <a:p>
                      <a:r>
                        <a:rPr lang="tr-TR" sz="1600" dirty="0" smtClean="0">
                          <a:latin typeface="Arial" pitchFamily="34" charset="0"/>
                          <a:cs typeface="Arial" pitchFamily="34" charset="0"/>
                        </a:rPr>
                        <a:t> </a:t>
                      </a:r>
                      <a:r>
                        <a:rPr lang="el-GR" sz="1600" dirty="0" smtClean="0">
                          <a:latin typeface="Arial" pitchFamily="34" charset="0"/>
                          <a:cs typeface="Arial" pitchFamily="34" charset="0"/>
                        </a:rPr>
                        <a:t>β </a:t>
                      </a:r>
                      <a:r>
                        <a:rPr lang="tr-TR" sz="1600" dirty="0" smtClean="0">
                          <a:latin typeface="Arial" pitchFamily="34" charset="0"/>
                          <a:cs typeface="Arial" pitchFamily="34" charset="0"/>
                        </a:rPr>
                        <a:t>GALAKTOZİDAZ ENZİM</a:t>
                      </a:r>
                      <a:r>
                        <a:rPr lang="tr-TR" sz="1600" baseline="0" dirty="0" smtClean="0">
                          <a:latin typeface="Arial" pitchFamily="34" charset="0"/>
                          <a:cs typeface="Arial" pitchFamily="34" charset="0"/>
                        </a:rPr>
                        <a:t> </a:t>
                      </a:r>
                      <a:r>
                        <a:rPr lang="tr-TR" sz="1600" dirty="0" smtClean="0">
                          <a:latin typeface="Arial" pitchFamily="34" charset="0"/>
                          <a:cs typeface="Arial" pitchFamily="34" charset="0"/>
                        </a:rPr>
                        <a:t>SENTEZİ</a:t>
                      </a:r>
                      <a:endParaRPr lang="tr-TR" sz="1600" dirty="0">
                        <a:latin typeface="Arial" pitchFamily="34" charset="0"/>
                        <a:cs typeface="Arial" pitchFamily="34" charset="0"/>
                      </a:endParaRP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42497">
                <a:tc>
                  <a:txBody>
                    <a:bodyPr/>
                    <a:lstStyle/>
                    <a:p>
                      <a:r>
                        <a:rPr lang="tr-TR" sz="1600" dirty="0" smtClean="0">
                          <a:latin typeface="Arial" pitchFamily="34" charset="0"/>
                          <a:cs typeface="Arial" pitchFamily="34" charset="0"/>
                        </a:rPr>
                        <a:t>BASİTRASİNE DUYARLILIK</a:t>
                      </a:r>
                      <a:endParaRPr lang="tr-TR" sz="1600" dirty="0">
                        <a:latin typeface="Arial" pitchFamily="34" charset="0"/>
                        <a:cs typeface="Arial" pitchFamily="34" charset="0"/>
                      </a:endParaRP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42497">
                <a:tc>
                  <a:txBody>
                    <a:bodyPr/>
                    <a:lstStyle/>
                    <a:p>
                      <a:r>
                        <a:rPr lang="tr-TR" sz="1600" dirty="0" smtClean="0">
                          <a:latin typeface="Arial" pitchFamily="34" charset="0"/>
                          <a:cs typeface="Arial" pitchFamily="34" charset="0"/>
                        </a:rPr>
                        <a:t>SÜTTE PIHTI OLUŞTURMA</a:t>
                      </a:r>
                      <a:endParaRPr lang="tr-TR" sz="1600" dirty="0">
                        <a:latin typeface="Arial" pitchFamily="34" charset="0"/>
                        <a:cs typeface="Arial" pitchFamily="34" charset="0"/>
                      </a:endParaRPr>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bl>
          </a:graphicData>
        </a:graphic>
      </p:graphicFrame>
      <p:sp>
        <p:nvSpPr>
          <p:cNvPr id="8" name="5-Nokta Yıldız 7"/>
          <p:cNvSpPr/>
          <p:nvPr/>
        </p:nvSpPr>
        <p:spPr>
          <a:xfrm rot="20762246">
            <a:off x="165291" y="3766184"/>
            <a:ext cx="316472" cy="270536"/>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67544" y="3693334"/>
            <a:ext cx="4826962" cy="369332"/>
          </a:xfrm>
          <a:prstGeom prst="rect">
            <a:avLst/>
          </a:prstGeom>
        </p:spPr>
        <p:txBody>
          <a:bodyPr wrap="none">
            <a:spAutoFit/>
          </a:bodyPr>
          <a:lstStyle/>
          <a:p>
            <a:r>
              <a:rPr lang="tr-TR" b="1" i="1" u="sng" dirty="0" err="1" smtClean="0">
                <a:latin typeface="Arial" pitchFamily="34" charset="0"/>
                <a:cs typeface="Arial" pitchFamily="34" charset="0"/>
              </a:rPr>
              <a:t>Streptococcus</a:t>
            </a:r>
            <a:r>
              <a:rPr lang="tr-TR" b="1" i="1" u="sng" dirty="0" smtClean="0">
                <a:latin typeface="Arial" pitchFamily="34" charset="0"/>
                <a:cs typeface="Arial" pitchFamily="34" charset="0"/>
              </a:rPr>
              <a:t> </a:t>
            </a:r>
            <a:r>
              <a:rPr lang="tr-TR" b="1" i="1" u="sng" dirty="0" err="1">
                <a:latin typeface="Arial" pitchFamily="34" charset="0"/>
                <a:cs typeface="Arial" pitchFamily="34" charset="0"/>
              </a:rPr>
              <a:t>agalactiae</a:t>
            </a:r>
            <a:r>
              <a:rPr lang="tr-TR" b="1" i="1" u="sng" dirty="0">
                <a:latin typeface="Arial" pitchFamily="34" charset="0"/>
                <a:cs typeface="Arial" pitchFamily="34" charset="0"/>
              </a:rPr>
              <a:t> </a:t>
            </a:r>
            <a:r>
              <a:rPr lang="tr-TR" b="1" u="sng" dirty="0">
                <a:latin typeface="Arial" pitchFamily="34" charset="0"/>
                <a:cs typeface="Arial" pitchFamily="34" charset="0"/>
              </a:rPr>
              <a:t>tiplerinin ayrımı</a:t>
            </a:r>
            <a:r>
              <a:rPr lang="tr-TR" b="1" dirty="0">
                <a:latin typeface="Arial" pitchFamily="34" charset="0"/>
                <a:cs typeface="Arial" pitchFamily="34" charset="0"/>
              </a:rPr>
              <a:t>:</a:t>
            </a:r>
          </a:p>
        </p:txBody>
      </p:sp>
      <p:graphicFrame>
        <p:nvGraphicFramePr>
          <p:cNvPr id="10" name="Tablo 9"/>
          <p:cNvGraphicFramePr>
            <a:graphicFrameLocks noGrp="1"/>
          </p:cNvGraphicFramePr>
          <p:nvPr>
            <p:extLst>
              <p:ext uri="{D42A27DB-BD31-4B8C-83A1-F6EECF244321}">
                <p14:modId xmlns:p14="http://schemas.microsoft.com/office/powerpoint/2010/main" val="2549510881"/>
              </p:ext>
            </p:extLst>
          </p:nvPr>
        </p:nvGraphicFramePr>
        <p:xfrm>
          <a:off x="7544566" y="5661248"/>
          <a:ext cx="1391816" cy="741680"/>
        </p:xfrm>
        <a:graphic>
          <a:graphicData uri="http://schemas.openxmlformats.org/drawingml/2006/table">
            <a:tbl>
              <a:tblPr firstRow="1" bandRow="1">
                <a:tableStyleId>{F5AB1C69-6EDB-4FF4-983F-18BD219EF322}</a:tableStyleId>
              </a:tblPr>
              <a:tblGrid>
                <a:gridCol w="455712"/>
                <a:gridCol w="936104"/>
              </a:tblGrid>
              <a:tr h="370840">
                <a:tc>
                  <a:txBody>
                    <a:bodyPr/>
                    <a:lstStyle/>
                    <a:p>
                      <a:r>
                        <a:rPr lang="tr-TR" dirty="0" smtClean="0"/>
                        <a:t>+</a:t>
                      </a:r>
                      <a:endParaRPr lang="tr-TR" dirty="0"/>
                    </a:p>
                  </a:txBody>
                  <a:tcPr/>
                </a:tc>
                <a:tc>
                  <a:txBody>
                    <a:bodyPr/>
                    <a:lstStyle/>
                    <a:p>
                      <a:r>
                        <a:rPr lang="tr-TR" dirty="0" smtClean="0"/>
                        <a:t>Pozitif</a:t>
                      </a:r>
                      <a:endParaRPr lang="tr-TR" dirty="0"/>
                    </a:p>
                  </a:txBody>
                  <a:tcPr/>
                </a:tc>
              </a:tr>
              <a:tr h="370840">
                <a:tc>
                  <a:txBody>
                    <a:bodyPr/>
                    <a:lstStyle/>
                    <a:p>
                      <a:r>
                        <a:rPr lang="tr-TR" b="1" dirty="0" smtClean="0"/>
                        <a:t>-</a:t>
                      </a:r>
                      <a:endParaRPr lang="tr-TR" b="1" dirty="0"/>
                    </a:p>
                  </a:txBody>
                  <a:tcPr/>
                </a:tc>
                <a:tc>
                  <a:txBody>
                    <a:bodyPr/>
                    <a:lstStyle/>
                    <a:p>
                      <a:r>
                        <a:rPr lang="tr-TR" b="1" dirty="0" smtClean="0"/>
                        <a:t>Negatif</a:t>
                      </a:r>
                      <a:endParaRPr lang="tr-TR" b="1" dirty="0"/>
                    </a:p>
                  </a:txBody>
                  <a:tcPr/>
                </a:tc>
              </a:tr>
            </a:tbl>
          </a:graphicData>
        </a:graphic>
      </p:graphicFrame>
    </p:spTree>
    <p:extLst>
      <p:ext uri="{BB962C8B-B14F-4D97-AF65-F5344CB8AC3E}">
        <p14:creationId xmlns:p14="http://schemas.microsoft.com/office/powerpoint/2010/main" val="36959059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88640"/>
            <a:ext cx="8892480" cy="2664296"/>
          </a:xfrm>
        </p:spPr>
        <p:txBody>
          <a:bodyPr>
            <a:normAutofit lnSpcReduction="10000"/>
          </a:bodyPr>
          <a:lstStyle/>
          <a:p>
            <a:pPr>
              <a:buFont typeface="Wingdings" pitchFamily="2" charset="2"/>
              <a:buChar char="Ø"/>
            </a:pPr>
            <a:r>
              <a:rPr lang="tr-TR" sz="2000" b="1" dirty="0">
                <a:cs typeface="Arial" pitchFamily="34" charset="0"/>
              </a:rPr>
              <a:t>Bakteri ilk olarak bebeklerden izole edilmiştir. Prematüre bebeklerde ve küçük çocuklarda enfeksiyona sebep olarak bilinmektedir.</a:t>
            </a:r>
          </a:p>
          <a:p>
            <a:pPr>
              <a:buFont typeface="Wingdings" pitchFamily="2" charset="2"/>
              <a:buChar char="Ø"/>
            </a:pPr>
            <a:r>
              <a:rPr lang="tr-TR" sz="2000" b="1" dirty="0">
                <a:cs typeface="Arial" pitchFamily="34" charset="0"/>
              </a:rPr>
              <a:t>Temelde insan ve sığır kaynaklı bir  patojendir</a:t>
            </a:r>
            <a:r>
              <a:rPr lang="tr-TR" sz="2000" b="1" dirty="0" smtClean="0">
                <a:cs typeface="Arial" pitchFamily="34" charset="0"/>
              </a:rPr>
              <a:t>.</a:t>
            </a:r>
          </a:p>
          <a:p>
            <a:pPr>
              <a:buFont typeface="Wingdings" pitchFamily="2" charset="2"/>
              <a:buChar char="Ø"/>
            </a:pPr>
            <a:r>
              <a:rPr lang="tr-TR" sz="2000" b="1" dirty="0" smtClean="0">
                <a:cs typeface="Arial" pitchFamily="34" charset="0"/>
              </a:rPr>
              <a:t>İnsanda daha çok sindirim sistemi, vajina, boşaltım sistemi daha seyrek olarak üst solunum yolu enfeksiyonlarına sebep olmaktadırlar.</a:t>
            </a:r>
          </a:p>
          <a:p>
            <a:pPr>
              <a:buFont typeface="Wingdings" pitchFamily="2" charset="2"/>
              <a:buChar char="Ø"/>
            </a:pPr>
            <a:r>
              <a:rPr lang="tr-TR" sz="2000" b="1" dirty="0" smtClean="0">
                <a:cs typeface="Arial" pitchFamily="34" charset="0"/>
              </a:rPr>
              <a:t>Sığırlarda </a:t>
            </a:r>
            <a:r>
              <a:rPr lang="tr-TR" sz="2000" b="1" dirty="0" err="1" smtClean="0">
                <a:cs typeface="Arial" pitchFamily="34" charset="0"/>
              </a:rPr>
              <a:t>mastitise</a:t>
            </a:r>
            <a:r>
              <a:rPr lang="tr-TR" sz="2000" b="1" dirty="0" smtClean="0">
                <a:cs typeface="Arial" pitchFamily="34" charset="0"/>
              </a:rPr>
              <a:t> sebep olur. Bakterinin yerleşim yeri memelerdir.</a:t>
            </a:r>
          </a:p>
          <a:p>
            <a:pPr>
              <a:buFont typeface="Wingdings" pitchFamily="2" charset="2"/>
              <a:buChar char="Ø"/>
            </a:pPr>
            <a:r>
              <a:rPr lang="tr-TR" sz="2000" b="1" dirty="0" smtClean="0">
                <a:cs typeface="Arial" pitchFamily="34" charset="0"/>
              </a:rPr>
              <a:t>İnsan ve sığır arasındaki geçişler memeden süte sütten insana şeklindedir.</a:t>
            </a:r>
          </a:p>
          <a:p>
            <a:pPr>
              <a:buFont typeface="Wingdings" pitchFamily="2" charset="2"/>
              <a:buChar char="Ø"/>
            </a:pPr>
            <a:endParaRPr lang="tr-TR" b="1" dirty="0">
              <a:latin typeface="Arial" pitchFamily="34" charset="0"/>
              <a:cs typeface="Arial" pitchFamily="34" charset="0"/>
            </a:endParaRP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2581" r="3979" b="4534"/>
          <a:stretch/>
        </p:blipFill>
        <p:spPr>
          <a:xfrm>
            <a:off x="1216937" y="2996952"/>
            <a:ext cx="2507673" cy="2109905"/>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4454"/>
          <a:stretch/>
        </p:blipFill>
        <p:spPr>
          <a:xfrm>
            <a:off x="4716015" y="3020591"/>
            <a:ext cx="2557679" cy="2086266"/>
          </a:xfrm>
          <a:prstGeom prst="rect">
            <a:avLst/>
          </a:prstGeom>
        </p:spPr>
      </p:pic>
      <p:sp>
        <p:nvSpPr>
          <p:cNvPr id="2" name="Metin kutusu 1"/>
          <p:cNvSpPr txBox="1"/>
          <p:nvPr/>
        </p:nvSpPr>
        <p:spPr>
          <a:xfrm>
            <a:off x="279685" y="5589240"/>
            <a:ext cx="8568952" cy="1015663"/>
          </a:xfrm>
          <a:prstGeom prst="rect">
            <a:avLst/>
          </a:prstGeom>
          <a:noFill/>
        </p:spPr>
        <p:txBody>
          <a:bodyPr wrap="square" rtlCol="0">
            <a:spAutoFit/>
          </a:bodyPr>
          <a:lstStyle/>
          <a:p>
            <a:r>
              <a:rPr lang="tr-TR" sz="2000" b="1" dirty="0">
                <a:solidFill>
                  <a:schemeClr val="tx2">
                    <a:lumMod val="40000"/>
                    <a:lumOff val="60000"/>
                  </a:schemeClr>
                </a:solidFill>
                <a:cs typeface="Arial" pitchFamily="34" charset="0"/>
              </a:rPr>
              <a:t>Bu patojenin hastalık yapma özelliği, </a:t>
            </a:r>
            <a:r>
              <a:rPr lang="tr-TR" sz="2000" b="1" dirty="0" err="1">
                <a:solidFill>
                  <a:schemeClr val="tx2">
                    <a:lumMod val="40000"/>
                    <a:lumOff val="60000"/>
                  </a:schemeClr>
                </a:solidFill>
                <a:cs typeface="Arial" pitchFamily="34" charset="0"/>
              </a:rPr>
              <a:t>hemolisin</a:t>
            </a:r>
            <a:r>
              <a:rPr lang="tr-TR" sz="2000" b="1" dirty="0">
                <a:solidFill>
                  <a:schemeClr val="tx2">
                    <a:lumMod val="40000"/>
                    <a:lumOff val="60000"/>
                  </a:schemeClr>
                </a:solidFill>
                <a:cs typeface="Arial" pitchFamily="34" charset="0"/>
              </a:rPr>
              <a:t>, </a:t>
            </a:r>
            <a:r>
              <a:rPr lang="tr-TR" sz="2000" b="1" dirty="0" err="1">
                <a:solidFill>
                  <a:schemeClr val="tx2">
                    <a:lumMod val="40000"/>
                    <a:lumOff val="60000"/>
                  </a:schemeClr>
                </a:solidFill>
                <a:cs typeface="Arial" pitchFamily="34" charset="0"/>
              </a:rPr>
              <a:t>hyalüronidaz</a:t>
            </a:r>
            <a:r>
              <a:rPr lang="tr-TR" sz="2000" b="1" dirty="0">
                <a:solidFill>
                  <a:schemeClr val="tx2">
                    <a:lumMod val="40000"/>
                    <a:lumOff val="60000"/>
                  </a:schemeClr>
                </a:solidFill>
                <a:cs typeface="Arial" pitchFamily="34" charset="0"/>
              </a:rPr>
              <a:t>, </a:t>
            </a:r>
            <a:r>
              <a:rPr lang="tr-TR" sz="2000" b="1" dirty="0" err="1">
                <a:solidFill>
                  <a:schemeClr val="tx2">
                    <a:lumMod val="40000"/>
                    <a:lumOff val="60000"/>
                  </a:schemeClr>
                </a:solidFill>
                <a:cs typeface="Arial" pitchFamily="34" charset="0"/>
              </a:rPr>
              <a:t>deoksiribonükleaz</a:t>
            </a:r>
            <a:r>
              <a:rPr lang="tr-TR" sz="2000" b="1" dirty="0">
                <a:solidFill>
                  <a:schemeClr val="tx2">
                    <a:lumMod val="40000"/>
                    <a:lumOff val="60000"/>
                  </a:schemeClr>
                </a:solidFill>
                <a:cs typeface="Arial" pitchFamily="34" charset="0"/>
              </a:rPr>
              <a:t>, CAMP faktör, </a:t>
            </a:r>
            <a:r>
              <a:rPr lang="tr-TR" sz="2000" b="1" dirty="0" err="1">
                <a:solidFill>
                  <a:schemeClr val="tx2">
                    <a:lumMod val="40000"/>
                    <a:lumOff val="60000"/>
                  </a:schemeClr>
                </a:solidFill>
                <a:cs typeface="Arial" pitchFamily="34" charset="0"/>
              </a:rPr>
              <a:t>adezin</a:t>
            </a:r>
            <a:r>
              <a:rPr lang="tr-TR" sz="2000" b="1" dirty="0">
                <a:solidFill>
                  <a:schemeClr val="tx2">
                    <a:lumMod val="40000"/>
                    <a:lumOff val="60000"/>
                  </a:schemeClr>
                </a:solidFill>
                <a:cs typeface="Arial" pitchFamily="34" charset="0"/>
              </a:rPr>
              <a:t> ve </a:t>
            </a:r>
            <a:r>
              <a:rPr lang="tr-TR" sz="2000" b="1" dirty="0" err="1">
                <a:solidFill>
                  <a:schemeClr val="tx2">
                    <a:lumMod val="40000"/>
                    <a:lumOff val="60000"/>
                  </a:schemeClr>
                </a:solidFill>
                <a:cs typeface="Arial" pitchFamily="34" charset="0"/>
              </a:rPr>
              <a:t>adesiv</a:t>
            </a:r>
            <a:r>
              <a:rPr lang="tr-TR" sz="2000" b="1" dirty="0">
                <a:solidFill>
                  <a:schemeClr val="tx2">
                    <a:lumMod val="40000"/>
                    <a:lumOff val="60000"/>
                  </a:schemeClr>
                </a:solidFill>
                <a:cs typeface="Arial" pitchFamily="34" charset="0"/>
              </a:rPr>
              <a:t> özelliklerini arttıran faktörler ile antijen tipleri gibi </a:t>
            </a:r>
            <a:r>
              <a:rPr lang="tr-TR" sz="2000" b="1" dirty="0" err="1">
                <a:solidFill>
                  <a:schemeClr val="tx2">
                    <a:lumMod val="40000"/>
                    <a:lumOff val="60000"/>
                  </a:schemeClr>
                </a:solidFill>
                <a:cs typeface="Arial" pitchFamily="34" charset="0"/>
              </a:rPr>
              <a:t>virulans</a:t>
            </a:r>
            <a:r>
              <a:rPr lang="tr-TR" sz="2000" b="1" dirty="0">
                <a:solidFill>
                  <a:schemeClr val="tx2">
                    <a:lumMod val="40000"/>
                    <a:lumOff val="60000"/>
                  </a:schemeClr>
                </a:solidFill>
                <a:cs typeface="Arial" pitchFamily="34" charset="0"/>
              </a:rPr>
              <a:t> faktörlere göre değerlendirilmektedir</a:t>
            </a:r>
            <a:r>
              <a:rPr lang="tr-TR" b="1" dirty="0">
                <a:solidFill>
                  <a:srgbClr val="92D050"/>
                </a:solidFill>
                <a:latin typeface="Arial" pitchFamily="34" charset="0"/>
                <a:cs typeface="Arial" pitchFamily="34" charset="0"/>
              </a:rPr>
              <a:t>.</a:t>
            </a:r>
          </a:p>
        </p:txBody>
      </p:sp>
      <p:sp>
        <p:nvSpPr>
          <p:cNvPr id="6" name="Metin kutusu 5"/>
          <p:cNvSpPr txBox="1"/>
          <p:nvPr/>
        </p:nvSpPr>
        <p:spPr>
          <a:xfrm>
            <a:off x="2339752" y="5116542"/>
            <a:ext cx="5472608" cy="369332"/>
          </a:xfrm>
          <a:prstGeom prst="rect">
            <a:avLst/>
          </a:prstGeom>
          <a:noFill/>
        </p:spPr>
        <p:txBody>
          <a:bodyPr wrap="square" rtlCol="0">
            <a:spAutoFit/>
          </a:bodyPr>
          <a:lstStyle/>
          <a:p>
            <a:r>
              <a:rPr lang="tr-TR" dirty="0" smtClean="0"/>
              <a:t>Şekil: Sığırlarda </a:t>
            </a:r>
            <a:r>
              <a:rPr lang="tr-TR" dirty="0" err="1" smtClean="0"/>
              <a:t>mastitis</a:t>
            </a:r>
            <a:r>
              <a:rPr lang="tr-TR" dirty="0" smtClean="0"/>
              <a:t> görünümü.</a:t>
            </a:r>
            <a:endParaRPr lang="tr-TR" dirty="0"/>
          </a:p>
        </p:txBody>
      </p:sp>
    </p:spTree>
    <p:extLst>
      <p:ext uri="{BB962C8B-B14F-4D97-AF65-F5344CB8AC3E}">
        <p14:creationId xmlns:p14="http://schemas.microsoft.com/office/powerpoint/2010/main" val="3338321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4638"/>
            <a:ext cx="8210872" cy="490066"/>
          </a:xfrm>
        </p:spPr>
        <p:txBody>
          <a:bodyPr/>
          <a:lstStyle/>
          <a:p>
            <a:r>
              <a:rPr lang="tr-TR" sz="2400" i="1" cap="none" spc="0" dirty="0" err="1">
                <a:solidFill>
                  <a:srgbClr val="E04CC0"/>
                </a:solidFill>
                <a:latin typeface="Arial" pitchFamily="34" charset="0"/>
                <a:cs typeface="Arial" pitchFamily="34" charset="0"/>
              </a:rPr>
              <a:t>Streptococcus</a:t>
            </a:r>
            <a:r>
              <a:rPr lang="tr-TR" sz="2400" i="1" cap="none" spc="0" dirty="0">
                <a:solidFill>
                  <a:srgbClr val="E04CC0"/>
                </a:solidFill>
                <a:latin typeface="Arial" pitchFamily="34" charset="0"/>
                <a:cs typeface="Arial" pitchFamily="34" charset="0"/>
              </a:rPr>
              <a:t> </a:t>
            </a:r>
            <a:r>
              <a:rPr lang="tr-TR" sz="2400" i="1" cap="none" spc="0" dirty="0" err="1" smtClean="0">
                <a:solidFill>
                  <a:srgbClr val="E04CC0"/>
                </a:solidFill>
                <a:latin typeface="Arial" pitchFamily="34" charset="0"/>
                <a:cs typeface="Arial" pitchFamily="34" charset="0"/>
              </a:rPr>
              <a:t>agalactiae’</a:t>
            </a:r>
            <a:r>
              <a:rPr lang="tr-TR" sz="2400" cap="none" spc="0" dirty="0" err="1" smtClean="0">
                <a:solidFill>
                  <a:srgbClr val="E04CC0"/>
                </a:solidFill>
                <a:latin typeface="Arial" pitchFamily="34" charset="0"/>
                <a:cs typeface="Arial" pitchFamily="34" charset="0"/>
              </a:rPr>
              <a:t>nın</a:t>
            </a:r>
            <a:r>
              <a:rPr lang="tr-TR" sz="2400" i="1" cap="none" spc="0" dirty="0" smtClean="0">
                <a:solidFill>
                  <a:srgbClr val="E04CC0"/>
                </a:solidFill>
                <a:latin typeface="Arial" pitchFamily="34" charset="0"/>
                <a:cs typeface="Arial" pitchFamily="34" charset="0"/>
              </a:rPr>
              <a:t> </a:t>
            </a:r>
            <a:r>
              <a:rPr lang="tr-TR" sz="2400" cap="none" spc="0" dirty="0" smtClean="0">
                <a:solidFill>
                  <a:srgbClr val="E04CC0"/>
                </a:solidFill>
                <a:latin typeface="Arial" pitchFamily="34" charset="0"/>
                <a:cs typeface="Arial" pitchFamily="34" charset="0"/>
              </a:rPr>
              <a:t>Sığıra Bulaşması:</a:t>
            </a:r>
            <a:endParaRPr lang="tr-TR" sz="2400" cap="none" spc="0" dirty="0">
              <a:solidFill>
                <a:srgbClr val="E04CC0"/>
              </a:solidFill>
              <a:latin typeface="Arial" pitchFamily="34" charset="0"/>
              <a:cs typeface="Arial" pitchFamily="34" charset="0"/>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717032"/>
            <a:ext cx="7200800" cy="2996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83568" y="764704"/>
            <a:ext cx="7992888" cy="3139321"/>
          </a:xfrm>
          <a:prstGeom prst="rect">
            <a:avLst/>
          </a:prstGeom>
          <a:noFill/>
        </p:spPr>
        <p:txBody>
          <a:bodyPr wrap="square" rtlCol="0">
            <a:spAutoFit/>
          </a:bodyPr>
          <a:lstStyle/>
          <a:p>
            <a:pPr marL="285750" indent="-285750">
              <a:buFont typeface="Arial" pitchFamily="34" charset="0"/>
              <a:buChar char="•"/>
            </a:pPr>
            <a:r>
              <a:rPr lang="tr-TR" b="1" dirty="0" smtClean="0">
                <a:cs typeface="Arial" pitchFamily="34" charset="0"/>
              </a:rPr>
              <a:t>Mikroorganizma öncelikle meme lobunun alt kısmındaki meme başı ve kanallarına </a:t>
            </a:r>
            <a:r>
              <a:rPr lang="tr-TR" b="1" dirty="0" err="1" smtClean="0">
                <a:cs typeface="Arial" pitchFamily="34" charset="0"/>
              </a:rPr>
              <a:t>enfekte</a:t>
            </a:r>
            <a:r>
              <a:rPr lang="tr-TR" b="1" dirty="0" smtClean="0">
                <a:cs typeface="Arial" pitchFamily="34" charset="0"/>
              </a:rPr>
              <a:t> eder.</a:t>
            </a:r>
          </a:p>
          <a:p>
            <a:pPr marL="285750" indent="-285750">
              <a:buFont typeface="Arial" pitchFamily="34" charset="0"/>
              <a:buChar char="•"/>
            </a:pPr>
            <a:r>
              <a:rPr lang="tr-TR" b="1" dirty="0" smtClean="0">
                <a:cs typeface="Arial" pitchFamily="34" charset="0"/>
              </a:rPr>
              <a:t>Meme başından iç kısımlara girerek dokulara tutunurlar ve çoğalarak alveollere geçerler.</a:t>
            </a:r>
          </a:p>
          <a:p>
            <a:pPr marL="285750" indent="-285750">
              <a:buFont typeface="Arial" pitchFamily="34" charset="0"/>
              <a:buChar char="•"/>
            </a:pPr>
            <a:r>
              <a:rPr lang="tr-TR" b="1" dirty="0" smtClean="0">
                <a:cs typeface="Arial" pitchFamily="34" charset="0"/>
              </a:rPr>
              <a:t>Bakteriler tarafından üretilen toksinler epitelyum hücrelere zarar verir ve özellikle kan damarlarının geçirgenliklerini arttırırlar.</a:t>
            </a:r>
          </a:p>
          <a:p>
            <a:pPr marL="285750" indent="-285750">
              <a:buFont typeface="Arial" pitchFamily="34" charset="0"/>
              <a:buChar char="•"/>
            </a:pPr>
            <a:r>
              <a:rPr lang="tr-TR" b="1" dirty="0" smtClean="0">
                <a:cs typeface="Arial" pitchFamily="34" charset="0"/>
              </a:rPr>
              <a:t>Bu arada doku hasarı olur ve lökositler salgı dokusundaki bakterilerle birlikte süt kanallarını tıkar ve sütün akışını azaltabilir.</a:t>
            </a:r>
          </a:p>
          <a:p>
            <a:r>
              <a:rPr lang="tr-TR" b="1" dirty="0">
                <a:cs typeface="Arial" pitchFamily="34" charset="0"/>
              </a:rPr>
              <a:t> </a:t>
            </a:r>
            <a:r>
              <a:rPr lang="tr-TR" b="1" dirty="0" smtClean="0">
                <a:cs typeface="Arial" pitchFamily="34" charset="0"/>
              </a:rPr>
              <a:t>**** Bu birikim sonucunda </a:t>
            </a:r>
            <a:r>
              <a:rPr lang="tr-TR" b="1" dirty="0" err="1" smtClean="0">
                <a:cs typeface="Arial" pitchFamily="34" charset="0"/>
              </a:rPr>
              <a:t>inovülaston</a:t>
            </a:r>
            <a:r>
              <a:rPr lang="tr-TR" b="1" dirty="0" smtClean="0">
                <a:cs typeface="Arial" pitchFamily="34" charset="0"/>
              </a:rPr>
              <a:t>, yaralı doku oluşumu ile süt veriminde azalmalar ortaya çıkar. Bu durum gerektiği şekilde tedavi edilirse düzelmektedir..</a:t>
            </a:r>
          </a:p>
          <a:p>
            <a:endParaRPr lang="tr-TR" dirty="0"/>
          </a:p>
        </p:txBody>
      </p:sp>
    </p:spTree>
    <p:extLst>
      <p:ext uri="{BB962C8B-B14F-4D97-AF65-F5344CB8AC3E}">
        <p14:creationId xmlns:p14="http://schemas.microsoft.com/office/powerpoint/2010/main" val="11013304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b="3063"/>
          <a:stretch/>
        </p:blipFill>
        <p:spPr bwMode="auto">
          <a:xfrm>
            <a:off x="1331640" y="476672"/>
            <a:ext cx="568863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54914" y="3135947"/>
            <a:ext cx="4845942" cy="307777"/>
          </a:xfrm>
          <a:prstGeom prst="rect">
            <a:avLst/>
          </a:prstGeom>
          <a:noFill/>
        </p:spPr>
        <p:txBody>
          <a:bodyPr wrap="none" rtlCol="0">
            <a:spAutoFit/>
          </a:bodyPr>
          <a:lstStyle/>
          <a:p>
            <a:r>
              <a:rPr lang="tr-TR" sz="1400" dirty="0" smtClean="0">
                <a:latin typeface="Arial" pitchFamily="34" charset="0"/>
                <a:cs typeface="Arial" pitchFamily="34" charset="0"/>
              </a:rPr>
              <a:t>Şekil: </a:t>
            </a:r>
            <a:r>
              <a:rPr lang="tr-TR" sz="1400" i="1" dirty="0" err="1" smtClean="0">
                <a:latin typeface="Arial" pitchFamily="34" charset="0"/>
                <a:cs typeface="Arial" pitchFamily="34" charset="0"/>
              </a:rPr>
              <a:t>Str</a:t>
            </a:r>
            <a:r>
              <a:rPr lang="tr-TR" sz="1400" i="1" dirty="0" smtClean="0">
                <a:latin typeface="Arial" pitchFamily="34" charset="0"/>
                <a:cs typeface="Arial" pitchFamily="34" charset="0"/>
              </a:rPr>
              <a:t>. </a:t>
            </a:r>
            <a:r>
              <a:rPr lang="tr-TR" sz="1400" i="1" dirty="0" err="1" smtClean="0">
                <a:latin typeface="Arial" pitchFamily="34" charset="0"/>
                <a:cs typeface="Arial" pitchFamily="34" charset="0"/>
              </a:rPr>
              <a:t>agalactiae’nin</a:t>
            </a:r>
            <a:r>
              <a:rPr lang="tr-TR" sz="1400" i="1" dirty="0" smtClean="0">
                <a:latin typeface="Arial" pitchFamily="34" charset="0"/>
                <a:cs typeface="Arial" pitchFamily="34" charset="0"/>
              </a:rPr>
              <a:t> </a:t>
            </a:r>
            <a:r>
              <a:rPr lang="tr-TR" sz="1400" dirty="0" smtClean="0">
                <a:latin typeface="Arial" pitchFamily="34" charset="0"/>
                <a:cs typeface="Arial" pitchFamily="34" charset="0"/>
              </a:rPr>
              <a:t>süt hayvanındaki yaşam döngüsü.</a:t>
            </a:r>
            <a:endParaRPr lang="tr-TR" sz="1400" dirty="0">
              <a:latin typeface="Arial" pitchFamily="34" charset="0"/>
              <a:cs typeface="Arial" pitchFamily="34" charset="0"/>
            </a:endParaRPr>
          </a:p>
        </p:txBody>
      </p:sp>
      <p:sp>
        <p:nvSpPr>
          <p:cNvPr id="8" name="4-Nokta Yıldız 7"/>
          <p:cNvSpPr/>
          <p:nvPr/>
        </p:nvSpPr>
        <p:spPr>
          <a:xfrm rot="19806380">
            <a:off x="407553" y="3916544"/>
            <a:ext cx="486638" cy="321376"/>
          </a:xfrm>
          <a:prstGeom prst="star4">
            <a:avLst>
              <a:gd name="adj" fmla="val 13741"/>
            </a:avLst>
          </a:prstGeom>
          <a:solidFill>
            <a:srgbClr val="FFC000"/>
          </a:solidFill>
          <a:ln>
            <a:solidFill>
              <a:srgbClr val="0070C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Akış Çizelgesi: Öteki İşlem 8"/>
          <p:cNvSpPr/>
          <p:nvPr/>
        </p:nvSpPr>
        <p:spPr>
          <a:xfrm>
            <a:off x="848645" y="3976985"/>
            <a:ext cx="7776864" cy="2232249"/>
          </a:xfrm>
          <a:prstGeom prst="flowChartAlternateProcess">
            <a:avLst/>
          </a:prstGeom>
          <a:noFill/>
          <a:ln>
            <a:solidFill>
              <a:srgbClr val="00B0F0"/>
            </a:solidFill>
          </a:ln>
          <a:effectLst>
            <a:glow rad="1397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10" name="Dikdörtgen 9"/>
          <p:cNvSpPr/>
          <p:nvPr/>
        </p:nvSpPr>
        <p:spPr>
          <a:xfrm>
            <a:off x="1054254" y="4145607"/>
            <a:ext cx="7478185" cy="1754326"/>
          </a:xfrm>
          <a:prstGeom prst="rect">
            <a:avLst/>
          </a:prstGeom>
        </p:spPr>
        <p:txBody>
          <a:bodyPr wrap="square">
            <a:spAutoFit/>
          </a:bodyPr>
          <a:lstStyle/>
          <a:p>
            <a:r>
              <a:rPr lang="tr-TR" dirty="0">
                <a:latin typeface="Arial" pitchFamily="34" charset="0"/>
                <a:cs typeface="Arial" pitchFamily="34" charset="0"/>
              </a:rPr>
              <a:t>Diğer </a:t>
            </a:r>
            <a:r>
              <a:rPr lang="tr-TR" dirty="0" err="1">
                <a:latin typeface="Arial" pitchFamily="34" charset="0"/>
                <a:cs typeface="Arial" pitchFamily="34" charset="0"/>
              </a:rPr>
              <a:t>mastitis</a:t>
            </a:r>
            <a:r>
              <a:rPr lang="tr-TR" dirty="0">
                <a:latin typeface="Arial" pitchFamily="34" charset="0"/>
                <a:cs typeface="Arial" pitchFamily="34" charset="0"/>
              </a:rPr>
              <a:t> etmeni streptokok türleri </a:t>
            </a:r>
            <a:r>
              <a:rPr lang="tr-TR" i="1" dirty="0" err="1" smtClean="0">
                <a:latin typeface="Arial" pitchFamily="34" charset="0"/>
                <a:cs typeface="Arial" pitchFamily="34" charset="0"/>
              </a:rPr>
              <a:t>Streptococcus</a:t>
            </a:r>
            <a:r>
              <a:rPr lang="tr-TR" i="1" dirty="0" smtClean="0">
                <a:latin typeface="Arial" pitchFamily="34" charset="0"/>
                <a:cs typeface="Arial" pitchFamily="34" charset="0"/>
              </a:rPr>
              <a:t> </a:t>
            </a:r>
            <a:r>
              <a:rPr lang="tr-TR" i="1" dirty="0" err="1" smtClean="0">
                <a:latin typeface="Arial" pitchFamily="34" charset="0"/>
                <a:cs typeface="Arial" pitchFamily="34" charset="0"/>
              </a:rPr>
              <a:t>disgalactiae</a:t>
            </a:r>
            <a:r>
              <a:rPr lang="tr-TR" dirty="0" smtClean="0">
                <a:latin typeface="Arial" pitchFamily="34" charset="0"/>
                <a:cs typeface="Arial" pitchFamily="34" charset="0"/>
              </a:rPr>
              <a:t> </a:t>
            </a:r>
            <a:r>
              <a:rPr lang="tr-TR" dirty="0">
                <a:latin typeface="Arial" pitchFamily="34" charset="0"/>
                <a:cs typeface="Arial" pitchFamily="34" charset="0"/>
              </a:rPr>
              <a:t>ve </a:t>
            </a:r>
            <a:r>
              <a:rPr lang="tr-TR" i="1" dirty="0" err="1" smtClean="0">
                <a:latin typeface="Arial" pitchFamily="34" charset="0"/>
                <a:cs typeface="Arial" pitchFamily="34" charset="0"/>
              </a:rPr>
              <a:t>Streptococcus</a:t>
            </a:r>
            <a:r>
              <a:rPr lang="tr-TR" i="1" dirty="0" smtClean="0">
                <a:latin typeface="Arial" pitchFamily="34" charset="0"/>
                <a:cs typeface="Arial" pitchFamily="34" charset="0"/>
              </a:rPr>
              <a:t> </a:t>
            </a:r>
            <a:r>
              <a:rPr lang="tr-TR" i="1" dirty="0" err="1">
                <a:latin typeface="Arial" pitchFamily="34" charset="0"/>
                <a:cs typeface="Arial" pitchFamily="34" charset="0"/>
              </a:rPr>
              <a:t>uberis</a:t>
            </a:r>
            <a:r>
              <a:rPr lang="tr-TR" dirty="0">
                <a:latin typeface="Arial" pitchFamily="34" charset="0"/>
                <a:cs typeface="Arial" pitchFamily="34" charset="0"/>
              </a:rPr>
              <a:t>, daha seyrek rastlanan </a:t>
            </a:r>
            <a:r>
              <a:rPr lang="tr-TR" i="1" dirty="0" err="1" smtClean="0">
                <a:latin typeface="Arial" pitchFamily="34" charset="0"/>
                <a:cs typeface="Arial" pitchFamily="34" charset="0"/>
              </a:rPr>
              <a:t>Enterococcus</a:t>
            </a:r>
            <a:r>
              <a:rPr lang="tr-TR" i="1" dirty="0" smtClean="0">
                <a:latin typeface="Arial" pitchFamily="34" charset="0"/>
                <a:cs typeface="Arial" pitchFamily="34" charset="0"/>
              </a:rPr>
              <a:t> </a:t>
            </a:r>
            <a:r>
              <a:rPr lang="tr-TR" i="1" dirty="0" err="1">
                <a:latin typeface="Arial" pitchFamily="34" charset="0"/>
                <a:cs typeface="Arial" pitchFamily="34" charset="0"/>
              </a:rPr>
              <a:t>faecalis</a:t>
            </a:r>
            <a:r>
              <a:rPr lang="tr-TR" i="1" dirty="0">
                <a:latin typeface="Arial" pitchFamily="34" charset="0"/>
                <a:cs typeface="Arial" pitchFamily="34" charset="0"/>
              </a:rPr>
              <a:t> </a:t>
            </a:r>
            <a:r>
              <a:rPr lang="tr-TR" dirty="0">
                <a:latin typeface="Arial" pitchFamily="34" charset="0"/>
                <a:cs typeface="Arial" pitchFamily="34" charset="0"/>
              </a:rPr>
              <a:t>ve </a:t>
            </a:r>
            <a:r>
              <a:rPr lang="tr-TR" i="1" dirty="0" err="1" smtClean="0">
                <a:latin typeface="Arial" pitchFamily="34" charset="0"/>
                <a:cs typeface="Arial" pitchFamily="34" charset="0"/>
              </a:rPr>
              <a:t>Enterococcus</a:t>
            </a:r>
            <a:r>
              <a:rPr lang="tr-TR" i="1" dirty="0" smtClean="0">
                <a:latin typeface="Arial" pitchFamily="34" charset="0"/>
                <a:cs typeface="Arial" pitchFamily="34" charset="0"/>
              </a:rPr>
              <a:t> </a:t>
            </a:r>
            <a:r>
              <a:rPr lang="tr-TR" i="1" dirty="0" err="1" smtClean="0">
                <a:latin typeface="Arial" pitchFamily="34" charset="0"/>
                <a:cs typeface="Arial" pitchFamily="34" charset="0"/>
              </a:rPr>
              <a:t>faecium</a:t>
            </a:r>
            <a:r>
              <a:rPr lang="tr-TR" dirty="0" err="1" smtClean="0">
                <a:latin typeface="Arial" pitchFamily="34" charset="0"/>
                <a:cs typeface="Arial" pitchFamily="34" charset="0"/>
              </a:rPr>
              <a:t>’dur</a:t>
            </a:r>
            <a:r>
              <a:rPr lang="tr-TR" dirty="0">
                <a:latin typeface="Arial" pitchFamily="34" charset="0"/>
                <a:cs typeface="Arial" pitchFamily="34" charset="0"/>
              </a:rPr>
              <a:t>. </a:t>
            </a:r>
          </a:p>
          <a:p>
            <a:r>
              <a:rPr lang="tr-TR" dirty="0" smtClean="0">
                <a:latin typeface="Arial" pitchFamily="34" charset="0"/>
                <a:cs typeface="Arial" pitchFamily="34" charset="0"/>
              </a:rPr>
              <a:t>Bunlara </a:t>
            </a:r>
            <a:r>
              <a:rPr lang="tr-TR" dirty="0">
                <a:latin typeface="Arial" pitchFamily="34" charset="0"/>
                <a:cs typeface="Arial" pitchFamily="34" charset="0"/>
              </a:rPr>
              <a:t>diğer çevresel </a:t>
            </a:r>
            <a:r>
              <a:rPr lang="tr-TR" dirty="0" err="1">
                <a:latin typeface="Arial" pitchFamily="34" charset="0"/>
                <a:cs typeface="Arial" pitchFamily="34" charset="0"/>
              </a:rPr>
              <a:t>mastitis</a:t>
            </a:r>
            <a:r>
              <a:rPr lang="tr-TR" dirty="0">
                <a:latin typeface="Arial" pitchFamily="34" charset="0"/>
                <a:cs typeface="Arial" pitchFamily="34" charset="0"/>
              </a:rPr>
              <a:t> etmeni olan bakterilerle birlikte ‘</a:t>
            </a:r>
            <a:r>
              <a:rPr lang="tr-TR" b="1" dirty="0">
                <a:latin typeface="Arial" pitchFamily="34" charset="0"/>
                <a:cs typeface="Arial" pitchFamily="34" charset="0"/>
              </a:rPr>
              <a:t>gübre mikropları</a:t>
            </a:r>
            <a:r>
              <a:rPr lang="tr-TR" dirty="0">
                <a:latin typeface="Arial" pitchFamily="34" charset="0"/>
                <a:cs typeface="Arial" pitchFamily="34" charset="0"/>
              </a:rPr>
              <a:t>’ da denilmektedir. Diğer türler kadar etkin olmamasına rağmen çevresel mikroorganizmalar adı altında </a:t>
            </a:r>
            <a:r>
              <a:rPr lang="tr-TR" dirty="0" err="1">
                <a:latin typeface="Arial" pitchFamily="34" charset="0"/>
                <a:cs typeface="Arial" pitchFamily="34" charset="0"/>
              </a:rPr>
              <a:t>mastitis</a:t>
            </a:r>
            <a:r>
              <a:rPr lang="tr-TR" dirty="0">
                <a:latin typeface="Arial" pitchFamily="34" charset="0"/>
                <a:cs typeface="Arial" pitchFamily="34" charset="0"/>
              </a:rPr>
              <a:t> oluştururlar.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444" y="3538182"/>
            <a:ext cx="527317" cy="36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701" y="3531954"/>
            <a:ext cx="599345" cy="41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2871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9036496" cy="1143000"/>
          </a:xfrm>
          <a:noFill/>
        </p:spPr>
        <p:txBody>
          <a:bodyPr/>
          <a:lstStyle/>
          <a:p>
            <a:pPr algn="ctr"/>
            <a:r>
              <a:rPr lang="tr-TR" sz="2800" dirty="0" smtClean="0">
                <a:solidFill>
                  <a:schemeClr val="tx2">
                    <a:lumMod val="60000"/>
                    <a:lumOff val="40000"/>
                  </a:schemeClr>
                </a:solidFill>
                <a:latin typeface="Algerian" pitchFamily="82" charset="0"/>
              </a:rPr>
              <a:t>2.3. </a:t>
            </a:r>
            <a:r>
              <a:rPr lang="tr-TR" sz="2800" cap="none" spc="0" dirty="0" err="1" smtClean="0">
                <a:solidFill>
                  <a:schemeClr val="tx2">
                    <a:lumMod val="60000"/>
                    <a:lumOff val="40000"/>
                  </a:schemeClr>
                </a:solidFill>
                <a:latin typeface="Algerian" pitchFamily="82" charset="0"/>
              </a:rPr>
              <a:t>Streptococcus</a:t>
            </a:r>
            <a:r>
              <a:rPr lang="tr-TR" sz="2800" cap="none" spc="0" dirty="0" smtClean="0">
                <a:solidFill>
                  <a:schemeClr val="tx2">
                    <a:lumMod val="60000"/>
                    <a:lumOff val="40000"/>
                  </a:schemeClr>
                </a:solidFill>
                <a:latin typeface="Algerian" pitchFamily="82" charset="0"/>
              </a:rPr>
              <a:t> </a:t>
            </a:r>
            <a:r>
              <a:rPr lang="tr-TR" sz="2800" cap="none" spc="0" dirty="0" err="1" smtClean="0">
                <a:solidFill>
                  <a:schemeClr val="tx2">
                    <a:lumMod val="60000"/>
                    <a:lumOff val="40000"/>
                  </a:schemeClr>
                </a:solidFill>
                <a:latin typeface="Algerian" pitchFamily="82" charset="0"/>
              </a:rPr>
              <a:t>Türlerİnİn</a:t>
            </a:r>
            <a:r>
              <a:rPr lang="tr-TR" sz="2800" cap="none" spc="0" dirty="0" smtClean="0">
                <a:solidFill>
                  <a:schemeClr val="tx2">
                    <a:lumMod val="60000"/>
                    <a:lumOff val="40000"/>
                  </a:schemeClr>
                </a:solidFill>
                <a:latin typeface="Algerian" pitchFamily="82" charset="0"/>
              </a:rPr>
              <a:t> </a:t>
            </a:r>
            <a:r>
              <a:rPr lang="tr-TR" sz="2800" cap="none" spc="0" dirty="0" err="1" smtClean="0">
                <a:solidFill>
                  <a:schemeClr val="tx2">
                    <a:lumMod val="60000"/>
                    <a:lumOff val="40000"/>
                  </a:schemeClr>
                </a:solidFill>
                <a:latin typeface="Algerian" pitchFamily="82" charset="0"/>
              </a:rPr>
              <a:t>OluŞturduĞu</a:t>
            </a:r>
            <a:r>
              <a:rPr lang="tr-TR" sz="2800" cap="none" spc="0" dirty="0" smtClean="0">
                <a:solidFill>
                  <a:schemeClr val="tx2">
                    <a:lumMod val="60000"/>
                    <a:lumOff val="40000"/>
                  </a:schemeClr>
                </a:solidFill>
                <a:latin typeface="Algerian" pitchFamily="82" charset="0"/>
              </a:rPr>
              <a:t> </a:t>
            </a:r>
            <a:r>
              <a:rPr lang="tr-TR" sz="2800" cap="none" spc="0" dirty="0" err="1" smtClean="0">
                <a:solidFill>
                  <a:schemeClr val="tx2">
                    <a:lumMod val="60000"/>
                    <a:lumOff val="40000"/>
                  </a:schemeClr>
                </a:solidFill>
                <a:latin typeface="Algerian" pitchFamily="82" charset="0"/>
              </a:rPr>
              <a:t>EnfeksİyonlarIn</a:t>
            </a:r>
            <a:r>
              <a:rPr lang="tr-TR" sz="2800" cap="none" spc="0" dirty="0" smtClean="0">
                <a:solidFill>
                  <a:schemeClr val="tx2">
                    <a:lumMod val="60000"/>
                    <a:lumOff val="40000"/>
                  </a:schemeClr>
                </a:solidFill>
                <a:latin typeface="Algerian" pitchFamily="82" charset="0"/>
              </a:rPr>
              <a:t> </a:t>
            </a:r>
            <a:r>
              <a:rPr lang="tr-TR" sz="2800" cap="none" spc="0" dirty="0" err="1" smtClean="0">
                <a:solidFill>
                  <a:schemeClr val="tx2">
                    <a:lumMod val="60000"/>
                    <a:lumOff val="40000"/>
                  </a:schemeClr>
                </a:solidFill>
                <a:latin typeface="Algerian" pitchFamily="82" charset="0"/>
              </a:rPr>
              <a:t>Patojenİk</a:t>
            </a:r>
            <a:r>
              <a:rPr lang="tr-TR" sz="2800" cap="none" spc="0" dirty="0" smtClean="0">
                <a:solidFill>
                  <a:schemeClr val="tx2">
                    <a:lumMod val="60000"/>
                    <a:lumOff val="40000"/>
                  </a:schemeClr>
                </a:solidFill>
                <a:latin typeface="Algerian" pitchFamily="82" charset="0"/>
              </a:rPr>
              <a:t> ve </a:t>
            </a:r>
            <a:r>
              <a:rPr lang="tr-TR" sz="2800" cap="none" spc="0" dirty="0" err="1" smtClean="0">
                <a:solidFill>
                  <a:schemeClr val="tx2">
                    <a:lumMod val="60000"/>
                    <a:lumOff val="40000"/>
                  </a:schemeClr>
                </a:solidFill>
                <a:latin typeface="Algerian" pitchFamily="82" charset="0"/>
              </a:rPr>
              <a:t>Epİdomİyolojİk</a:t>
            </a:r>
            <a:r>
              <a:rPr lang="tr-TR" sz="2800" cap="none" spc="0" dirty="0" smtClean="0">
                <a:solidFill>
                  <a:schemeClr val="tx2">
                    <a:lumMod val="60000"/>
                    <a:lumOff val="40000"/>
                  </a:schemeClr>
                </a:solidFill>
                <a:latin typeface="Algerian" pitchFamily="82" charset="0"/>
              </a:rPr>
              <a:t> </a:t>
            </a:r>
            <a:r>
              <a:rPr lang="tr-TR" sz="2800" cap="none" spc="0" dirty="0" err="1" smtClean="0">
                <a:solidFill>
                  <a:schemeClr val="tx2">
                    <a:lumMod val="60000"/>
                    <a:lumOff val="40000"/>
                  </a:schemeClr>
                </a:solidFill>
                <a:latin typeface="Algerian" pitchFamily="82" charset="0"/>
              </a:rPr>
              <a:t>Özellİklerİ</a:t>
            </a:r>
            <a:endParaRPr lang="tr-TR" sz="2800" cap="none" spc="0" dirty="0">
              <a:solidFill>
                <a:schemeClr val="tx2">
                  <a:lumMod val="60000"/>
                  <a:lumOff val="40000"/>
                </a:schemeClr>
              </a:solidFill>
              <a:latin typeface="Algerian" pitchFamily="82" charset="0"/>
            </a:endParaRPr>
          </a:p>
        </p:txBody>
      </p:sp>
      <p:sp>
        <p:nvSpPr>
          <p:cNvPr id="3" name="İçerik Yer Tutucusu 2"/>
          <p:cNvSpPr>
            <a:spLocks noGrp="1"/>
          </p:cNvSpPr>
          <p:nvPr>
            <p:ph sz="quarter" idx="13"/>
          </p:nvPr>
        </p:nvSpPr>
        <p:spPr>
          <a:xfrm>
            <a:off x="0" y="1340768"/>
            <a:ext cx="9036496" cy="5328592"/>
          </a:xfrm>
        </p:spPr>
        <p:txBody>
          <a:bodyPr>
            <a:noAutofit/>
          </a:bodyPr>
          <a:lstStyle/>
          <a:p>
            <a:r>
              <a:rPr lang="tr-TR" sz="2000" dirty="0" err="1" smtClean="0"/>
              <a:t>Endojen</a:t>
            </a:r>
            <a:r>
              <a:rPr lang="tr-TR" sz="2000" dirty="0" smtClean="0"/>
              <a:t> yolla meme enfeksiyonları, </a:t>
            </a:r>
            <a:r>
              <a:rPr lang="tr-TR" sz="2000" dirty="0" err="1" smtClean="0"/>
              <a:t>mastitis</a:t>
            </a:r>
            <a:r>
              <a:rPr lang="tr-TR" sz="2000" dirty="0" smtClean="0"/>
              <a:t> oluşturmaksızın mikroorganizmaların sütle dışa atılımı olayıdır.</a:t>
            </a:r>
          </a:p>
          <a:p>
            <a:r>
              <a:rPr lang="tr-TR" sz="2000" dirty="0" smtClean="0"/>
              <a:t>Meme başı </a:t>
            </a:r>
            <a:r>
              <a:rPr lang="tr-TR" sz="2000" dirty="0" err="1" smtClean="0"/>
              <a:t>ekstremitelerinin</a:t>
            </a:r>
            <a:r>
              <a:rPr lang="tr-TR" sz="2000" dirty="0" smtClean="0"/>
              <a:t> </a:t>
            </a:r>
            <a:r>
              <a:rPr lang="tr-TR" sz="2000" dirty="0" err="1" smtClean="0"/>
              <a:t>kontaminasyonu</a:t>
            </a:r>
            <a:r>
              <a:rPr lang="tr-TR" sz="2000" dirty="0" smtClean="0"/>
              <a:t> sonucunda meme enfeksiyonları meydana gelir. Belli sayıdaki fiziksel ve kimyasal bariyerler meme kanalında bakterilerin </a:t>
            </a:r>
            <a:r>
              <a:rPr lang="tr-TR" sz="2000" dirty="0" err="1" smtClean="0"/>
              <a:t>kolonizasyonunu</a:t>
            </a:r>
            <a:r>
              <a:rPr lang="tr-TR" sz="2000" dirty="0" smtClean="0"/>
              <a:t> ve </a:t>
            </a:r>
            <a:r>
              <a:rPr lang="tr-TR" sz="2000" dirty="0" err="1" smtClean="0"/>
              <a:t>penetrasyonunu</a:t>
            </a:r>
            <a:r>
              <a:rPr lang="tr-TR" sz="2000" dirty="0" smtClean="0"/>
              <a:t> engeller.</a:t>
            </a:r>
          </a:p>
          <a:p>
            <a:r>
              <a:rPr lang="tr-TR" sz="2000" dirty="0" smtClean="0"/>
              <a:t>Sağımın dışında bir büzücü kasla ve bizzat sağımda, püskürtme işlemiyle mikroorganizmaların </a:t>
            </a:r>
            <a:r>
              <a:rPr lang="tr-TR" sz="2000" dirty="0" err="1" smtClean="0"/>
              <a:t>eleminasyonu</a:t>
            </a:r>
            <a:r>
              <a:rPr lang="tr-TR" sz="2000" dirty="0" smtClean="0"/>
              <a:t> </a:t>
            </a:r>
            <a:r>
              <a:rPr lang="tr-TR" sz="2000" dirty="0" err="1" smtClean="0"/>
              <a:t>yapılabiliir</a:t>
            </a:r>
            <a:r>
              <a:rPr lang="tr-TR" sz="2000" dirty="0" smtClean="0"/>
              <a:t>. </a:t>
            </a:r>
          </a:p>
          <a:p>
            <a:r>
              <a:rPr lang="tr-TR" sz="2000" dirty="0" smtClean="0"/>
              <a:t>Kanal boyunca </a:t>
            </a:r>
            <a:r>
              <a:rPr lang="tr-TR" sz="2000" dirty="0" err="1" smtClean="0"/>
              <a:t>keratin</a:t>
            </a:r>
            <a:r>
              <a:rPr lang="tr-TR" sz="2000" dirty="0" smtClean="0"/>
              <a:t>, </a:t>
            </a:r>
            <a:r>
              <a:rPr lang="tr-TR" sz="2000" dirty="0" err="1" smtClean="0"/>
              <a:t>bakterisid</a:t>
            </a:r>
            <a:r>
              <a:rPr lang="tr-TR" sz="2000" dirty="0" smtClean="0"/>
              <a:t> bir etkiye </a:t>
            </a:r>
            <a:r>
              <a:rPr lang="tr-TR" sz="2000" dirty="0" err="1" smtClean="0"/>
              <a:t>sahipitr</a:t>
            </a:r>
            <a:r>
              <a:rPr lang="tr-TR" sz="2000" dirty="0" smtClean="0"/>
              <a:t>. Eğer mikroorganizmalar her kanalda bulunuyorsa elimine edilmezler. Onlar adezyon kapasitelerine göre kanaldaki hücrelere tutunacaklar ve çoğalma gücünde olacaklardır. Daha sonra meme içlerine doğru ilerleyeceklerdir. Sağım sırasında hayvanın hareketi bu bakterileri kanalda tekrar artırır.</a:t>
            </a:r>
          </a:p>
          <a:p>
            <a:r>
              <a:rPr lang="tr-TR" sz="2000" dirty="0" smtClean="0"/>
              <a:t>Çoğalmaları sırasında sütte salgıladıkları ve oluşturdukları enzim ve toksinlerin üretiminde olan kantitatif ve kalitatif değişimler salgı dokusunda lezyonlar oluşturur.</a:t>
            </a:r>
          </a:p>
          <a:p>
            <a:pPr marL="0" indent="0">
              <a:buNone/>
            </a:pPr>
            <a:r>
              <a:rPr lang="tr-TR" sz="2000" dirty="0" smtClean="0"/>
              <a:t> </a:t>
            </a:r>
            <a:endParaRPr lang="tr-TR" sz="2000" dirty="0"/>
          </a:p>
        </p:txBody>
      </p:sp>
    </p:spTree>
    <p:extLst>
      <p:ext uri="{BB962C8B-B14F-4D97-AF65-F5344CB8AC3E}">
        <p14:creationId xmlns:p14="http://schemas.microsoft.com/office/powerpoint/2010/main" val="13454040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784976" cy="1143000"/>
          </a:xfrm>
        </p:spPr>
        <p:txBody>
          <a:bodyPr/>
          <a:lstStyle/>
          <a:p>
            <a:r>
              <a:rPr lang="tr-TR" sz="2400" dirty="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atin typeface="Algerian" pitchFamily="82" charset="0"/>
              </a:rPr>
              <a:t>1</a:t>
            </a:r>
            <a:r>
              <a:rPr lang="tr-TR" sz="2400"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atin typeface="Algerian" pitchFamily="82" charset="0"/>
              </a:rPr>
              <a:t>. </a:t>
            </a:r>
            <a:r>
              <a:rPr lang="tr-TR" sz="2400" dirty="0" err="1"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atin typeface="Algerian" pitchFamily="82" charset="0"/>
              </a:rPr>
              <a:t>Streptococcus</a:t>
            </a:r>
            <a:r>
              <a:rPr lang="tr-TR" sz="2400" dirty="0" smtClean="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atin typeface="Algerian" pitchFamily="82" charset="0"/>
              </a:rPr>
              <a:t> </a:t>
            </a:r>
            <a:r>
              <a:rPr lang="tr-TR" sz="2400" dirty="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atin typeface="Algerian" pitchFamily="82" charset="0"/>
              </a:rPr>
              <a:t>Türleri Hakkında Genel Bilgiler</a:t>
            </a:r>
            <a:r>
              <a:rPr lang="tr-TR" sz="2800" dirty="0"/>
              <a:t/>
            </a:r>
            <a:br>
              <a:rPr lang="tr-TR" sz="2800" dirty="0"/>
            </a:br>
            <a:endParaRPr lang="tr-TR" sz="2800" dirty="0"/>
          </a:p>
        </p:txBody>
      </p:sp>
      <p:sp>
        <p:nvSpPr>
          <p:cNvPr id="3" name="İçerik Yer Tutucusu 2"/>
          <p:cNvSpPr>
            <a:spLocks noGrp="1"/>
          </p:cNvSpPr>
          <p:nvPr>
            <p:ph sz="quarter" idx="13"/>
          </p:nvPr>
        </p:nvSpPr>
        <p:spPr>
          <a:xfrm>
            <a:off x="179512" y="1196752"/>
            <a:ext cx="8356848" cy="4590256"/>
          </a:xfrm>
        </p:spPr>
        <p:txBody>
          <a:bodyPr>
            <a:normAutofit/>
          </a:bodyPr>
          <a:lstStyle/>
          <a:p>
            <a:pPr>
              <a:buClr>
                <a:srgbClr val="FF6600"/>
              </a:buClr>
              <a:buFont typeface="Wingdings" pitchFamily="2" charset="2"/>
              <a:buChar char="v"/>
            </a:pPr>
            <a:r>
              <a:rPr lang="tr-TR" sz="2000" dirty="0" smtClean="0">
                <a:latin typeface="Arial" pitchFamily="34" charset="0"/>
                <a:cs typeface="Arial" pitchFamily="34" charset="0"/>
              </a:rPr>
              <a:t>Streptokoklar doğada oldukça yaygın olup insan vücudu normal florasında ve saprofit olarak süt ve ürünlerimde bulunur.  </a:t>
            </a:r>
          </a:p>
          <a:p>
            <a:pPr>
              <a:buClr>
                <a:srgbClr val="FF6600"/>
              </a:buClr>
              <a:buFont typeface="Wingdings" pitchFamily="2" charset="2"/>
              <a:buChar char="v"/>
            </a:pPr>
            <a:r>
              <a:rPr lang="tr-TR" sz="2000" dirty="0" smtClean="0">
                <a:latin typeface="Arial" pitchFamily="34" charset="0"/>
                <a:cs typeface="Arial" pitchFamily="34" charset="0"/>
              </a:rPr>
              <a:t>Patojen olan türler ise insan ve hayvanlarda değişik enfeksiyonlara sebep olur.</a:t>
            </a:r>
          </a:p>
          <a:p>
            <a:pPr>
              <a:buClr>
                <a:srgbClr val="FF6600"/>
              </a:buClr>
              <a:buFont typeface="Wingdings" pitchFamily="2" charset="2"/>
              <a:buChar char="v"/>
            </a:pPr>
            <a:r>
              <a:rPr lang="tr-TR" sz="2000" dirty="0" smtClean="0">
                <a:latin typeface="Arial" pitchFamily="34" charset="0"/>
                <a:cs typeface="Arial" pitchFamily="34" charset="0"/>
              </a:rPr>
              <a:t>Hayvanlarda </a:t>
            </a:r>
            <a:r>
              <a:rPr lang="tr-TR" sz="2000" dirty="0" err="1" smtClean="0">
                <a:latin typeface="Arial" pitchFamily="34" charset="0"/>
                <a:cs typeface="Arial" pitchFamily="34" charset="0"/>
              </a:rPr>
              <a:t>mastitis</a:t>
            </a:r>
            <a:r>
              <a:rPr lang="tr-TR" sz="2000" dirty="0" smtClean="0">
                <a:latin typeface="Arial" pitchFamily="34" charset="0"/>
                <a:cs typeface="Arial" pitchFamily="34" charset="0"/>
              </a:rPr>
              <a:t> etmenlerinin en önemlilerindendir.</a:t>
            </a:r>
          </a:p>
          <a:p>
            <a:pPr>
              <a:buClr>
                <a:srgbClr val="FF6600"/>
              </a:buClr>
              <a:buFont typeface="Wingdings" pitchFamily="2" charset="2"/>
              <a:buChar char="v"/>
            </a:pPr>
            <a:r>
              <a:rPr lang="tr-TR" sz="2000" dirty="0">
                <a:latin typeface="Arial" pitchFamily="34" charset="0"/>
                <a:cs typeface="Arial" pitchFamily="34" charset="0"/>
              </a:rPr>
              <a:t>Patojen ve saprofit özellikte olan </a:t>
            </a:r>
            <a:r>
              <a:rPr lang="tr-TR" sz="2000" dirty="0" err="1" smtClean="0">
                <a:latin typeface="Arial" pitchFamily="34" charset="0"/>
                <a:cs typeface="Arial" pitchFamily="34" charset="0"/>
              </a:rPr>
              <a:t>Streptococcus’lar</a:t>
            </a:r>
            <a:r>
              <a:rPr lang="tr-TR" sz="2000" dirty="0" smtClean="0">
                <a:latin typeface="Arial" pitchFamily="34" charset="0"/>
                <a:cs typeface="Arial" pitchFamily="34" charset="0"/>
              </a:rPr>
              <a:t> </a:t>
            </a:r>
            <a:r>
              <a:rPr lang="tr-TR" sz="2000" dirty="0" err="1">
                <a:latin typeface="Arial" pitchFamily="34" charset="0"/>
                <a:cs typeface="Arial" pitchFamily="34" charset="0"/>
              </a:rPr>
              <a:t>hemoliz</a:t>
            </a:r>
            <a:r>
              <a:rPr lang="tr-TR" sz="2000" dirty="0">
                <a:latin typeface="Arial" pitchFamily="34" charset="0"/>
                <a:cs typeface="Arial" pitchFamily="34" charset="0"/>
              </a:rPr>
              <a:t> yapma özellikleri, çoğalma sıcaklıkları, önemli bazı biyokimyasal özellikleri ile antijen yapılarına göre </a:t>
            </a:r>
            <a:r>
              <a:rPr lang="tr-TR" sz="2000" b="1" dirty="0" err="1">
                <a:latin typeface="Arial" pitchFamily="34" charset="0"/>
                <a:cs typeface="Arial" pitchFamily="34" charset="0"/>
              </a:rPr>
              <a:t>Sherman</a:t>
            </a:r>
            <a:r>
              <a:rPr lang="tr-TR" sz="2000" dirty="0">
                <a:latin typeface="Arial" pitchFamily="34" charset="0"/>
                <a:cs typeface="Arial" pitchFamily="34" charset="0"/>
              </a:rPr>
              <a:t> tarafından  4 gruba ayrılmıştır</a:t>
            </a:r>
            <a:r>
              <a:rPr lang="tr-TR" sz="2000" dirty="0" smtClean="0">
                <a:latin typeface="Arial" pitchFamily="34" charset="0"/>
                <a:cs typeface="Arial" pitchFamily="34" charset="0"/>
              </a:rPr>
              <a:t>.</a:t>
            </a:r>
          </a:p>
          <a:p>
            <a:pPr marL="0" indent="0">
              <a:buNone/>
            </a:pP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Sherman‘ın</a:t>
            </a:r>
            <a:r>
              <a:rPr lang="tr-TR" sz="2000" dirty="0" smtClean="0">
                <a:latin typeface="Arial" pitchFamily="34" charset="0"/>
                <a:cs typeface="Arial" pitchFamily="34" charset="0"/>
              </a:rPr>
              <a:t> yaptığı gruplandırma bir sonraki slaytta verilmiştir.</a:t>
            </a:r>
          </a:p>
          <a:p>
            <a:pPr marL="0" indent="0" algn="ctr">
              <a:buNone/>
            </a:pPr>
            <a:r>
              <a:rPr lang="tr-TR" sz="2000" dirty="0" smtClean="0">
                <a:latin typeface="Arial" pitchFamily="34" charset="0"/>
                <a:cs typeface="Arial" pitchFamily="34" charset="0"/>
              </a:rPr>
              <a:t>Çizelge1: </a:t>
            </a:r>
            <a:r>
              <a:rPr lang="tr-TR" sz="2000" dirty="0" err="1" smtClean="0">
                <a:latin typeface="Arial" pitchFamily="34" charset="0"/>
                <a:cs typeface="Arial" pitchFamily="34" charset="0"/>
              </a:rPr>
              <a:t>Streptococcus</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genusuna</a:t>
            </a:r>
            <a:r>
              <a:rPr lang="tr-TR" sz="2000" dirty="0" smtClean="0">
                <a:latin typeface="Arial" pitchFamily="34" charset="0"/>
                <a:cs typeface="Arial" pitchFamily="34" charset="0"/>
              </a:rPr>
              <a:t> giren gruplar ve temsilci türleri </a:t>
            </a:r>
          </a:p>
          <a:p>
            <a:pPr marL="0" indent="0" algn="ctr">
              <a:buNone/>
            </a:pPr>
            <a:r>
              <a:rPr lang="tr-TR" sz="2000" dirty="0" smtClean="0">
                <a:latin typeface="Arial" pitchFamily="34" charset="0"/>
                <a:cs typeface="Arial" pitchFamily="34" charset="0"/>
              </a:rPr>
              <a:t>(Serter ve Bilgehan,1978) </a:t>
            </a:r>
            <a:endParaRPr lang="tr-TR" sz="2000" dirty="0">
              <a:latin typeface="Arial" pitchFamily="34" charset="0"/>
              <a:cs typeface="Arial" pitchFamily="34" charset="0"/>
            </a:endParaRPr>
          </a:p>
        </p:txBody>
      </p:sp>
      <p:sp>
        <p:nvSpPr>
          <p:cNvPr id="6" name="Komut Düğmesi: İleri veya Sonraki 5">
            <a:hlinkClick r:id="" action="ppaction://hlinkshowjump?jump=nextslide" highlightClick="1"/>
          </p:cNvPr>
          <p:cNvSpPr/>
          <p:nvPr/>
        </p:nvSpPr>
        <p:spPr>
          <a:xfrm>
            <a:off x="6227719" y="5301208"/>
            <a:ext cx="432048" cy="260604"/>
          </a:xfrm>
          <a:prstGeom prst="actionButtonForwardNex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Gülen Yüz 6"/>
          <p:cNvSpPr/>
          <p:nvPr/>
        </p:nvSpPr>
        <p:spPr>
          <a:xfrm rot="20243059">
            <a:off x="359176" y="4247011"/>
            <a:ext cx="216024" cy="228600"/>
          </a:xfrm>
          <a:prstGeom prst="smileyFace">
            <a:avLst>
              <a:gd name="adj" fmla="val 4653"/>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6199366" y="5552412"/>
            <a:ext cx="3139942" cy="369332"/>
          </a:xfrm>
          <a:prstGeom prst="rect">
            <a:avLst/>
          </a:prstGeom>
          <a:noFill/>
        </p:spPr>
        <p:txBody>
          <a:bodyPr wrap="square" rtlCol="0">
            <a:spAutoFit/>
          </a:bodyPr>
          <a:lstStyle/>
          <a:p>
            <a:r>
              <a:rPr lang="tr-TR" sz="1400" dirty="0" smtClean="0"/>
              <a:t>(Tabloya geçmek için tıklayınız</a:t>
            </a:r>
            <a:r>
              <a:rPr lang="tr-TR" dirty="0" smtClean="0"/>
              <a:t>)</a:t>
            </a:r>
            <a:endParaRPr lang="tr-TR" dirty="0"/>
          </a:p>
        </p:txBody>
      </p:sp>
    </p:spTree>
    <p:extLst>
      <p:ext uri="{BB962C8B-B14F-4D97-AF65-F5344CB8AC3E}">
        <p14:creationId xmlns:p14="http://schemas.microsoft.com/office/powerpoint/2010/main" val="1136615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88076421"/>
              </p:ext>
            </p:extLst>
          </p:nvPr>
        </p:nvGraphicFramePr>
        <p:xfrm>
          <a:off x="0" y="188640"/>
          <a:ext cx="8964488" cy="605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3159" y="4221088"/>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769183" y="4755297"/>
            <a:ext cx="1296144" cy="646331"/>
          </a:xfrm>
          <a:prstGeom prst="rect">
            <a:avLst/>
          </a:prstGeom>
          <a:noFill/>
        </p:spPr>
        <p:txBody>
          <a:bodyPr wrap="square" rtlCol="0">
            <a:spAutoFit/>
          </a:bodyPr>
          <a:lstStyle/>
          <a:p>
            <a:r>
              <a:rPr lang="tr-TR" b="1" dirty="0" smtClean="0"/>
              <a:t>Fe bağlayıcı proteinler</a:t>
            </a:r>
            <a:endParaRPr lang="tr-TR" b="1" dirty="0"/>
          </a:p>
        </p:txBody>
      </p:sp>
      <p:pic>
        <p:nvPicPr>
          <p:cNvPr id="3080" name="Picture 8"/>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767" y="3212976"/>
            <a:ext cx="17256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671273" y="3894291"/>
            <a:ext cx="1721946" cy="369332"/>
          </a:xfrm>
          <a:prstGeom prst="rect">
            <a:avLst/>
          </a:prstGeom>
          <a:noFill/>
        </p:spPr>
        <p:txBody>
          <a:bodyPr wrap="none" rtlCol="0">
            <a:spAutoFit/>
          </a:bodyPr>
          <a:lstStyle/>
          <a:p>
            <a:r>
              <a:rPr lang="tr-TR" dirty="0" err="1" smtClean="0"/>
              <a:t>immunoglobulinler</a:t>
            </a:r>
            <a:endParaRPr lang="tr-TR" dirty="0"/>
          </a:p>
        </p:txBody>
      </p:sp>
      <p:sp>
        <p:nvSpPr>
          <p:cNvPr id="11" name="Metin kutusu 10"/>
          <p:cNvSpPr txBox="1"/>
          <p:nvPr/>
        </p:nvSpPr>
        <p:spPr>
          <a:xfrm>
            <a:off x="701820" y="6052646"/>
            <a:ext cx="7284608" cy="369332"/>
          </a:xfrm>
          <a:prstGeom prst="rect">
            <a:avLst/>
          </a:prstGeom>
          <a:noFill/>
        </p:spPr>
        <p:txBody>
          <a:bodyPr wrap="square" rtlCol="0">
            <a:spAutoFit/>
          </a:bodyPr>
          <a:lstStyle/>
          <a:p>
            <a:r>
              <a:rPr lang="tr-TR" b="1" dirty="0" smtClean="0">
                <a:latin typeface="Arial" pitchFamily="34" charset="0"/>
                <a:cs typeface="Arial" pitchFamily="34" charset="0"/>
              </a:rPr>
              <a:t>Bunlar gerçekte az etkilidirler. Çünkü konsantrasyonları yetersiz.</a:t>
            </a:r>
            <a:endParaRPr lang="tr-TR" b="1" dirty="0">
              <a:latin typeface="Arial" pitchFamily="34" charset="0"/>
              <a:cs typeface="Arial" pitchFamily="34" charset="0"/>
            </a:endParaRPr>
          </a:p>
        </p:txBody>
      </p:sp>
      <p:cxnSp>
        <p:nvCxnSpPr>
          <p:cNvPr id="13" name="Düz Ok Bağlayıcısı 12"/>
          <p:cNvCxnSpPr/>
          <p:nvPr/>
        </p:nvCxnSpPr>
        <p:spPr>
          <a:xfrm>
            <a:off x="5652120" y="764704"/>
            <a:ext cx="648072" cy="181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6120172" y="3212976"/>
            <a:ext cx="46805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4910582" y="3841665"/>
            <a:ext cx="370769" cy="474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H="1">
            <a:off x="2267744" y="350100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a:off x="2123728" y="872716"/>
            <a:ext cx="720080" cy="146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831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354888" cy="652934"/>
          </a:xfrm>
        </p:spPr>
        <p:txBody>
          <a:bodyPr/>
          <a:lstStyle/>
          <a:p>
            <a:r>
              <a:rPr lang="tr-TR" sz="2400" dirty="0" smtClean="0">
                <a:solidFill>
                  <a:schemeClr val="accent2">
                    <a:lumMod val="60000"/>
                    <a:lumOff val="40000"/>
                  </a:schemeClr>
                </a:solidFill>
                <a:latin typeface="Algerian" pitchFamily="82" charset="0"/>
              </a:rPr>
              <a:t>2.4. </a:t>
            </a:r>
            <a:r>
              <a:rPr lang="tr-TR" sz="2400" dirty="0" err="1" smtClean="0">
                <a:solidFill>
                  <a:schemeClr val="accent2">
                    <a:lumMod val="60000"/>
                    <a:lumOff val="40000"/>
                  </a:schemeClr>
                </a:solidFill>
                <a:latin typeface="Algerian" pitchFamily="82" charset="0"/>
              </a:rPr>
              <a:t>streptococcus</a:t>
            </a:r>
            <a:r>
              <a:rPr lang="tr-TR" sz="2400" dirty="0" smtClean="0">
                <a:solidFill>
                  <a:schemeClr val="accent2">
                    <a:lumMod val="60000"/>
                    <a:lumOff val="40000"/>
                  </a:schemeClr>
                </a:solidFill>
                <a:latin typeface="Algerian" pitchFamily="82" charset="0"/>
              </a:rPr>
              <a:t> </a:t>
            </a:r>
            <a:r>
              <a:rPr lang="tr-TR" sz="2400" dirty="0" err="1" smtClean="0">
                <a:solidFill>
                  <a:schemeClr val="accent2">
                    <a:lumMod val="60000"/>
                    <a:lumOff val="40000"/>
                  </a:schemeClr>
                </a:solidFill>
                <a:latin typeface="Algerian" pitchFamily="82" charset="0"/>
              </a:rPr>
              <a:t>türlerİnİn</a:t>
            </a:r>
            <a:r>
              <a:rPr lang="tr-TR" sz="2400" dirty="0" smtClean="0">
                <a:solidFill>
                  <a:schemeClr val="accent2">
                    <a:lumMod val="60000"/>
                    <a:lumOff val="40000"/>
                  </a:schemeClr>
                </a:solidFill>
                <a:latin typeface="Algerian" pitchFamily="82" charset="0"/>
              </a:rPr>
              <a:t> </a:t>
            </a:r>
            <a:r>
              <a:rPr lang="tr-TR" sz="2400" dirty="0" err="1" smtClean="0">
                <a:solidFill>
                  <a:schemeClr val="accent2">
                    <a:lumMod val="60000"/>
                    <a:lumOff val="40000"/>
                  </a:schemeClr>
                </a:solidFill>
                <a:latin typeface="Algerian" pitchFamily="82" charset="0"/>
              </a:rPr>
              <a:t>İdentİfİkasyonlarI</a:t>
            </a:r>
            <a:endParaRPr lang="tr-TR" sz="2400" dirty="0">
              <a:solidFill>
                <a:schemeClr val="accent2">
                  <a:lumMod val="60000"/>
                  <a:lumOff val="40000"/>
                </a:schemeClr>
              </a:solidFill>
              <a:latin typeface="Algerian" pitchFamily="82" charset="0"/>
            </a:endParaRPr>
          </a:p>
        </p:txBody>
      </p:sp>
      <p:sp>
        <p:nvSpPr>
          <p:cNvPr id="9" name="İçerik Yer Tutucusu 8"/>
          <p:cNvSpPr>
            <a:spLocks noGrp="1"/>
          </p:cNvSpPr>
          <p:nvPr>
            <p:ph sz="quarter" idx="13"/>
          </p:nvPr>
        </p:nvSpPr>
        <p:spPr>
          <a:xfrm>
            <a:off x="179512" y="980728"/>
            <a:ext cx="8640960" cy="4734272"/>
          </a:xfrm>
        </p:spPr>
        <p:txBody>
          <a:bodyPr>
            <a:normAutofit fontScale="92500" lnSpcReduction="10000"/>
          </a:bodyPr>
          <a:lstStyle/>
          <a:p>
            <a:r>
              <a:rPr lang="tr-TR" sz="2000" dirty="0" smtClean="0">
                <a:latin typeface="Arial" pitchFamily="34" charset="0"/>
                <a:cs typeface="Arial" pitchFamily="34" charset="0"/>
              </a:rPr>
              <a:t>Kanlı </a:t>
            </a:r>
            <a:r>
              <a:rPr lang="tr-TR" sz="2000" dirty="0" err="1" smtClean="0">
                <a:latin typeface="Arial" pitchFamily="34" charset="0"/>
                <a:cs typeface="Arial" pitchFamily="34" charset="0"/>
              </a:rPr>
              <a:t>agar</a:t>
            </a:r>
            <a:r>
              <a:rPr lang="tr-TR" sz="2000" dirty="0" smtClean="0">
                <a:latin typeface="Arial" pitchFamily="34" charset="0"/>
                <a:cs typeface="Arial" pitchFamily="34" charset="0"/>
              </a:rPr>
              <a:t> üzerinde koloniler </a:t>
            </a:r>
            <a:r>
              <a:rPr lang="tr-TR" sz="2000" dirty="0" err="1" smtClean="0">
                <a:latin typeface="Arial" pitchFamily="34" charset="0"/>
                <a:cs typeface="Arial" pitchFamily="34" charset="0"/>
              </a:rPr>
              <a:t>küçük,parlaktır</a:t>
            </a:r>
            <a:r>
              <a:rPr lang="tr-TR" sz="2000" dirty="0" smtClean="0">
                <a:latin typeface="Arial" pitchFamily="34" charset="0"/>
                <a:cs typeface="Arial" pitchFamily="34" charset="0"/>
              </a:rPr>
              <a:t>. </a:t>
            </a:r>
            <a:r>
              <a:rPr lang="tr-TR" sz="2000" i="1" dirty="0" err="1" smtClean="0">
                <a:latin typeface="Arial" pitchFamily="34" charset="0"/>
                <a:cs typeface="Arial" pitchFamily="34" charset="0"/>
              </a:rPr>
              <a:t>Streptococcus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agalactiae</a:t>
            </a:r>
            <a:r>
              <a:rPr lang="tr-TR" sz="2000" i="1" dirty="0" smtClean="0">
                <a:latin typeface="Arial" pitchFamily="34" charset="0"/>
                <a:cs typeface="Arial" pitchFamily="34" charset="0"/>
              </a:rPr>
              <a:t> </a:t>
            </a:r>
            <a:r>
              <a:rPr lang="tr-TR" sz="2000" dirty="0" smtClean="0">
                <a:latin typeface="Arial" pitchFamily="34" charset="0"/>
                <a:cs typeface="Arial" pitchFamily="34" charset="0"/>
              </a:rPr>
              <a:t>kolonileri bu </a:t>
            </a:r>
            <a:r>
              <a:rPr lang="tr-TR" sz="2000" dirty="0" err="1" smtClean="0">
                <a:latin typeface="Arial" pitchFamily="34" charset="0"/>
                <a:cs typeface="Arial" pitchFamily="34" charset="0"/>
              </a:rPr>
              <a:t>besiyeri</a:t>
            </a:r>
            <a:r>
              <a:rPr lang="tr-TR" sz="2000" dirty="0" smtClean="0">
                <a:latin typeface="Arial" pitchFamily="34" charset="0"/>
                <a:cs typeface="Arial" pitchFamily="34" charset="0"/>
              </a:rPr>
              <a:t> üzerinde renksizdir. </a:t>
            </a:r>
            <a:r>
              <a:rPr lang="tr-TR" sz="2000" i="1" dirty="0" err="1" smtClean="0">
                <a:latin typeface="Arial" pitchFamily="34" charset="0"/>
                <a:cs typeface="Arial" pitchFamily="34" charset="0"/>
              </a:rPr>
              <a:t>Streptococcus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dysgalactiae’</a:t>
            </a:r>
            <a:r>
              <a:rPr lang="tr-TR" sz="2000" dirty="0" err="1" smtClean="0">
                <a:latin typeface="Arial" pitchFamily="34" charset="0"/>
                <a:cs typeface="Arial" pitchFamily="34" charset="0"/>
              </a:rPr>
              <a:t>de</a:t>
            </a:r>
            <a:r>
              <a:rPr lang="tr-TR" sz="2000" dirty="0" smtClean="0">
                <a:latin typeface="Arial" pitchFamily="34" charset="0"/>
                <a:cs typeface="Arial" pitchFamily="34" charset="0"/>
              </a:rPr>
              <a:t> koloniler kahverengi, </a:t>
            </a:r>
            <a:r>
              <a:rPr lang="tr-TR" sz="2000" i="1" dirty="0" err="1">
                <a:latin typeface="Arial" pitchFamily="34" charset="0"/>
                <a:cs typeface="Arial" pitchFamily="34" charset="0"/>
              </a:rPr>
              <a:t>S</a:t>
            </a:r>
            <a:r>
              <a:rPr lang="tr-TR" sz="2000" i="1" dirty="0" err="1" smtClean="0">
                <a:latin typeface="Arial" pitchFamily="34" charset="0"/>
                <a:cs typeface="Arial" pitchFamily="34" charset="0"/>
              </a:rPr>
              <a:t>treptococcus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uberis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Streptococcus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faecalis</a:t>
            </a:r>
            <a:r>
              <a:rPr lang="tr-TR" sz="2000" i="1" dirty="0" smtClean="0">
                <a:latin typeface="Arial" pitchFamily="34" charset="0"/>
                <a:cs typeface="Arial" pitchFamily="34" charset="0"/>
              </a:rPr>
              <a:t> </a:t>
            </a:r>
            <a:r>
              <a:rPr lang="tr-TR" sz="2000" dirty="0" smtClean="0">
                <a:latin typeface="Arial" pitchFamily="34" charset="0"/>
                <a:cs typeface="Arial" pitchFamily="34" charset="0"/>
              </a:rPr>
              <a:t>ve </a:t>
            </a:r>
            <a:r>
              <a:rPr lang="tr-TR" sz="2000" i="1" dirty="0" err="1" smtClean="0">
                <a:latin typeface="Arial" pitchFamily="34" charset="0"/>
                <a:cs typeface="Arial" pitchFamily="34" charset="0"/>
              </a:rPr>
              <a:t>Streptococcus</a:t>
            </a:r>
            <a:r>
              <a:rPr lang="tr-TR" sz="2000" i="1" dirty="0" smtClean="0">
                <a:latin typeface="Arial" pitchFamily="34" charset="0"/>
                <a:cs typeface="Arial" pitchFamily="34" charset="0"/>
              </a:rPr>
              <a:t> </a:t>
            </a:r>
            <a:r>
              <a:rPr lang="tr-TR" sz="2000" i="1" dirty="0" err="1" smtClean="0">
                <a:latin typeface="Arial" pitchFamily="34" charset="0"/>
                <a:cs typeface="Arial" pitchFamily="34" charset="0"/>
              </a:rPr>
              <a:t>bovis</a:t>
            </a:r>
            <a:r>
              <a:rPr lang="tr-TR" sz="2000" dirty="0" err="1" smtClean="0">
                <a:latin typeface="Arial" pitchFamily="34" charset="0"/>
                <a:cs typeface="Arial" pitchFamily="34" charset="0"/>
              </a:rPr>
              <a:t>’de</a:t>
            </a:r>
            <a:r>
              <a:rPr lang="tr-TR" sz="2000" dirty="0" smtClean="0">
                <a:latin typeface="Arial" pitchFamily="34" charset="0"/>
                <a:cs typeface="Arial" pitchFamily="34" charset="0"/>
              </a:rPr>
              <a:t> ise koloniler az veya çok daha koyu kahverengi renktedir.</a:t>
            </a:r>
            <a:endParaRPr lang="tr-TR" dirty="0"/>
          </a:p>
          <a:p>
            <a:r>
              <a:rPr lang="tr-TR" sz="2000" dirty="0" err="1" smtClean="0">
                <a:latin typeface="Arial" pitchFamily="34" charset="0"/>
                <a:cs typeface="Arial" pitchFamily="34" charset="0"/>
              </a:rPr>
              <a:t>Streptococcus</a:t>
            </a:r>
            <a:r>
              <a:rPr lang="tr-TR" sz="2000" dirty="0" smtClean="0">
                <a:latin typeface="Arial" pitchFamily="34" charset="0"/>
                <a:cs typeface="Arial" pitchFamily="34" charset="0"/>
              </a:rPr>
              <a:t> türlerinin hepsi </a:t>
            </a:r>
            <a:r>
              <a:rPr lang="tr-TR" sz="2000" dirty="0" err="1" smtClean="0">
                <a:latin typeface="Arial" pitchFamily="34" charset="0"/>
                <a:cs typeface="Arial" pitchFamily="34" charset="0"/>
              </a:rPr>
              <a:t>katalaz</a:t>
            </a:r>
            <a:r>
              <a:rPr lang="tr-TR" sz="2000" dirty="0" smtClean="0">
                <a:latin typeface="Arial" pitchFamily="34" charset="0"/>
                <a:cs typeface="Arial" pitchFamily="34" charset="0"/>
              </a:rPr>
              <a:t>(-), G(+)’</a:t>
            </a:r>
            <a:r>
              <a:rPr lang="tr-TR" sz="2000" dirty="0" err="1" smtClean="0">
                <a:latin typeface="Arial" pitchFamily="34" charset="0"/>
                <a:cs typeface="Arial" pitchFamily="34" charset="0"/>
              </a:rPr>
              <a:t>dir</a:t>
            </a:r>
            <a:r>
              <a:rPr lang="tr-TR" sz="2000" dirty="0" smtClean="0">
                <a:latin typeface="Arial" pitchFamily="34" charset="0"/>
                <a:cs typeface="Arial" pitchFamily="34" charset="0"/>
              </a:rPr>
              <a:t>.</a:t>
            </a:r>
          </a:p>
          <a:p>
            <a:r>
              <a:rPr lang="tr-TR" sz="2000" dirty="0" smtClean="0">
                <a:latin typeface="Arial" pitchFamily="34" charset="0"/>
                <a:cs typeface="Arial" pitchFamily="34" charset="0"/>
              </a:rPr>
              <a:t>Bu türlerin birbirinden ayrılmasında biyokimyasal ve fizyolojik testlerinde uygulanması gerekir. Son yıllarda ticari kitler ve </a:t>
            </a:r>
            <a:r>
              <a:rPr lang="tr-TR" sz="2000" dirty="0" err="1" smtClean="0">
                <a:latin typeface="Arial" pitchFamily="34" charset="0"/>
                <a:cs typeface="Arial" pitchFamily="34" charset="0"/>
              </a:rPr>
              <a:t>minyatürize</a:t>
            </a:r>
            <a:r>
              <a:rPr lang="tr-TR" sz="2000" dirty="0" smtClean="0">
                <a:latin typeface="Arial" pitchFamily="34" charset="0"/>
                <a:cs typeface="Arial" pitchFamily="34" charset="0"/>
              </a:rPr>
              <a:t> edilmiş biyokimyasal galeriler sayesinde çok daha hızlı </a:t>
            </a:r>
            <a:r>
              <a:rPr lang="tr-TR" sz="2000" dirty="0" err="1" smtClean="0">
                <a:latin typeface="Arial" pitchFamily="34" charset="0"/>
                <a:cs typeface="Arial" pitchFamily="34" charset="0"/>
              </a:rPr>
              <a:t>idenfikasyon</a:t>
            </a:r>
            <a:r>
              <a:rPr lang="tr-TR" sz="2000" dirty="0" smtClean="0">
                <a:latin typeface="Arial" pitchFamily="34" charset="0"/>
                <a:cs typeface="Arial" pitchFamily="34" charset="0"/>
              </a:rPr>
              <a:t> yapılmaktadır.</a:t>
            </a:r>
          </a:p>
          <a:p>
            <a:r>
              <a:rPr lang="tr-TR" sz="2000" dirty="0" smtClean="0">
                <a:latin typeface="Arial" pitchFamily="34" charset="0"/>
                <a:cs typeface="Arial" pitchFamily="34" charset="0"/>
              </a:rPr>
              <a:t>T.K.T(toksin, kristal </a:t>
            </a:r>
            <a:r>
              <a:rPr lang="tr-TR" sz="2000" dirty="0" err="1" smtClean="0">
                <a:latin typeface="Arial" pitchFamily="34" charset="0"/>
                <a:cs typeface="Arial" pitchFamily="34" charset="0"/>
              </a:rPr>
              <a:t>viyole</a:t>
            </a:r>
            <a:r>
              <a:rPr lang="tr-TR" sz="2000" dirty="0" smtClean="0">
                <a:latin typeface="Arial" pitchFamily="34" charset="0"/>
                <a:cs typeface="Arial" pitchFamily="34" charset="0"/>
              </a:rPr>
              <a:t>, talyum) </a:t>
            </a:r>
            <a:r>
              <a:rPr lang="tr-TR" sz="2000" dirty="0" err="1" smtClean="0">
                <a:latin typeface="Arial" pitchFamily="34" charset="0"/>
                <a:cs typeface="Arial" pitchFamily="34" charset="0"/>
              </a:rPr>
              <a:t>besiyeri</a:t>
            </a:r>
            <a:r>
              <a:rPr lang="tr-TR" sz="2000" dirty="0" smtClean="0">
                <a:latin typeface="Arial" pitchFamily="34" charset="0"/>
                <a:cs typeface="Arial" pitchFamily="34" charset="0"/>
              </a:rPr>
              <a:t> yalnızca streptokokların gelişmesine izin veren </a:t>
            </a:r>
            <a:r>
              <a:rPr lang="tr-TR" sz="2000" dirty="0" err="1" smtClean="0">
                <a:latin typeface="Arial" pitchFamily="34" charset="0"/>
                <a:cs typeface="Arial" pitchFamily="34" charset="0"/>
              </a:rPr>
              <a:t>besiyeri</a:t>
            </a:r>
            <a:r>
              <a:rPr lang="tr-TR" sz="2000" dirty="0" smtClean="0">
                <a:latin typeface="Arial" pitchFamily="34" charset="0"/>
                <a:cs typeface="Arial" pitchFamily="34" charset="0"/>
              </a:rPr>
              <a:t> olduğu için </a:t>
            </a:r>
            <a:r>
              <a:rPr lang="tr-TR" sz="2000" dirty="0" err="1" smtClean="0">
                <a:latin typeface="Arial" pitchFamily="34" charset="0"/>
                <a:cs typeface="Arial" pitchFamily="34" charset="0"/>
              </a:rPr>
              <a:t>selektiftir</a:t>
            </a:r>
            <a:r>
              <a:rPr lang="tr-TR" sz="2000" dirty="0" smtClean="0">
                <a:latin typeface="Arial" pitchFamily="34" charset="0"/>
                <a:cs typeface="Arial" pitchFamily="34" charset="0"/>
              </a:rPr>
              <a:t>. Karışık veya bireysel süt </a:t>
            </a:r>
            <a:r>
              <a:rPr lang="tr-TR" sz="2000" dirty="0" err="1" smtClean="0">
                <a:latin typeface="Arial" pitchFamily="34" charset="0"/>
                <a:cs typeface="Arial" pitchFamily="34" charset="0"/>
              </a:rPr>
              <a:t>örenklerinin</a:t>
            </a:r>
            <a:r>
              <a:rPr lang="tr-TR" sz="2000" dirty="0" smtClean="0">
                <a:latin typeface="Arial" pitchFamily="34" charset="0"/>
                <a:cs typeface="Arial" pitchFamily="34" charset="0"/>
              </a:rPr>
              <a:t> incelenmesinde kullanılmaktadır. Bu ortam üzerinde türlerin ayrımı; </a:t>
            </a:r>
            <a:r>
              <a:rPr lang="tr-TR" sz="2000" dirty="0" err="1" smtClean="0">
                <a:latin typeface="Arial" pitchFamily="34" charset="0"/>
                <a:cs typeface="Arial" pitchFamily="34" charset="0"/>
              </a:rPr>
              <a:t>eskülinin</a:t>
            </a:r>
            <a:r>
              <a:rPr lang="tr-TR" sz="2000" dirty="0" smtClean="0">
                <a:latin typeface="Arial" pitchFamily="34" charset="0"/>
                <a:cs typeface="Arial" pitchFamily="34" charset="0"/>
              </a:rPr>
              <a:t> hidrolizi, </a:t>
            </a: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ve CAMP testi sayesinde olmaktadır. </a:t>
            </a:r>
          </a:p>
        </p:txBody>
      </p:sp>
    </p:spTree>
    <p:extLst>
      <p:ext uri="{BB962C8B-B14F-4D97-AF65-F5344CB8AC3E}">
        <p14:creationId xmlns:p14="http://schemas.microsoft.com/office/powerpoint/2010/main" val="20668204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430"/>
            <a:ext cx="8784976" cy="1143000"/>
          </a:xfrm>
        </p:spPr>
        <p:txBody>
          <a:bodyPr/>
          <a:lstStyle/>
          <a:p>
            <a:r>
              <a:rPr lang="tr-TR" dirty="0" smtClean="0">
                <a:solidFill>
                  <a:schemeClr val="accent1">
                    <a:lumMod val="60000"/>
                    <a:lumOff val="40000"/>
                  </a:schemeClr>
                </a:solidFill>
                <a:latin typeface="Algerian" pitchFamily="82" charset="0"/>
              </a:rPr>
              <a:t>2.5.streptokok </a:t>
            </a:r>
            <a:r>
              <a:rPr lang="tr-TR" dirty="0" err="1" smtClean="0">
                <a:solidFill>
                  <a:schemeClr val="accent1">
                    <a:lumMod val="60000"/>
                    <a:lumOff val="40000"/>
                  </a:schemeClr>
                </a:solidFill>
                <a:latin typeface="Algerian" pitchFamily="82" charset="0"/>
              </a:rPr>
              <a:t>kökenlİ</a:t>
            </a:r>
            <a:r>
              <a:rPr lang="tr-TR" dirty="0" smtClean="0">
                <a:solidFill>
                  <a:schemeClr val="accent1">
                    <a:lumMod val="60000"/>
                    <a:lumOff val="40000"/>
                  </a:schemeClr>
                </a:solidFill>
                <a:latin typeface="Algerian" pitchFamily="82" charset="0"/>
              </a:rPr>
              <a:t> meme </a:t>
            </a:r>
            <a:r>
              <a:rPr lang="tr-TR" dirty="0" err="1" smtClean="0">
                <a:solidFill>
                  <a:schemeClr val="accent1">
                    <a:lumMod val="60000"/>
                    <a:lumOff val="40000"/>
                  </a:schemeClr>
                </a:solidFill>
                <a:latin typeface="Algerian" pitchFamily="82" charset="0"/>
              </a:rPr>
              <a:t>enfeksİyonlarInIn</a:t>
            </a:r>
            <a:r>
              <a:rPr lang="tr-TR" dirty="0" smtClean="0">
                <a:solidFill>
                  <a:schemeClr val="accent1">
                    <a:lumMod val="60000"/>
                    <a:lumOff val="40000"/>
                  </a:schemeClr>
                </a:solidFill>
                <a:latin typeface="Algerian" pitchFamily="82" charset="0"/>
              </a:rPr>
              <a:t> </a:t>
            </a:r>
            <a:r>
              <a:rPr lang="tr-TR" dirty="0" err="1" smtClean="0">
                <a:solidFill>
                  <a:schemeClr val="accent1">
                    <a:lumMod val="60000"/>
                    <a:lumOff val="40000"/>
                  </a:schemeClr>
                </a:solidFill>
                <a:latin typeface="Algerian" pitchFamily="82" charset="0"/>
              </a:rPr>
              <a:t>önlenmesİ</a:t>
            </a:r>
            <a:r>
              <a:rPr lang="tr-TR" dirty="0" smtClean="0">
                <a:solidFill>
                  <a:schemeClr val="accent1">
                    <a:lumMod val="60000"/>
                    <a:lumOff val="40000"/>
                  </a:schemeClr>
                </a:solidFill>
                <a:latin typeface="Algerian" pitchFamily="82" charset="0"/>
              </a:rPr>
              <a:t> ve kontrolü</a:t>
            </a:r>
            <a:endParaRPr lang="tr-TR" dirty="0">
              <a:solidFill>
                <a:schemeClr val="accent1">
                  <a:lumMod val="60000"/>
                  <a:lumOff val="40000"/>
                </a:schemeClr>
              </a:solidFill>
              <a:latin typeface="Algerian" pitchFamily="82" charset="0"/>
            </a:endParaRPr>
          </a:p>
        </p:txBody>
      </p:sp>
      <p:sp>
        <p:nvSpPr>
          <p:cNvPr id="3" name="İçerik Yer Tutucusu 2"/>
          <p:cNvSpPr>
            <a:spLocks noGrp="1"/>
          </p:cNvSpPr>
          <p:nvPr>
            <p:ph sz="quarter" idx="13"/>
          </p:nvPr>
        </p:nvSpPr>
        <p:spPr>
          <a:xfrm>
            <a:off x="251520" y="1268760"/>
            <a:ext cx="8640960" cy="4734272"/>
          </a:xfrm>
        </p:spPr>
        <p:txBody>
          <a:bodyPr/>
          <a:lstStyle/>
          <a:p>
            <a:pPr marL="0" indent="0">
              <a:buNone/>
            </a:pPr>
            <a:r>
              <a:rPr lang="tr-TR" dirty="0" smtClean="0">
                <a:latin typeface="Arial" pitchFamily="34" charset="0"/>
                <a:cs typeface="Arial" pitchFamily="34" charset="0"/>
              </a:rPr>
              <a:t>Meme enfeksiyonlarının sıklığını azaltmak için, aynı zamanda önceden oluşan enfeksiyon süresini kısaltmak ve yeni enfeksiyonları önlemek gerekir.</a:t>
            </a:r>
          </a:p>
          <a:p>
            <a:pPr marL="0" indent="0">
              <a:buNone/>
            </a:pPr>
            <a:r>
              <a:rPr lang="tr-TR" u="sng" dirty="0" smtClean="0">
                <a:latin typeface="Arial" pitchFamily="34" charset="0"/>
                <a:cs typeface="Arial" pitchFamily="34" charset="0"/>
              </a:rPr>
              <a:t>Başarılı bir mücadele için;</a:t>
            </a:r>
          </a:p>
          <a:p>
            <a:pPr>
              <a:buFont typeface="Wingdings" pitchFamily="2" charset="2"/>
              <a:buChar char="ü"/>
            </a:pPr>
            <a:r>
              <a:rPr lang="tr-TR" dirty="0" smtClean="0">
                <a:latin typeface="Arial" pitchFamily="34" charset="0"/>
                <a:cs typeface="Arial" pitchFamily="34" charset="0"/>
              </a:rPr>
              <a:t>Mikroorganizmalar tarafından meme başı ve kanalının </a:t>
            </a:r>
            <a:r>
              <a:rPr lang="tr-TR" dirty="0" err="1" smtClean="0">
                <a:latin typeface="Arial" pitchFamily="34" charset="0"/>
                <a:cs typeface="Arial" pitchFamily="34" charset="0"/>
              </a:rPr>
              <a:t>kolonizasyonu</a:t>
            </a:r>
            <a:r>
              <a:rPr lang="tr-TR" dirty="0" smtClean="0">
                <a:latin typeface="Arial" pitchFamily="34" charset="0"/>
                <a:cs typeface="Arial" pitchFamily="34" charset="0"/>
              </a:rPr>
              <a:t> ve geçişini sınırlamak; doğru sağım tekniği, sürü güdümü, iyi bir hijyen uygulaması sağlığı korumak suretiyle olur.</a:t>
            </a:r>
          </a:p>
          <a:p>
            <a:pPr>
              <a:buFont typeface="Wingdings" pitchFamily="2" charset="2"/>
              <a:buChar char="ü"/>
            </a:pPr>
            <a:r>
              <a:rPr lang="tr-TR" dirty="0" smtClean="0">
                <a:latin typeface="Arial" pitchFamily="34" charset="0"/>
                <a:cs typeface="Arial" pitchFamily="34" charset="0"/>
              </a:rPr>
              <a:t>Enfeksiyona dayanıklı hayvan seçimi</a:t>
            </a:r>
          </a:p>
          <a:p>
            <a:pPr>
              <a:buFont typeface="Wingdings" pitchFamily="2" charset="2"/>
              <a:buChar char="ü"/>
            </a:pPr>
            <a:r>
              <a:rPr lang="tr-TR" dirty="0" smtClean="0">
                <a:latin typeface="Arial" pitchFamily="34" charset="0"/>
                <a:cs typeface="Arial" pitchFamily="34" charset="0"/>
              </a:rPr>
              <a:t>Etkili işlemlerle yerleşen enfeksiyonları elemine etmek</a:t>
            </a:r>
          </a:p>
          <a:p>
            <a:pPr>
              <a:buFont typeface="Wingdings" pitchFamily="2" charset="2"/>
              <a:buChar char="ü"/>
            </a:pPr>
            <a:r>
              <a:rPr lang="tr-TR" dirty="0" smtClean="0">
                <a:latin typeface="Arial" pitchFamily="34" charset="0"/>
                <a:cs typeface="Arial" pitchFamily="34" charset="0"/>
              </a:rPr>
              <a:t>Enfeksiyonların elemine etmek veya önlemek için </a:t>
            </a:r>
            <a:r>
              <a:rPr lang="tr-TR" dirty="0" err="1" smtClean="0">
                <a:latin typeface="Arial" pitchFamily="34" charset="0"/>
                <a:cs typeface="Arial" pitchFamily="34" charset="0"/>
              </a:rPr>
              <a:t>mem</a:t>
            </a:r>
            <a:r>
              <a:rPr lang="tr-TR" dirty="0" smtClean="0">
                <a:latin typeface="Arial" pitchFamily="34" charset="0"/>
                <a:cs typeface="Arial" pitchFamily="34" charset="0"/>
              </a:rPr>
              <a:t> seviyesinde defans mekanizmasını </a:t>
            </a:r>
            <a:r>
              <a:rPr lang="tr-TR" dirty="0" err="1" smtClean="0">
                <a:latin typeface="Arial" pitchFamily="34" charset="0"/>
                <a:cs typeface="Arial" pitchFamily="34" charset="0"/>
              </a:rPr>
              <a:t>stimüle</a:t>
            </a:r>
            <a:r>
              <a:rPr lang="tr-TR" dirty="0" smtClean="0">
                <a:latin typeface="Arial" pitchFamily="34" charset="0"/>
                <a:cs typeface="Arial" pitchFamily="34" charset="0"/>
              </a:rPr>
              <a:t> etmek veya yükseltmek</a:t>
            </a:r>
          </a:p>
          <a:p>
            <a:pPr>
              <a:buFont typeface="Wingdings" pitchFamily="2" charset="2"/>
              <a:buChar char="ü"/>
            </a:pPr>
            <a:r>
              <a:rPr lang="tr-TR" dirty="0" smtClean="0">
                <a:latin typeface="Arial" pitchFamily="34" charset="0"/>
                <a:cs typeface="Arial" pitchFamily="34" charset="0"/>
              </a:rPr>
              <a:t>Koruyucu tedbirlerinin alınması</a:t>
            </a:r>
            <a:r>
              <a:rPr lang="tr-TR" dirty="0">
                <a:latin typeface="Arial" pitchFamily="34" charset="0"/>
                <a:cs typeface="Arial" pitchFamily="34" charset="0"/>
              </a:rPr>
              <a:t> </a:t>
            </a:r>
            <a:r>
              <a:rPr lang="tr-TR" dirty="0" smtClean="0">
                <a:latin typeface="Arial" pitchFamily="34" charset="0"/>
                <a:cs typeface="Arial" pitchFamily="34" charset="0"/>
              </a:rPr>
              <a:t>ve hastalığı tedavi sırası gerektiği gibi işlemleri </a:t>
            </a:r>
            <a:r>
              <a:rPr lang="tr-TR" dirty="0" err="1" smtClean="0">
                <a:latin typeface="Arial" pitchFamily="34" charset="0"/>
                <a:cs typeface="Arial" pitchFamily="34" charset="0"/>
              </a:rPr>
              <a:t>uygulamak,ileri</a:t>
            </a:r>
            <a:r>
              <a:rPr lang="tr-TR" dirty="0" smtClean="0">
                <a:latin typeface="Arial" pitchFamily="34" charset="0"/>
                <a:cs typeface="Arial" pitchFamily="34" charset="0"/>
              </a:rPr>
              <a:t> enfeksiyonların önlenmesinde büyük öneme sahiptir.</a:t>
            </a:r>
          </a:p>
          <a:p>
            <a:pPr marL="0" indent="0">
              <a:buNone/>
            </a:pPr>
            <a:endParaRPr lang="tr-TR" dirty="0" smtClean="0">
              <a:latin typeface="Arial" pitchFamily="34" charset="0"/>
              <a:cs typeface="Arial" pitchFamily="34" charset="0"/>
            </a:endParaRPr>
          </a:p>
        </p:txBody>
      </p:sp>
    </p:spTree>
    <p:extLst>
      <p:ext uri="{BB962C8B-B14F-4D97-AF65-F5344CB8AC3E}">
        <p14:creationId xmlns:p14="http://schemas.microsoft.com/office/powerpoint/2010/main" val="25651260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26658" y="365375"/>
            <a:ext cx="7924800" cy="40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611560" y="332656"/>
            <a:ext cx="4032448" cy="369332"/>
          </a:xfrm>
          <a:prstGeom prst="rect">
            <a:avLst/>
          </a:prstGeom>
          <a:noFill/>
        </p:spPr>
        <p:txBody>
          <a:bodyPr wrap="square" rtlCol="0">
            <a:spAutoFit/>
          </a:bodyPr>
          <a:lstStyle/>
          <a:p>
            <a:r>
              <a:rPr lang="tr-TR"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SağlIğI</a:t>
            </a:r>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koruma </a:t>
            </a:r>
            <a:r>
              <a:rPr lang="tr-TR"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tedbİrlerİ</a:t>
            </a:r>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Metin kutusu 6"/>
          <p:cNvSpPr txBox="1"/>
          <p:nvPr/>
        </p:nvSpPr>
        <p:spPr>
          <a:xfrm>
            <a:off x="140876" y="4118029"/>
            <a:ext cx="9006263" cy="646331"/>
          </a:xfrm>
          <a:prstGeom prst="rect">
            <a:avLst/>
          </a:prstGeom>
          <a:noFill/>
        </p:spPr>
        <p:txBody>
          <a:bodyPr wrap="square" rtlCol="0">
            <a:spAutoFit/>
          </a:bodyPr>
          <a:lstStyle/>
          <a:p>
            <a:pPr marL="285750" indent="-285750">
              <a:buFont typeface="Arial" pitchFamily="34" charset="0"/>
              <a:buChar char="•"/>
            </a:pPr>
            <a:r>
              <a:rPr lang="tr-TR" dirty="0" smtClean="0">
                <a:cs typeface="Arial" pitchFamily="34" charset="0"/>
              </a:rPr>
              <a:t>Bu tedbirler özellikle; </a:t>
            </a:r>
            <a:r>
              <a:rPr lang="tr-TR" i="1" dirty="0" err="1" smtClean="0">
                <a:cs typeface="Arial" pitchFamily="34" charset="0"/>
              </a:rPr>
              <a:t>Streptococcus</a:t>
            </a:r>
            <a:r>
              <a:rPr lang="tr-TR" i="1" dirty="0" smtClean="0">
                <a:cs typeface="Arial" pitchFamily="34" charset="0"/>
              </a:rPr>
              <a:t> </a:t>
            </a:r>
            <a:r>
              <a:rPr lang="tr-TR" i="1" dirty="0" err="1" smtClean="0">
                <a:cs typeface="Arial" pitchFamily="34" charset="0"/>
              </a:rPr>
              <a:t>aureus</a:t>
            </a:r>
            <a:r>
              <a:rPr lang="tr-TR" i="1" dirty="0" smtClean="0">
                <a:cs typeface="Arial" pitchFamily="34" charset="0"/>
              </a:rPr>
              <a:t>, </a:t>
            </a:r>
            <a:r>
              <a:rPr lang="tr-TR" i="1" dirty="0" err="1" smtClean="0">
                <a:cs typeface="Arial" pitchFamily="34" charset="0"/>
              </a:rPr>
              <a:t>Streptococcus</a:t>
            </a:r>
            <a:r>
              <a:rPr lang="tr-TR" i="1" dirty="0" smtClean="0">
                <a:cs typeface="Arial" pitchFamily="34" charset="0"/>
              </a:rPr>
              <a:t> </a:t>
            </a:r>
            <a:r>
              <a:rPr lang="tr-TR" i="1" dirty="0" err="1" smtClean="0">
                <a:cs typeface="Arial" pitchFamily="34" charset="0"/>
              </a:rPr>
              <a:t>agalactiae</a:t>
            </a:r>
            <a:r>
              <a:rPr lang="tr-TR" i="1" dirty="0" smtClean="0">
                <a:cs typeface="Arial" pitchFamily="34" charset="0"/>
              </a:rPr>
              <a:t>, </a:t>
            </a:r>
            <a:r>
              <a:rPr lang="tr-TR" i="1" dirty="0" err="1">
                <a:cs typeface="Arial" pitchFamily="34" charset="0"/>
              </a:rPr>
              <a:t>S</a:t>
            </a:r>
            <a:r>
              <a:rPr lang="tr-TR" i="1" dirty="0" err="1" smtClean="0">
                <a:cs typeface="Arial" pitchFamily="34" charset="0"/>
              </a:rPr>
              <a:t>treptococcus</a:t>
            </a:r>
            <a:r>
              <a:rPr lang="tr-TR" i="1" dirty="0" smtClean="0">
                <a:cs typeface="Arial" pitchFamily="34" charset="0"/>
              </a:rPr>
              <a:t> </a:t>
            </a:r>
            <a:r>
              <a:rPr lang="tr-TR" i="1" dirty="0" err="1" smtClean="0">
                <a:cs typeface="Arial" pitchFamily="34" charset="0"/>
              </a:rPr>
              <a:t>disagalactiae</a:t>
            </a:r>
            <a:r>
              <a:rPr lang="tr-TR" i="1" dirty="0" smtClean="0">
                <a:cs typeface="Arial" pitchFamily="34" charset="0"/>
              </a:rPr>
              <a:t> </a:t>
            </a:r>
          </a:p>
          <a:p>
            <a:r>
              <a:rPr lang="tr-TR" dirty="0">
                <a:cs typeface="Arial" pitchFamily="34" charset="0"/>
              </a:rPr>
              <a:t>e</a:t>
            </a:r>
            <a:r>
              <a:rPr lang="tr-TR" dirty="0" smtClean="0">
                <a:cs typeface="Arial" pitchFamily="34" charset="0"/>
              </a:rPr>
              <a:t>nfeksiyonlarını önlemede etkin rol oynar.</a:t>
            </a:r>
            <a:endParaRPr lang="tr-TR" dirty="0">
              <a:cs typeface="Arial" pitchFamily="34" charset="0"/>
            </a:endParaRPr>
          </a:p>
        </p:txBody>
      </p:sp>
    </p:spTree>
    <p:extLst>
      <p:ext uri="{BB962C8B-B14F-4D97-AF65-F5344CB8AC3E}">
        <p14:creationId xmlns:p14="http://schemas.microsoft.com/office/powerpoint/2010/main" val="23346969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924800" cy="418058"/>
          </a:xfrm>
        </p:spPr>
        <p:txBody>
          <a:bodyPr/>
          <a:lstStyle/>
          <a:p>
            <a:r>
              <a:rPr lang="tr-TR" sz="2000" dirty="0" smtClean="0">
                <a:solidFill>
                  <a:srgbClr val="66CCFF"/>
                </a:solidFill>
                <a:latin typeface="Algerian" pitchFamily="82" charset="0"/>
              </a:rPr>
              <a:t>2.5.1.antİbİyotİk </a:t>
            </a:r>
            <a:r>
              <a:rPr lang="tr-TR" sz="2000" dirty="0" err="1" smtClean="0">
                <a:solidFill>
                  <a:srgbClr val="66CCFF"/>
                </a:solidFill>
                <a:latin typeface="Algerian" pitchFamily="82" charset="0"/>
              </a:rPr>
              <a:t>tedavİsİ</a:t>
            </a:r>
            <a:r>
              <a:rPr lang="tr-TR" sz="2000" dirty="0" smtClean="0">
                <a:solidFill>
                  <a:srgbClr val="66CCFF"/>
                </a:solidFill>
                <a:latin typeface="Algerian" pitchFamily="82" charset="0"/>
              </a:rPr>
              <a:t>:</a:t>
            </a:r>
            <a:endParaRPr lang="tr-TR" sz="2000" dirty="0">
              <a:solidFill>
                <a:srgbClr val="66CCFF"/>
              </a:solidFill>
              <a:latin typeface="Algerian" pitchFamily="82" charset="0"/>
            </a:endParaRPr>
          </a:p>
        </p:txBody>
      </p:sp>
      <p:sp>
        <p:nvSpPr>
          <p:cNvPr id="3" name="İçerik Yer Tutucusu 2"/>
          <p:cNvSpPr>
            <a:spLocks noGrp="1"/>
          </p:cNvSpPr>
          <p:nvPr>
            <p:ph sz="quarter" idx="13"/>
          </p:nvPr>
        </p:nvSpPr>
        <p:spPr>
          <a:xfrm>
            <a:off x="179512" y="564957"/>
            <a:ext cx="8856984" cy="2764904"/>
          </a:xfrm>
        </p:spPr>
        <p:txBody>
          <a:bodyPr>
            <a:normAutofit lnSpcReduction="10000"/>
          </a:bodyPr>
          <a:lstStyle/>
          <a:p>
            <a:r>
              <a:rPr lang="tr-TR" b="1" dirty="0" smtClean="0"/>
              <a:t>Antibiyotiğin etkinliği konsantrasyonu, sürekliliği, kullanılan molekülün memede </a:t>
            </a:r>
            <a:r>
              <a:rPr lang="tr-TR" b="1" dirty="0" err="1" smtClean="0"/>
              <a:t>diffüze</a:t>
            </a:r>
            <a:r>
              <a:rPr lang="tr-TR" b="1" dirty="0" smtClean="0"/>
              <a:t> olma durumuyla ilgilidir. Böylece bakteriyolojik iyileşme oranı, memede 3-8 hafta gibi uzun zamanda yeniden düzelme sağlayan antibiyotiğin bir katkı maddesi ile birlikte uygulamasıyla yükselir.</a:t>
            </a:r>
          </a:p>
          <a:p>
            <a:r>
              <a:rPr lang="tr-TR" b="1" i="1" dirty="0" err="1" smtClean="0"/>
              <a:t>Streptococcus</a:t>
            </a:r>
            <a:r>
              <a:rPr lang="tr-TR" b="1" i="1" dirty="0" smtClean="0"/>
              <a:t> </a:t>
            </a:r>
            <a:r>
              <a:rPr lang="tr-TR" b="1" i="1" dirty="0" err="1" smtClean="0"/>
              <a:t>agalactiae</a:t>
            </a:r>
            <a:r>
              <a:rPr lang="tr-TR" b="1" i="1" dirty="0" smtClean="0"/>
              <a:t> </a:t>
            </a:r>
            <a:r>
              <a:rPr lang="tr-TR" b="1" dirty="0" smtClean="0"/>
              <a:t>enfeksiyonlarını başta yarı sentetik veya doğal penisilinle iyileştirme oranın %100’e yakındır.</a:t>
            </a:r>
          </a:p>
          <a:p>
            <a:r>
              <a:rPr lang="tr-TR" b="1" dirty="0" smtClean="0"/>
              <a:t>Bir sürüdeki tüm hayvanların 4 meme </a:t>
            </a:r>
            <a:r>
              <a:rPr lang="tr-TR" b="1" dirty="0" err="1" smtClean="0"/>
              <a:t>başınada</a:t>
            </a:r>
            <a:r>
              <a:rPr lang="tr-TR" b="1" dirty="0" smtClean="0"/>
              <a:t> uygun dozda antibiyotik uygulayarak</a:t>
            </a:r>
            <a:r>
              <a:rPr lang="tr-TR" b="1" i="1" dirty="0">
                <a:solidFill>
                  <a:srgbClr val="FFFFFF"/>
                </a:solidFill>
              </a:rPr>
              <a:t> </a:t>
            </a:r>
            <a:r>
              <a:rPr lang="tr-TR" b="1" i="1" dirty="0" err="1">
                <a:solidFill>
                  <a:srgbClr val="FFFFFF"/>
                </a:solidFill>
              </a:rPr>
              <a:t>Streptococcus</a:t>
            </a:r>
            <a:r>
              <a:rPr lang="tr-TR" b="1" i="1" dirty="0">
                <a:solidFill>
                  <a:srgbClr val="FFFFFF"/>
                </a:solidFill>
              </a:rPr>
              <a:t> </a:t>
            </a:r>
            <a:r>
              <a:rPr lang="tr-TR" b="1" i="1" dirty="0" err="1">
                <a:solidFill>
                  <a:srgbClr val="FFFFFF"/>
                </a:solidFill>
              </a:rPr>
              <a:t>agalactiae</a:t>
            </a:r>
            <a:r>
              <a:rPr lang="tr-TR" b="1" dirty="0" smtClean="0"/>
              <a:t>  enfeksiyonlarını tamamen engellemek mümkündür.</a:t>
            </a:r>
          </a:p>
          <a:p>
            <a:r>
              <a:rPr lang="tr-TR" b="1" i="1" dirty="0" err="1" smtClean="0"/>
              <a:t>Streptococcus</a:t>
            </a:r>
            <a:r>
              <a:rPr lang="tr-TR" b="1" i="1" dirty="0" smtClean="0"/>
              <a:t> </a:t>
            </a:r>
            <a:r>
              <a:rPr lang="tr-TR" b="1" i="1" dirty="0" err="1" smtClean="0"/>
              <a:t>disagalactiae</a:t>
            </a:r>
            <a:r>
              <a:rPr lang="tr-TR" b="1" i="1" dirty="0" smtClean="0"/>
              <a:t> </a:t>
            </a:r>
            <a:r>
              <a:rPr lang="tr-TR" b="1" dirty="0" smtClean="0"/>
              <a:t>ve</a:t>
            </a:r>
            <a:r>
              <a:rPr lang="tr-TR" b="1" i="1" dirty="0" smtClean="0"/>
              <a:t> </a:t>
            </a:r>
            <a:r>
              <a:rPr lang="tr-TR" b="1" i="1" dirty="0" err="1"/>
              <a:t>S</a:t>
            </a:r>
            <a:r>
              <a:rPr lang="tr-TR" b="1" i="1" dirty="0" err="1" smtClean="0"/>
              <a:t>treptococcus</a:t>
            </a:r>
            <a:r>
              <a:rPr lang="tr-TR" b="1" i="1" dirty="0" smtClean="0"/>
              <a:t> </a:t>
            </a:r>
            <a:r>
              <a:rPr lang="tr-TR" b="1" i="1" dirty="0" err="1" smtClean="0"/>
              <a:t>uberis</a:t>
            </a:r>
            <a:r>
              <a:rPr lang="tr-TR" b="1" i="1" dirty="0" smtClean="0"/>
              <a:t> </a:t>
            </a:r>
            <a:r>
              <a:rPr lang="tr-TR" b="1" dirty="0" smtClean="0"/>
              <a:t>enfeksiyonları için iyileşme oranı %70-80 seviyelerindedir.</a:t>
            </a:r>
          </a:p>
          <a:p>
            <a:endParaRPr lang="tr-TR" i="1" dirty="0" smtClean="0"/>
          </a:p>
        </p:txBody>
      </p:sp>
      <p:sp>
        <p:nvSpPr>
          <p:cNvPr id="4" name="Metin kutusu 3"/>
          <p:cNvSpPr txBox="1"/>
          <p:nvPr/>
        </p:nvSpPr>
        <p:spPr>
          <a:xfrm>
            <a:off x="539552" y="3329861"/>
            <a:ext cx="3528391" cy="400110"/>
          </a:xfrm>
          <a:prstGeom prst="rect">
            <a:avLst/>
          </a:prstGeom>
          <a:noFill/>
        </p:spPr>
        <p:txBody>
          <a:bodyPr wrap="square" rtlCol="0">
            <a:spAutoFit/>
          </a:bodyPr>
          <a:lstStyle/>
          <a:p>
            <a:r>
              <a:rPr lang="tr-TR" sz="2000" dirty="0" smtClean="0">
                <a:solidFill>
                  <a:srgbClr val="66CCFF"/>
                </a:solidFill>
                <a:latin typeface="Algerian" pitchFamily="82" charset="0"/>
              </a:rPr>
              <a:t>2.5.2 AŞI UYGULAMASI:</a:t>
            </a:r>
            <a:endParaRPr lang="tr-TR" sz="2000" dirty="0">
              <a:solidFill>
                <a:srgbClr val="66CCFF"/>
              </a:solidFill>
              <a:latin typeface="Algerian" pitchFamily="82" charset="0"/>
            </a:endParaRPr>
          </a:p>
        </p:txBody>
      </p:sp>
      <p:sp>
        <p:nvSpPr>
          <p:cNvPr id="5" name="Metin kutusu 4"/>
          <p:cNvSpPr txBox="1"/>
          <p:nvPr/>
        </p:nvSpPr>
        <p:spPr>
          <a:xfrm>
            <a:off x="395536" y="3933056"/>
            <a:ext cx="8640960" cy="1200329"/>
          </a:xfrm>
          <a:prstGeom prst="rect">
            <a:avLst/>
          </a:prstGeom>
          <a:noFill/>
        </p:spPr>
        <p:txBody>
          <a:bodyPr wrap="square" rtlCol="0">
            <a:spAutoFit/>
          </a:bodyPr>
          <a:lstStyle/>
          <a:p>
            <a:r>
              <a:rPr lang="tr-TR" b="1" dirty="0" smtClean="0"/>
              <a:t>Aşı ile bir bakteri türlerinin neden olduğu veya </a:t>
            </a:r>
            <a:r>
              <a:rPr lang="tr-TR" b="1" dirty="0" err="1" smtClean="0"/>
              <a:t>streptokoklerin</a:t>
            </a:r>
            <a:r>
              <a:rPr lang="tr-TR" b="1" dirty="0" smtClean="0"/>
              <a:t> neden olduğu </a:t>
            </a:r>
            <a:r>
              <a:rPr lang="tr-TR" b="1" dirty="0" err="1" smtClean="0"/>
              <a:t>mastitislerin</a:t>
            </a:r>
            <a:r>
              <a:rPr lang="tr-TR" b="1" dirty="0" smtClean="0"/>
              <a:t> kontrol edilmesi bugün için mümkün değildir.</a:t>
            </a:r>
          </a:p>
          <a:p>
            <a:r>
              <a:rPr lang="tr-TR" b="1" dirty="0" smtClean="0"/>
              <a:t>Etkili bir aşıdan doğru olarak beklenen yarar, gelişme güçlüğü sırasına göre, bir taraftan klinik </a:t>
            </a:r>
            <a:r>
              <a:rPr lang="tr-TR" b="1" dirty="0" err="1" smtClean="0"/>
              <a:t>mastitislerin</a:t>
            </a:r>
            <a:r>
              <a:rPr lang="tr-TR" b="1" dirty="0" smtClean="0"/>
              <a:t> şiddeti ve sıklığını düşürme, diğer taraftan yeni enfeksiyonları düşürme olur.</a:t>
            </a:r>
            <a:endParaRPr lang="tr-TR" b="1" dirty="0"/>
          </a:p>
        </p:txBody>
      </p:sp>
    </p:spTree>
    <p:extLst>
      <p:ext uri="{BB962C8B-B14F-4D97-AF65-F5344CB8AC3E}">
        <p14:creationId xmlns:p14="http://schemas.microsoft.com/office/powerpoint/2010/main" val="8113863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562074"/>
          </a:xfrm>
        </p:spPr>
        <p:txBody>
          <a:bodyPr/>
          <a:lstStyle/>
          <a:p>
            <a:r>
              <a:rPr lang="tr-TR" sz="2000" dirty="0" smtClean="0">
                <a:solidFill>
                  <a:srgbClr val="339933"/>
                </a:solidFill>
                <a:latin typeface="Algerian" pitchFamily="82" charset="0"/>
              </a:rPr>
              <a:t>2.6.halk </a:t>
            </a:r>
            <a:r>
              <a:rPr lang="tr-TR" sz="2000" dirty="0" err="1" smtClean="0">
                <a:solidFill>
                  <a:srgbClr val="339933"/>
                </a:solidFill>
                <a:latin typeface="Algerian" pitchFamily="82" charset="0"/>
              </a:rPr>
              <a:t>sağlIğI</a:t>
            </a:r>
            <a:r>
              <a:rPr lang="tr-TR" sz="2000" dirty="0" smtClean="0">
                <a:solidFill>
                  <a:srgbClr val="339933"/>
                </a:solidFill>
                <a:latin typeface="Algerian" pitchFamily="82" charset="0"/>
              </a:rPr>
              <a:t> ve sütün </a:t>
            </a:r>
            <a:r>
              <a:rPr lang="tr-TR" sz="2000" dirty="0" err="1" smtClean="0">
                <a:solidFill>
                  <a:srgbClr val="339933"/>
                </a:solidFill>
                <a:latin typeface="Algerian" pitchFamily="82" charset="0"/>
              </a:rPr>
              <a:t>hİjyenİk</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kalİtesİ</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üzerİnde</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streptococcus</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kökenlİ</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mastİtİslerİn</a:t>
            </a:r>
            <a:r>
              <a:rPr lang="tr-TR" sz="2000" dirty="0" smtClean="0">
                <a:solidFill>
                  <a:srgbClr val="339933"/>
                </a:solidFill>
                <a:latin typeface="Algerian" pitchFamily="82" charset="0"/>
              </a:rPr>
              <a:t> </a:t>
            </a:r>
            <a:r>
              <a:rPr lang="tr-TR" sz="2000" dirty="0" err="1" smtClean="0">
                <a:solidFill>
                  <a:srgbClr val="339933"/>
                </a:solidFill>
                <a:latin typeface="Algerian" pitchFamily="82" charset="0"/>
              </a:rPr>
              <a:t>önemİ</a:t>
            </a:r>
            <a:endParaRPr lang="tr-TR" sz="2000" dirty="0">
              <a:solidFill>
                <a:srgbClr val="339933"/>
              </a:solidFill>
              <a:latin typeface="Algerian" pitchFamily="82" charset="0"/>
            </a:endParaRPr>
          </a:p>
        </p:txBody>
      </p:sp>
      <p:sp>
        <p:nvSpPr>
          <p:cNvPr id="3" name="İçerik Yer Tutucusu 2"/>
          <p:cNvSpPr>
            <a:spLocks noGrp="1"/>
          </p:cNvSpPr>
          <p:nvPr>
            <p:ph sz="quarter" idx="13"/>
          </p:nvPr>
        </p:nvSpPr>
        <p:spPr>
          <a:xfrm>
            <a:off x="0" y="836712"/>
            <a:ext cx="9144000" cy="4186808"/>
          </a:xfrm>
        </p:spPr>
        <p:txBody>
          <a:bodyPr>
            <a:normAutofit/>
          </a:bodyPr>
          <a:lstStyle/>
          <a:p>
            <a:r>
              <a:rPr lang="tr-TR" sz="1800" b="1" dirty="0" smtClean="0"/>
              <a:t>Sütte antibiyotik bulunuşu ve somatik hücre sayısı meme enfeksiyonlarının varlığı ve onların etkileri ile direkt ilişkilidir.</a:t>
            </a:r>
          </a:p>
          <a:p>
            <a:r>
              <a:rPr lang="tr-TR" sz="1800" b="1" dirty="0" smtClean="0"/>
              <a:t>Teknolojik işlemler sırasında oluşan olumsuzluklar dışında, </a:t>
            </a:r>
            <a:r>
              <a:rPr lang="tr-TR" sz="1800" b="1" dirty="0"/>
              <a:t>i</a:t>
            </a:r>
            <a:r>
              <a:rPr lang="tr-TR" sz="1800" b="1" dirty="0" smtClean="0"/>
              <a:t>nsanlarda alerji riski ve bakteri </a:t>
            </a:r>
            <a:r>
              <a:rPr lang="tr-TR" sz="1800" b="1" dirty="0" err="1" smtClean="0"/>
              <a:t>suşlarının</a:t>
            </a:r>
            <a:r>
              <a:rPr lang="tr-TR" sz="1800" b="1" dirty="0" smtClean="0"/>
              <a:t> seçiminde antibiyotiğe duyarlılığı göz önünde tutulması noktasından hareketle antibiyotiklerin sütte bulunması istenmemektedir. Bunun için sütte bulunan mikroorganizma sayısının belli bir sınırı geçmemesi onların enfeksiyon oluşturmaması bakımından önemlidir.</a:t>
            </a:r>
          </a:p>
          <a:p>
            <a:r>
              <a:rPr lang="tr-TR" sz="1800" b="1" dirty="0" err="1" smtClean="0"/>
              <a:t>Mastitis</a:t>
            </a:r>
            <a:r>
              <a:rPr lang="tr-TR" sz="1800" b="1" dirty="0" smtClean="0"/>
              <a:t> oluşturan streptokoklar arasında yalnızca </a:t>
            </a:r>
            <a:r>
              <a:rPr lang="tr-TR" sz="1800" b="1" i="1" dirty="0" err="1"/>
              <a:t>S</a:t>
            </a:r>
            <a:r>
              <a:rPr lang="tr-TR" sz="1800" b="1" i="1" dirty="0" err="1" smtClean="0"/>
              <a:t>treptococcus</a:t>
            </a:r>
            <a:r>
              <a:rPr lang="tr-TR" sz="1800" b="1" i="1" dirty="0" smtClean="0"/>
              <a:t> </a:t>
            </a:r>
            <a:r>
              <a:rPr lang="tr-TR" sz="1800" b="1" i="1" dirty="0" err="1" smtClean="0"/>
              <a:t>agalactiae</a:t>
            </a:r>
            <a:r>
              <a:rPr lang="tr-TR" sz="1800" b="1" i="1" dirty="0" smtClean="0"/>
              <a:t> </a:t>
            </a:r>
            <a:r>
              <a:rPr lang="tr-TR" sz="1800" b="1" dirty="0" smtClean="0"/>
              <a:t>insanlar için önemli bir risk oluşturur. Bunlar septisemi ve menenjitten sorumlu olan başlıca ajanlardır</a:t>
            </a:r>
            <a:r>
              <a:rPr lang="tr-TR" sz="1800" dirty="0" smtClean="0"/>
              <a:t>.</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19100" t="27854" r="25258" b="13087"/>
          <a:stretch/>
        </p:blipFill>
        <p:spPr>
          <a:xfrm>
            <a:off x="1259632" y="3601814"/>
            <a:ext cx="2856838" cy="2174651"/>
          </a:xfrm>
          <a:prstGeom prst="rect">
            <a:avLst/>
          </a:prstGeom>
        </p:spPr>
      </p:pic>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34743" t="92221" r="2948"/>
          <a:stretch/>
        </p:blipFill>
        <p:spPr>
          <a:xfrm>
            <a:off x="1259632" y="5852746"/>
            <a:ext cx="7272808" cy="312558"/>
          </a:xfrm>
          <a:prstGeom prst="rect">
            <a:avLst/>
          </a:prstGeom>
        </p:spPr>
      </p:pic>
      <p:sp>
        <p:nvSpPr>
          <p:cNvPr id="6" name="Dikdörtgen 5"/>
          <p:cNvSpPr/>
          <p:nvPr/>
        </p:nvSpPr>
        <p:spPr>
          <a:xfrm>
            <a:off x="5364088" y="3601814"/>
            <a:ext cx="3096344" cy="1915418"/>
          </a:xfrm>
          <a:prstGeom prst="rect">
            <a:avLst/>
          </a:prstGeom>
          <a:solidFill>
            <a:schemeClr val="tx2">
              <a:lumMod val="20000"/>
              <a:lumOff val="80000"/>
            </a:schemeClr>
          </a:solidFill>
          <a:ln>
            <a:solidFill>
              <a:srgbClr val="339933"/>
            </a:solid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bg1">
                    <a:lumMod val="95000"/>
                    <a:lumOff val="5000"/>
                  </a:schemeClr>
                </a:solidFill>
                <a:latin typeface="Arial"/>
              </a:rPr>
              <a:t>β</a:t>
            </a:r>
            <a:r>
              <a:rPr lang="tr-TR" sz="1600" b="1" dirty="0" smtClean="0">
                <a:solidFill>
                  <a:srgbClr val="FFFFFF"/>
                </a:solidFill>
                <a:latin typeface="Arial"/>
              </a:rPr>
              <a:t> </a:t>
            </a:r>
            <a:r>
              <a:rPr lang="tr-TR" sz="1600" b="1" dirty="0" smtClean="0">
                <a:solidFill>
                  <a:schemeClr val="bg1">
                    <a:lumMod val="95000"/>
                    <a:lumOff val="5000"/>
                  </a:schemeClr>
                </a:solidFill>
              </a:rPr>
              <a:t>streptokoklar, kadın </a:t>
            </a:r>
            <a:r>
              <a:rPr lang="tr-TR" sz="1600" b="1" dirty="0" err="1" smtClean="0">
                <a:solidFill>
                  <a:schemeClr val="bg1">
                    <a:lumMod val="95000"/>
                    <a:lumOff val="5000"/>
                  </a:schemeClr>
                </a:solidFill>
              </a:rPr>
              <a:t>genital</a:t>
            </a:r>
            <a:r>
              <a:rPr lang="tr-TR" sz="1600" b="1" dirty="0" smtClean="0">
                <a:solidFill>
                  <a:schemeClr val="bg1">
                    <a:lumMod val="95000"/>
                    <a:lumOff val="5000"/>
                  </a:schemeClr>
                </a:solidFill>
              </a:rPr>
              <a:t> organlarında saprofit flora içinde bulunurlar ve yeni doğana bu yolla bulaşır.</a:t>
            </a:r>
          </a:p>
          <a:p>
            <a:pPr algn="ctr"/>
            <a:r>
              <a:rPr lang="tr-TR" sz="1600" b="1" dirty="0" smtClean="0">
                <a:solidFill>
                  <a:schemeClr val="bg1">
                    <a:lumMod val="95000"/>
                    <a:lumOff val="5000"/>
                  </a:schemeClr>
                </a:solidFill>
              </a:rPr>
              <a:t>Bu </a:t>
            </a:r>
            <a:r>
              <a:rPr lang="tr-TR" sz="1600" b="1" dirty="0" err="1" smtClean="0">
                <a:solidFill>
                  <a:schemeClr val="bg1">
                    <a:lumMod val="95000"/>
                    <a:lumOff val="5000"/>
                  </a:schemeClr>
                </a:solidFill>
              </a:rPr>
              <a:t>kontaminasyonun</a:t>
            </a:r>
            <a:r>
              <a:rPr lang="tr-TR" sz="1600" b="1" dirty="0" smtClean="0">
                <a:solidFill>
                  <a:schemeClr val="bg1">
                    <a:lumMod val="95000"/>
                    <a:lumOff val="5000"/>
                  </a:schemeClr>
                </a:solidFill>
              </a:rPr>
              <a:t> kaynağı bizzat hastane personelidir.</a:t>
            </a:r>
            <a:endParaRPr lang="tr-TR" sz="1600" b="1" dirty="0">
              <a:solidFill>
                <a:schemeClr val="bg1">
                  <a:lumMod val="95000"/>
                  <a:lumOff val="5000"/>
                </a:schemeClr>
              </a:solidFill>
            </a:endParaRPr>
          </a:p>
        </p:txBody>
      </p:sp>
      <p:sp>
        <p:nvSpPr>
          <p:cNvPr id="7" name="Şeritli Sağ Ok 6"/>
          <p:cNvSpPr/>
          <p:nvPr/>
        </p:nvSpPr>
        <p:spPr>
          <a:xfrm>
            <a:off x="4258959" y="4446823"/>
            <a:ext cx="978408" cy="484632"/>
          </a:xfrm>
          <a:prstGeom prst="striped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336600"/>
              </a:solidFill>
            </a:endParaRPr>
          </a:p>
        </p:txBody>
      </p:sp>
    </p:spTree>
    <p:extLst>
      <p:ext uri="{BB962C8B-B14F-4D97-AF65-F5344CB8AC3E}">
        <p14:creationId xmlns:p14="http://schemas.microsoft.com/office/powerpoint/2010/main" val="813917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13"/>
            <p:extLst>
              <p:ext uri="{D42A27DB-BD31-4B8C-83A1-F6EECF244321}">
                <p14:modId xmlns:p14="http://schemas.microsoft.com/office/powerpoint/2010/main" val="2037384200"/>
              </p:ext>
            </p:extLst>
          </p:nvPr>
        </p:nvGraphicFramePr>
        <p:xfrm>
          <a:off x="1" y="0"/>
          <a:ext cx="9141861" cy="6949440"/>
        </p:xfrm>
        <a:graphic>
          <a:graphicData uri="http://schemas.openxmlformats.org/drawingml/2006/table">
            <a:tbl>
              <a:tblPr firstRow="1" bandRow="1">
                <a:tableStyleId>{912C8C85-51F0-491E-9774-3900AFEF0FD7}</a:tableStyleId>
              </a:tblPr>
              <a:tblGrid>
                <a:gridCol w="3923927"/>
                <a:gridCol w="1800200"/>
                <a:gridCol w="1440160"/>
                <a:gridCol w="1977574"/>
              </a:tblGrid>
              <a:tr h="360947">
                <a:tc>
                  <a:txBody>
                    <a:bodyPr/>
                    <a:lstStyle/>
                    <a:p>
                      <a:r>
                        <a:rPr lang="tr-TR" dirty="0" smtClean="0"/>
                        <a:t>Grup</a:t>
                      </a:r>
                      <a:r>
                        <a:rPr lang="tr-TR" baseline="0" dirty="0" smtClean="0"/>
                        <a:t> ve Türlerin isimleri</a:t>
                      </a:r>
                      <a:endParaRPr lang="tr-TR" dirty="0"/>
                    </a:p>
                  </a:txBody>
                  <a:tcPr/>
                </a:tc>
                <a:tc>
                  <a:txBody>
                    <a:bodyPr/>
                    <a:lstStyle/>
                    <a:p>
                      <a:r>
                        <a:rPr lang="tr-TR" dirty="0" err="1" smtClean="0"/>
                        <a:t>Lancefield</a:t>
                      </a:r>
                      <a:r>
                        <a:rPr lang="tr-TR" baseline="0" dirty="0" smtClean="0"/>
                        <a:t> Grup</a:t>
                      </a:r>
                      <a:endParaRPr lang="tr-TR" dirty="0"/>
                    </a:p>
                  </a:txBody>
                  <a:tcPr/>
                </a:tc>
                <a:tc>
                  <a:txBody>
                    <a:bodyPr/>
                    <a:lstStyle/>
                    <a:p>
                      <a:r>
                        <a:rPr lang="tr-TR" dirty="0" err="1" smtClean="0"/>
                        <a:t>Hemoliz</a:t>
                      </a:r>
                      <a:endParaRPr lang="tr-TR" dirty="0"/>
                    </a:p>
                  </a:txBody>
                  <a:tcPr/>
                </a:tc>
                <a:tc>
                  <a:txBody>
                    <a:bodyPr/>
                    <a:lstStyle/>
                    <a:p>
                      <a:r>
                        <a:rPr lang="tr-TR" dirty="0" smtClean="0"/>
                        <a:t>Konukçu</a:t>
                      </a:r>
                      <a:endParaRPr lang="tr-TR" dirty="0"/>
                    </a:p>
                  </a:txBody>
                  <a:tcPr/>
                </a:tc>
              </a:tr>
              <a:tr h="360947">
                <a:tc>
                  <a:txBody>
                    <a:bodyPr/>
                    <a:lstStyle/>
                    <a:p>
                      <a:r>
                        <a:rPr lang="tr-TR" sz="1800" b="1" dirty="0" smtClean="0">
                          <a:latin typeface="+mn-lt"/>
                          <a:ea typeface="HGPHeiseiMinchotaiW9" pitchFamily="18" charset="-128"/>
                        </a:rPr>
                        <a:t>PİYOJEN</a:t>
                      </a:r>
                      <a:r>
                        <a:rPr lang="tr-TR" sz="1800" b="1" baseline="0" dirty="0" smtClean="0">
                          <a:latin typeface="+mn-lt"/>
                          <a:ea typeface="HGPHeiseiMinchotaiW9" pitchFamily="18" charset="-128"/>
                        </a:rPr>
                        <a:t> GRUP</a:t>
                      </a:r>
                      <a:endParaRPr lang="tr-TR" sz="1800" b="1" dirty="0">
                        <a:latin typeface="+mn-lt"/>
                        <a:ea typeface="HGPHeiseiMinchotaiW9" pitchFamily="18" charset="-128"/>
                      </a:endParaRPr>
                    </a:p>
                  </a:txBody>
                  <a:tcPr/>
                </a:tc>
                <a:tc>
                  <a:txBody>
                    <a:bodyPr/>
                    <a:lstStyle/>
                    <a:p>
                      <a:endParaRPr lang="tr-TR" dirty="0"/>
                    </a:p>
                  </a:txBody>
                  <a:tcPr/>
                </a:tc>
                <a:tc>
                  <a:txBody>
                    <a:bodyPr/>
                    <a:lstStyle/>
                    <a:p>
                      <a:endParaRPr lang="tr-TR" dirty="0"/>
                    </a:p>
                  </a:txBody>
                  <a:tcPr/>
                </a:tc>
                <a:tc>
                  <a:txBody>
                    <a:bodyPr/>
                    <a:lstStyle/>
                    <a:p>
                      <a:endParaRPr lang="tr-TR" dirty="0"/>
                    </a:p>
                  </a:txBody>
                  <a:tcPr/>
                </a:tc>
              </a:tr>
              <a:tr h="360947">
                <a:tc>
                  <a:txBody>
                    <a:bodyPr/>
                    <a:lstStyle/>
                    <a:p>
                      <a:r>
                        <a:rPr lang="tr-TR" i="1" dirty="0" err="1" smtClean="0">
                          <a:latin typeface="+mn-lt"/>
                          <a:cs typeface="Arial" pitchFamily="34" charset="0"/>
                        </a:rPr>
                        <a:t>Streptococcus</a:t>
                      </a:r>
                      <a:r>
                        <a:rPr lang="tr-TR" i="1" baseline="0" dirty="0" smtClean="0">
                          <a:latin typeface="+mn-lt"/>
                          <a:cs typeface="Arial" pitchFamily="34" charset="0"/>
                        </a:rPr>
                        <a:t> </a:t>
                      </a:r>
                      <a:r>
                        <a:rPr lang="tr-TR" i="1" dirty="0" err="1" smtClean="0">
                          <a:latin typeface="+mn-lt"/>
                          <a:cs typeface="Arial" pitchFamily="34" charset="0"/>
                        </a:rPr>
                        <a:t>pyogenes</a:t>
                      </a:r>
                      <a:endParaRPr lang="tr-TR" i="1" dirty="0">
                        <a:latin typeface="+mn-lt"/>
                        <a:cs typeface="Arial" pitchFamily="34" charset="0"/>
                      </a:endParaRPr>
                    </a:p>
                  </a:txBody>
                  <a:tcPr/>
                </a:tc>
                <a:tc>
                  <a:txBody>
                    <a:bodyPr/>
                    <a:lstStyle/>
                    <a:p>
                      <a:pPr algn="ctr"/>
                      <a:r>
                        <a:rPr lang="tr-TR" dirty="0" smtClean="0"/>
                        <a:t>A</a:t>
                      </a:r>
                      <a:endParaRPr lang="tr-TR" dirty="0"/>
                    </a:p>
                  </a:txBody>
                  <a:tcPr/>
                </a:tc>
                <a:tc>
                  <a:txBody>
                    <a:bodyPr/>
                    <a:lstStyle/>
                    <a:p>
                      <a:pPr algn="ctr"/>
                      <a:r>
                        <a:rPr lang="el-GR" b="1" i="0" dirty="0" smtClean="0">
                          <a:solidFill>
                            <a:schemeClr val="tx1"/>
                          </a:solidFill>
                          <a:effectLst/>
                          <a:latin typeface="Arial"/>
                        </a:rPr>
                        <a:t>β</a:t>
                      </a:r>
                      <a:endParaRPr lang="tr-TR" dirty="0">
                        <a:solidFill>
                          <a:schemeClr val="tx1"/>
                        </a:solidFill>
                      </a:endParaRPr>
                    </a:p>
                  </a:txBody>
                  <a:tcPr/>
                </a:tc>
                <a:tc>
                  <a:txBody>
                    <a:bodyPr/>
                    <a:lstStyle/>
                    <a:p>
                      <a:r>
                        <a:rPr lang="tr-TR" dirty="0" smtClean="0"/>
                        <a:t>AT,</a:t>
                      </a:r>
                      <a:r>
                        <a:rPr lang="tr-TR" baseline="0" dirty="0" smtClean="0"/>
                        <a:t> İNSAN</a:t>
                      </a:r>
                      <a:endParaRPr lang="tr-TR" dirty="0"/>
                    </a:p>
                  </a:txBody>
                  <a:tcPr/>
                </a:tc>
              </a:tr>
              <a:tr h="360947">
                <a:tc>
                  <a:txBody>
                    <a:bodyPr/>
                    <a:lstStyle/>
                    <a:p>
                      <a:r>
                        <a:rPr lang="tr-TR" i="1" dirty="0" err="1" smtClean="0">
                          <a:latin typeface="+mn-lt"/>
                          <a:cs typeface="Arial" pitchFamily="34" charset="0"/>
                        </a:rPr>
                        <a:t>Streptococcus</a:t>
                      </a:r>
                      <a:r>
                        <a:rPr lang="tr-TR" i="1" dirty="0" smtClean="0">
                          <a:latin typeface="+mn-lt"/>
                          <a:cs typeface="Arial" pitchFamily="34" charset="0"/>
                        </a:rPr>
                        <a:t> </a:t>
                      </a:r>
                      <a:r>
                        <a:rPr lang="tr-TR" b="0" i="1" baseline="0" dirty="0" err="1" smtClean="0">
                          <a:latin typeface="+mn-lt"/>
                        </a:rPr>
                        <a:t>equi</a:t>
                      </a:r>
                      <a:endParaRPr lang="tr-TR" b="0" i="1" dirty="0">
                        <a:latin typeface="+mn-lt"/>
                      </a:endParaRPr>
                    </a:p>
                  </a:txBody>
                  <a:tcPr/>
                </a:tc>
                <a:tc>
                  <a:txBody>
                    <a:bodyPr/>
                    <a:lstStyle/>
                    <a:p>
                      <a:pPr algn="ctr"/>
                      <a:r>
                        <a:rPr lang="tr-TR" dirty="0" smtClean="0"/>
                        <a:t>C</a:t>
                      </a:r>
                      <a:endParaRPr lang="tr-TR" dirty="0"/>
                    </a:p>
                  </a:txBody>
                  <a:tcPr/>
                </a:tc>
                <a:tc>
                  <a:txBody>
                    <a:bodyPr/>
                    <a:lstStyle/>
                    <a:p>
                      <a:pPr algn="ctr"/>
                      <a:r>
                        <a:rPr lang="el-GR" b="1" i="0" dirty="0" smtClean="0">
                          <a:solidFill>
                            <a:schemeClr val="tx1"/>
                          </a:solidFill>
                          <a:effectLst/>
                          <a:latin typeface="Arial"/>
                        </a:rPr>
                        <a:t>β</a:t>
                      </a:r>
                      <a:endParaRPr lang="tr-TR" dirty="0">
                        <a:solidFill>
                          <a:schemeClr val="tx1"/>
                        </a:solidFill>
                      </a:endParaRPr>
                    </a:p>
                  </a:txBody>
                  <a:tcPr/>
                </a:tc>
                <a:tc>
                  <a:txBody>
                    <a:bodyPr/>
                    <a:lstStyle/>
                    <a:p>
                      <a:r>
                        <a:rPr lang="tr-TR" dirty="0" smtClean="0"/>
                        <a:t>İNSAN,</a:t>
                      </a:r>
                      <a:r>
                        <a:rPr lang="tr-TR" baseline="0" dirty="0" smtClean="0"/>
                        <a:t> HAYVAN</a:t>
                      </a:r>
                      <a:endParaRPr lang="tr-TR" dirty="0"/>
                    </a:p>
                  </a:txBody>
                  <a:tcPr/>
                </a:tc>
              </a:tr>
              <a:tr h="360947">
                <a:tc>
                  <a:txBody>
                    <a:bodyPr/>
                    <a:lstStyle/>
                    <a:p>
                      <a:r>
                        <a:rPr lang="tr-TR" i="1" dirty="0" err="1" smtClean="0">
                          <a:latin typeface="+mn-lt"/>
                          <a:cs typeface="Arial" pitchFamily="34" charset="0"/>
                        </a:rPr>
                        <a:t>Streptococcus</a:t>
                      </a:r>
                      <a:r>
                        <a:rPr lang="tr-TR" i="1" dirty="0" smtClean="0">
                          <a:latin typeface="+mn-lt"/>
                          <a:cs typeface="Arial" pitchFamily="34" charset="0"/>
                        </a:rPr>
                        <a:t> </a:t>
                      </a:r>
                      <a:r>
                        <a:rPr lang="tr-TR" b="0" i="1" baseline="0" dirty="0" err="1" smtClean="0">
                          <a:latin typeface="+mn-lt"/>
                        </a:rPr>
                        <a:t>equisimilis</a:t>
                      </a:r>
                      <a:endParaRPr lang="tr-TR" b="0" i="1" dirty="0">
                        <a:latin typeface="+mn-lt"/>
                      </a:endParaRPr>
                    </a:p>
                  </a:txBody>
                  <a:tcPr/>
                </a:tc>
                <a:tc>
                  <a:txBody>
                    <a:bodyPr/>
                    <a:lstStyle/>
                    <a:p>
                      <a:pPr algn="ctr"/>
                      <a:r>
                        <a:rPr lang="tr-TR" dirty="0" smtClean="0"/>
                        <a:t>C</a:t>
                      </a:r>
                      <a:endParaRPr lang="tr-TR" dirty="0"/>
                    </a:p>
                  </a:txBody>
                  <a:tcPr/>
                </a:tc>
                <a:tc>
                  <a:txBody>
                    <a:bodyPr/>
                    <a:lstStyle/>
                    <a:p>
                      <a:pPr algn="ctr"/>
                      <a:r>
                        <a:rPr lang="el-GR" b="1" i="0" dirty="0" smtClean="0">
                          <a:solidFill>
                            <a:schemeClr val="tx1"/>
                          </a:solidFill>
                          <a:effectLst/>
                          <a:latin typeface="Arial"/>
                        </a:rPr>
                        <a:t>β</a:t>
                      </a:r>
                      <a:endParaRPr lang="tr-TR" dirty="0">
                        <a:solidFill>
                          <a:schemeClr val="tx1"/>
                        </a:solidFill>
                      </a:endParaRPr>
                    </a:p>
                  </a:txBody>
                  <a:tcPr/>
                </a:tc>
                <a:tc>
                  <a:txBody>
                    <a:bodyPr/>
                    <a:lstStyle/>
                    <a:p>
                      <a:r>
                        <a:rPr lang="tr-TR" dirty="0" smtClean="0"/>
                        <a:t>SIĞIR</a:t>
                      </a:r>
                      <a:endParaRPr lang="tr-TR" dirty="0"/>
                    </a:p>
                  </a:txBody>
                  <a:tcPr/>
                </a:tc>
              </a:tr>
              <a:tr h="360947">
                <a:tc>
                  <a:txBody>
                    <a:bodyPr/>
                    <a:lstStyle/>
                    <a:p>
                      <a:r>
                        <a:rPr lang="tr-TR" i="1" dirty="0" err="1" smtClean="0">
                          <a:latin typeface="+mn-lt"/>
                          <a:cs typeface="Arial" pitchFamily="34" charset="0"/>
                        </a:rPr>
                        <a:t>Streptococcus</a:t>
                      </a:r>
                      <a:r>
                        <a:rPr lang="tr-TR" i="1" dirty="0" smtClean="0">
                          <a:latin typeface="+mn-lt"/>
                          <a:cs typeface="Arial" pitchFamily="34" charset="0"/>
                        </a:rPr>
                        <a:t> </a:t>
                      </a:r>
                      <a:r>
                        <a:rPr lang="tr-TR" b="0" i="1" baseline="0" dirty="0" err="1" smtClean="0">
                          <a:latin typeface="+mn-lt"/>
                          <a:cs typeface="+mn-cs"/>
                        </a:rPr>
                        <a:t>a</a:t>
                      </a:r>
                      <a:r>
                        <a:rPr lang="tr-TR" b="0" i="1" baseline="0" dirty="0" err="1" smtClean="0">
                          <a:latin typeface="+mn-lt"/>
                        </a:rPr>
                        <a:t>galactiae</a:t>
                      </a:r>
                      <a:endParaRPr lang="tr-TR" b="0" i="1" dirty="0">
                        <a:latin typeface="+mn-lt"/>
                      </a:endParaRPr>
                    </a:p>
                  </a:txBody>
                  <a:tcPr/>
                </a:tc>
                <a:tc>
                  <a:txBody>
                    <a:bodyPr/>
                    <a:lstStyle/>
                    <a:p>
                      <a:pPr algn="ctr"/>
                      <a:r>
                        <a:rPr lang="tr-TR" dirty="0" smtClean="0"/>
                        <a:t>B</a:t>
                      </a:r>
                      <a:endParaRPr lang="tr-TR" dirty="0"/>
                    </a:p>
                  </a:txBody>
                  <a:tcPr/>
                </a:tc>
                <a:tc>
                  <a:txBody>
                    <a:bodyPr/>
                    <a:lstStyle/>
                    <a:p>
                      <a:pPr algn="ctr"/>
                      <a:r>
                        <a:rPr lang="el-GR" b="1" i="0" dirty="0" smtClean="0">
                          <a:solidFill>
                            <a:schemeClr val="tx1"/>
                          </a:solidFill>
                          <a:effectLst/>
                          <a:latin typeface="Arial"/>
                        </a:rPr>
                        <a:t>β</a:t>
                      </a:r>
                      <a:endParaRPr lang="tr-TR" dirty="0">
                        <a:solidFill>
                          <a:schemeClr val="tx1"/>
                        </a:solidFill>
                      </a:endParaRPr>
                    </a:p>
                  </a:txBody>
                  <a:tcPr/>
                </a:tc>
                <a:tc>
                  <a:txBody>
                    <a:bodyPr/>
                    <a:lstStyle/>
                    <a:p>
                      <a:r>
                        <a:rPr lang="tr-TR" dirty="0" smtClean="0"/>
                        <a:t>İNSAN</a:t>
                      </a:r>
                      <a:endParaRPr lang="tr-TR" dirty="0"/>
                    </a:p>
                  </a:txBody>
                  <a:tcPr/>
                </a:tc>
              </a:tr>
              <a:tr h="360947">
                <a:tc>
                  <a:txBody>
                    <a:bodyPr/>
                    <a:lstStyle/>
                    <a:p>
                      <a:r>
                        <a:rPr lang="tr-TR" sz="1800" b="1" dirty="0" smtClean="0">
                          <a:latin typeface="+mn-lt"/>
                        </a:rPr>
                        <a:t>VİRİDANS</a:t>
                      </a:r>
                      <a:r>
                        <a:rPr lang="tr-TR" sz="1800" b="1" baseline="0" dirty="0" smtClean="0">
                          <a:latin typeface="+mn-lt"/>
                        </a:rPr>
                        <a:t> GRUP</a:t>
                      </a:r>
                      <a:endParaRPr lang="tr-TR" sz="1800" b="1" dirty="0">
                        <a:latin typeface="+mn-lt"/>
                      </a:endParaRPr>
                    </a:p>
                  </a:txBody>
                  <a:tcPr/>
                </a:tc>
                <a:tc>
                  <a:txBody>
                    <a:bodyPr/>
                    <a:lstStyle/>
                    <a:p>
                      <a:pPr algn="ctr"/>
                      <a:endParaRPr lang="tr-TR" dirty="0"/>
                    </a:p>
                  </a:txBody>
                  <a:tcPr/>
                </a:tc>
                <a:tc>
                  <a:txBody>
                    <a:bodyPr/>
                    <a:lstStyle/>
                    <a:p>
                      <a:pPr algn="ctr"/>
                      <a:endParaRPr lang="tr-TR" dirty="0">
                        <a:solidFill>
                          <a:schemeClr val="tx1"/>
                        </a:solidFill>
                      </a:endParaRPr>
                    </a:p>
                  </a:txBody>
                  <a:tcPr/>
                </a:tc>
                <a:tc>
                  <a:txBody>
                    <a:bodyPr/>
                    <a:lstStyle/>
                    <a:p>
                      <a:endParaRPr lang="tr-TR" dirty="0"/>
                    </a:p>
                  </a:txBody>
                  <a:tcPr/>
                </a:tc>
              </a:tr>
              <a:tr h="360947">
                <a:tc>
                  <a:txBody>
                    <a:bodyPr/>
                    <a:lstStyle/>
                    <a:p>
                      <a:pPr marL="0" indent="0">
                        <a:buNone/>
                      </a:pPr>
                      <a:r>
                        <a:rPr lang="tr-TR" i="1" dirty="0" err="1" smtClean="0">
                          <a:latin typeface="+mn-lt"/>
                          <a:cs typeface="Arial" pitchFamily="34" charset="0"/>
                        </a:rPr>
                        <a:t>Streptococcus</a:t>
                      </a:r>
                      <a:r>
                        <a:rPr lang="tr-TR" i="1" dirty="0" smtClean="0">
                          <a:latin typeface="+mn-lt"/>
                          <a:cs typeface="Arial" pitchFamily="34" charset="0"/>
                        </a:rPr>
                        <a:t> </a:t>
                      </a:r>
                      <a:r>
                        <a:rPr lang="tr-TR" i="1" baseline="0" dirty="0" err="1" smtClean="0">
                          <a:latin typeface="+mn-lt"/>
                        </a:rPr>
                        <a:t>s</a:t>
                      </a:r>
                      <a:r>
                        <a:rPr lang="tr-TR" i="1" dirty="0" err="1" smtClean="0">
                          <a:latin typeface="+mn-lt"/>
                        </a:rPr>
                        <a:t>alivarius</a:t>
                      </a:r>
                      <a:endParaRPr lang="tr-TR" i="1" dirty="0">
                        <a:latin typeface="+mn-lt"/>
                      </a:endParaRPr>
                    </a:p>
                  </a:txBody>
                  <a:tcPr/>
                </a:tc>
                <a:tc>
                  <a:txBody>
                    <a:bodyPr/>
                    <a:lstStyle/>
                    <a:p>
                      <a:pPr algn="ctr"/>
                      <a:r>
                        <a:rPr lang="tr-TR" dirty="0" smtClean="0"/>
                        <a:t>K</a:t>
                      </a:r>
                      <a:endParaRPr lang="tr-TR" dirty="0"/>
                    </a:p>
                  </a:txBody>
                  <a:tcPr/>
                </a:tc>
                <a:tc>
                  <a:txBody>
                    <a:bodyPr/>
                    <a:lstStyle/>
                    <a:p>
                      <a:pPr algn="ctr"/>
                      <a:r>
                        <a:rPr lang="tr-TR" b="1" i="0" dirty="0" smtClean="0">
                          <a:solidFill>
                            <a:schemeClr val="tx1"/>
                          </a:solidFill>
                          <a:effectLst/>
                          <a:latin typeface="Arial"/>
                        </a:rPr>
                        <a:t>-</a:t>
                      </a:r>
                      <a:endParaRPr lang="tr-TR" dirty="0">
                        <a:solidFill>
                          <a:schemeClr val="tx1"/>
                        </a:solidFill>
                      </a:endParaRPr>
                    </a:p>
                  </a:txBody>
                  <a:tcPr/>
                </a:tc>
                <a:tc>
                  <a:txBody>
                    <a:bodyPr/>
                    <a:lstStyle/>
                    <a:p>
                      <a:r>
                        <a:rPr lang="tr-TR" dirty="0" smtClean="0"/>
                        <a:t>İNSAN</a:t>
                      </a:r>
                      <a:endParaRPr lang="tr-TR" dirty="0"/>
                    </a:p>
                  </a:txBody>
                  <a:tcPr/>
                </a:tc>
              </a:tr>
              <a:tr h="360947">
                <a:tc>
                  <a:txBody>
                    <a:bodyPr/>
                    <a:lstStyle/>
                    <a:p>
                      <a:r>
                        <a:rPr lang="tr-TR" i="1" dirty="0" err="1" smtClean="0">
                          <a:latin typeface="+mn-lt"/>
                          <a:cs typeface="Arial" pitchFamily="34" charset="0"/>
                        </a:rPr>
                        <a:t>Streptococcus</a:t>
                      </a:r>
                      <a:r>
                        <a:rPr lang="tr-TR" i="1" dirty="0" smtClean="0">
                          <a:latin typeface="+mn-lt"/>
                          <a:cs typeface="Arial" pitchFamily="34" charset="0"/>
                        </a:rPr>
                        <a:t> </a:t>
                      </a:r>
                      <a:r>
                        <a:rPr lang="tr-TR" i="1" dirty="0" err="1" smtClean="0">
                          <a:latin typeface="+mn-lt"/>
                        </a:rPr>
                        <a:t>mitis</a:t>
                      </a:r>
                      <a:endParaRPr lang="tr-TR" i="1" dirty="0">
                        <a:latin typeface="+mn-lt"/>
                      </a:endParaRPr>
                    </a:p>
                  </a:txBody>
                  <a:tcPr/>
                </a:tc>
                <a:tc>
                  <a:txBody>
                    <a:bodyPr/>
                    <a:lstStyle/>
                    <a:p>
                      <a:pPr algn="ctr"/>
                      <a:r>
                        <a:rPr lang="tr-TR" dirty="0" smtClean="0"/>
                        <a:t>-</a:t>
                      </a:r>
                      <a:endParaRPr lang="tr-TR" dirty="0"/>
                    </a:p>
                  </a:txBody>
                  <a:tcPr/>
                </a:tc>
                <a:tc>
                  <a:txBody>
                    <a:bodyPr/>
                    <a:lstStyle/>
                    <a:p>
                      <a:pPr algn="ctr"/>
                      <a:r>
                        <a:rPr lang="el-GR" b="1" i="0" dirty="0" smtClean="0">
                          <a:solidFill>
                            <a:schemeClr val="tx1"/>
                          </a:solidFill>
                          <a:effectLst/>
                          <a:latin typeface="Arial"/>
                        </a:rPr>
                        <a:t>α</a:t>
                      </a:r>
                      <a:endParaRPr lang="tr-TR" dirty="0">
                        <a:solidFill>
                          <a:schemeClr val="tx1"/>
                        </a:solidFill>
                      </a:endParaRPr>
                    </a:p>
                  </a:txBody>
                  <a:tcPr/>
                </a:tc>
                <a:tc>
                  <a:txBody>
                    <a:bodyPr/>
                    <a:lstStyle/>
                    <a:p>
                      <a:r>
                        <a:rPr lang="tr-TR" dirty="0" smtClean="0"/>
                        <a:t>İNSAN</a:t>
                      </a:r>
                      <a:endParaRPr lang="tr-TR" dirty="0"/>
                    </a:p>
                  </a:txBody>
                  <a:tcPr/>
                </a:tc>
              </a:tr>
              <a:tr h="360947">
                <a:tc>
                  <a:txBody>
                    <a:bodyPr/>
                    <a:lstStyle/>
                    <a:p>
                      <a:r>
                        <a:rPr lang="tr-TR" i="1" dirty="0" err="1" smtClean="0">
                          <a:latin typeface="+mn-lt"/>
                          <a:cs typeface="Arial" pitchFamily="34" charset="0"/>
                        </a:rPr>
                        <a:t>Streptococcus</a:t>
                      </a:r>
                      <a:r>
                        <a:rPr lang="tr-TR" i="1" dirty="0" smtClean="0">
                          <a:latin typeface="+mn-lt"/>
                          <a:cs typeface="Arial" pitchFamily="34" charset="0"/>
                        </a:rPr>
                        <a:t> </a:t>
                      </a:r>
                      <a:r>
                        <a:rPr lang="tr-TR" i="1" baseline="0" dirty="0" err="1" smtClean="0">
                          <a:latin typeface="+mn-lt"/>
                        </a:rPr>
                        <a:t>bovis</a:t>
                      </a:r>
                      <a:endParaRPr lang="tr-TR" i="1" dirty="0">
                        <a:latin typeface="+mn-lt"/>
                      </a:endParaRPr>
                    </a:p>
                  </a:txBody>
                  <a:tcPr/>
                </a:tc>
                <a:tc>
                  <a:txBody>
                    <a:bodyPr/>
                    <a:lstStyle/>
                    <a:p>
                      <a:pPr algn="ctr"/>
                      <a:r>
                        <a:rPr lang="tr-TR" dirty="0" smtClean="0"/>
                        <a:t>D</a:t>
                      </a:r>
                      <a:endParaRPr lang="tr-TR" dirty="0"/>
                    </a:p>
                  </a:txBody>
                  <a:tcPr/>
                </a:tc>
                <a:tc>
                  <a:txBody>
                    <a:bodyPr/>
                    <a:lstStyle/>
                    <a:p>
                      <a:pPr algn="ctr"/>
                      <a:r>
                        <a:rPr lang="tr-TR" b="1" i="0" dirty="0" smtClean="0">
                          <a:solidFill>
                            <a:schemeClr val="tx1"/>
                          </a:solidFill>
                          <a:effectLst/>
                          <a:latin typeface="Arial"/>
                        </a:rPr>
                        <a:t>-</a:t>
                      </a:r>
                      <a:endParaRPr lang="tr-TR" dirty="0">
                        <a:solidFill>
                          <a:schemeClr val="tx1"/>
                        </a:solidFill>
                      </a:endParaRPr>
                    </a:p>
                  </a:txBody>
                  <a:tcPr/>
                </a:tc>
                <a:tc>
                  <a:txBody>
                    <a:bodyPr/>
                    <a:lstStyle/>
                    <a:p>
                      <a:r>
                        <a:rPr lang="tr-TR" dirty="0" smtClean="0"/>
                        <a:t>SIĞIR</a:t>
                      </a:r>
                      <a:endParaRPr lang="tr-TR" dirty="0"/>
                    </a:p>
                  </a:txBody>
                  <a:tcPr/>
                </a:tc>
              </a:tr>
              <a:tr h="360947">
                <a:tc>
                  <a:txBody>
                    <a:bodyPr/>
                    <a:lstStyle/>
                    <a:p>
                      <a:r>
                        <a:rPr lang="tr-TR" b="1" dirty="0" smtClean="0">
                          <a:latin typeface="+mn-lt"/>
                        </a:rPr>
                        <a:t>ENTEROKOK GRUP</a:t>
                      </a:r>
                      <a:endParaRPr lang="tr-TR" b="1" dirty="0">
                        <a:latin typeface="+mn-lt"/>
                      </a:endParaRPr>
                    </a:p>
                  </a:txBody>
                  <a:tcPr/>
                </a:tc>
                <a:tc>
                  <a:txBody>
                    <a:bodyPr/>
                    <a:lstStyle/>
                    <a:p>
                      <a:pPr algn="ctr"/>
                      <a:endParaRPr lang="tr-TR" dirty="0"/>
                    </a:p>
                  </a:txBody>
                  <a:tcPr/>
                </a:tc>
                <a:tc>
                  <a:txBody>
                    <a:bodyPr/>
                    <a:lstStyle/>
                    <a:p>
                      <a:pPr algn="ctr"/>
                      <a:endParaRPr lang="tr-TR" dirty="0">
                        <a:solidFill>
                          <a:schemeClr val="tx1"/>
                        </a:solidFill>
                      </a:endParaRPr>
                    </a:p>
                  </a:txBody>
                  <a:tcPr/>
                </a:tc>
                <a:tc>
                  <a:txBody>
                    <a:bodyPr/>
                    <a:lstStyle/>
                    <a:p>
                      <a:endParaRPr lang="tr-TR" dirty="0"/>
                    </a:p>
                  </a:txBody>
                  <a:tcPr/>
                </a:tc>
              </a:tr>
              <a:tr h="360947">
                <a:tc>
                  <a:txBody>
                    <a:bodyPr/>
                    <a:lstStyle/>
                    <a:p>
                      <a:r>
                        <a:rPr lang="tr-TR" i="1" dirty="0" err="1" smtClean="0">
                          <a:latin typeface="+mn-lt"/>
                        </a:rPr>
                        <a:t>Enterococcus</a:t>
                      </a:r>
                      <a:r>
                        <a:rPr lang="tr-TR" i="1" baseline="0" dirty="0" smtClean="0">
                          <a:latin typeface="+mn-lt"/>
                        </a:rPr>
                        <a:t> </a:t>
                      </a:r>
                      <a:r>
                        <a:rPr lang="tr-TR" i="1" dirty="0" err="1" smtClean="0">
                          <a:latin typeface="+mn-lt"/>
                        </a:rPr>
                        <a:t>faecalis</a:t>
                      </a:r>
                      <a:endParaRPr lang="tr-TR" i="1" dirty="0">
                        <a:latin typeface="+mn-lt"/>
                      </a:endParaRPr>
                    </a:p>
                  </a:txBody>
                  <a:tcPr/>
                </a:tc>
                <a:tc>
                  <a:txBody>
                    <a:bodyPr/>
                    <a:lstStyle/>
                    <a:p>
                      <a:pPr algn="ctr"/>
                      <a:r>
                        <a:rPr lang="tr-TR" dirty="0" smtClean="0"/>
                        <a:t>D</a:t>
                      </a:r>
                      <a:endParaRPr lang="tr-TR" dirty="0"/>
                    </a:p>
                  </a:txBody>
                  <a:tcPr/>
                </a:tc>
                <a:tc>
                  <a:txBody>
                    <a:bodyPr/>
                    <a:lstStyle/>
                    <a:p>
                      <a:pPr algn="ctr"/>
                      <a:r>
                        <a:rPr lang="el-GR" b="1" i="0" dirty="0" smtClean="0">
                          <a:solidFill>
                            <a:schemeClr val="tx1"/>
                          </a:solidFill>
                          <a:effectLst/>
                          <a:latin typeface="Arial"/>
                        </a:rPr>
                        <a:t>β</a:t>
                      </a:r>
                      <a:endParaRPr lang="tr-TR" dirty="0">
                        <a:solidFill>
                          <a:schemeClr val="tx1"/>
                        </a:solidFill>
                      </a:endParaRPr>
                    </a:p>
                  </a:txBody>
                  <a:tcPr/>
                </a:tc>
                <a:tc>
                  <a:txBody>
                    <a:bodyPr/>
                    <a:lstStyle/>
                    <a:p>
                      <a:r>
                        <a:rPr lang="tr-TR" dirty="0" smtClean="0"/>
                        <a:t>İNSAN, HAYVAN</a:t>
                      </a:r>
                    </a:p>
                  </a:txBody>
                  <a:tcPr/>
                </a:tc>
              </a:tr>
              <a:tr h="360947">
                <a:tc>
                  <a:txBody>
                    <a:bodyPr/>
                    <a:lstStyle/>
                    <a:p>
                      <a:r>
                        <a:rPr lang="tr-TR" i="1" dirty="0" err="1" smtClean="0">
                          <a:latin typeface="+mn-lt"/>
                        </a:rPr>
                        <a:t>Enterococcus</a:t>
                      </a:r>
                      <a:r>
                        <a:rPr lang="tr-TR" i="1" dirty="0" smtClean="0">
                          <a:latin typeface="+mn-lt"/>
                        </a:rPr>
                        <a:t> </a:t>
                      </a:r>
                      <a:r>
                        <a:rPr lang="tr-TR" i="1" dirty="0" err="1" smtClean="0">
                          <a:latin typeface="+mn-lt"/>
                        </a:rPr>
                        <a:t>faecalis</a:t>
                      </a:r>
                      <a:r>
                        <a:rPr lang="tr-TR" i="1" dirty="0" smtClean="0">
                          <a:latin typeface="+mn-lt"/>
                        </a:rPr>
                        <a:t> </a:t>
                      </a:r>
                      <a:r>
                        <a:rPr lang="tr-TR" i="1" dirty="0" err="1" smtClean="0">
                          <a:latin typeface="+mn-lt"/>
                        </a:rPr>
                        <a:t>spp</a:t>
                      </a:r>
                      <a:r>
                        <a:rPr lang="tr-TR" i="1" dirty="0" smtClean="0">
                          <a:latin typeface="+mn-lt"/>
                        </a:rPr>
                        <a:t>.</a:t>
                      </a:r>
                      <a:r>
                        <a:rPr lang="tr-TR" i="1" baseline="0" dirty="0" smtClean="0">
                          <a:latin typeface="+mn-lt"/>
                        </a:rPr>
                        <a:t> </a:t>
                      </a:r>
                      <a:r>
                        <a:rPr lang="tr-TR" i="1" baseline="0" dirty="0" err="1" smtClean="0">
                          <a:latin typeface="+mn-lt"/>
                        </a:rPr>
                        <a:t>liquefasciens</a:t>
                      </a:r>
                      <a:endParaRPr lang="tr-TR" i="1" dirty="0">
                        <a:latin typeface="+mn-lt"/>
                      </a:endParaRPr>
                    </a:p>
                  </a:txBody>
                  <a:tcPr/>
                </a:tc>
                <a:tc>
                  <a:txBody>
                    <a:bodyPr/>
                    <a:lstStyle/>
                    <a:p>
                      <a:pPr algn="ctr"/>
                      <a:r>
                        <a:rPr lang="tr-TR" dirty="0" smtClean="0"/>
                        <a:t>D</a:t>
                      </a:r>
                      <a:endParaRPr lang="tr-TR" dirty="0"/>
                    </a:p>
                  </a:txBody>
                  <a:tcPr/>
                </a:tc>
                <a:tc>
                  <a:txBody>
                    <a:bodyPr/>
                    <a:lstStyle/>
                    <a:p>
                      <a:pPr algn="ctr"/>
                      <a:r>
                        <a:rPr lang="el-GR" b="1" i="0" dirty="0" smtClean="0">
                          <a:solidFill>
                            <a:schemeClr val="tx1"/>
                          </a:solidFill>
                          <a:effectLst/>
                          <a:latin typeface="Arial"/>
                        </a:rPr>
                        <a:t>β</a:t>
                      </a:r>
                      <a:r>
                        <a:rPr lang="tr-TR" b="1" i="0" dirty="0" smtClean="0">
                          <a:solidFill>
                            <a:schemeClr val="tx1"/>
                          </a:solidFill>
                          <a:effectLst/>
                          <a:latin typeface="Arial"/>
                        </a:rPr>
                        <a:t>,</a:t>
                      </a:r>
                      <a:r>
                        <a:rPr lang="el-GR" b="1" i="0" dirty="0" smtClean="0">
                          <a:solidFill>
                            <a:schemeClr val="tx1"/>
                          </a:solidFill>
                          <a:effectLst/>
                          <a:latin typeface="Arial"/>
                        </a:rPr>
                        <a:t> α</a:t>
                      </a:r>
                      <a:r>
                        <a:rPr lang="tr-TR" b="1" i="0" dirty="0" smtClean="0">
                          <a:solidFill>
                            <a:schemeClr val="tx1"/>
                          </a:solidFill>
                          <a:effectLst/>
                          <a:latin typeface="Arial"/>
                        </a:rPr>
                        <a:t> </a:t>
                      </a:r>
                      <a:endParaRPr lang="tr-TR" dirty="0">
                        <a:solidFill>
                          <a:schemeClr val="tx1"/>
                        </a:solidFill>
                      </a:endParaRPr>
                    </a:p>
                  </a:txBody>
                  <a:tcPr/>
                </a:tc>
                <a:tc>
                  <a:txBody>
                    <a:bodyPr/>
                    <a:lstStyle/>
                    <a:p>
                      <a:r>
                        <a:rPr lang="tr-TR" dirty="0" smtClean="0"/>
                        <a:t>İNSAN, HAYVAN</a:t>
                      </a:r>
                    </a:p>
                  </a:txBody>
                  <a:tcPr/>
                </a:tc>
              </a:tr>
              <a:tr h="360947">
                <a:tc>
                  <a:txBody>
                    <a:bodyPr/>
                    <a:lstStyle/>
                    <a:p>
                      <a:r>
                        <a:rPr lang="tr-TR" i="1" dirty="0" err="1" smtClean="0">
                          <a:latin typeface="+mn-lt"/>
                        </a:rPr>
                        <a:t>Enterococcus</a:t>
                      </a:r>
                      <a:r>
                        <a:rPr lang="tr-TR" i="1" dirty="0" smtClean="0">
                          <a:latin typeface="+mn-lt"/>
                        </a:rPr>
                        <a:t> </a:t>
                      </a:r>
                      <a:r>
                        <a:rPr lang="tr-TR" i="1" dirty="0" err="1" smtClean="0">
                          <a:latin typeface="+mn-lt"/>
                        </a:rPr>
                        <a:t>faecalis</a:t>
                      </a:r>
                      <a:r>
                        <a:rPr lang="tr-TR" i="1" dirty="0" smtClean="0">
                          <a:latin typeface="+mn-lt"/>
                        </a:rPr>
                        <a:t>  </a:t>
                      </a:r>
                      <a:r>
                        <a:rPr lang="tr-TR" i="1" dirty="0" err="1" smtClean="0">
                          <a:latin typeface="+mn-lt"/>
                        </a:rPr>
                        <a:t>zymogenes</a:t>
                      </a:r>
                      <a:endParaRPr lang="tr-TR" i="1" dirty="0">
                        <a:latin typeface="+mn-lt"/>
                      </a:endParaRPr>
                    </a:p>
                  </a:txBody>
                  <a:tcPr/>
                </a:tc>
                <a:tc>
                  <a:txBody>
                    <a:bodyPr/>
                    <a:lstStyle/>
                    <a:p>
                      <a:pPr algn="ctr"/>
                      <a:r>
                        <a:rPr lang="tr-TR" dirty="0" smtClean="0"/>
                        <a:t>D</a:t>
                      </a:r>
                      <a:endParaRPr lang="tr-TR" dirty="0"/>
                    </a:p>
                  </a:txBody>
                  <a:tcPr/>
                </a:tc>
                <a:tc>
                  <a:txBody>
                    <a:bodyPr/>
                    <a:lstStyle/>
                    <a:p>
                      <a:pPr algn="ctr"/>
                      <a:r>
                        <a:rPr lang="el-GR" b="1" i="0" dirty="0" smtClean="0">
                          <a:solidFill>
                            <a:schemeClr val="tx1"/>
                          </a:solidFill>
                          <a:effectLst/>
                          <a:latin typeface="Arial"/>
                        </a:rPr>
                        <a:t>β, α </a:t>
                      </a:r>
                    </a:p>
                  </a:txBody>
                  <a:tcPr/>
                </a:tc>
                <a:tc>
                  <a:txBody>
                    <a:bodyPr/>
                    <a:lstStyle/>
                    <a:p>
                      <a:r>
                        <a:rPr lang="tr-TR" dirty="0" smtClean="0"/>
                        <a:t>İNSAN, HAYVAN</a:t>
                      </a:r>
                    </a:p>
                  </a:txBody>
                  <a:tcPr/>
                </a:tc>
              </a:tr>
              <a:tr h="360947">
                <a:tc>
                  <a:txBody>
                    <a:bodyPr/>
                    <a:lstStyle/>
                    <a:p>
                      <a:r>
                        <a:rPr lang="tr-TR" i="1" dirty="0" err="1" smtClean="0">
                          <a:latin typeface="+mn-lt"/>
                        </a:rPr>
                        <a:t>Enterococcus</a:t>
                      </a:r>
                      <a:r>
                        <a:rPr lang="tr-TR" i="1" dirty="0" smtClean="0">
                          <a:latin typeface="+mn-lt"/>
                        </a:rPr>
                        <a:t> </a:t>
                      </a:r>
                      <a:r>
                        <a:rPr lang="tr-TR" i="1" baseline="0" dirty="0" err="1" smtClean="0">
                          <a:latin typeface="+mn-lt"/>
                        </a:rPr>
                        <a:t>faecium</a:t>
                      </a:r>
                      <a:endParaRPr lang="tr-TR" i="1" dirty="0">
                        <a:latin typeface="+mn-lt"/>
                      </a:endParaRPr>
                    </a:p>
                  </a:txBody>
                  <a:tcPr/>
                </a:tc>
                <a:tc>
                  <a:txBody>
                    <a:bodyPr/>
                    <a:lstStyle/>
                    <a:p>
                      <a:pPr algn="ctr"/>
                      <a:r>
                        <a:rPr lang="tr-TR" dirty="0" smtClean="0"/>
                        <a:t>D</a:t>
                      </a:r>
                      <a:endParaRPr lang="tr-TR" dirty="0"/>
                    </a:p>
                  </a:txBody>
                  <a:tcPr/>
                </a:tc>
                <a:tc>
                  <a:txBody>
                    <a:bodyPr/>
                    <a:lstStyle/>
                    <a:p>
                      <a:pPr algn="ctr"/>
                      <a:r>
                        <a:rPr lang="el-GR" b="1" i="0" dirty="0" smtClean="0">
                          <a:solidFill>
                            <a:schemeClr val="tx1"/>
                          </a:solidFill>
                          <a:effectLst/>
                          <a:latin typeface="Arial"/>
                        </a:rPr>
                        <a:t>β, α </a:t>
                      </a:r>
                    </a:p>
                  </a:txBody>
                  <a:tcPr/>
                </a:tc>
                <a:tc>
                  <a:txBody>
                    <a:bodyPr/>
                    <a:lstStyle/>
                    <a:p>
                      <a:r>
                        <a:rPr lang="tr-TR" dirty="0" smtClean="0"/>
                        <a:t>İNSAN, HAYVAN</a:t>
                      </a:r>
                    </a:p>
                  </a:txBody>
                  <a:tcPr/>
                </a:tc>
              </a:tr>
              <a:tr h="360947">
                <a:tc>
                  <a:txBody>
                    <a:bodyPr/>
                    <a:lstStyle/>
                    <a:p>
                      <a:r>
                        <a:rPr lang="tr-TR" b="1" dirty="0" smtClean="0">
                          <a:latin typeface="+mn-lt"/>
                        </a:rPr>
                        <a:t>LAKTİK GRUBU</a:t>
                      </a:r>
                      <a:endParaRPr lang="tr-TR" b="1" dirty="0">
                        <a:latin typeface="+mn-lt"/>
                      </a:endParaRPr>
                    </a:p>
                  </a:txBody>
                  <a:tcPr/>
                </a:tc>
                <a:tc>
                  <a:txBody>
                    <a:bodyPr/>
                    <a:lstStyle/>
                    <a:p>
                      <a:pPr algn="ctr"/>
                      <a:endParaRPr lang="tr-TR" dirty="0"/>
                    </a:p>
                  </a:txBody>
                  <a:tcPr/>
                </a:tc>
                <a:tc>
                  <a:txBody>
                    <a:bodyPr/>
                    <a:lstStyle/>
                    <a:p>
                      <a:pPr algn="ctr"/>
                      <a:endParaRPr lang="tr-TR" dirty="0">
                        <a:solidFill>
                          <a:schemeClr val="tx1"/>
                        </a:solidFill>
                      </a:endParaRPr>
                    </a:p>
                  </a:txBody>
                  <a:tcPr/>
                </a:tc>
                <a:tc>
                  <a:txBody>
                    <a:bodyPr/>
                    <a:lstStyle/>
                    <a:p>
                      <a:endParaRPr lang="tr-TR"/>
                    </a:p>
                  </a:txBody>
                  <a:tcPr/>
                </a:tc>
              </a:tr>
              <a:tr h="360947">
                <a:tc>
                  <a:txBody>
                    <a:bodyPr/>
                    <a:lstStyle/>
                    <a:p>
                      <a:r>
                        <a:rPr lang="tr-TR" i="1" dirty="0" err="1" smtClean="0">
                          <a:latin typeface="+mn-lt"/>
                        </a:rPr>
                        <a:t>Lactococcus</a:t>
                      </a:r>
                      <a:r>
                        <a:rPr lang="tr-TR" i="1" dirty="0" smtClean="0">
                          <a:latin typeface="+mn-lt"/>
                        </a:rPr>
                        <a:t> </a:t>
                      </a:r>
                      <a:r>
                        <a:rPr lang="tr-TR" i="1" dirty="0" err="1" smtClean="0">
                          <a:latin typeface="+mn-lt"/>
                        </a:rPr>
                        <a:t>lactis</a:t>
                      </a:r>
                      <a:r>
                        <a:rPr lang="tr-TR" i="1" dirty="0" smtClean="0">
                          <a:latin typeface="+mn-lt"/>
                        </a:rPr>
                        <a:t> </a:t>
                      </a:r>
                      <a:r>
                        <a:rPr lang="tr-TR" i="1" dirty="0" err="1" smtClean="0">
                          <a:latin typeface="+mn-lt"/>
                        </a:rPr>
                        <a:t>spp</a:t>
                      </a:r>
                      <a:r>
                        <a:rPr lang="tr-TR" i="1" dirty="0" smtClean="0">
                          <a:latin typeface="+mn-lt"/>
                        </a:rPr>
                        <a:t>.</a:t>
                      </a:r>
                      <a:r>
                        <a:rPr lang="tr-TR" i="1" baseline="0" dirty="0" smtClean="0">
                          <a:latin typeface="+mn-lt"/>
                        </a:rPr>
                        <a:t> </a:t>
                      </a:r>
                      <a:r>
                        <a:rPr lang="tr-TR" i="1" baseline="0" dirty="0" err="1" smtClean="0">
                          <a:latin typeface="+mn-lt"/>
                        </a:rPr>
                        <a:t>lactis</a:t>
                      </a:r>
                      <a:endParaRPr lang="tr-TR" i="1" dirty="0">
                        <a:latin typeface="+mn-lt"/>
                      </a:endParaRPr>
                    </a:p>
                  </a:txBody>
                  <a:tcPr/>
                </a:tc>
                <a:tc>
                  <a:txBody>
                    <a:bodyPr/>
                    <a:lstStyle/>
                    <a:p>
                      <a:pPr algn="ctr"/>
                      <a:r>
                        <a:rPr lang="tr-TR" dirty="0" smtClean="0"/>
                        <a:t>N</a:t>
                      </a:r>
                      <a:endParaRPr lang="tr-TR" dirty="0"/>
                    </a:p>
                  </a:txBody>
                  <a:tcPr/>
                </a:tc>
                <a:tc>
                  <a:txBody>
                    <a:bodyPr/>
                    <a:lstStyle/>
                    <a:p>
                      <a:pPr algn="ctr"/>
                      <a:r>
                        <a:rPr lang="el-GR" b="1" i="0" smtClean="0">
                          <a:solidFill>
                            <a:schemeClr val="tx1"/>
                          </a:solidFill>
                          <a:effectLst/>
                          <a:latin typeface="Arial"/>
                        </a:rPr>
                        <a:t>α</a:t>
                      </a:r>
                      <a:endParaRPr lang="tr-TR" dirty="0">
                        <a:solidFill>
                          <a:schemeClr val="tx1"/>
                        </a:solidFill>
                      </a:endParaRPr>
                    </a:p>
                  </a:txBody>
                  <a:tcPr/>
                </a:tc>
                <a:tc>
                  <a:txBody>
                    <a:bodyPr/>
                    <a:lstStyle/>
                    <a:p>
                      <a:r>
                        <a:rPr lang="tr-TR" dirty="0" smtClean="0"/>
                        <a:t>SÜT</a:t>
                      </a:r>
                      <a:r>
                        <a:rPr lang="tr-TR" baseline="0" dirty="0" smtClean="0"/>
                        <a:t> VE ÜRÜNLERİ</a:t>
                      </a:r>
                      <a:endParaRPr lang="tr-TR" dirty="0"/>
                    </a:p>
                  </a:txBody>
                  <a:tcPr/>
                </a:tc>
              </a:tr>
              <a:tr h="360947">
                <a:tc>
                  <a:txBody>
                    <a:bodyPr/>
                    <a:lstStyle/>
                    <a:p>
                      <a:r>
                        <a:rPr lang="tr-TR" i="1" dirty="0" err="1" smtClean="0">
                          <a:latin typeface="+mn-lt"/>
                        </a:rPr>
                        <a:t>Lactococcus</a:t>
                      </a:r>
                      <a:r>
                        <a:rPr lang="tr-TR" i="1" dirty="0" smtClean="0">
                          <a:latin typeface="+mn-lt"/>
                        </a:rPr>
                        <a:t> </a:t>
                      </a:r>
                      <a:r>
                        <a:rPr lang="tr-TR" i="1" dirty="0" err="1" smtClean="0">
                          <a:latin typeface="+mn-lt"/>
                        </a:rPr>
                        <a:t>lactis</a:t>
                      </a:r>
                      <a:r>
                        <a:rPr lang="tr-TR" i="1" dirty="0" smtClean="0">
                          <a:latin typeface="+mn-lt"/>
                        </a:rPr>
                        <a:t> </a:t>
                      </a:r>
                      <a:r>
                        <a:rPr lang="tr-TR" i="1" dirty="0" err="1" smtClean="0">
                          <a:latin typeface="+mn-lt"/>
                        </a:rPr>
                        <a:t>spp</a:t>
                      </a:r>
                      <a:r>
                        <a:rPr lang="tr-TR" i="1" dirty="0" smtClean="0">
                          <a:latin typeface="+mn-lt"/>
                        </a:rPr>
                        <a:t>. </a:t>
                      </a:r>
                      <a:r>
                        <a:rPr lang="tr-TR" i="1" dirty="0" err="1" smtClean="0">
                          <a:latin typeface="+mn-lt"/>
                        </a:rPr>
                        <a:t>cremoris</a:t>
                      </a:r>
                      <a:endParaRPr lang="tr-TR" i="1" dirty="0" smtClean="0">
                        <a:latin typeface="+mn-lt"/>
                      </a:endParaRPr>
                    </a:p>
                  </a:txBody>
                  <a:tcPr/>
                </a:tc>
                <a:tc>
                  <a:txBody>
                    <a:bodyPr/>
                    <a:lstStyle/>
                    <a:p>
                      <a:pPr algn="ctr"/>
                      <a:r>
                        <a:rPr lang="tr-TR" dirty="0" smtClean="0"/>
                        <a:t>N</a:t>
                      </a:r>
                      <a:endParaRPr lang="tr-TR" dirty="0"/>
                    </a:p>
                  </a:txBody>
                  <a:tcPr/>
                </a:tc>
                <a:tc>
                  <a:txBody>
                    <a:bodyPr/>
                    <a:lstStyle/>
                    <a:p>
                      <a:pPr algn="ctr"/>
                      <a:r>
                        <a:rPr lang="el-GR" b="1" i="0" smtClean="0">
                          <a:solidFill>
                            <a:schemeClr val="tx1"/>
                          </a:solidFill>
                          <a:effectLst/>
                          <a:latin typeface="Arial"/>
                        </a:rPr>
                        <a:t>α</a:t>
                      </a:r>
                      <a:endParaRPr lang="tr-TR" dirty="0">
                        <a:solidFill>
                          <a:schemeClr val="tx1"/>
                        </a:solidFill>
                      </a:endParaRPr>
                    </a:p>
                  </a:txBody>
                  <a:tcPr/>
                </a:tc>
                <a:tc>
                  <a:txBody>
                    <a:bodyPr/>
                    <a:lstStyle/>
                    <a:p>
                      <a:r>
                        <a:rPr lang="tr-TR" smtClean="0"/>
                        <a:t>SÜT VE ÜRÜNLERİ</a:t>
                      </a:r>
                      <a:endParaRPr lang="tr-TR" dirty="0"/>
                    </a:p>
                  </a:txBody>
                  <a:tcPr/>
                </a:tc>
              </a:tr>
              <a:tr h="360947">
                <a:tc>
                  <a:txBody>
                    <a:bodyPr/>
                    <a:lstStyle/>
                    <a:p>
                      <a:r>
                        <a:rPr lang="tr-TR" i="1" dirty="0" err="1" smtClean="0">
                          <a:latin typeface="+mn-lt"/>
                        </a:rPr>
                        <a:t>Lactococcus</a:t>
                      </a:r>
                      <a:r>
                        <a:rPr lang="tr-TR" i="1" dirty="0" smtClean="0">
                          <a:latin typeface="+mn-lt"/>
                        </a:rPr>
                        <a:t> </a:t>
                      </a:r>
                      <a:r>
                        <a:rPr lang="tr-TR" i="1" dirty="0" err="1" smtClean="0">
                          <a:latin typeface="+mn-lt"/>
                        </a:rPr>
                        <a:t>lactis</a:t>
                      </a:r>
                      <a:r>
                        <a:rPr lang="tr-TR" i="1" dirty="0" smtClean="0">
                          <a:latin typeface="+mn-lt"/>
                        </a:rPr>
                        <a:t> </a:t>
                      </a:r>
                      <a:r>
                        <a:rPr lang="tr-TR" i="1" dirty="0" err="1" smtClean="0">
                          <a:latin typeface="+mn-lt"/>
                        </a:rPr>
                        <a:t>spp</a:t>
                      </a:r>
                      <a:r>
                        <a:rPr lang="tr-TR" i="1" dirty="0" smtClean="0">
                          <a:latin typeface="+mn-lt"/>
                        </a:rPr>
                        <a:t>.</a:t>
                      </a:r>
                      <a:r>
                        <a:rPr lang="tr-TR" i="1" baseline="0" dirty="0" smtClean="0">
                          <a:latin typeface="+mn-lt"/>
                        </a:rPr>
                        <a:t> </a:t>
                      </a:r>
                      <a:r>
                        <a:rPr lang="tr-TR" i="1" baseline="0" dirty="0" err="1" smtClean="0">
                          <a:latin typeface="+mn-lt"/>
                        </a:rPr>
                        <a:t>lactis</a:t>
                      </a:r>
                      <a:r>
                        <a:rPr lang="tr-TR" i="1" baseline="0" dirty="0" smtClean="0">
                          <a:latin typeface="+mn-lt"/>
                        </a:rPr>
                        <a:t> </a:t>
                      </a:r>
                      <a:r>
                        <a:rPr lang="tr-TR" i="1" baseline="0" dirty="0" err="1" smtClean="0">
                          <a:latin typeface="+mn-lt"/>
                        </a:rPr>
                        <a:t>b.diacelilactis</a:t>
                      </a:r>
                      <a:endParaRPr lang="tr-TR" i="1" dirty="0" smtClean="0">
                        <a:latin typeface="+mn-lt"/>
                      </a:endParaRPr>
                    </a:p>
                  </a:txBody>
                  <a:tcPr/>
                </a:tc>
                <a:tc>
                  <a:txBody>
                    <a:bodyPr/>
                    <a:lstStyle/>
                    <a:p>
                      <a:pPr algn="ctr"/>
                      <a:r>
                        <a:rPr lang="tr-TR" dirty="0" smtClean="0"/>
                        <a:t>N</a:t>
                      </a:r>
                      <a:endParaRPr lang="tr-TR" dirty="0"/>
                    </a:p>
                  </a:txBody>
                  <a:tcPr/>
                </a:tc>
                <a:tc>
                  <a:txBody>
                    <a:bodyPr/>
                    <a:lstStyle/>
                    <a:p>
                      <a:pPr algn="ctr"/>
                      <a:r>
                        <a:rPr lang="el-GR" dirty="0" smtClean="0">
                          <a:solidFill>
                            <a:schemeClr val="tx1"/>
                          </a:solidFill>
                        </a:rPr>
                        <a:t>α</a:t>
                      </a:r>
                      <a:endParaRPr lang="tr-TR" dirty="0">
                        <a:solidFill>
                          <a:schemeClr val="tx1"/>
                        </a:solidFill>
                      </a:endParaRPr>
                    </a:p>
                  </a:txBody>
                  <a:tcPr/>
                </a:tc>
                <a:tc>
                  <a:txBody>
                    <a:bodyPr/>
                    <a:lstStyle/>
                    <a:p>
                      <a:r>
                        <a:rPr lang="tr-TR" dirty="0" smtClean="0"/>
                        <a:t>SÜT VE ÜRÜNLERİ</a:t>
                      </a:r>
                      <a:endParaRPr lang="tr-TR" dirty="0"/>
                    </a:p>
                  </a:txBody>
                  <a:tcPr/>
                </a:tc>
              </a:tr>
            </a:tbl>
          </a:graphicData>
        </a:graphic>
      </p:graphicFrame>
    </p:spTree>
    <p:extLst>
      <p:ext uri="{BB962C8B-B14F-4D97-AF65-F5344CB8AC3E}">
        <p14:creationId xmlns:p14="http://schemas.microsoft.com/office/powerpoint/2010/main" val="12448753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908720"/>
            <a:ext cx="9144000" cy="5382344"/>
          </a:xfrm>
        </p:spPr>
        <p:txBody>
          <a:bodyPr/>
          <a:lstStyle/>
          <a:p>
            <a:pPr>
              <a:buClr>
                <a:srgbClr val="FF6600"/>
              </a:buClr>
              <a:buFont typeface="Wingdings" pitchFamily="2" charset="2"/>
              <a:buChar char="v"/>
            </a:pPr>
            <a:r>
              <a:rPr lang="tr-TR" sz="2000" dirty="0" err="1" smtClean="0">
                <a:latin typeface="Arial" pitchFamily="34" charset="0"/>
                <a:cs typeface="Arial" pitchFamily="34" charset="0"/>
              </a:rPr>
              <a:t>Streptococcus</a:t>
            </a:r>
            <a:r>
              <a:rPr lang="tr-TR" sz="2000" dirty="0" smtClean="0">
                <a:latin typeface="Arial" pitchFamily="34" charset="0"/>
                <a:cs typeface="Arial" pitchFamily="34" charset="0"/>
              </a:rPr>
              <a:t> </a:t>
            </a:r>
            <a:r>
              <a:rPr lang="tr-TR" sz="2000" dirty="0">
                <a:latin typeface="Arial" pitchFamily="34" charset="0"/>
                <a:cs typeface="Arial" pitchFamily="34" charset="0"/>
              </a:rPr>
              <a:t>türleri sporsuz ve hareketsizdir.</a:t>
            </a:r>
          </a:p>
          <a:p>
            <a:pPr>
              <a:buClr>
                <a:srgbClr val="FF6600"/>
              </a:buClr>
              <a:buFont typeface="Wingdings" pitchFamily="2" charset="2"/>
              <a:buChar char="v"/>
            </a:pPr>
            <a:r>
              <a:rPr lang="tr-TR" sz="2000" dirty="0" err="1">
                <a:latin typeface="Arial" pitchFamily="34" charset="0"/>
                <a:cs typeface="Arial" pitchFamily="34" charset="0"/>
              </a:rPr>
              <a:t>Katalaz</a:t>
            </a:r>
            <a:r>
              <a:rPr lang="tr-TR" sz="2000" dirty="0">
                <a:latin typeface="Arial" pitchFamily="34" charset="0"/>
                <a:cs typeface="Arial" pitchFamily="34" charset="0"/>
              </a:rPr>
              <a:t>(-), </a:t>
            </a:r>
            <a:r>
              <a:rPr lang="tr-TR" sz="2000" dirty="0" err="1">
                <a:latin typeface="Arial" pitchFamily="34" charset="0"/>
                <a:cs typeface="Arial" pitchFamily="34" charset="0"/>
              </a:rPr>
              <a:t>aerob</a:t>
            </a:r>
            <a:r>
              <a:rPr lang="tr-TR" sz="2000" dirty="0">
                <a:latin typeface="Arial" pitchFamily="34" charset="0"/>
                <a:cs typeface="Arial" pitchFamily="34" charset="0"/>
              </a:rPr>
              <a:t> ve </a:t>
            </a:r>
            <a:r>
              <a:rPr lang="tr-TR" sz="2000" dirty="0" err="1">
                <a:latin typeface="Arial" pitchFamily="34" charset="0"/>
                <a:cs typeface="Arial" pitchFamily="34" charset="0"/>
              </a:rPr>
              <a:t>fakültatif</a:t>
            </a:r>
            <a:r>
              <a:rPr lang="tr-TR" sz="2000" dirty="0">
                <a:latin typeface="Arial" pitchFamily="34" charset="0"/>
                <a:cs typeface="Arial" pitchFamily="34" charset="0"/>
              </a:rPr>
              <a:t> </a:t>
            </a:r>
            <a:r>
              <a:rPr lang="tr-TR" sz="2000" dirty="0" err="1">
                <a:latin typeface="Arial" pitchFamily="34" charset="0"/>
                <a:cs typeface="Arial" pitchFamily="34" charset="0"/>
              </a:rPr>
              <a:t>anaerobtur</a:t>
            </a:r>
            <a:r>
              <a:rPr lang="tr-TR" sz="2000" dirty="0" smtClean="0">
                <a:latin typeface="Arial" pitchFamily="34" charset="0"/>
                <a:cs typeface="Arial" pitchFamily="34" charset="0"/>
              </a:rPr>
              <a:t>.</a:t>
            </a:r>
          </a:p>
          <a:p>
            <a:pPr>
              <a:buClr>
                <a:srgbClr val="FF6600"/>
              </a:buClr>
              <a:buFont typeface="Wingdings" pitchFamily="2" charset="2"/>
              <a:buChar char="v"/>
            </a:pPr>
            <a:r>
              <a:rPr lang="tr-TR" sz="2000" dirty="0" smtClean="0">
                <a:latin typeface="Arial" pitchFamily="34" charset="0"/>
                <a:cs typeface="Arial" pitchFamily="34" charset="0"/>
              </a:rPr>
              <a:t> </a:t>
            </a:r>
            <a:r>
              <a:rPr lang="el-GR" sz="2000" dirty="0" smtClean="0">
                <a:latin typeface="Arial" pitchFamily="34" charset="0"/>
                <a:cs typeface="Arial" pitchFamily="34" charset="0"/>
              </a:rPr>
              <a:t>β</a:t>
            </a:r>
            <a:r>
              <a:rPr lang="tr-TR" sz="2000" dirty="0">
                <a:latin typeface="Arial" pitchFamily="34" charset="0"/>
                <a:cs typeface="Arial" pitchFamily="34" charset="0"/>
              </a:rPr>
              <a:t> </a:t>
            </a:r>
            <a:r>
              <a:rPr lang="tr-TR" sz="2000" dirty="0" err="1" smtClean="0">
                <a:latin typeface="Arial" pitchFamily="34" charset="0"/>
                <a:cs typeface="Arial" pitchFamily="34" charset="0"/>
              </a:rPr>
              <a:t>hemolitiktirler</a:t>
            </a:r>
            <a:r>
              <a:rPr lang="tr-TR" sz="2000" dirty="0" smtClean="0">
                <a:latin typeface="Arial" pitchFamily="34" charset="0"/>
                <a:cs typeface="Arial" pitchFamily="34" charset="0"/>
              </a:rPr>
              <a:t>.</a:t>
            </a:r>
          </a:p>
          <a:p>
            <a:pPr>
              <a:buClr>
                <a:srgbClr val="FF6600"/>
              </a:buClr>
              <a:buFont typeface="Wingdings" pitchFamily="2" charset="2"/>
              <a:buChar char="v"/>
            </a:pPr>
            <a:r>
              <a:rPr lang="tr-TR" sz="2000" dirty="0">
                <a:latin typeface="Arial" pitchFamily="34" charset="0"/>
                <a:cs typeface="Arial" pitchFamily="34" charset="0"/>
              </a:rPr>
              <a:t>Genel olarak bunlar 10-45°C’ de, %6,5  </a:t>
            </a:r>
            <a:r>
              <a:rPr lang="tr-TR" sz="2000" dirty="0" err="1">
                <a:latin typeface="Arial" pitchFamily="34" charset="0"/>
                <a:cs typeface="Arial" pitchFamily="34" charset="0"/>
              </a:rPr>
              <a:t>NaCl</a:t>
            </a:r>
            <a:r>
              <a:rPr lang="tr-TR" sz="2000" dirty="0">
                <a:latin typeface="Arial" pitchFamily="34" charset="0"/>
                <a:cs typeface="Arial" pitchFamily="34" charset="0"/>
              </a:rPr>
              <a:t> içeren besi </a:t>
            </a:r>
            <a:r>
              <a:rPr lang="tr-TR" sz="2000" dirty="0" smtClean="0">
                <a:latin typeface="Arial" pitchFamily="34" charset="0"/>
                <a:cs typeface="Arial" pitchFamily="34" charset="0"/>
              </a:rPr>
              <a:t>yerlerinde,      9,6 </a:t>
            </a:r>
            <a:r>
              <a:rPr lang="tr-TR" sz="2000" dirty="0" err="1" smtClean="0">
                <a:latin typeface="Arial" pitchFamily="34" charset="0"/>
                <a:cs typeface="Arial" pitchFamily="34" charset="0"/>
              </a:rPr>
              <a:t>pH’da</a:t>
            </a:r>
            <a:r>
              <a:rPr lang="tr-TR" sz="2000" dirty="0" smtClean="0">
                <a:latin typeface="Arial" pitchFamily="34" charset="0"/>
                <a:cs typeface="Arial" pitchFamily="34" charset="0"/>
              </a:rPr>
              <a:t> </a:t>
            </a:r>
            <a:r>
              <a:rPr lang="tr-TR" sz="2000" dirty="0">
                <a:latin typeface="Arial" pitchFamily="34" charset="0"/>
                <a:cs typeface="Arial" pitchFamily="34" charset="0"/>
              </a:rPr>
              <a:t>ve  %0,1 metilen mavisi bulunan sütte üreyemezler</a:t>
            </a:r>
          </a:p>
          <a:p>
            <a:pPr>
              <a:buClr>
                <a:srgbClr val="FF6600"/>
              </a:buClr>
              <a:buFont typeface="Wingdings" pitchFamily="2" charset="2"/>
              <a:buChar char="v"/>
            </a:pPr>
            <a:r>
              <a:rPr lang="tr-TR" sz="2000" dirty="0">
                <a:latin typeface="Arial" pitchFamily="34" charset="0"/>
                <a:cs typeface="Arial" pitchFamily="34" charset="0"/>
              </a:rPr>
              <a:t>%40 safrada gelişmezler</a:t>
            </a:r>
            <a:r>
              <a:rPr lang="tr-TR" sz="2000" dirty="0" smtClean="0">
                <a:latin typeface="Arial" pitchFamily="34" charset="0"/>
                <a:cs typeface="Arial" pitchFamily="34" charset="0"/>
              </a:rPr>
              <a:t>.</a:t>
            </a:r>
          </a:p>
          <a:p>
            <a:pPr>
              <a:buClr>
                <a:srgbClr val="FF6600"/>
              </a:buClr>
              <a:buFont typeface="Wingdings" pitchFamily="2" charset="2"/>
              <a:buChar char="v"/>
            </a:pPr>
            <a:r>
              <a:rPr lang="tr-TR" sz="2000" dirty="0" smtClean="0">
                <a:latin typeface="Arial" pitchFamily="34" charset="0"/>
                <a:cs typeface="Arial" pitchFamily="34" charset="0"/>
              </a:rPr>
              <a:t>Genel olarak solunum sisteminde bulunurlar.</a:t>
            </a:r>
          </a:p>
          <a:p>
            <a:pPr>
              <a:buClr>
                <a:srgbClr val="FF6600"/>
              </a:buClr>
              <a:buFont typeface="Wingdings" pitchFamily="2" charset="2"/>
              <a:buChar char="v"/>
            </a:pPr>
            <a:r>
              <a:rPr lang="tr-TR" sz="2000" dirty="0" smtClean="0">
                <a:latin typeface="Arial" pitchFamily="34" charset="0"/>
                <a:cs typeface="Arial" pitchFamily="34" charset="0"/>
              </a:rPr>
              <a:t>G(+) olup, kok şeklindedirler.</a:t>
            </a:r>
          </a:p>
          <a:p>
            <a:pPr>
              <a:buClr>
                <a:srgbClr val="FF6600"/>
              </a:buClr>
              <a:buFont typeface="Wingdings" pitchFamily="2" charset="2"/>
              <a:buChar char="v"/>
            </a:pPr>
            <a:r>
              <a:rPr lang="tr-TR" sz="2000" dirty="0" smtClean="0">
                <a:latin typeface="Arial" pitchFamily="34" charset="0"/>
                <a:cs typeface="Arial" pitchFamily="34" charset="0"/>
              </a:rPr>
              <a:t>Zincir uzunlukları çevresel faktörlere bağlı olarak büyük değişiklik gösterir.</a:t>
            </a:r>
            <a:endParaRPr lang="el-GR" sz="2000" dirty="0">
              <a:latin typeface="Arial" pitchFamily="34" charset="0"/>
              <a:cs typeface="Arial" pitchFamily="34" charset="0"/>
            </a:endParaRPr>
          </a:p>
          <a:p>
            <a:pPr>
              <a:buClr>
                <a:srgbClr val="FF6600"/>
              </a:buClr>
              <a:buFont typeface="Wingdings" pitchFamily="2" charset="2"/>
              <a:buChar char="v"/>
            </a:pPr>
            <a:endParaRPr lang="tr-TR" b="1" dirty="0" smtClean="0">
              <a:latin typeface="Arial" pitchFamily="34" charset="0"/>
              <a:cs typeface="Arial" pitchFamily="34" charset="0"/>
            </a:endParaRPr>
          </a:p>
          <a:p>
            <a:pPr>
              <a:buClr>
                <a:srgbClr val="FF6600"/>
              </a:buClr>
              <a:buFont typeface="Wingdings" pitchFamily="2" charset="2"/>
              <a:buChar char="v"/>
            </a:pPr>
            <a:endParaRPr lang="tr-TR" sz="1800" b="1" dirty="0">
              <a:latin typeface="Arial" pitchFamily="34" charset="0"/>
              <a:cs typeface="Arial" pitchFamily="34" charset="0"/>
            </a:endParaRPr>
          </a:p>
        </p:txBody>
      </p:sp>
    </p:spTree>
    <p:extLst>
      <p:ext uri="{BB962C8B-B14F-4D97-AF65-F5344CB8AC3E}">
        <p14:creationId xmlns:p14="http://schemas.microsoft.com/office/powerpoint/2010/main" val="4105324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0572" y="260648"/>
            <a:ext cx="9144000" cy="6408712"/>
          </a:xfrm>
        </p:spPr>
        <p:txBody>
          <a:bodyPr>
            <a:normAutofit/>
          </a:bodyPr>
          <a:lstStyle/>
          <a:p>
            <a:pPr>
              <a:buClr>
                <a:srgbClr val="FF6600"/>
              </a:buClr>
              <a:buFont typeface="Wingdings" pitchFamily="2" charset="2"/>
              <a:buChar char="v"/>
            </a:pPr>
            <a:r>
              <a:rPr lang="tr-TR" sz="1800" dirty="0" err="1" smtClean="0">
                <a:latin typeface="Arial" pitchFamily="34" charset="0"/>
                <a:cs typeface="Arial" pitchFamily="34" charset="0"/>
              </a:rPr>
              <a:t>Mastitis</a:t>
            </a:r>
            <a:r>
              <a:rPr lang="tr-TR" sz="1800" dirty="0" smtClean="0">
                <a:latin typeface="Arial" pitchFamily="34" charset="0"/>
                <a:cs typeface="Arial" pitchFamily="34" charset="0"/>
              </a:rPr>
              <a:t> ile insanlarda </a:t>
            </a:r>
            <a:r>
              <a:rPr lang="tr-TR" sz="1800" dirty="0" err="1" smtClean="0">
                <a:latin typeface="Arial" pitchFamily="34" charset="0"/>
                <a:cs typeface="Arial" pitchFamily="34" charset="0"/>
              </a:rPr>
              <a:t>hastaklıklara</a:t>
            </a:r>
            <a:r>
              <a:rPr lang="tr-TR" sz="1800" dirty="0" smtClean="0">
                <a:latin typeface="Arial" pitchFamily="34" charset="0"/>
                <a:cs typeface="Arial" pitchFamily="34" charset="0"/>
              </a:rPr>
              <a:t> neden olan streptokoklar </a:t>
            </a:r>
            <a:r>
              <a:rPr lang="tr-TR" sz="1800" dirty="0" err="1" smtClean="0">
                <a:latin typeface="Arial" pitchFamily="34" charset="0"/>
                <a:cs typeface="Arial" pitchFamily="34" charset="0"/>
              </a:rPr>
              <a:t>pyogen</a:t>
            </a:r>
            <a:r>
              <a:rPr lang="tr-TR" sz="1800" dirty="0" smtClean="0">
                <a:latin typeface="Arial" pitchFamily="34" charset="0"/>
                <a:cs typeface="Arial" pitchFamily="34" charset="0"/>
              </a:rPr>
              <a:t> grup içinde yer alırlar</a:t>
            </a:r>
            <a:r>
              <a:rPr lang="tr-TR" sz="1800" dirty="0">
                <a:latin typeface="Arial" pitchFamily="34" charset="0"/>
                <a:cs typeface="Arial" pitchFamily="34" charset="0"/>
              </a:rPr>
              <a:t>. </a:t>
            </a:r>
            <a:r>
              <a:rPr lang="tr-TR" sz="1800" dirty="0" err="1">
                <a:latin typeface="Arial" pitchFamily="34" charset="0"/>
                <a:cs typeface="Arial" pitchFamily="34" charset="0"/>
              </a:rPr>
              <a:t>Pyogen</a:t>
            </a:r>
            <a:r>
              <a:rPr lang="tr-TR" sz="1800" dirty="0">
                <a:latin typeface="Arial" pitchFamily="34" charset="0"/>
                <a:cs typeface="Arial" pitchFamily="34" charset="0"/>
              </a:rPr>
              <a:t> grupta yer alan </a:t>
            </a:r>
            <a:r>
              <a:rPr lang="tr-TR" sz="1800" dirty="0" smtClean="0">
                <a:latin typeface="Arial" pitchFamily="34" charset="0"/>
                <a:cs typeface="Arial" pitchFamily="34" charset="0"/>
              </a:rPr>
              <a:t>türler;</a:t>
            </a:r>
          </a:p>
          <a:p>
            <a:pPr>
              <a:buClr>
                <a:srgbClr val="FF6600"/>
              </a:buClr>
              <a:buFont typeface="Wingdings" pitchFamily="2" charset="2"/>
              <a:buChar char="v"/>
            </a:pPr>
            <a:endParaRPr lang="tr-TR" sz="2000" dirty="0" smtClean="0">
              <a:latin typeface="Arial" pitchFamily="34" charset="0"/>
              <a:cs typeface="Arial" pitchFamily="34" charset="0"/>
            </a:endParaRPr>
          </a:p>
          <a:p>
            <a:pPr marL="0" indent="0">
              <a:buClr>
                <a:srgbClr val="FF6600"/>
              </a:buClr>
              <a:buNone/>
            </a:pPr>
            <a:endParaRPr lang="tr-TR" sz="2000" dirty="0" smtClean="0">
              <a:latin typeface="Arial" pitchFamily="34" charset="0"/>
              <a:cs typeface="Arial" pitchFamily="34" charset="0"/>
            </a:endParaRPr>
          </a:p>
          <a:p>
            <a:pPr marL="0" indent="0">
              <a:buClr>
                <a:srgbClr val="FF6600"/>
              </a:buClr>
              <a:buNone/>
            </a:pPr>
            <a:endParaRPr lang="tr-TR" sz="2000" dirty="0">
              <a:latin typeface="Arial" pitchFamily="34" charset="0"/>
              <a:cs typeface="Arial" pitchFamily="34" charset="0"/>
            </a:endParaRPr>
          </a:p>
          <a:p>
            <a:pPr marL="0" indent="0">
              <a:buClr>
                <a:srgbClr val="FF6600"/>
              </a:buClr>
              <a:buNone/>
            </a:pPr>
            <a:endParaRPr lang="tr-TR" sz="2000" dirty="0" smtClean="0">
              <a:latin typeface="Arial" pitchFamily="34" charset="0"/>
              <a:cs typeface="Arial" pitchFamily="34" charset="0"/>
            </a:endParaRPr>
          </a:p>
          <a:p>
            <a:pPr marL="0" indent="0">
              <a:buClr>
                <a:srgbClr val="FF6600"/>
              </a:buClr>
              <a:buNone/>
            </a:pPr>
            <a:r>
              <a:rPr lang="tr-TR" sz="2000" dirty="0" smtClean="0">
                <a:latin typeface="Arial" pitchFamily="34" charset="0"/>
                <a:cs typeface="Arial" pitchFamily="34" charset="0"/>
              </a:rPr>
              <a:t>        </a:t>
            </a:r>
            <a:endParaRPr lang="tr-TR" sz="2000" dirty="0">
              <a:latin typeface="Arial" pitchFamily="34" charset="0"/>
              <a:cs typeface="Arial" pitchFamily="34" charset="0"/>
            </a:endParaRPr>
          </a:p>
        </p:txBody>
      </p:sp>
      <p:sp>
        <p:nvSpPr>
          <p:cNvPr id="8" name="Dikdörtgen 7"/>
          <p:cNvSpPr/>
          <p:nvPr/>
        </p:nvSpPr>
        <p:spPr>
          <a:xfrm rot="20470076">
            <a:off x="318225" y="4465909"/>
            <a:ext cx="540453" cy="707886"/>
          </a:xfrm>
          <a:prstGeom prst="rect">
            <a:avLst/>
          </a:prstGeom>
          <a:noFill/>
          <a:effectLst>
            <a:glow rad="228600">
              <a:schemeClr val="accent2">
                <a:satMod val="175000"/>
                <a:alpha val="40000"/>
              </a:schemeClr>
            </a:glow>
          </a:effectLst>
        </p:spPr>
        <p:txBody>
          <a:bodyPr wrap="square" lIns="91440" tIns="45720" rIns="91440" bIns="45720">
            <a:spAutoFit/>
          </a:bodyPr>
          <a:lstStyle/>
          <a:p>
            <a:pPr algn="ctr"/>
            <a:r>
              <a:rPr lang="tr-TR"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endParaRPr lang="tr-T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Metin kutusu 8"/>
          <p:cNvSpPr txBox="1"/>
          <p:nvPr/>
        </p:nvSpPr>
        <p:spPr>
          <a:xfrm>
            <a:off x="620936" y="4680735"/>
            <a:ext cx="7551463" cy="1200329"/>
          </a:xfrm>
          <a:prstGeom prst="rect">
            <a:avLst/>
          </a:prstGeom>
          <a:noFill/>
        </p:spPr>
        <p:txBody>
          <a:bodyPr wrap="square" rtlCol="0">
            <a:spAutoFit/>
          </a:bodyPr>
          <a:lstStyle/>
          <a:p>
            <a:r>
              <a:rPr lang="tr-TR" i="1" u="sng" dirty="0" err="1" smtClean="0">
                <a:latin typeface="Arial" pitchFamily="34" charset="0"/>
                <a:cs typeface="Arial" pitchFamily="34" charset="0"/>
              </a:rPr>
              <a:t>Streptococcus</a:t>
            </a:r>
            <a:r>
              <a:rPr lang="tr-TR" i="1" u="sng" dirty="0" smtClean="0">
                <a:latin typeface="Arial" pitchFamily="34" charset="0"/>
                <a:cs typeface="Arial" pitchFamily="34" charset="0"/>
              </a:rPr>
              <a:t> </a:t>
            </a:r>
            <a:r>
              <a:rPr lang="tr-TR" i="1" u="sng" dirty="0" err="1" smtClean="0">
                <a:latin typeface="Arial" pitchFamily="34" charset="0"/>
                <a:cs typeface="Arial" pitchFamily="34" charset="0"/>
              </a:rPr>
              <a:t>agalactiae</a:t>
            </a:r>
            <a:r>
              <a:rPr lang="tr-TR" i="1" u="sng" dirty="0" smtClean="0">
                <a:latin typeface="Arial" pitchFamily="34" charset="0"/>
                <a:cs typeface="Arial" pitchFamily="34" charset="0"/>
              </a:rPr>
              <a:t> </a:t>
            </a:r>
            <a:r>
              <a:rPr lang="tr-TR" u="sng" dirty="0" smtClean="0">
                <a:latin typeface="Arial" pitchFamily="34" charset="0"/>
                <a:cs typeface="Arial" pitchFamily="34" charset="0"/>
              </a:rPr>
              <a:t>aynı zamanda insan patojenidir.</a:t>
            </a:r>
          </a:p>
          <a:p>
            <a:pPr algn="ctr"/>
            <a:endParaRPr lang="tr-TR" u="sng" dirty="0">
              <a:latin typeface="Arial" pitchFamily="34" charset="0"/>
              <a:cs typeface="Arial" pitchFamily="34" charset="0"/>
            </a:endParaRPr>
          </a:p>
          <a:p>
            <a:pPr algn="ctr"/>
            <a:r>
              <a:rPr lang="tr-TR" dirty="0" smtClean="0">
                <a:latin typeface="Arial" pitchFamily="34" charset="0"/>
                <a:cs typeface="Arial" pitchFamily="34" charset="0"/>
              </a:rPr>
              <a:t>        Septisemi ve menenjit gibi iki farklı hastalık oluşturabilen çok tehlikeli ve aynı zamanda yeni doğan enfeksiyonlarından sorumludur.</a:t>
            </a:r>
            <a:endParaRPr lang="tr-TR"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75" y="188640"/>
            <a:ext cx="8784976" cy="379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59957" y="3249593"/>
            <a:ext cx="8687249" cy="1200329"/>
          </a:xfrm>
          <a:prstGeom prst="rect">
            <a:avLst/>
          </a:prstGeom>
        </p:spPr>
        <p:txBody>
          <a:bodyPr wrap="square">
            <a:spAutoFit/>
          </a:bodyPr>
          <a:lstStyle/>
          <a:p>
            <a:pPr>
              <a:buClr>
                <a:srgbClr val="FF6600"/>
              </a:buClr>
            </a:pPr>
            <a:r>
              <a:rPr lang="tr-TR" dirty="0">
                <a:latin typeface="Arial" pitchFamily="34" charset="0"/>
                <a:cs typeface="Arial" pitchFamily="34" charset="0"/>
              </a:rPr>
              <a:t>Patojen olan bu bakteriler arasında en önemlileri; </a:t>
            </a:r>
          </a:p>
          <a:p>
            <a:pPr marL="285750" indent="-285750">
              <a:buClr>
                <a:schemeClr val="tx2">
                  <a:lumMod val="60000"/>
                  <a:lumOff val="40000"/>
                </a:schemeClr>
              </a:buClr>
              <a:buFont typeface="Wingdings" pitchFamily="2" charset="2"/>
              <a:buChar char="Ø"/>
            </a:pPr>
            <a:r>
              <a:rPr lang="tr-TR" i="1" dirty="0" err="1" smtClean="0">
                <a:latin typeface="Arial" pitchFamily="34" charset="0"/>
                <a:cs typeface="Arial" pitchFamily="34" charset="0"/>
              </a:rPr>
              <a:t>Streptococcus</a:t>
            </a:r>
            <a:r>
              <a:rPr lang="tr-TR" i="1" dirty="0" smtClean="0">
                <a:latin typeface="Arial" pitchFamily="34" charset="0"/>
                <a:cs typeface="Arial" pitchFamily="34" charset="0"/>
              </a:rPr>
              <a:t> </a:t>
            </a:r>
            <a:r>
              <a:rPr lang="tr-TR" i="1" dirty="0" err="1" smtClean="0">
                <a:latin typeface="Arial" pitchFamily="34" charset="0"/>
                <a:cs typeface="Arial" pitchFamily="34" charset="0"/>
              </a:rPr>
              <a:t>pyogenes</a:t>
            </a:r>
            <a:r>
              <a:rPr lang="tr-TR" i="1" dirty="0" smtClean="0">
                <a:latin typeface="Arial" pitchFamily="34" charset="0"/>
                <a:cs typeface="Arial" pitchFamily="34" charset="0"/>
              </a:rPr>
              <a:t> </a:t>
            </a:r>
            <a:endParaRPr lang="tr-TR" i="1" dirty="0">
              <a:latin typeface="Arial" pitchFamily="34" charset="0"/>
              <a:cs typeface="Arial" pitchFamily="34" charset="0"/>
            </a:endParaRPr>
          </a:p>
          <a:p>
            <a:pPr marL="285750" indent="-285750">
              <a:buClr>
                <a:schemeClr val="tx2">
                  <a:lumMod val="60000"/>
                  <a:lumOff val="40000"/>
                </a:schemeClr>
              </a:buClr>
              <a:buFont typeface="Wingdings" pitchFamily="2" charset="2"/>
              <a:buChar char="Ø"/>
            </a:pPr>
            <a:r>
              <a:rPr lang="tr-TR" i="1" dirty="0" err="1" smtClean="0">
                <a:latin typeface="Arial" pitchFamily="34" charset="0"/>
                <a:cs typeface="Arial" pitchFamily="34" charset="0"/>
              </a:rPr>
              <a:t>Streptococcus</a:t>
            </a:r>
            <a:r>
              <a:rPr lang="tr-TR" i="1" dirty="0" smtClean="0">
                <a:latin typeface="Arial" pitchFamily="34" charset="0"/>
                <a:cs typeface="Arial" pitchFamily="34" charset="0"/>
              </a:rPr>
              <a:t> </a:t>
            </a:r>
            <a:r>
              <a:rPr lang="tr-TR" i="1" dirty="0" err="1" smtClean="0">
                <a:latin typeface="Arial" pitchFamily="34" charset="0"/>
                <a:cs typeface="Arial" pitchFamily="34" charset="0"/>
              </a:rPr>
              <a:t>agalactiae</a:t>
            </a:r>
            <a:endParaRPr lang="tr-TR" i="1" dirty="0">
              <a:latin typeface="Arial" pitchFamily="34" charset="0"/>
              <a:cs typeface="Arial" pitchFamily="34" charset="0"/>
            </a:endParaRPr>
          </a:p>
          <a:p>
            <a:pPr marL="285750" indent="-285750">
              <a:buClr>
                <a:schemeClr val="tx2">
                  <a:lumMod val="60000"/>
                  <a:lumOff val="40000"/>
                </a:schemeClr>
              </a:buClr>
              <a:buFont typeface="Wingdings" pitchFamily="2" charset="2"/>
              <a:buChar char="Ø"/>
            </a:pPr>
            <a:r>
              <a:rPr lang="tr-TR" i="1" dirty="0" err="1" smtClean="0">
                <a:latin typeface="Arial" pitchFamily="34" charset="0"/>
                <a:cs typeface="Arial" pitchFamily="34" charset="0"/>
              </a:rPr>
              <a:t>Streptococcus</a:t>
            </a:r>
            <a:r>
              <a:rPr lang="tr-TR" i="1" dirty="0" smtClean="0">
                <a:latin typeface="Arial" pitchFamily="34" charset="0"/>
                <a:cs typeface="Arial" pitchFamily="34" charset="0"/>
              </a:rPr>
              <a:t> </a:t>
            </a:r>
            <a:r>
              <a:rPr lang="tr-TR" i="1" dirty="0" err="1">
                <a:latin typeface="Arial" pitchFamily="34" charset="0"/>
                <a:cs typeface="Arial" pitchFamily="34" charset="0"/>
              </a:rPr>
              <a:t>dysgalactiae</a:t>
            </a:r>
            <a:endParaRPr lang="tr-TR" i="1" dirty="0">
              <a:latin typeface="Arial"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2976"/>
            <a:ext cx="456751" cy="51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Yukarı Bükülü Ok 4"/>
          <p:cNvSpPr/>
          <p:nvPr/>
        </p:nvSpPr>
        <p:spPr>
          <a:xfrm rot="16200000" flipH="1" flipV="1">
            <a:off x="1083675" y="4992867"/>
            <a:ext cx="351914" cy="576064"/>
          </a:xfrm>
          <a:prstGeom prst="bentUpArrow">
            <a:avLst>
              <a:gd name="adj1" fmla="val 25000"/>
              <a:gd name="adj2" fmla="val 23090"/>
              <a:gd name="adj3" fmla="val 50000"/>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69390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311" y="0"/>
            <a:ext cx="8208912" cy="764704"/>
          </a:xfrm>
        </p:spPr>
        <p:txBody>
          <a:bodyPr/>
          <a:lstStyle/>
          <a:p>
            <a:r>
              <a:rPr lang="tr-TR" sz="2800" dirty="0" smtClean="0">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atin typeface="Algerian" pitchFamily="82" charset="0"/>
              </a:rPr>
              <a:t>1.1 </a:t>
            </a:r>
            <a:r>
              <a:rPr lang="tr-TR" sz="2800" dirty="0" err="1" smtClean="0">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atin typeface="Algerian" pitchFamily="82" charset="0"/>
              </a:rPr>
              <a:t>yapIlarI</a:t>
            </a:r>
            <a:r>
              <a:rPr lang="tr-TR" sz="2800" dirty="0" smtClean="0">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atin typeface="Algerian" pitchFamily="82" charset="0"/>
              </a:rPr>
              <a:t> ve hücre </a:t>
            </a:r>
            <a:r>
              <a:rPr lang="tr-TR" sz="2800" dirty="0" err="1" smtClean="0">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atin typeface="Algerian" pitchFamily="82" charset="0"/>
              </a:rPr>
              <a:t>antijenlerİ</a:t>
            </a:r>
            <a:endParaRPr lang="tr-TR" sz="2800" dirty="0">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a:latin typeface="Algerian" pitchFamily="82" charset="0"/>
            </a:endParaRPr>
          </a:p>
        </p:txBody>
      </p:sp>
      <p:sp>
        <p:nvSpPr>
          <p:cNvPr id="3" name="İçerik Yer Tutucusu 2"/>
          <p:cNvSpPr>
            <a:spLocks noGrp="1"/>
          </p:cNvSpPr>
          <p:nvPr>
            <p:ph sz="quarter" idx="13"/>
          </p:nvPr>
        </p:nvSpPr>
        <p:spPr>
          <a:xfrm>
            <a:off x="0" y="1023864"/>
            <a:ext cx="9144000" cy="5213448"/>
          </a:xfrm>
        </p:spPr>
        <p:txBody>
          <a:bodyPr>
            <a:normAutofit/>
          </a:bodyPr>
          <a:lstStyle/>
          <a:p>
            <a:pPr>
              <a:buFont typeface="Wingdings" pitchFamily="2" charset="2"/>
              <a:buChar char="v"/>
            </a:pPr>
            <a:r>
              <a:rPr lang="tr-TR" sz="1800" dirty="0" smtClean="0">
                <a:latin typeface="Arial" pitchFamily="34" charset="0"/>
                <a:cs typeface="Arial" pitchFamily="34" charset="0"/>
              </a:rPr>
              <a:t>En çok dış kısmındaki kapsül türlerine göre farklılaşan kimyasal bir bileşime sahiptir.</a:t>
            </a:r>
          </a:p>
          <a:p>
            <a:pPr>
              <a:buFont typeface="Wingdings" pitchFamily="2" charset="2"/>
              <a:buChar char="v"/>
            </a:pP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smtClean="0">
                <a:latin typeface="Arial" pitchFamily="34" charset="0"/>
                <a:cs typeface="Arial" pitchFamily="34" charset="0"/>
              </a:rPr>
              <a:t>equi</a:t>
            </a:r>
            <a:r>
              <a:rPr lang="tr-TR" sz="1800" i="1" dirty="0" smtClean="0">
                <a:latin typeface="Arial" pitchFamily="34" charset="0"/>
                <a:cs typeface="Arial" pitchFamily="34" charset="0"/>
              </a:rPr>
              <a:t> </a:t>
            </a:r>
            <a:r>
              <a:rPr lang="tr-TR" sz="1800" dirty="0" smtClean="0">
                <a:latin typeface="Arial" pitchFamily="34" charset="0"/>
                <a:cs typeface="Arial" pitchFamily="34" charset="0"/>
              </a:rPr>
              <a:t>ve </a:t>
            </a: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smtClean="0">
                <a:latin typeface="Arial" pitchFamily="34" charset="0"/>
                <a:cs typeface="Arial" pitchFamily="34" charset="0"/>
              </a:rPr>
              <a:t>zooepidermicus</a:t>
            </a:r>
            <a:r>
              <a:rPr lang="tr-TR" sz="1800" dirty="0" smtClean="0">
                <a:latin typeface="Arial" pitchFamily="34" charset="0"/>
                <a:cs typeface="Arial" pitchFamily="34" charset="0"/>
              </a:rPr>
              <a:t>’ ta kapsül </a:t>
            </a:r>
            <a:r>
              <a:rPr lang="tr-TR" sz="1800" dirty="0" err="1" smtClean="0">
                <a:latin typeface="Arial" pitchFamily="34" charset="0"/>
                <a:cs typeface="Arial" pitchFamily="34" charset="0"/>
              </a:rPr>
              <a:t>hyaluronik</a:t>
            </a:r>
            <a:r>
              <a:rPr lang="tr-TR" sz="1800" dirty="0" smtClean="0">
                <a:latin typeface="Arial" pitchFamily="34" charset="0"/>
                <a:cs typeface="Arial" pitchFamily="34" charset="0"/>
              </a:rPr>
              <a:t> asitten oluşur. Aynı şekilde </a:t>
            </a:r>
            <a:r>
              <a:rPr lang="tr-TR" sz="1800" dirty="0" err="1" smtClean="0">
                <a:latin typeface="Arial" pitchFamily="34" charset="0"/>
                <a:cs typeface="Arial" pitchFamily="34" charset="0"/>
              </a:rPr>
              <a:t>mastitisli</a:t>
            </a:r>
            <a:r>
              <a:rPr lang="tr-TR" sz="1800" dirty="0" smtClean="0">
                <a:latin typeface="Arial" pitchFamily="34" charset="0"/>
                <a:cs typeface="Arial" pitchFamily="34" charset="0"/>
              </a:rPr>
              <a:t> memeden izole edilen </a:t>
            </a: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a:latin typeface="Arial" pitchFamily="34" charset="0"/>
                <a:cs typeface="Arial" pitchFamily="34" charset="0"/>
              </a:rPr>
              <a:t>a</a:t>
            </a:r>
            <a:r>
              <a:rPr lang="tr-TR" sz="1800" i="1" dirty="0" err="1" smtClean="0">
                <a:latin typeface="Arial" pitchFamily="34" charset="0"/>
                <a:cs typeface="Arial" pitchFamily="34" charset="0"/>
              </a:rPr>
              <a:t>galactiae</a:t>
            </a:r>
            <a:r>
              <a:rPr lang="tr-TR" sz="1800" i="1" dirty="0" smtClean="0">
                <a:latin typeface="Arial" pitchFamily="34" charset="0"/>
                <a:cs typeface="Arial" pitchFamily="34" charset="0"/>
              </a:rPr>
              <a:t> </a:t>
            </a:r>
            <a:r>
              <a:rPr lang="tr-TR" sz="1800" dirty="0" smtClean="0">
                <a:latin typeface="Arial" pitchFamily="34" charset="0"/>
                <a:cs typeface="Arial" pitchFamily="34" charset="0"/>
              </a:rPr>
              <a:t>‘da kapsül </a:t>
            </a:r>
            <a:r>
              <a:rPr lang="tr-TR" sz="1800" dirty="0" err="1" smtClean="0">
                <a:latin typeface="Arial" pitchFamily="34" charset="0"/>
                <a:cs typeface="Arial" pitchFamily="34" charset="0"/>
              </a:rPr>
              <a:t>antijeniktir</a:t>
            </a:r>
            <a:r>
              <a:rPr lang="tr-TR" sz="1800" dirty="0">
                <a:latin typeface="Arial" pitchFamily="34" charset="0"/>
                <a:cs typeface="Arial" pitchFamily="34" charset="0"/>
              </a:rPr>
              <a:t> </a:t>
            </a:r>
            <a:r>
              <a:rPr lang="tr-TR" sz="1800" dirty="0" smtClean="0">
                <a:latin typeface="Arial" pitchFamily="34" charset="0"/>
                <a:cs typeface="Arial" pitchFamily="34" charset="0"/>
              </a:rPr>
              <a:t>ve </a:t>
            </a:r>
            <a:r>
              <a:rPr lang="tr-TR" sz="1800" dirty="0" err="1" smtClean="0">
                <a:latin typeface="Arial" pitchFamily="34" charset="0"/>
                <a:cs typeface="Arial" pitchFamily="34" charset="0"/>
              </a:rPr>
              <a:t>serolojik</a:t>
            </a:r>
            <a:r>
              <a:rPr lang="tr-TR" sz="1800" dirty="0" smtClean="0">
                <a:latin typeface="Arial" pitchFamily="34" charset="0"/>
                <a:cs typeface="Arial" pitchFamily="34" charset="0"/>
              </a:rPr>
              <a:t> olarak fark ise kapsül tipinin </a:t>
            </a:r>
            <a:r>
              <a:rPr lang="tr-TR" sz="1800" dirty="0" err="1" smtClean="0">
                <a:latin typeface="Arial" pitchFamily="34" charset="0"/>
                <a:cs typeface="Arial" pitchFamily="34" charset="0"/>
              </a:rPr>
              <a:t>polyosidik</a:t>
            </a:r>
            <a:r>
              <a:rPr lang="tr-TR" sz="1800" dirty="0" smtClean="0">
                <a:latin typeface="Arial" pitchFamily="34" charset="0"/>
                <a:cs typeface="Arial" pitchFamily="34" charset="0"/>
              </a:rPr>
              <a:t> oluşudur.</a:t>
            </a:r>
          </a:p>
          <a:p>
            <a:pPr>
              <a:buFont typeface="Wingdings" pitchFamily="2" charset="2"/>
              <a:buChar char="v"/>
            </a:pPr>
            <a:r>
              <a:rPr lang="tr-TR" sz="1800" dirty="0" smtClean="0">
                <a:latin typeface="Arial" pitchFamily="34" charset="0"/>
                <a:cs typeface="Arial" pitchFamily="34" charset="0"/>
              </a:rPr>
              <a:t>Çoğunda </a:t>
            </a:r>
            <a:r>
              <a:rPr lang="tr-TR" sz="1800" dirty="0" err="1" smtClean="0">
                <a:latin typeface="Arial" pitchFamily="34" charset="0"/>
                <a:cs typeface="Arial" pitchFamily="34" charset="0"/>
              </a:rPr>
              <a:t>hyaluronik</a:t>
            </a:r>
            <a:r>
              <a:rPr lang="tr-TR" sz="1800" dirty="0" smtClean="0">
                <a:latin typeface="Arial" pitchFamily="34" charset="0"/>
                <a:cs typeface="Arial" pitchFamily="34" charset="0"/>
              </a:rPr>
              <a:t> asit içeren bir kapsül bulunur. Kapsüller en iyi genç  hücrelerde görülür ve </a:t>
            </a:r>
            <a:r>
              <a:rPr lang="tr-TR" sz="1800" dirty="0" err="1" smtClean="0">
                <a:latin typeface="Arial" pitchFamily="34" charset="0"/>
                <a:cs typeface="Arial" pitchFamily="34" charset="0"/>
              </a:rPr>
              <a:t>fagozitoza</a:t>
            </a:r>
            <a:r>
              <a:rPr lang="tr-TR" sz="1800" dirty="0" smtClean="0">
                <a:latin typeface="Arial" pitchFamily="34" charset="0"/>
                <a:cs typeface="Arial" pitchFamily="34" charset="0"/>
              </a:rPr>
              <a:t> engel olurlar</a:t>
            </a:r>
          </a:p>
          <a:p>
            <a:pPr>
              <a:buFont typeface="Wingdings" pitchFamily="2" charset="2"/>
              <a:buChar char="v"/>
            </a:pPr>
            <a:r>
              <a:rPr lang="tr-TR" sz="1800" dirty="0" err="1" smtClean="0">
                <a:latin typeface="Arial" pitchFamily="34" charset="0"/>
                <a:cs typeface="Arial" pitchFamily="34" charset="0"/>
              </a:rPr>
              <a:t>Lancefield</a:t>
            </a:r>
            <a:r>
              <a:rPr lang="tr-TR" sz="1800" dirty="0" smtClean="0">
                <a:latin typeface="Arial" pitchFamily="34" charset="0"/>
                <a:cs typeface="Arial" pitchFamily="34" charset="0"/>
              </a:rPr>
              <a:t> sınıflandırılmasında A,B,C,D,E,F,G ve H gruplarında bulunan birçok streptokok türü </a:t>
            </a:r>
            <a:r>
              <a:rPr lang="tr-TR" sz="1800" dirty="0" err="1" smtClean="0">
                <a:latin typeface="Arial" pitchFamily="34" charset="0"/>
                <a:cs typeface="Arial" pitchFamily="34" charset="0"/>
              </a:rPr>
              <a:t>pyogen</a:t>
            </a:r>
            <a:r>
              <a:rPr lang="tr-TR" sz="1800" dirty="0" smtClean="0">
                <a:latin typeface="Arial" pitchFamily="34" charset="0"/>
                <a:cs typeface="Arial" pitchFamily="34" charset="0"/>
              </a:rPr>
              <a:t> grubu içinde yer almaktadır.</a:t>
            </a:r>
          </a:p>
          <a:p>
            <a:pPr>
              <a:buFont typeface="Wingdings" pitchFamily="2" charset="2"/>
              <a:buChar char="v"/>
            </a:pP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a:latin typeface="Arial" pitchFamily="34" charset="0"/>
                <a:cs typeface="Arial" pitchFamily="34" charset="0"/>
              </a:rPr>
              <a:t>uberis</a:t>
            </a:r>
            <a:r>
              <a:rPr lang="tr-TR" sz="1800" i="1" dirty="0">
                <a:latin typeface="Arial" pitchFamily="34" charset="0"/>
                <a:cs typeface="Arial" pitchFamily="34" charset="0"/>
              </a:rPr>
              <a:t> </a:t>
            </a:r>
            <a:r>
              <a:rPr lang="tr-TR" sz="1800" dirty="0">
                <a:latin typeface="Arial" pitchFamily="34" charset="0"/>
                <a:cs typeface="Arial" pitchFamily="34" charset="0"/>
              </a:rPr>
              <a:t>diğerlerine göre daha sıklıkla izole edilen bir </a:t>
            </a:r>
            <a:r>
              <a:rPr lang="tr-TR" sz="1800" dirty="0" err="1" smtClean="0">
                <a:latin typeface="Arial" pitchFamily="34" charset="0"/>
                <a:cs typeface="Arial" pitchFamily="34" charset="0"/>
              </a:rPr>
              <a:t>türdür.Daha</a:t>
            </a:r>
            <a:r>
              <a:rPr lang="tr-TR" sz="1800" dirty="0" smtClean="0">
                <a:latin typeface="Arial" pitchFamily="34" charset="0"/>
                <a:cs typeface="Arial" pitchFamily="34" charset="0"/>
              </a:rPr>
              <a:t> </a:t>
            </a:r>
            <a:r>
              <a:rPr lang="tr-TR" sz="1800" dirty="0">
                <a:latin typeface="Arial" pitchFamily="34" charset="0"/>
                <a:cs typeface="Arial" pitchFamily="34" charset="0"/>
              </a:rPr>
              <a:t>seyrek olan </a:t>
            </a: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a:latin typeface="Arial" pitchFamily="34" charset="0"/>
                <a:cs typeface="Arial" pitchFamily="34" charset="0"/>
              </a:rPr>
              <a:t>bovis</a:t>
            </a:r>
            <a:r>
              <a:rPr lang="tr-TR" sz="1800" dirty="0">
                <a:latin typeface="Arial" pitchFamily="34" charset="0"/>
                <a:cs typeface="Arial" pitchFamily="34" charset="0"/>
              </a:rPr>
              <a:t>, </a:t>
            </a: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a:latin typeface="Arial" pitchFamily="34" charset="0"/>
                <a:cs typeface="Arial" pitchFamily="34" charset="0"/>
              </a:rPr>
              <a:t>faecium</a:t>
            </a:r>
            <a:r>
              <a:rPr lang="tr-TR" sz="1800" i="1" dirty="0">
                <a:latin typeface="Arial" pitchFamily="34" charset="0"/>
                <a:cs typeface="Arial" pitchFamily="34" charset="0"/>
              </a:rPr>
              <a:t> </a:t>
            </a:r>
            <a:r>
              <a:rPr lang="tr-TR" sz="1800" dirty="0">
                <a:latin typeface="Arial" pitchFamily="34" charset="0"/>
                <a:cs typeface="Arial" pitchFamily="34" charset="0"/>
              </a:rPr>
              <a:t>ve </a:t>
            </a:r>
            <a:r>
              <a:rPr lang="tr-TR" sz="1800" i="1" dirty="0" err="1" smtClean="0">
                <a:latin typeface="Arial" pitchFamily="34" charset="0"/>
                <a:cs typeface="Arial" pitchFamily="34" charset="0"/>
              </a:rPr>
              <a:t>Streptococcus</a:t>
            </a:r>
            <a:r>
              <a:rPr lang="tr-TR" sz="1800" i="1" dirty="0" smtClean="0">
                <a:latin typeface="Arial" pitchFamily="34" charset="0"/>
                <a:cs typeface="Arial" pitchFamily="34" charset="0"/>
              </a:rPr>
              <a:t> </a:t>
            </a:r>
            <a:r>
              <a:rPr lang="tr-TR" sz="1800" i="1" dirty="0" err="1">
                <a:latin typeface="Arial" pitchFamily="34" charset="0"/>
                <a:cs typeface="Arial" pitchFamily="34" charset="0"/>
              </a:rPr>
              <a:t>faecalis</a:t>
            </a:r>
            <a:r>
              <a:rPr lang="tr-TR" sz="1800" i="1" dirty="0">
                <a:latin typeface="Arial" pitchFamily="34" charset="0"/>
                <a:cs typeface="Arial" pitchFamily="34" charset="0"/>
              </a:rPr>
              <a:t> </a:t>
            </a:r>
            <a:r>
              <a:rPr lang="tr-TR" sz="1800" dirty="0">
                <a:latin typeface="Arial" pitchFamily="34" charset="0"/>
                <a:cs typeface="Arial" pitchFamily="34" charset="0"/>
              </a:rPr>
              <a:t>gibi türler </a:t>
            </a:r>
            <a:r>
              <a:rPr lang="tr-TR" sz="1800" dirty="0" err="1">
                <a:latin typeface="Arial" pitchFamily="34" charset="0"/>
                <a:cs typeface="Arial" pitchFamily="34" charset="0"/>
              </a:rPr>
              <a:t>mastitisli</a:t>
            </a:r>
            <a:r>
              <a:rPr lang="tr-TR" sz="1800" dirty="0">
                <a:latin typeface="Arial" pitchFamily="34" charset="0"/>
                <a:cs typeface="Arial" pitchFamily="34" charset="0"/>
              </a:rPr>
              <a:t> sütlerden izole edilmiştir. Son iki tür son isimlendirmede </a:t>
            </a:r>
            <a:r>
              <a:rPr lang="tr-TR" sz="1800" dirty="0" err="1">
                <a:latin typeface="Arial" pitchFamily="34" charset="0"/>
                <a:cs typeface="Arial" pitchFamily="34" charset="0"/>
              </a:rPr>
              <a:t>Enterococcus</a:t>
            </a:r>
            <a:r>
              <a:rPr lang="tr-TR" sz="1800" dirty="0">
                <a:latin typeface="Arial" pitchFamily="34" charset="0"/>
                <a:cs typeface="Arial" pitchFamily="34" charset="0"/>
              </a:rPr>
              <a:t> </a:t>
            </a:r>
            <a:r>
              <a:rPr lang="tr-TR" sz="1800" dirty="0" err="1">
                <a:latin typeface="Arial" pitchFamily="34" charset="0"/>
                <a:cs typeface="Arial" pitchFamily="34" charset="0"/>
              </a:rPr>
              <a:t>genusu</a:t>
            </a:r>
            <a:r>
              <a:rPr lang="tr-TR" sz="1800" dirty="0">
                <a:latin typeface="Arial" pitchFamily="34" charset="0"/>
                <a:cs typeface="Arial" pitchFamily="34" charset="0"/>
              </a:rPr>
              <a:t> içinde yer almaktadır</a:t>
            </a:r>
            <a:r>
              <a:rPr lang="tr-TR" sz="1800" dirty="0" smtClean="0">
                <a:latin typeface="Arial" pitchFamily="34" charset="0"/>
                <a:cs typeface="Arial" pitchFamily="34" charset="0"/>
              </a:rPr>
              <a:t>.</a:t>
            </a:r>
            <a:endParaRPr lang="tr-TR" sz="1800" dirty="0">
              <a:latin typeface="Arial" pitchFamily="34" charset="0"/>
              <a:cs typeface="Arial" pitchFamily="34" charset="0"/>
            </a:endParaRPr>
          </a:p>
          <a:p>
            <a:pPr marL="0" indent="0">
              <a:buNone/>
            </a:pPr>
            <a:r>
              <a:rPr lang="tr-TR" sz="1800" dirty="0">
                <a:latin typeface="Arial" pitchFamily="34" charset="0"/>
                <a:cs typeface="Arial" pitchFamily="34" charset="0"/>
              </a:rPr>
              <a:t> </a:t>
            </a:r>
            <a:r>
              <a:rPr lang="tr-TR" sz="1800" dirty="0" smtClean="0">
                <a:latin typeface="Arial" pitchFamily="34" charset="0"/>
                <a:cs typeface="Arial" pitchFamily="34" charset="0"/>
              </a:rPr>
              <a:t>      </a:t>
            </a:r>
            <a:endParaRPr lang="tr-TR" sz="1800" b="1" dirty="0">
              <a:latin typeface="Arial" pitchFamily="34" charset="0"/>
              <a:cs typeface="Arial" pitchFamily="34" charset="0"/>
            </a:endParaRPr>
          </a:p>
        </p:txBody>
      </p:sp>
      <p:sp>
        <p:nvSpPr>
          <p:cNvPr id="7" name="5-Nokta Yıldız 6"/>
          <p:cNvSpPr/>
          <p:nvPr/>
        </p:nvSpPr>
        <p:spPr>
          <a:xfrm rot="20501186">
            <a:off x="41208" y="5284532"/>
            <a:ext cx="485799" cy="357501"/>
          </a:xfrm>
          <a:prstGeom prst="star5">
            <a:avLst>
              <a:gd name="adj" fmla="val 18757"/>
              <a:gd name="hf" fmla="val 105146"/>
              <a:gd name="vf" fmla="val 110557"/>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5" name="Dikdörtgen 4"/>
          <p:cNvSpPr/>
          <p:nvPr/>
        </p:nvSpPr>
        <p:spPr>
          <a:xfrm>
            <a:off x="428247" y="5337991"/>
            <a:ext cx="8733624" cy="646331"/>
          </a:xfrm>
          <a:prstGeom prst="rect">
            <a:avLst/>
          </a:prstGeom>
        </p:spPr>
        <p:txBody>
          <a:bodyPr wrap="square">
            <a:spAutoFit/>
          </a:bodyPr>
          <a:lstStyle/>
          <a:p>
            <a:r>
              <a:rPr lang="tr-TR" dirty="0">
                <a:latin typeface="Arial" pitchFamily="34" charset="0"/>
                <a:cs typeface="Arial" pitchFamily="34" charset="0"/>
              </a:rPr>
              <a:t>Özellikle insanlarda en sık enfeksiyona </a:t>
            </a:r>
            <a:r>
              <a:rPr lang="tr-TR" dirty="0" smtClean="0">
                <a:latin typeface="Arial" pitchFamily="34" charset="0"/>
                <a:cs typeface="Arial" pitchFamily="34" charset="0"/>
              </a:rPr>
              <a:t>sebep olan </a:t>
            </a:r>
            <a:r>
              <a:rPr lang="tr-TR" i="1" u="sng" dirty="0" err="1" smtClean="0">
                <a:latin typeface="Arial" pitchFamily="34" charset="0"/>
                <a:cs typeface="Arial" pitchFamily="34" charset="0"/>
              </a:rPr>
              <a:t>Streptococcus</a:t>
            </a:r>
            <a:r>
              <a:rPr lang="tr-TR" i="1" u="sng" dirty="0" smtClean="0">
                <a:latin typeface="Arial" pitchFamily="34" charset="0"/>
                <a:cs typeface="Arial" pitchFamily="34" charset="0"/>
              </a:rPr>
              <a:t> </a:t>
            </a:r>
            <a:r>
              <a:rPr lang="tr-TR" i="1" u="sng" dirty="0" err="1">
                <a:latin typeface="Arial" pitchFamily="34" charset="0"/>
                <a:cs typeface="Arial" pitchFamily="34" charset="0"/>
              </a:rPr>
              <a:t>pyogenes</a:t>
            </a:r>
            <a:r>
              <a:rPr lang="tr-TR" i="1" u="sng" dirty="0">
                <a:latin typeface="Arial" pitchFamily="34" charset="0"/>
                <a:cs typeface="Arial" pitchFamily="34" charset="0"/>
              </a:rPr>
              <a:t> </a:t>
            </a:r>
            <a:r>
              <a:rPr lang="tr-TR" dirty="0">
                <a:latin typeface="Arial" pitchFamily="34" charset="0"/>
                <a:cs typeface="Arial" pitchFamily="34" charset="0"/>
              </a:rPr>
              <a:t>grubun önemli üyesidir.</a:t>
            </a:r>
          </a:p>
        </p:txBody>
      </p:sp>
    </p:spTree>
    <p:extLst>
      <p:ext uri="{BB962C8B-B14F-4D97-AF65-F5344CB8AC3E}">
        <p14:creationId xmlns:p14="http://schemas.microsoft.com/office/powerpoint/2010/main" val="40741173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496944" cy="580926"/>
          </a:xfrm>
        </p:spPr>
        <p:txBody>
          <a:bodyPr/>
          <a:lstStyle/>
          <a:p>
            <a:r>
              <a:rPr lang="tr-TR" sz="2400" dirty="0" smtClean="0">
                <a:blipFill>
                  <a:blip r:embed="rId2"/>
                  <a:tile tx="0" ty="0" sx="100000" sy="100000" flip="none" algn="tl"/>
                </a:blipFill>
                <a:latin typeface="Algerian" pitchFamily="82" charset="0"/>
              </a:rPr>
              <a:t>Streptokok hücresinin </a:t>
            </a:r>
            <a:r>
              <a:rPr lang="tr-TR" sz="2400" dirty="0" err="1" smtClean="0">
                <a:blipFill>
                  <a:blip r:embed="rId2"/>
                  <a:tile tx="0" ty="0" sx="100000" sy="100000" flip="none" algn="tl"/>
                </a:blipFill>
                <a:latin typeface="Algerian" pitchFamily="82" charset="0"/>
              </a:rPr>
              <a:t>antİjenİk</a:t>
            </a:r>
            <a:r>
              <a:rPr lang="tr-TR" sz="2400" dirty="0" smtClean="0">
                <a:blipFill>
                  <a:blip r:embed="rId2"/>
                  <a:tile tx="0" ty="0" sx="100000" sy="100000" flip="none" algn="tl"/>
                </a:blipFill>
                <a:latin typeface="Algerian" pitchFamily="82" charset="0"/>
              </a:rPr>
              <a:t> </a:t>
            </a:r>
            <a:r>
              <a:rPr lang="tr-TR" sz="2400" dirty="0" err="1" smtClean="0">
                <a:blipFill>
                  <a:blip r:embed="rId2"/>
                  <a:tile tx="0" ty="0" sx="100000" sy="100000" flip="none" algn="tl"/>
                </a:blipFill>
                <a:latin typeface="Algerian" pitchFamily="82" charset="0"/>
              </a:rPr>
              <a:t>yapISI</a:t>
            </a:r>
            <a:r>
              <a:rPr lang="tr-TR" sz="2400" dirty="0" smtClean="0">
                <a:blipFill>
                  <a:blip r:embed="rId2"/>
                  <a:tile tx="0" ty="0" sx="100000" sy="100000" flip="none" algn="tl"/>
                </a:blipFill>
                <a:latin typeface="Algerian" pitchFamily="82" charset="0"/>
              </a:rPr>
              <a:t>:</a:t>
            </a:r>
            <a:endParaRPr lang="tr-TR" sz="2400" dirty="0">
              <a:blipFill>
                <a:blip r:embed="rId2"/>
                <a:tile tx="0" ty="0" sx="100000" sy="100000" flip="none" algn="tl"/>
              </a:blipFill>
              <a:latin typeface="Algerian" pitchFamily="82" charset="0"/>
            </a:endParaRPr>
          </a:p>
        </p:txBody>
      </p:sp>
      <p:pic>
        <p:nvPicPr>
          <p:cNvPr id="5" name="Picture 2" descr="C:\Users\aktas\Desktop\SM\WhatsApp Image 2018-12-21 at 00.54.59.jpe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08720"/>
            <a:ext cx="6877050" cy="4105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322521" y="5165228"/>
            <a:ext cx="7632848" cy="1692771"/>
          </a:xfrm>
          <a:prstGeom prst="rect">
            <a:avLst/>
          </a:prstGeom>
          <a:noFill/>
        </p:spPr>
        <p:txBody>
          <a:bodyPr wrap="square" rtlCol="0">
            <a:spAutoFit/>
          </a:bodyPr>
          <a:lstStyle/>
          <a:p>
            <a:pPr lvl="0"/>
            <a:r>
              <a:rPr lang="tr-TR" b="1" i="1" dirty="0">
                <a:solidFill>
                  <a:srgbClr val="DC9E1F">
                    <a:lumMod val="75000"/>
                  </a:srgbClr>
                </a:solidFill>
                <a:latin typeface="Book Antiqua" pitchFamily="18" charset="0"/>
              </a:rPr>
              <a:t>Şekil 1.1: Streptokok Hücresinin </a:t>
            </a:r>
            <a:r>
              <a:rPr lang="tr-TR" b="1" i="1" dirty="0" err="1">
                <a:solidFill>
                  <a:srgbClr val="DC9E1F">
                    <a:lumMod val="75000"/>
                  </a:srgbClr>
                </a:solidFill>
                <a:latin typeface="Book Antiqua" pitchFamily="18" charset="0"/>
              </a:rPr>
              <a:t>Antijenik</a:t>
            </a:r>
            <a:r>
              <a:rPr lang="tr-TR" b="1" i="1" dirty="0">
                <a:solidFill>
                  <a:srgbClr val="DC9E1F">
                    <a:lumMod val="75000"/>
                  </a:srgbClr>
                </a:solidFill>
                <a:latin typeface="Book Antiqua" pitchFamily="18" charset="0"/>
              </a:rPr>
              <a:t> </a:t>
            </a:r>
            <a:r>
              <a:rPr lang="tr-TR" b="1" i="1" dirty="0" smtClean="0">
                <a:solidFill>
                  <a:srgbClr val="DC9E1F">
                    <a:lumMod val="75000"/>
                  </a:srgbClr>
                </a:solidFill>
                <a:latin typeface="Book Antiqua" pitchFamily="18" charset="0"/>
              </a:rPr>
              <a:t>Yapısı :</a:t>
            </a:r>
          </a:p>
          <a:p>
            <a:pPr lvl="0"/>
            <a:endParaRPr lang="tr-TR" sz="1600" b="1" i="1" dirty="0">
              <a:solidFill>
                <a:srgbClr val="DC9E1F">
                  <a:lumMod val="75000"/>
                </a:srgbClr>
              </a:solidFill>
              <a:latin typeface="Book Antiqua" pitchFamily="18" charset="0"/>
              <a:sym typeface="Wingdings" pitchFamily="2" charset="2"/>
            </a:endParaRPr>
          </a:p>
          <a:p>
            <a:pPr lvl="0"/>
            <a:r>
              <a:rPr lang="tr-TR" b="1" dirty="0" smtClean="0">
                <a:solidFill>
                  <a:srgbClr val="DC9E1F">
                    <a:lumMod val="60000"/>
                    <a:lumOff val="40000"/>
                  </a:srgbClr>
                </a:solidFill>
                <a:sym typeface="Wingdings" pitchFamily="2" charset="2"/>
              </a:rPr>
              <a:t>a </a:t>
            </a:r>
            <a:r>
              <a:rPr lang="tr-TR" b="1" dirty="0">
                <a:solidFill>
                  <a:srgbClr val="DC9E1F">
                    <a:lumMod val="60000"/>
                    <a:lumOff val="40000"/>
                  </a:srgbClr>
                </a:solidFill>
                <a:sym typeface="Wingdings" pitchFamily="2" charset="2"/>
              </a:rPr>
              <a:t>kapsül, </a:t>
            </a:r>
            <a:r>
              <a:rPr lang="tr-TR" b="1" dirty="0" err="1">
                <a:solidFill>
                  <a:srgbClr val="DC9E1F">
                    <a:lumMod val="60000"/>
                    <a:lumOff val="40000"/>
                  </a:srgbClr>
                </a:solidFill>
                <a:sym typeface="Wingdings" pitchFamily="2" charset="2"/>
              </a:rPr>
              <a:t>hyalüronik</a:t>
            </a:r>
            <a:r>
              <a:rPr lang="tr-TR" b="1" dirty="0">
                <a:solidFill>
                  <a:srgbClr val="DC9E1F">
                    <a:lumMod val="60000"/>
                    <a:lumOff val="40000"/>
                  </a:srgbClr>
                </a:solidFill>
                <a:sym typeface="Wingdings" pitchFamily="2" charset="2"/>
              </a:rPr>
              <a:t> asitten,</a:t>
            </a:r>
          </a:p>
          <a:p>
            <a:pPr lvl="0"/>
            <a:r>
              <a:rPr lang="tr-TR" b="1" dirty="0">
                <a:solidFill>
                  <a:srgbClr val="DC9E1F">
                    <a:lumMod val="60000"/>
                    <a:lumOff val="40000"/>
                  </a:srgbClr>
                </a:solidFill>
                <a:sym typeface="Wingdings" pitchFamily="2" charset="2"/>
              </a:rPr>
              <a:t>b Hücre duvarının M,T,R protein antijenleri,</a:t>
            </a:r>
          </a:p>
          <a:p>
            <a:pPr lvl="0"/>
            <a:r>
              <a:rPr lang="tr-TR" b="1" dirty="0">
                <a:solidFill>
                  <a:srgbClr val="DC9E1F">
                    <a:lumMod val="60000"/>
                    <a:lumOff val="40000"/>
                  </a:srgbClr>
                </a:solidFill>
                <a:sym typeface="Wingdings" pitchFamily="2" charset="2"/>
              </a:rPr>
              <a:t>c </a:t>
            </a:r>
            <a:r>
              <a:rPr lang="tr-TR" b="1" dirty="0" err="1">
                <a:solidFill>
                  <a:srgbClr val="DC9E1F">
                    <a:lumMod val="60000"/>
                    <a:lumOff val="40000"/>
                  </a:srgbClr>
                </a:solidFill>
                <a:sym typeface="Wingdings" pitchFamily="2" charset="2"/>
              </a:rPr>
              <a:t>Agrubu</a:t>
            </a:r>
            <a:r>
              <a:rPr lang="tr-TR" b="1" dirty="0">
                <a:solidFill>
                  <a:srgbClr val="DC9E1F">
                    <a:lumMod val="60000"/>
                    <a:lumOff val="40000"/>
                  </a:srgbClr>
                </a:solidFill>
                <a:sym typeface="Wingdings" pitchFamily="2" charset="2"/>
              </a:rPr>
              <a:t> streptokoklar için özel </a:t>
            </a:r>
            <a:r>
              <a:rPr lang="tr-TR" b="1" dirty="0" err="1">
                <a:solidFill>
                  <a:srgbClr val="DC9E1F">
                    <a:lumMod val="60000"/>
                    <a:lumOff val="40000"/>
                  </a:srgbClr>
                </a:solidFill>
                <a:sym typeface="Wingdings" pitchFamily="2" charset="2"/>
              </a:rPr>
              <a:t>karbonhidretlar</a:t>
            </a:r>
            <a:r>
              <a:rPr lang="tr-TR" b="1" dirty="0">
                <a:solidFill>
                  <a:srgbClr val="DC9E1F">
                    <a:lumMod val="60000"/>
                    <a:lumOff val="40000"/>
                  </a:srgbClr>
                </a:solidFill>
                <a:sym typeface="Wingdings" pitchFamily="2" charset="2"/>
              </a:rPr>
              <a:t> (</a:t>
            </a:r>
            <a:r>
              <a:rPr lang="tr-TR" b="1" dirty="0" err="1">
                <a:solidFill>
                  <a:srgbClr val="DC9E1F">
                    <a:lumMod val="60000"/>
                    <a:lumOff val="40000"/>
                  </a:srgbClr>
                </a:solidFill>
                <a:sym typeface="Wingdings" pitchFamily="2" charset="2"/>
              </a:rPr>
              <a:t>ramnoz</a:t>
            </a:r>
            <a:r>
              <a:rPr lang="tr-TR" b="1" dirty="0">
                <a:solidFill>
                  <a:srgbClr val="DC9E1F">
                    <a:lumMod val="60000"/>
                    <a:lumOff val="40000"/>
                  </a:srgbClr>
                </a:solidFill>
                <a:sym typeface="Wingdings" pitchFamily="2" charset="2"/>
              </a:rPr>
              <a:t>-N-</a:t>
            </a:r>
            <a:r>
              <a:rPr lang="tr-TR" b="1" dirty="0" err="1">
                <a:solidFill>
                  <a:srgbClr val="DC9E1F">
                    <a:lumMod val="60000"/>
                    <a:lumOff val="40000"/>
                  </a:srgbClr>
                </a:solidFill>
                <a:sym typeface="Wingdings" pitchFamily="2" charset="2"/>
              </a:rPr>
              <a:t>asetil</a:t>
            </a:r>
            <a:r>
              <a:rPr lang="tr-TR" b="1" dirty="0">
                <a:solidFill>
                  <a:srgbClr val="DC9E1F">
                    <a:lumMod val="60000"/>
                    <a:lumOff val="40000"/>
                  </a:srgbClr>
                </a:solidFill>
                <a:sym typeface="Wingdings" pitchFamily="2" charset="2"/>
              </a:rPr>
              <a:t> </a:t>
            </a:r>
            <a:r>
              <a:rPr lang="tr-TR" b="1" dirty="0" err="1">
                <a:solidFill>
                  <a:srgbClr val="DC9E1F">
                    <a:lumMod val="60000"/>
                    <a:lumOff val="40000"/>
                  </a:srgbClr>
                </a:solidFill>
                <a:sym typeface="Wingdings" pitchFamily="2" charset="2"/>
              </a:rPr>
              <a:t>glukozamin</a:t>
            </a:r>
            <a:r>
              <a:rPr lang="tr-TR" b="1" dirty="0">
                <a:solidFill>
                  <a:srgbClr val="DC9E1F">
                    <a:lumMod val="60000"/>
                    <a:lumOff val="40000"/>
                  </a:srgbClr>
                </a:solidFill>
                <a:sym typeface="Wingdings" pitchFamily="2" charset="2"/>
              </a:rPr>
              <a:t>)</a:t>
            </a:r>
            <a:endParaRPr lang="tr-TR" b="1" dirty="0">
              <a:solidFill>
                <a:srgbClr val="DC9E1F">
                  <a:lumMod val="60000"/>
                  <a:lumOff val="40000"/>
                </a:srgbClr>
              </a:solidFill>
            </a:endParaRPr>
          </a:p>
          <a:p>
            <a:pPr lvl="0"/>
            <a:endParaRPr lang="tr-TR" sz="1600" b="1" i="1" dirty="0">
              <a:solidFill>
                <a:srgbClr val="DC9E1F">
                  <a:lumMod val="75000"/>
                </a:srgbClr>
              </a:solidFill>
              <a:latin typeface="Book Antiqua" pitchFamily="18" charset="0"/>
            </a:endParaRPr>
          </a:p>
        </p:txBody>
      </p:sp>
    </p:spTree>
    <p:extLst>
      <p:ext uri="{BB962C8B-B14F-4D97-AF65-F5344CB8AC3E}">
        <p14:creationId xmlns:p14="http://schemas.microsoft.com/office/powerpoint/2010/main" val="15588541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descr="C:\Users\aktas\Desktop\tablo.pn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96954" y="404664"/>
            <a:ext cx="8379502" cy="61206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8306036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5121"/>
            <a:ext cx="7924800" cy="667575"/>
          </a:xfrm>
        </p:spPr>
        <p:txBody>
          <a:bodyPr/>
          <a:lstStyle/>
          <a:p>
            <a:r>
              <a:rPr lang="tr-TR" dirty="0" smtClean="0">
                <a:solidFill>
                  <a:srgbClr val="FF6600"/>
                </a:solidFill>
                <a:latin typeface="Algerian" pitchFamily="82" charset="0"/>
              </a:rPr>
              <a:t>1.2 </a:t>
            </a:r>
            <a:r>
              <a:rPr lang="tr-TR" dirty="0" err="1" smtClean="0">
                <a:solidFill>
                  <a:srgbClr val="FF6600"/>
                </a:solidFill>
                <a:latin typeface="Algerian" pitchFamily="82" charset="0"/>
              </a:rPr>
              <a:t>Bİyokİmyasal</a:t>
            </a:r>
            <a:r>
              <a:rPr lang="tr-TR" dirty="0" smtClean="0">
                <a:solidFill>
                  <a:srgbClr val="FF6600"/>
                </a:solidFill>
                <a:latin typeface="Algerian" pitchFamily="82" charset="0"/>
              </a:rPr>
              <a:t> </a:t>
            </a:r>
            <a:r>
              <a:rPr lang="tr-TR" dirty="0" err="1" smtClean="0">
                <a:solidFill>
                  <a:srgbClr val="FF6600"/>
                </a:solidFill>
                <a:latin typeface="Algerian" pitchFamily="82" charset="0"/>
              </a:rPr>
              <a:t>Özellİklerİ</a:t>
            </a:r>
            <a:endParaRPr lang="tr-TR" dirty="0">
              <a:solidFill>
                <a:srgbClr val="FF6600"/>
              </a:solidFill>
              <a:latin typeface="Algerian" pitchFamily="82" charset="0"/>
            </a:endParaRPr>
          </a:p>
        </p:txBody>
      </p:sp>
      <p:sp>
        <p:nvSpPr>
          <p:cNvPr id="3" name="İçerik Yer Tutucusu 2"/>
          <p:cNvSpPr>
            <a:spLocks noGrp="1"/>
          </p:cNvSpPr>
          <p:nvPr>
            <p:ph sz="quarter" idx="13"/>
          </p:nvPr>
        </p:nvSpPr>
        <p:spPr>
          <a:xfrm>
            <a:off x="323528" y="836712"/>
            <a:ext cx="8568952" cy="4878288"/>
          </a:xfrm>
        </p:spPr>
        <p:txBody>
          <a:bodyPr>
            <a:noAutofit/>
          </a:bodyPr>
          <a:lstStyle/>
          <a:p>
            <a:pPr>
              <a:buClr>
                <a:srgbClr val="FF6600"/>
              </a:buClr>
              <a:buFont typeface="Wingdings" pitchFamily="2" charset="2"/>
              <a:buChar char="Ø"/>
            </a:pPr>
            <a:r>
              <a:rPr lang="tr-TR" sz="2000" dirty="0" smtClean="0">
                <a:latin typeface="Arial" pitchFamily="34" charset="0"/>
                <a:cs typeface="Arial" pitchFamily="34" charset="0"/>
              </a:rPr>
              <a:t>Genel olarak değişebilen </a:t>
            </a:r>
            <a:r>
              <a:rPr lang="tr-TR" sz="2000" dirty="0" err="1" smtClean="0">
                <a:latin typeface="Arial" pitchFamily="34" charset="0"/>
                <a:cs typeface="Arial" pitchFamily="34" charset="0"/>
              </a:rPr>
              <a:t>anaerob</a:t>
            </a:r>
            <a:r>
              <a:rPr lang="tr-TR" sz="2000" dirty="0" smtClean="0">
                <a:latin typeface="Arial" pitchFamily="34" charset="0"/>
                <a:cs typeface="Arial" pitchFamily="34" charset="0"/>
              </a:rPr>
              <a:t> ve </a:t>
            </a:r>
            <a:r>
              <a:rPr lang="tr-TR" sz="2000" dirty="0" err="1" smtClean="0">
                <a:latin typeface="Arial" pitchFamily="34" charset="0"/>
                <a:cs typeface="Arial" pitchFamily="34" charset="0"/>
              </a:rPr>
              <a:t>mikroaerofil</a:t>
            </a:r>
            <a:r>
              <a:rPr lang="tr-TR" sz="2000" dirty="0" smtClean="0">
                <a:latin typeface="Arial" pitchFamily="34" charset="0"/>
                <a:cs typeface="Arial" pitchFamily="34" charset="0"/>
              </a:rPr>
              <a:t> özellik gösterirler.</a:t>
            </a:r>
          </a:p>
          <a:p>
            <a:pPr>
              <a:buClr>
                <a:srgbClr val="FF6600"/>
              </a:buClr>
              <a:buFont typeface="Wingdings" pitchFamily="2" charset="2"/>
              <a:buChar char="Ø"/>
            </a:pPr>
            <a:r>
              <a:rPr lang="tr-TR" sz="2000" dirty="0" smtClean="0">
                <a:latin typeface="Arial" pitchFamily="34" charset="0"/>
                <a:cs typeface="Arial" pitchFamily="34" charset="0"/>
              </a:rPr>
              <a:t>En iyi çoğaldıkları </a:t>
            </a:r>
            <a:r>
              <a:rPr lang="tr-TR" sz="2000" dirty="0" err="1" smtClean="0">
                <a:latin typeface="Arial" pitchFamily="34" charset="0"/>
                <a:cs typeface="Arial" pitchFamily="34" charset="0"/>
              </a:rPr>
              <a:t>pH</a:t>
            </a:r>
            <a:r>
              <a:rPr lang="tr-TR" sz="2000" dirty="0" smtClean="0">
                <a:latin typeface="Arial" pitchFamily="34" charset="0"/>
                <a:cs typeface="Arial" pitchFamily="34" charset="0"/>
              </a:rPr>
              <a:t> derecesi 6,8-7,4’dür.</a:t>
            </a:r>
          </a:p>
          <a:p>
            <a:pPr>
              <a:buClr>
                <a:srgbClr val="FF6600"/>
              </a:buClr>
              <a:buFont typeface="Wingdings" pitchFamily="2" charset="2"/>
              <a:buChar char="Ø"/>
            </a:pPr>
            <a:r>
              <a:rPr lang="tr-TR" sz="2000" dirty="0" smtClean="0">
                <a:latin typeface="Arial" pitchFamily="34" charset="0"/>
                <a:cs typeface="Arial" pitchFamily="34" charset="0"/>
              </a:rPr>
              <a:t>Optimum gelişme </a:t>
            </a:r>
            <a:r>
              <a:rPr lang="tr-TR" sz="2000" dirty="0">
                <a:latin typeface="Arial" pitchFamily="34" charset="0"/>
                <a:cs typeface="Arial" pitchFamily="34" charset="0"/>
              </a:rPr>
              <a:t>sıcaklıkları 37°C olup </a:t>
            </a:r>
            <a:r>
              <a:rPr lang="tr-TR" sz="2000" dirty="0" smtClean="0">
                <a:latin typeface="Arial" pitchFamily="34" charset="0"/>
                <a:cs typeface="Arial" pitchFamily="34" charset="0"/>
              </a:rPr>
              <a:t>20-40°C </a:t>
            </a:r>
            <a:r>
              <a:rPr lang="tr-TR" sz="2000" dirty="0" err="1" smtClean="0">
                <a:latin typeface="Arial" pitchFamily="34" charset="0"/>
                <a:cs typeface="Arial" pitchFamily="34" charset="0"/>
              </a:rPr>
              <a:t>ler</a:t>
            </a:r>
            <a:r>
              <a:rPr lang="tr-TR" sz="2000" dirty="0" smtClean="0">
                <a:latin typeface="Arial" pitchFamily="34" charset="0"/>
                <a:cs typeface="Arial" pitchFamily="34" charset="0"/>
              </a:rPr>
              <a:t> arasında da yaşamlarını sürdürürler.</a:t>
            </a:r>
            <a:endParaRPr lang="tr-TR" sz="2000" dirty="0">
              <a:latin typeface="Arial" pitchFamily="34" charset="0"/>
              <a:cs typeface="Arial" pitchFamily="34" charset="0"/>
            </a:endParaRPr>
          </a:p>
          <a:p>
            <a:pPr>
              <a:buClr>
                <a:srgbClr val="FF6600"/>
              </a:buClr>
              <a:buFont typeface="Wingdings" pitchFamily="2" charset="2"/>
              <a:buChar char="Ø"/>
            </a:pPr>
            <a:r>
              <a:rPr lang="tr-TR" sz="2000" dirty="0" smtClean="0">
                <a:latin typeface="Arial" pitchFamily="34" charset="0"/>
                <a:cs typeface="Arial" pitchFamily="34" charset="0"/>
              </a:rPr>
              <a:t>Streptokoklar </a:t>
            </a:r>
            <a:r>
              <a:rPr lang="tr-TR" sz="2000" dirty="0" err="1">
                <a:latin typeface="Arial" pitchFamily="34" charset="0"/>
                <a:cs typeface="Arial" pitchFamily="34" charset="0"/>
              </a:rPr>
              <a:t>h</a:t>
            </a:r>
            <a:r>
              <a:rPr lang="tr-TR" sz="2000" dirty="0" err="1" smtClean="0">
                <a:latin typeface="Arial" pitchFamily="34" charset="0"/>
                <a:cs typeface="Arial" pitchFamily="34" charset="0"/>
              </a:rPr>
              <a:t>emoliz</a:t>
            </a:r>
            <a:r>
              <a:rPr lang="tr-TR" sz="2000" dirty="0" smtClean="0">
                <a:latin typeface="Arial" pitchFamily="34" charset="0"/>
                <a:cs typeface="Arial" pitchFamily="34" charset="0"/>
              </a:rPr>
              <a:t> yapma özelliklerine göre;</a:t>
            </a:r>
          </a:p>
          <a:p>
            <a:pPr marL="400050" indent="-400050">
              <a:buFont typeface="+mj-lt"/>
              <a:buAutoNum type="romanLcPeriod"/>
            </a:pPr>
            <a:r>
              <a:rPr lang="el-GR" sz="2000" dirty="0">
                <a:latin typeface="Arial" pitchFamily="34" charset="0"/>
                <a:cs typeface="Arial" pitchFamily="34" charset="0"/>
              </a:rPr>
              <a:t> β </a:t>
            </a: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(tam </a:t>
            </a: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yapanlar)</a:t>
            </a:r>
          </a:p>
          <a:p>
            <a:pPr marL="400050" indent="-400050">
              <a:buFont typeface="+mj-lt"/>
              <a:buAutoNum type="romanLcPeriod"/>
            </a:pPr>
            <a:r>
              <a:rPr lang="el-GR" sz="2000" dirty="0">
                <a:latin typeface="Arial" pitchFamily="34" charset="0"/>
                <a:cs typeface="Arial" pitchFamily="34" charset="0"/>
              </a:rPr>
              <a:t>α </a:t>
            </a: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(yeşil renkli </a:t>
            </a: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yapanlar)</a:t>
            </a:r>
            <a:endParaRPr lang="el-GR" sz="2000" dirty="0">
              <a:latin typeface="Arial" pitchFamily="34" charset="0"/>
              <a:cs typeface="Arial" pitchFamily="34" charset="0"/>
            </a:endParaRPr>
          </a:p>
          <a:p>
            <a:pPr marL="400050" indent="-400050">
              <a:buFont typeface="+mj-lt"/>
              <a:buAutoNum type="romanLcPeriod"/>
            </a:pPr>
            <a:r>
              <a:rPr lang="tr-TR" sz="2000" dirty="0" err="1" smtClean="0">
                <a:latin typeface="Arial" pitchFamily="34" charset="0"/>
                <a:cs typeface="Arial" pitchFamily="34" charset="0"/>
              </a:rPr>
              <a:t>Hemoliz</a:t>
            </a:r>
            <a:r>
              <a:rPr lang="tr-TR" sz="2000" dirty="0" smtClean="0">
                <a:latin typeface="Arial" pitchFamily="34" charset="0"/>
                <a:cs typeface="Arial" pitchFamily="34" charset="0"/>
              </a:rPr>
              <a:t> yapmayanlar (</a:t>
            </a:r>
            <a:r>
              <a:rPr lang="el-GR" sz="2000" dirty="0">
                <a:latin typeface="Arial" pitchFamily="34" charset="0"/>
                <a:cs typeface="Arial" pitchFamily="34" charset="0"/>
              </a:rPr>
              <a:t>γ</a:t>
            </a:r>
            <a:r>
              <a:rPr lang="tr-TR" sz="2000" dirty="0" smtClean="0">
                <a:latin typeface="Arial" pitchFamily="34" charset="0"/>
                <a:cs typeface="Arial" pitchFamily="34" charset="0"/>
              </a:rPr>
              <a:t>)                                                                                            </a:t>
            </a:r>
          </a:p>
          <a:p>
            <a:pPr marL="0" indent="0">
              <a:buNone/>
            </a:pPr>
            <a:r>
              <a:rPr lang="tr-TR" sz="2000" dirty="0">
                <a:latin typeface="Arial" pitchFamily="34" charset="0"/>
                <a:cs typeface="Arial" pitchFamily="34" charset="0"/>
              </a:rPr>
              <a:t>o</a:t>
            </a:r>
            <a:r>
              <a:rPr lang="tr-TR" sz="2000" dirty="0" smtClean="0">
                <a:latin typeface="Arial" pitchFamily="34" charset="0"/>
                <a:cs typeface="Arial" pitchFamily="34" charset="0"/>
              </a:rPr>
              <a:t>lmak üzere başlıca 3 grupta toplanır.</a:t>
            </a:r>
          </a:p>
          <a:p>
            <a:pPr>
              <a:buClr>
                <a:srgbClr val="FF6600"/>
              </a:buClr>
              <a:buFont typeface="Wingdings" pitchFamily="2" charset="2"/>
              <a:buChar char="Ø"/>
            </a:pPr>
            <a:r>
              <a:rPr lang="tr-TR" sz="2000" dirty="0">
                <a:latin typeface="Arial" pitchFamily="34" charset="0"/>
                <a:cs typeface="Arial" pitchFamily="34" charset="0"/>
              </a:rPr>
              <a:t>İnsan ve hayvanlarda enfeksiyon meydana getiren streptokokların daha çok </a:t>
            </a:r>
            <a:r>
              <a:rPr lang="el-GR" sz="2000" dirty="0">
                <a:latin typeface="Arial" pitchFamily="34" charset="0"/>
                <a:cs typeface="Arial" pitchFamily="34" charset="0"/>
              </a:rPr>
              <a:t>β </a:t>
            </a:r>
            <a:r>
              <a:rPr lang="tr-TR" sz="2000" dirty="0" err="1">
                <a:latin typeface="Arial" pitchFamily="34" charset="0"/>
                <a:cs typeface="Arial" pitchFamily="34" charset="0"/>
              </a:rPr>
              <a:t>hemoliz</a:t>
            </a:r>
            <a:r>
              <a:rPr lang="tr-TR" sz="2000" dirty="0">
                <a:latin typeface="Arial" pitchFamily="34" charset="0"/>
                <a:cs typeface="Arial" pitchFamily="34" charset="0"/>
              </a:rPr>
              <a:t> oluşturdukları bilinmektedir.</a:t>
            </a:r>
          </a:p>
          <a:p>
            <a:pPr>
              <a:buFont typeface="Wingdings" pitchFamily="2" charset="2"/>
              <a:buChar char="Ø"/>
            </a:pPr>
            <a:endParaRPr lang="tr-TR" sz="2000" dirty="0" smtClean="0">
              <a:latin typeface="Arial" pitchFamily="34" charset="0"/>
              <a:cs typeface="Arial" pitchFamily="34" charset="0"/>
            </a:endParaRPr>
          </a:p>
          <a:p>
            <a:pPr marL="0" indent="0">
              <a:buNone/>
            </a:pPr>
            <a:endParaRPr lang="tr-TR" sz="2000" dirty="0" smtClean="0">
              <a:latin typeface="Arial" pitchFamily="34" charset="0"/>
              <a:cs typeface="Arial" pitchFamily="34" charset="0"/>
            </a:endParaRPr>
          </a:p>
          <a:p>
            <a:pPr marL="0" indent="0">
              <a:buNone/>
            </a:pPr>
            <a:endParaRPr lang="tr-TR" sz="2000" dirty="0" smtClean="0">
              <a:latin typeface="Arial" pitchFamily="34" charset="0"/>
              <a:cs typeface="Arial" pitchFamily="34" charset="0"/>
            </a:endParaRPr>
          </a:p>
          <a:p>
            <a:pPr marL="0" indent="0">
              <a:buNone/>
            </a:pPr>
            <a:r>
              <a:rPr lang="tr-TR" sz="20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36523921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1478</TotalTime>
  <Words>1996</Words>
  <Application>Microsoft Office PowerPoint</Application>
  <PresentationFormat>Ekran Gösterisi (4:3)</PresentationFormat>
  <Paragraphs>252</Paragraphs>
  <Slides>25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Algerian</vt:lpstr>
      <vt:lpstr>Arial</vt:lpstr>
      <vt:lpstr>Arial Narrow</vt:lpstr>
      <vt:lpstr>Bahnschrift Condensed</vt:lpstr>
      <vt:lpstr>Book Antiqua</vt:lpstr>
      <vt:lpstr>Bradley Hand ITC</vt:lpstr>
      <vt:lpstr>Calibri</vt:lpstr>
      <vt:lpstr>HGPHeiseiMinchotaiW9</vt:lpstr>
      <vt:lpstr>Wingdings</vt:lpstr>
      <vt:lpstr>Ufuk</vt:lpstr>
      <vt:lpstr>PowerPoint Sunusu</vt:lpstr>
      <vt:lpstr>1. Streptococcus Türleri Hakkında Genel Bilgiler </vt:lpstr>
      <vt:lpstr>PowerPoint Sunusu</vt:lpstr>
      <vt:lpstr>PowerPoint Sunusu</vt:lpstr>
      <vt:lpstr>PowerPoint Sunusu</vt:lpstr>
      <vt:lpstr>1.1 yapIlarI ve hücre antijenlerİ</vt:lpstr>
      <vt:lpstr>Streptokok hücresinin antİjenİk yapISI:</vt:lpstr>
      <vt:lpstr>PowerPoint Sunusu</vt:lpstr>
      <vt:lpstr>1.2 Bİyokİmyasal Özellİklerİ</vt:lpstr>
      <vt:lpstr>2. Mastİtİs ve mastİtİs etmenİ streptokoklar</vt:lpstr>
      <vt:lpstr>PowerPoint Sunusu</vt:lpstr>
      <vt:lpstr>Mastİtİs etmeni olarak dİkkat çeken  streptokok türlerİ</vt:lpstr>
      <vt:lpstr>2.1. Streptococcus pyogenes :</vt:lpstr>
      <vt:lpstr>Str. pyogenes, insanlarda tonsilit, iskelet ağrıları, romatizma tipi ağrıların sebeplerindendir. </vt:lpstr>
      <vt:lpstr>2.2. Streptococcus agalactiae :</vt:lpstr>
      <vt:lpstr>PowerPoint Sunusu</vt:lpstr>
      <vt:lpstr>Streptococcus agalactiae’nın Sığıra Bulaşması:</vt:lpstr>
      <vt:lpstr>PowerPoint Sunusu</vt:lpstr>
      <vt:lpstr>2.3. Streptococcus Türlerİnİn OluŞturduĞu EnfeksİyonlarIn Patojenİk ve Epİdomİyolojİk Özellİklerİ</vt:lpstr>
      <vt:lpstr>PowerPoint Sunusu</vt:lpstr>
      <vt:lpstr>2.4. streptococcus türlerİnİn İdentİfİkasyonlarI</vt:lpstr>
      <vt:lpstr>2.5.streptokok kökenlİ meme enfeksİyonlarInIn önlenmesİ ve kontrolü</vt:lpstr>
      <vt:lpstr>PowerPoint Sunusu</vt:lpstr>
      <vt:lpstr>2.5.1.antİbİyotİk tedavİsİ:</vt:lpstr>
      <vt:lpstr>2.6.halk sağlIğI ve sütün hİjyenİk kalİtesİ üzerİnde streptococcus kökenlİ mastİtİslerİn önemİ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Büşra Aktaş</dc:title>
  <dc:creator>aktas</dc:creator>
  <cp:lastModifiedBy>Birce Taban</cp:lastModifiedBy>
  <cp:revision>100</cp:revision>
  <dcterms:created xsi:type="dcterms:W3CDTF">2018-12-18T21:28:06Z</dcterms:created>
  <dcterms:modified xsi:type="dcterms:W3CDTF">2019-03-13T10:15:28Z</dcterms:modified>
</cp:coreProperties>
</file>