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6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10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84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8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86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5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9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40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45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1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24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17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88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9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7A68-AEDC-4D61-8098-3E897F7FF007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8C5-565C-4411-87AE-5C0ABA277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1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931" y="1556793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85442" y="2011488"/>
            <a:ext cx="54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Yazı Sistemleri</a:t>
            </a:r>
            <a:endParaRPr lang="tr-TR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Çivi Yazısı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571946" y="1407560"/>
            <a:ext cx="8649198" cy="4685736"/>
          </a:xfrm>
        </p:spPr>
        <p:txBody>
          <a:bodyPr vert="horz" lIns="90000" tIns="45720" rIns="91440" bIns="45720" rtlCol="0" anchor="t">
            <a:normAutofit lnSpcReduction="10000"/>
          </a:bodyPr>
          <a:lstStyle/>
          <a:p>
            <a:r>
              <a:rPr lang="tr-TR" sz="1600" dirty="0"/>
              <a:t>Uzmanlara göre, belleğe yardımcı olmak üzere kullanılan yazının ilk </a:t>
            </a:r>
          </a:p>
          <a:p>
            <a:r>
              <a:rPr lang="tr-TR" sz="1600" dirty="0"/>
              <a:t>kayıtları, bir öküzü ifade etmek için öküz başını (şekil 1), kadını ifade</a:t>
            </a:r>
          </a:p>
          <a:p>
            <a:r>
              <a:rPr lang="tr-TR" sz="1600" dirty="0"/>
              <a:t>etmek için vulva çizili </a:t>
            </a:r>
            <a:r>
              <a:rPr lang="tr-TR" sz="1600" dirty="0" err="1"/>
              <a:t>pubis</a:t>
            </a:r>
            <a:r>
              <a:rPr lang="tr-TR" sz="1600" dirty="0"/>
              <a:t> üçgenini (şekil 2) belli bir tarz araştırmasıyla </a:t>
            </a:r>
          </a:p>
          <a:p>
            <a:r>
              <a:rPr lang="tr-TR" sz="1600" dirty="0"/>
              <a:t>yalınlaştırmış resimlerdir. Bunların her biri bir nesneye ya da belli bir</a:t>
            </a:r>
          </a:p>
          <a:p>
            <a:r>
              <a:rPr lang="tr-TR" sz="1600" dirty="0"/>
              <a:t>varlığa gönderme yapan </a:t>
            </a:r>
            <a:r>
              <a:rPr lang="tr-TR" sz="1600" dirty="0" err="1"/>
              <a:t>piktogramlardır</a:t>
            </a:r>
            <a:r>
              <a:rPr lang="tr-TR" sz="1600" dirty="0"/>
              <a:t> (resim yazılar). Birçok</a:t>
            </a:r>
          </a:p>
          <a:p>
            <a:r>
              <a:rPr lang="tr-TR" sz="1600" dirty="0" err="1"/>
              <a:t>piktogram</a:t>
            </a:r>
            <a:r>
              <a:rPr lang="tr-TR" sz="1600" dirty="0"/>
              <a:t> bir araya getirilince bir düşünce ifade edebildiği için bunlara</a:t>
            </a:r>
          </a:p>
          <a:p>
            <a:r>
              <a:rPr lang="tr-TR" sz="1600" dirty="0"/>
              <a:t>kimi zaman ideogram (düşünce yazısı) adı da verilir. Örneğin, </a:t>
            </a:r>
            <a:r>
              <a:rPr lang="tr-TR" sz="1600" dirty="0" err="1"/>
              <a:t>pubis</a:t>
            </a:r>
            <a:endParaRPr lang="tr-TR" sz="1600" dirty="0"/>
          </a:p>
          <a:p>
            <a:r>
              <a:rPr lang="tr-TR" sz="1600" dirty="0"/>
              <a:t>üçgenine dağları gösteren işaretler eklendiğinde dağların öte yanından gelen </a:t>
            </a:r>
          </a:p>
          <a:p>
            <a:r>
              <a:rPr lang="tr-TR" sz="1600" dirty="0"/>
              <a:t>yabancı kadınlar, yani dişi köleler belirtilmiş olur (şekil 3).</a:t>
            </a:r>
          </a:p>
          <a:p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Şekil 1</a:t>
            </a:r>
          </a:p>
          <a:p>
            <a:r>
              <a:rPr lang="tr-TR" sz="1800" dirty="0"/>
              <a:t>Şekil 2</a:t>
            </a:r>
          </a:p>
          <a:p>
            <a:r>
              <a:rPr lang="tr-TR" sz="1800" dirty="0"/>
              <a:t>Şekil 3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764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76072" y="980727"/>
            <a:ext cx="8907694" cy="3817303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Calcul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(hesap) terimi, üzerinde geometrik yazılar bulunan ve saymaya yarayan taşları belirtmek için kullanılıyordu. Bu terim </a:t>
            </a:r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Latince’de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«çakıl taşı» anlamına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gelen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ve Fransızcada «</a:t>
            </a:r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calcul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» biçimini alan </a:t>
            </a:r>
            <a:r>
              <a:rPr lang="tr-TR" sz="2400" i="1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calculus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kökünden türemiştir. </a:t>
            </a:r>
          </a:p>
          <a:p>
            <a:pPr algn="just"/>
            <a:r>
              <a:rPr lang="tr-TR" sz="2400" dirty="0"/>
              <a:t>Bilinen en eski yazı izleri arasında bu Uruk tableti, M.Ö. IV. Binyıldan kalmadır. Göstergelerin sütunlarda yinelenmesi bunun bir hesap defterinin parçası </a:t>
            </a:r>
            <a:r>
              <a:rPr lang="tr-TR" sz="2400" dirty="0" smtClean="0"/>
              <a:t>olduğunun </a:t>
            </a:r>
            <a:r>
              <a:rPr lang="tr-TR" sz="2400" dirty="0"/>
              <a:t>kanıtıdır.</a:t>
            </a:r>
            <a:endParaRPr lang="en-US" altLang="ko-KR" sz="2400" b="1" dirty="0"/>
          </a:p>
          <a:p>
            <a:pPr lvl="0"/>
            <a:endParaRPr lang="en-US" altLang="ko-KR" sz="18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0"/>
          </p:nvPr>
        </p:nvSpPr>
        <p:spPr>
          <a:xfrm>
            <a:off x="5240293" y="5185794"/>
            <a:ext cx="3410548" cy="783492"/>
          </a:xfrm>
        </p:spPr>
        <p:txBody>
          <a:bodyPr/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 Resim &gt;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91137" y="980728"/>
            <a:ext cx="9318661" cy="3981690"/>
          </a:xfrm>
        </p:spPr>
        <p:txBody>
          <a:bodyPr>
            <a:noAutofit/>
          </a:bodyPr>
          <a:lstStyle/>
          <a:p>
            <a:pPr lvl="0"/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Başlangıçta, kayıt tutan muhasebeciler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betimlemek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istedikleri varlıkları ya da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eşyaları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kil tabletler üzerine sivri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uçlu kamış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kalemlerle resimliyorlardı. </a:t>
            </a:r>
            <a:b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Günümüzdeki hokka kalemler ve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dolmakalemlerin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atası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diyebileceğimiz bu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kamış kalemleri Sümerler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zaman içinde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yanlamasına yontmaya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başlamışlardır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. </a:t>
            </a:r>
            <a:b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/>
            </a:r>
            <a:b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Latincede çivi anlamına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gelen «</a:t>
            </a:r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cuncus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» kökünden türeyen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«</a:t>
            </a:r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cuneiform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» (çivi yazısı) terimi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buradan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gelmektedir. </a:t>
            </a:r>
            <a:b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Bu terimi, ilk kez 17. yüzyılda Oxford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Üniversitesi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profesörlerinden Thomas Hyde kullanmıştır.</a:t>
            </a:r>
            <a:b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/>
            </a:r>
            <a:b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Bu yazı Sümerler, Akadlar, Babiller,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Asurlar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Hititler, </a:t>
            </a:r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Hurriler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Elamlar, </a:t>
            </a:r>
            <a:r>
              <a:rPr lang="tr-TR" sz="2400" dirty="0" err="1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Mitanniler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</a:t>
            </a:r>
            <a:r>
              <a:rPr lang="tr-TR" sz="2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Luviler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Urartular ve </a:t>
            </a:r>
            <a:r>
              <a:rPr lang="tr-TR" sz="24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Persler tarafından </a:t>
            </a:r>
            <a:r>
              <a:rPr lang="tr-TR" sz="2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kullanılmıştır.</a:t>
            </a:r>
            <a:endParaRPr lang="en-US" altLang="ko-KR" sz="24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0"/>
          </p:nvPr>
        </p:nvSpPr>
        <p:spPr>
          <a:xfrm>
            <a:off x="4263774" y="5537766"/>
            <a:ext cx="5957369" cy="793966"/>
          </a:xfrm>
        </p:spPr>
        <p:txBody>
          <a:bodyPr/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 Resim &gt;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86826" y="847318"/>
            <a:ext cx="7524328" cy="1069514"/>
          </a:xfrm>
        </p:spPr>
        <p:txBody>
          <a:bodyPr/>
          <a:lstStyle/>
          <a:p>
            <a:r>
              <a:rPr lang="tr-TR" sz="1600" b="0" dirty="0"/>
              <a:t>Arapların ve İbranilerin Sami ataları olan Akadlar tüm Mezopotamya’ya</a:t>
            </a:r>
            <a:br>
              <a:rPr lang="tr-TR" sz="1600" b="0" dirty="0"/>
            </a:br>
            <a:r>
              <a:rPr lang="tr-TR" sz="1600" b="0" dirty="0"/>
              <a:t>egemen olunca M.Ö. 2000 yılına doğru ülkenin tamamında yalnızca Akad dili </a:t>
            </a:r>
            <a:br>
              <a:rPr lang="tr-TR" sz="1600" b="0" dirty="0"/>
            </a:br>
            <a:r>
              <a:rPr lang="tr-TR" sz="1600" b="0" dirty="0"/>
              <a:t>konuşulur olmuştur.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1664" y="2265050"/>
            <a:ext cx="7262818" cy="659894"/>
          </a:xfrm>
        </p:spPr>
        <p:txBody>
          <a:bodyPr/>
          <a:lstStyle/>
          <a:p>
            <a:r>
              <a:rPr lang="tr-TR" sz="1600" dirty="0"/>
              <a:t>Çiviyazısı, yalnızca Akad dilini değil, kutsal bir dile dönüşmüş olan eski </a:t>
            </a:r>
          </a:p>
          <a:p>
            <a:r>
              <a:rPr lang="tr-TR" sz="1600" dirty="0"/>
              <a:t>Sümerceyi de kaydedebilmiştir.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3071664" y="3358208"/>
            <a:ext cx="7560840" cy="2735089"/>
          </a:xfr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Mezopotamya’da bulunan yazı, çıkış dilinden çok farklı dilleri yazmada da 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kullanılmıştır. Örneğin günümüzde İran sınırları içinde kalan, Elam ülkesinde, 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Elamca yazmak için çiviyazısı karakterler kullanılmıştır.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Akad dilinden çok farklı bir dil konuşan, M.Ö. 1400-1200 arasında güçlü ve zengin bir uygarlık geliştiren Hititler de çivi yazısını benimsemişlerdir.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Günümüz İran dilinin atası olan eski Farsça için de aynı şey söz konusudur. M.Ö. III. ve I. Binyıllar arasında Dicle ve Fırat arasında doğmuş olan yazı, güneyde 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Filistin’e, kuzeyde Ermenistan’a kadar yayılmıştır.</a:t>
            </a:r>
          </a:p>
        </p:txBody>
      </p:sp>
    </p:spTree>
    <p:extLst>
      <p:ext uri="{BB962C8B-B14F-4D97-AF65-F5344CB8AC3E}">
        <p14:creationId xmlns:p14="http://schemas.microsoft.com/office/powerpoint/2010/main" val="14536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91744" y="260648"/>
            <a:ext cx="6563072" cy="460648"/>
          </a:xfrm>
        </p:spPr>
        <p:txBody>
          <a:bodyPr/>
          <a:lstStyle/>
          <a:p>
            <a:r>
              <a:rPr lang="tr-TR" dirty="0" smtClean="0"/>
              <a:t>Sembollerin gelişimi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 Resim &gt;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720" y="476672"/>
            <a:ext cx="6840760" cy="460648"/>
          </a:xfrm>
        </p:spPr>
        <p:txBody>
          <a:bodyPr/>
          <a:lstStyle/>
          <a:p>
            <a:r>
              <a:rPr lang="tr-TR" dirty="0" err="1" smtClean="0"/>
              <a:t>Akadca</a:t>
            </a:r>
            <a:r>
              <a:rPr lang="tr-TR" dirty="0" smtClean="0"/>
              <a:t> metin örneği</a:t>
            </a:r>
            <a:r>
              <a:rPr lang="en-US" dirty="0" smtClean="0"/>
              <a:t>: </a:t>
            </a:r>
            <a:r>
              <a:rPr lang="tr-TR" dirty="0" smtClean="0"/>
              <a:t>H</a:t>
            </a:r>
            <a:r>
              <a:rPr lang="en-US" dirty="0" err="1" smtClean="0"/>
              <a:t>ammu-rapi</a:t>
            </a:r>
            <a:r>
              <a:rPr lang="tr-TR" dirty="0" smtClean="0"/>
              <a:t> kanunlarından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 Resim &gt;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Ugariti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tr-TR" dirty="0" smtClean="0"/>
              <a:t>çivi yazısı sembolleri</a:t>
            </a:r>
            <a:r>
              <a:rPr lang="en-US" dirty="0" smtClean="0"/>
              <a:t> </a:t>
            </a:r>
            <a:r>
              <a:rPr lang="tr-TR" dirty="0" smtClean="0"/>
              <a:t>(geleneksel sıralama)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5273329" y="31409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&lt; Resim &gt;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8072" y="620688"/>
            <a:ext cx="6563072" cy="460648"/>
          </a:xfrm>
        </p:spPr>
        <p:txBody>
          <a:bodyPr/>
          <a:lstStyle/>
          <a:p>
            <a:r>
              <a:rPr lang="tr-TR" dirty="0" smtClean="0"/>
              <a:t>Eski Farsça Çivi yazısı sembolleri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477883" y="32443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&lt; Resim &gt;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359</Words>
  <Application>Microsoft Office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Book Antiqua</vt:lpstr>
      <vt:lpstr>Calibri</vt:lpstr>
      <vt:lpstr>Calibri Light</vt:lpstr>
      <vt:lpstr>Office Teması</vt:lpstr>
      <vt:lpstr>PowerPoint Sunusu</vt:lpstr>
      <vt:lpstr> Çivi Yazısı</vt:lpstr>
      <vt:lpstr> </vt:lpstr>
      <vt:lpstr> </vt:lpstr>
      <vt:lpstr>Arapların ve İbranilerin Sami ataları olan Akadlar tüm Mezopotamya’ya egemen olunca M.Ö. 2000 yılına doğru ülkenin tamamında yalnızca Akad dili  konuşulur olmuştur.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Sıla Ay</dc:creator>
  <cp:lastModifiedBy>Sıla Ay</cp:lastModifiedBy>
  <cp:revision>3</cp:revision>
  <dcterms:created xsi:type="dcterms:W3CDTF">2017-12-11T12:09:26Z</dcterms:created>
  <dcterms:modified xsi:type="dcterms:W3CDTF">2017-12-14T09:09:23Z</dcterms:modified>
</cp:coreProperties>
</file>