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FAB977-F39B-438D-8E23-BED0B0615218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58DE-E567-465E-81D7-BD0AD4D2A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DA323-654F-4E02-A79F-52BB0FDE7B4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3F0FC-BC6F-4581-A34E-6949D18B6C0D}" type="datetimeFigureOut">
              <a:rPr lang="tr-TR" smtClean="0"/>
              <a:pPr/>
              <a:t>6.12.2021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A6391-7DD1-4ACF-8F14-709FBED98B7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457200" y="277813"/>
            <a:ext cx="8229600" cy="3222625"/>
          </a:xfrm>
        </p:spPr>
        <p:txBody>
          <a:bodyPr/>
          <a:lstStyle/>
          <a:p>
            <a:pPr eaLnBrk="1" hangingPunct="1"/>
            <a:r>
              <a:rPr lang="tr-TR" altLang="en-US" sz="4000" dirty="0">
                <a:latin typeface="Verdana" pitchFamily="34" charset="0"/>
              </a:rPr>
              <a:t> CGM312 DİL VE KONUŞMA BOZUKLUKLARI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Çocuk Gelişimi</a:t>
            </a:r>
            <a:br>
              <a:rPr lang="tr-TR" altLang="en-US" sz="4000" dirty="0">
                <a:latin typeface="Verdana" pitchFamily="34" charset="0"/>
              </a:rPr>
            </a:br>
            <a:r>
              <a:rPr lang="tr-TR" altLang="en-US" sz="4000" dirty="0">
                <a:latin typeface="Verdana" pitchFamily="34" charset="0"/>
              </a:rPr>
              <a:t>Yrd. Doç. Suna YILMAZ</a:t>
            </a:r>
          </a:p>
        </p:txBody>
      </p:sp>
      <p:pic>
        <p:nvPicPr>
          <p:cNvPr id="10243" name="Picture 22" descr="MCj04284250000[1]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4932363" y="4292600"/>
            <a:ext cx="1905000" cy="1689100"/>
          </a:xfrm>
        </p:spPr>
      </p:pic>
      <p:pic>
        <p:nvPicPr>
          <p:cNvPr id="10244" name="Picture 31" descr="MCj0345327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6875463" y="4149725"/>
            <a:ext cx="1776412" cy="1820863"/>
          </a:xfrm>
        </p:spPr>
      </p:pic>
      <p:graphicFrame>
        <p:nvGraphicFramePr>
          <p:cNvPr id="10245" name="Object 3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468313" y="3933825"/>
          <a:ext cx="4035425" cy="218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Grafik" r:id="rId5" imgW="4038777" imgH="2190495" progId="MSGraph.Chart.8">
                  <p:embed followColorScheme="full"/>
                </p:oleObj>
              </mc:Choice>
              <mc:Fallback>
                <p:oleObj name="Grafik" r:id="rId5" imgW="4038777" imgH="2190495" progId="MSGraph.Chart.8">
                  <p:embed followColorScheme="full"/>
                  <p:pic>
                    <p:nvPicPr>
                      <p:cNvPr id="10245" name="Object 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3933825"/>
                        <a:ext cx="4035425" cy="2189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6" name="Picture 35" descr="MPj04230320000[1]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/>
          <a:srcRect/>
          <a:stretch>
            <a:fillRect/>
          </a:stretch>
        </p:blipFill>
        <p:spPr>
          <a:xfrm>
            <a:off x="250825" y="3860800"/>
            <a:ext cx="4321175" cy="266382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>
                <a:latin typeface="Comic Sans MS" pitchFamily="66" charset="0"/>
              </a:rPr>
              <a:t>Koklear İmplant </a:t>
            </a:r>
          </a:p>
        </p:txBody>
      </p:sp>
      <p:sp>
        <p:nvSpPr>
          <p:cNvPr id="83971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en-US"/>
              <a:t>Koklear implant parçaları</a:t>
            </a:r>
            <a:endParaRPr lang="en-US" altLang="en-US"/>
          </a:p>
        </p:txBody>
      </p:sp>
      <p:sp>
        <p:nvSpPr>
          <p:cNvPr id="83972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altLang="en-US"/>
              <a:t>Koklear implant kullanım</a:t>
            </a:r>
            <a:endParaRPr lang="en-US" altLang="en-US"/>
          </a:p>
        </p:txBody>
      </p:sp>
      <p:pic>
        <p:nvPicPr>
          <p:cNvPr id="83973" name="Content Placeholder 5"/>
          <p:cNvPicPr>
            <a:picLocks noGrp="1" noChangeAspect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2349500"/>
            <a:ext cx="3744912" cy="4278313"/>
          </a:xfrm>
        </p:spPr>
      </p:pic>
      <p:pic>
        <p:nvPicPr>
          <p:cNvPr id="83974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684213" y="2492375"/>
            <a:ext cx="3538537" cy="3786188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1 İçerik Yer Tutucusu"/>
          <p:cNvSpPr>
            <a:spLocks noGrp="1"/>
          </p:cNvSpPr>
          <p:nvPr>
            <p:ph idx="1"/>
          </p:nvPr>
        </p:nvSpPr>
        <p:spPr>
          <a:xfrm>
            <a:off x="457200" y="476250"/>
            <a:ext cx="5267325" cy="5649913"/>
          </a:xfrm>
        </p:spPr>
        <p:txBody>
          <a:bodyPr/>
          <a:lstStyle/>
          <a:p>
            <a:pPr>
              <a:buFont typeface="Arial" pitchFamily="34" charset="0"/>
              <a:buChar char="•"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Koklear implant,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hasarlı iç kulak fonksiyonunu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yerine getiren elektronik bir cihazdır. </a:t>
            </a:r>
          </a:p>
          <a:p>
            <a:pPr marL="0" indent="0">
              <a:buFont typeface="Arial" pitchFamily="34" charset="0"/>
              <a:buNone/>
              <a:defRPr/>
            </a:pPr>
            <a:endParaRPr lang="tr-TR" altLang="en-US" sz="2800" dirty="0">
              <a:latin typeface="Comic Sans MS" panose="030F0702030302020204" pitchFamily="66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tr-TR" altLang="en-US" sz="2800" dirty="0">
                <a:latin typeface="Comic Sans MS" panose="030F0702030302020204" pitchFamily="66" charset="0"/>
              </a:rPr>
              <a:t>Koklear implant beyne ses sinyalleri göndermek için iç kulağın hasarlı parçalarının görevini üstlenmektedir.</a:t>
            </a:r>
          </a:p>
          <a:p>
            <a:pPr>
              <a:buFont typeface="Arial" pitchFamily="34" charset="0"/>
              <a:buChar char="•"/>
              <a:defRPr/>
            </a:pPr>
            <a:endParaRPr lang="tr-TR" altLang="en-US" dirty="0"/>
          </a:p>
        </p:txBody>
      </p:sp>
      <p:pic>
        <p:nvPicPr>
          <p:cNvPr id="84995" name="Picture 6" descr="F:\ders\A.U. Çocuk Gelişimi\en_product_cochlearimplant_howcochlearimplantworks_440x386_70_5k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80063" y="1557338"/>
            <a:ext cx="316865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200" u="sng">
                <a:latin typeface="Comic Sans MS" pitchFamily="66" charset="0"/>
              </a:rPr>
              <a:t>Koklear İmplantlar</a:t>
            </a:r>
            <a:endParaRPr lang="en-US" altLang="en-US" sz="3200" u="sng">
              <a:latin typeface="Comic Sans MS" pitchFamily="66" charset="0"/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525963"/>
          </a:xfrm>
        </p:spPr>
        <p:txBody>
          <a:bodyPr/>
          <a:lstStyle/>
          <a:p>
            <a:pPr eaLnBrk="1" hangingPunct="1"/>
            <a:r>
              <a:rPr lang="tr-TR" altLang="en-US" sz="2800">
                <a:latin typeface="Comic Sans MS" pitchFamily="66" charset="0"/>
              </a:rPr>
              <a:t>Cerrahi müdahale gerektirir.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Uygunluğu bir ekip (KBB uzmanı, Odyolog, Dil-Konuşma Terapisti...) tarafından değerlendirme yapılır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Cerrahi sonrası odyolojik ve (re)habilitatif takip son derece önemlidir.</a:t>
            </a:r>
          </a:p>
          <a:p>
            <a:pPr eaLnBrk="1" hangingPunct="1"/>
            <a:r>
              <a:rPr lang="tr-TR" altLang="en-US" sz="2800">
                <a:latin typeface="Comic Sans MS" pitchFamily="66" charset="0"/>
              </a:rPr>
              <a:t>İleri ve çok ileri derecediki işitme kayıplı postlingual ve prelingual işitme kayıplı kişiler aday olabilir.</a:t>
            </a:r>
          </a:p>
          <a:p>
            <a:pPr eaLnBrk="1" hangingPunct="1"/>
            <a:endParaRPr lang="en-US" altLang="en-US" sz="28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İçerik Yer Tutucusu"/>
          <p:cNvSpPr>
            <a:spLocks noGrp="1"/>
          </p:cNvSpPr>
          <p:nvPr>
            <p:ph idx="1"/>
          </p:nvPr>
        </p:nvSpPr>
        <p:spPr>
          <a:xfrm>
            <a:off x="4500563" y="1481138"/>
            <a:ext cx="4186237" cy="490061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Wingdings 3" pitchFamily="18" charset="2"/>
              <a:buAutoNum type="arabicPeriod"/>
              <a:defRPr/>
            </a:pPr>
            <a:r>
              <a:rPr lang="tr-TR" dirty="0"/>
              <a:t>S</a:t>
            </a:r>
            <a:r>
              <a:rPr lang="tr-TR" sz="2600" dirty="0">
                <a:latin typeface="Comic Sans MS" panose="030F0702030302020204" pitchFamily="66" charset="0"/>
              </a:rPr>
              <a:t>es işlemcisi aldığı 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sesleri dijital kodlara dönüştürür.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2. Dijital olarak kodlanmış sesi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bobin üzerinden implanta iletir.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3. İmplant dijital olarak kodlanmış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sesi elektrik sinyallerine dönüştürür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ve iç kulak içindeki elektrot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dizisine gönderir.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4. İmplant üzerindeki elektrotlar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kokleadaki işitme sinirini uyarır.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5. İşitme siniri uyarıları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beyne gönderir, bunlar beyinde </a:t>
            </a:r>
          </a:p>
          <a:p>
            <a:pPr>
              <a:buFont typeface="Wingdings 3" pitchFamily="18" charset="2"/>
              <a:buNone/>
              <a:defRPr/>
            </a:pPr>
            <a:r>
              <a:rPr lang="tr-TR" sz="2600" dirty="0">
                <a:latin typeface="Comic Sans MS" panose="030F0702030302020204" pitchFamily="66" charset="0"/>
              </a:rPr>
              <a:t>ses olarak algılanır.</a:t>
            </a:r>
          </a:p>
        </p:txBody>
      </p:sp>
      <p:sp>
        <p:nvSpPr>
          <p:cNvPr id="8704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>
                <a:latin typeface="Comic Sans MS" pitchFamily="66" charset="0"/>
              </a:rPr>
              <a:t>KI Çalışma Prensibi</a:t>
            </a:r>
          </a:p>
        </p:txBody>
      </p:sp>
      <p:pic>
        <p:nvPicPr>
          <p:cNvPr id="87044" name="Picture 6" descr="F:\ders\A.U. Çocuk Gelişimi\en_product_cochlearimplant_howcochlearimplantworks_440x386_70_5k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773238"/>
            <a:ext cx="3873500" cy="387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İçerik Yer Tutucusu"/>
          <p:cNvSpPr>
            <a:spLocks noGrp="1"/>
          </p:cNvSpPr>
          <p:nvPr>
            <p:ph idx="1"/>
          </p:nvPr>
        </p:nvSpPr>
        <p:spPr>
          <a:xfrm>
            <a:off x="17463" y="1511300"/>
            <a:ext cx="4897437" cy="5013325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İşitme cihazlarının yetersiz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kaldığı durumlarda veya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işitme cihazının etkinliğini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artırmak için kullanılır.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Değişik derecelerde işitme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kaybı olan ve özellikle okul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çağında yer alan çocuklar için,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çevresel ses ve gürültüyü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azaltan, </a:t>
            </a:r>
            <a:r>
              <a:rPr lang="tr-TR" altLang="en-US" sz="2600" b="1">
                <a:latin typeface="Comic Sans MS" pitchFamily="66" charset="0"/>
              </a:rPr>
              <a:t>FM Cihazları</a:t>
            </a:r>
            <a:r>
              <a:rPr lang="tr-TR" altLang="en-US" sz="2600">
                <a:latin typeface="Comic Sans MS" pitchFamily="66" charset="0"/>
              </a:rPr>
              <a:t> oldukça </a:t>
            </a:r>
          </a:p>
          <a:p>
            <a:pPr marL="0" indent="0">
              <a:buFont typeface="Arial" charset="0"/>
              <a:buNone/>
            </a:pPr>
            <a:r>
              <a:rPr lang="tr-TR" altLang="en-US" sz="2600">
                <a:latin typeface="Comic Sans MS" pitchFamily="66" charset="0"/>
              </a:rPr>
              <a:t>yararlı sonuçlar vermektedir.</a:t>
            </a:r>
          </a:p>
          <a:p>
            <a:pPr marL="0" indent="0">
              <a:buFont typeface="Arial" charset="0"/>
              <a:buNone/>
            </a:pPr>
            <a:endParaRPr lang="tr-TR" altLang="en-US"/>
          </a:p>
        </p:txBody>
      </p:sp>
      <p:sp>
        <p:nvSpPr>
          <p:cNvPr id="8806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r>
              <a:rPr lang="tr-TR" altLang="en-US" sz="3200">
                <a:latin typeface="Comic Sans MS" pitchFamily="66" charset="0"/>
              </a:rPr>
              <a:t>İşitmeye Yardımcı Cihazlar</a:t>
            </a:r>
          </a:p>
        </p:txBody>
      </p:sp>
      <p:pic>
        <p:nvPicPr>
          <p:cNvPr id="88068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1557338"/>
            <a:ext cx="4140200" cy="453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sz="3200" b="1">
                <a:latin typeface="Comic Sans MS" pitchFamily="66" charset="0"/>
              </a:rPr>
              <a:t>SINIF İÇİ AKUSTİK SİSTEMLER</a:t>
            </a:r>
            <a:endParaRPr lang="en-US" altLang="en-US"/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en-US" sz="2400">
                <a:latin typeface="Comic Sans MS" pitchFamily="66" charset="0"/>
              </a:rPr>
              <a:t>Kablosuz mikrofon ve öğretmenin sesini yükselten bir ya da daha fazla hoparlör sisteminden oluşur. </a:t>
            </a:r>
          </a:p>
          <a:p>
            <a:r>
              <a:rPr lang="tr-TR" altLang="en-US" sz="2400">
                <a:latin typeface="Comic Sans MS" pitchFamily="66" charset="0"/>
              </a:rPr>
              <a:t>Öğretmenin boynunda veya yakasında takılı mikrofon ve bir ya da set halinde olan hoparlör sistemleri kullanılır. </a:t>
            </a:r>
          </a:p>
          <a:p>
            <a:r>
              <a:rPr lang="tr-TR" altLang="en-US" sz="2400">
                <a:latin typeface="Comic Sans MS" pitchFamily="66" charset="0"/>
              </a:rPr>
              <a:t>Ses sınıf içinde kurulu olan hoparlör ya da hoparlör setine iletilir. </a:t>
            </a:r>
          </a:p>
          <a:p>
            <a:r>
              <a:rPr lang="tr-TR" altLang="en-US" sz="2400">
                <a:latin typeface="Comic Sans MS" pitchFamily="66" charset="0"/>
              </a:rPr>
              <a:t>Bu tür taşınabilir sistemler FM sistemleri ile beraber kullanıldığında sesin iletim performansını ve iletişimi mükemmel şekilde arttırmaktadır </a:t>
            </a:r>
            <a:endParaRPr lang="en-US" altLang="en-US" sz="24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>
          <a:xfrm>
            <a:off x="0" y="333375"/>
            <a:ext cx="9144000" cy="1143000"/>
          </a:xfrm>
        </p:spPr>
        <p:txBody>
          <a:bodyPr/>
          <a:lstStyle/>
          <a:p>
            <a:r>
              <a:rPr lang="tr-TR" altLang="en-US" sz="3200">
                <a:latin typeface="Comic Sans MS" pitchFamily="66" charset="0"/>
              </a:rPr>
              <a:t>sınıf içi gürültü düzeyi ve yansıma konuşmanın anlaşılmasını etkileyecek düzeyde ise</a:t>
            </a:r>
            <a:endParaRPr lang="en-US" altLang="en-US" sz="3200">
              <a:latin typeface="Comic Sans MS" pitchFamily="66" charset="0"/>
            </a:endParaRPr>
          </a:p>
        </p:txBody>
      </p:sp>
      <p:sp>
        <p:nvSpPr>
          <p:cNvPr id="90115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036050" cy="4525963"/>
          </a:xfrm>
        </p:spPr>
        <p:txBody>
          <a:bodyPr>
            <a:normAutofit fontScale="92500" lnSpcReduction="10000"/>
          </a:bodyPr>
          <a:lstStyle/>
          <a:p>
            <a:r>
              <a:rPr lang="tr-TR" altLang="en-US" sz="2400">
                <a:latin typeface="Comic Sans MS" pitchFamily="66" charset="0"/>
              </a:rPr>
              <a:t>Gürültülü çalışan ısınma ve havalandırma sistemlerinin düzenli bakımı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Eğer sınıfta halı yoksa, sıraların bacakları plastikle kaplanır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Yansımayı önleyecek kalın perde ve duvar kaplamaları </a:t>
            </a:r>
          </a:p>
          <a:p>
            <a:r>
              <a:rPr lang="tr-TR" altLang="en-US" sz="2400">
                <a:latin typeface="Comic Sans MS" pitchFamily="66" charset="0"/>
              </a:rPr>
              <a:t>Pano ve duyuru tahtaların kalın kumaş ile kaplanabilir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Sınıfta tahta sıra yerine içi süngerle doldurulmuş ve kumaş kaplı masa sandalye kullanılması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Taşınabilir panoların ya da kumaş kaplı duyuru tahtaların duvarlara dik açı ile yerleştirilmesi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Dış ortam gürültüsünün azaltılması için çevre düzenlemesi </a:t>
            </a:r>
          </a:p>
          <a:p>
            <a:r>
              <a:rPr lang="tr-TR" altLang="en-US" sz="2400">
                <a:latin typeface="Comic Sans MS" pitchFamily="66" charset="0"/>
              </a:rPr>
              <a:t>Koridorlarda kapıların kapalı tutulması </a:t>
            </a:r>
            <a:endParaRPr lang="en-US" altLang="en-US" sz="2400">
              <a:latin typeface="Comic Sans MS" pitchFamily="66" charset="0"/>
            </a:endParaRPr>
          </a:p>
          <a:p>
            <a:r>
              <a:rPr lang="tr-TR" altLang="en-US" sz="2400">
                <a:latin typeface="Comic Sans MS" pitchFamily="66" charset="0"/>
              </a:rPr>
              <a:t>Sınıflararası duvarlarda ses yalıtım malzemelerinin kullanımı</a:t>
            </a:r>
            <a:endParaRPr lang="en-US" altLang="en-US" sz="2400">
              <a:latin typeface="Comic Sans MS" pitchFamily="66" charset="0"/>
            </a:endParaRPr>
          </a:p>
          <a:p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İçerik Yer Tutucusu 5"/>
          <p:cNvSpPr>
            <a:spLocks noGrp="1"/>
          </p:cNvSpPr>
          <p:nvPr>
            <p:ph idx="1"/>
          </p:nvPr>
        </p:nvSpPr>
        <p:spPr>
          <a:xfrm>
            <a:off x="457200" y="333375"/>
            <a:ext cx="8229600" cy="6335713"/>
          </a:xfrm>
        </p:spPr>
        <p:txBody>
          <a:bodyPr/>
          <a:lstStyle/>
          <a:p>
            <a:r>
              <a:rPr lang="tr-TR" altLang="en-US" sz="1600">
                <a:latin typeface="Comic Sans MS" pitchFamily="66" charset="0"/>
              </a:rPr>
              <a:t>Peckham CS, Hearing Impairment in Childhood, British Medical Bulletin, 1986</a:t>
            </a:r>
          </a:p>
          <a:p>
            <a:r>
              <a:rPr lang="tr-TR" altLang="tr-TR" sz="1600">
                <a:latin typeface="Comic Sans MS" pitchFamily="66" charset="0"/>
              </a:rPr>
              <a:t>Clark JG. Uses and abuses of hearing loss classification. </a:t>
            </a:r>
            <a:r>
              <a:rPr lang="tr-TR" altLang="tr-TR" sz="1600" i="1">
                <a:latin typeface="Comic Sans MS" pitchFamily="66" charset="0"/>
              </a:rPr>
              <a:t>Asha. </a:t>
            </a:r>
            <a:r>
              <a:rPr lang="tr-TR" altLang="tr-TR" sz="1600">
                <a:latin typeface="Comic Sans MS" pitchFamily="66" charset="0"/>
              </a:rPr>
              <a:t>Jul 1981;23(7):493-500.</a:t>
            </a:r>
          </a:p>
          <a:p>
            <a:r>
              <a:rPr lang="tr-TR" altLang="tr-TR" sz="1600">
                <a:latin typeface="Comic Sans MS" pitchFamily="66" charset="0"/>
              </a:rPr>
              <a:t>Eisen, M. D. &amp; Ryugo, D. K. (2007). Hearing molecules: Contributions from genetic deafness. </a:t>
            </a:r>
            <a:r>
              <a:rPr lang="tr-TR" altLang="tr-TR" sz="1600" i="1">
                <a:latin typeface="Comic Sans MS" pitchFamily="66" charset="0"/>
              </a:rPr>
              <a:t>Cellular and Molecular Life Sciences, 64</a:t>
            </a:r>
            <a:r>
              <a:rPr lang="tr-TR" altLang="tr-TR" sz="1600">
                <a:latin typeface="Comic Sans MS" pitchFamily="66" charset="0"/>
              </a:rPr>
              <a:t>(5)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566-580.Eisen, Ryugo 2007.</a:t>
            </a:r>
          </a:p>
          <a:p>
            <a:r>
              <a:rPr lang="tr-TR" altLang="tr-TR" sz="1600">
                <a:latin typeface="Comic Sans MS" pitchFamily="66" charset="0"/>
              </a:rPr>
              <a:t>Nance, W.&amp; Dodson, K. (2007). 2007 Marion Downs lecture part 1: How can newborn hearing screening be improved? </a:t>
            </a:r>
            <a:r>
              <a:rPr lang="tr-TR" altLang="tr-TR" sz="1600" i="1">
                <a:latin typeface="Comic Sans MS" pitchFamily="66" charset="0"/>
              </a:rPr>
              <a:t>Audiology Today, 19</a:t>
            </a:r>
            <a:r>
              <a:rPr lang="tr-TR" altLang="tr-TR" sz="1600">
                <a:latin typeface="Comic Sans MS" pitchFamily="66" charset="0"/>
              </a:rPr>
              <a:t>(4)</a:t>
            </a:r>
            <a:r>
              <a:rPr lang="tr-TR" altLang="tr-TR" sz="1600" i="1">
                <a:latin typeface="Comic Sans MS" pitchFamily="66" charset="0"/>
              </a:rPr>
              <a:t>, </a:t>
            </a:r>
            <a:r>
              <a:rPr lang="tr-TR" altLang="tr-TR" sz="1600">
                <a:latin typeface="Comic Sans MS" pitchFamily="66" charset="0"/>
              </a:rPr>
              <a:t>15-19.</a:t>
            </a:r>
          </a:p>
          <a:p>
            <a:r>
              <a:rPr lang="tr-TR" altLang="tr-TR" sz="1600">
                <a:latin typeface="Comic Sans MS" pitchFamily="66" charset="0"/>
              </a:rPr>
              <a:t>Yenidoğan İşitme Taraması Eğitim Kitabı, T.C. Sağlık Bakanlığı, </a:t>
            </a:r>
            <a:r>
              <a:rPr lang="tr-TR" altLang="tr-TR" sz="1600" b="1">
                <a:latin typeface="Comic Sans MS" pitchFamily="66" charset="0"/>
              </a:rPr>
              <a:t> </a:t>
            </a:r>
            <a:r>
              <a:rPr lang="tr-TR" altLang="tr-TR" sz="1600">
                <a:latin typeface="Comic Sans MS" pitchFamily="66" charset="0"/>
              </a:rPr>
              <a:t>Başbakanlık Özürlüler İdaresi Başkanlığı, Dokuz Eylül, Gazi, Hacettepe ve Marmara Üniversiteleri, 2006.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 0-5 years, McCormick, B., Taylor and Francis, 1988</a:t>
            </a:r>
          </a:p>
          <a:p>
            <a:r>
              <a:rPr lang="tr-TR" altLang="tr-TR" sz="1600">
                <a:latin typeface="Comic Sans MS" pitchFamily="66" charset="0"/>
              </a:rPr>
              <a:t>Pediatric audiology: Diagnosis, Technology, and Management. Madell, J.R., &amp; Flexer, C.,2008 New York: Thieme.</a:t>
            </a:r>
          </a:p>
          <a:p>
            <a:r>
              <a:rPr lang="tr-TR" altLang="tr-TR" sz="1600">
                <a:latin typeface="Comic Sans MS" pitchFamily="66" charset="0"/>
              </a:rPr>
              <a:t>Behavioral evaluation of hearing in infants and young children, Madell, J.R., Thieme, 1998</a:t>
            </a:r>
          </a:p>
          <a:p>
            <a:r>
              <a:rPr lang="tr-TR" altLang="tr-TR" sz="1600">
                <a:latin typeface="Comic Sans MS" pitchFamily="66" charset="0"/>
              </a:rPr>
              <a:t>Mynders JM. How hearing aids work. Goldenberg RA, ed. Hearing Aids. 1st ed. Philadelphia: Lippincott-Raven; 1996 p:117-140.</a:t>
            </a:r>
          </a:p>
          <a:p>
            <a:r>
              <a:rPr lang="tr-TR" altLang="tr-TR" sz="1600">
                <a:latin typeface="Comic Sans MS" pitchFamily="66" charset="0"/>
              </a:rPr>
              <a:t>Kim HH, Barrs MD. Hearing aids: a review of what’s new. Otolaryngol Head Neck Surgery 2006;131:1043-50.</a:t>
            </a:r>
          </a:p>
          <a:p>
            <a:r>
              <a:rPr lang="tr-TR" altLang="tr-TR" sz="1600">
                <a:latin typeface="Comic Sans MS" pitchFamily="66" charset="0"/>
              </a:rPr>
              <a:t>Suna Tokgöz-Yılmaz, Ahmet Ataş. İşitme Cihazlarında Teknolojik Gelişmeler. N Tan Ergin (Ed.), Kulak Burun Boğaz Hastalıklarında İleri Teknoloji. İstanbul: Amerikan Hastanesi Yayınları 201; (20): ss.48-68. </a:t>
            </a:r>
          </a:p>
          <a:p>
            <a:endParaRPr lang="tr-TR" altLang="tr-TR" sz="1600">
              <a:latin typeface="Comic Sans MS" pitchFamily="66" charset="0"/>
            </a:endParaRPr>
          </a:p>
          <a:p>
            <a:endParaRPr lang="tr-TR" altLang="tr-TR" sz="160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639</Words>
  <Application>Microsoft Office PowerPoint</Application>
  <PresentationFormat>Ekran Gösterisi (4:3)</PresentationFormat>
  <Paragraphs>66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Comic Sans MS</vt:lpstr>
      <vt:lpstr>Verdana</vt:lpstr>
      <vt:lpstr>Wingdings 3</vt:lpstr>
      <vt:lpstr>Ofis Teması</vt:lpstr>
      <vt:lpstr>Grafik</vt:lpstr>
      <vt:lpstr> CGM312 DİL VE KONUŞMA BOZUKLUKLARI Çocuk Gelişimi Yrd. Doç. Suna YILMAZ</vt:lpstr>
      <vt:lpstr>Koklear İmplant </vt:lpstr>
      <vt:lpstr>PowerPoint Sunusu</vt:lpstr>
      <vt:lpstr>Koklear İmplantlar</vt:lpstr>
      <vt:lpstr>KI Çalışma Prensibi</vt:lpstr>
      <vt:lpstr>İşitmeye Yardımcı Cihazlar</vt:lpstr>
      <vt:lpstr>SINIF İÇİ AKUSTİK SİSTEMLER</vt:lpstr>
      <vt:lpstr>sınıf içi gürültü düzeyi ve yansıma konuşmanın anlaşılmasını etkileyecek düzeyde ise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İŞİTME ENGELLİ ÇOCUKLAR CGL413 Çocuk Gelişimi Yrd. Doç. Suna YILMAZ</dc:title>
  <dc:creator>Sb</dc:creator>
  <cp:lastModifiedBy>Selim TOSUN</cp:lastModifiedBy>
  <cp:revision>13</cp:revision>
  <dcterms:created xsi:type="dcterms:W3CDTF">2019-03-14T14:20:54Z</dcterms:created>
  <dcterms:modified xsi:type="dcterms:W3CDTF">2021-12-06T04:57:40Z</dcterms:modified>
</cp:coreProperties>
</file>