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7103745" cy="1023429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notesViewPr>
    <p:cSldViewPr snapToGrid="0">
      <p:cViewPr varScale="1">
        <p:scale>
          <a:sx n="41" d="100"/>
          <a:sy n="41" d="100"/>
        </p:scale>
        <p:origin x="1794" y="54"/>
      </p:cViewPr>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9" Type="http://schemas.openxmlformats.org/officeDocument/2006/relationships/tableStyles" Target="tableStyles.xml"/><Relationship Id="rId18" Type="http://schemas.openxmlformats.org/officeDocument/2006/relationships/viewProps" Target="viewProps.xml"/><Relationship Id="rId17" Type="http://schemas.openxmlformats.org/officeDocument/2006/relationships/presProps" Target="presProps.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0" y="0"/>
            <a:ext cx="12208933" cy="6858000"/>
          </a:xfrm>
          <a:prstGeom prst="rect">
            <a:avLst/>
          </a:prstGeom>
          <a:noFill/>
          <a:ln w="9525">
            <a:noFill/>
          </a:ln>
        </p:spPr>
      </p:pic>
      <p:sp>
        <p:nvSpPr>
          <p:cNvPr id="2051" name="Rectangle 3"/>
          <p:cNvSpPr>
            <a:spLocks noGrp="1" noChangeArrowheads="1"/>
          </p:cNvSpPr>
          <p:nvPr>
            <p:ph type="ctrTitle"/>
          </p:nvPr>
        </p:nvSpPr>
        <p:spPr>
          <a:xfrm>
            <a:off x="624417" y="1196975"/>
            <a:ext cx="10943167" cy="1082675"/>
          </a:xfrm>
        </p:spPr>
        <p:txBody>
          <a:bodyPr/>
          <a:lstStyle>
            <a:lvl1pPr algn="ctr">
              <a:defRPr>
                <a:solidFill>
                  <a:schemeClr val="bg1"/>
                </a:solidFill>
              </a:defRPr>
            </a:lvl1pPr>
          </a:lstStyle>
          <a:p>
            <a:pPr lvl="0"/>
            <a:r>
              <a:rPr lang="en-US" altLang="zh-CN" noProof="0" smtClean="0"/>
              <a:t>Click to edit Master title style</a:t>
            </a:r>
            <a:endParaRPr lang="en-US" altLang="zh-CN" noProof="0" smtClean="0"/>
          </a:p>
        </p:txBody>
      </p:sp>
      <p:sp>
        <p:nvSpPr>
          <p:cNvPr id="2052" name="Rectangle 4"/>
          <p:cNvSpPr>
            <a:spLocks noGrp="1" noChangeArrowheads="1"/>
          </p:cNvSpPr>
          <p:nvPr>
            <p:ph type="subTitle" idx="1"/>
          </p:nvPr>
        </p:nvSpPr>
        <p:spPr>
          <a:xfrm>
            <a:off x="626533" y="2422525"/>
            <a:ext cx="10949517" cy="1752600"/>
          </a:xfrm>
        </p:spPr>
        <p:txBody>
          <a:bodyPr/>
          <a:lstStyle>
            <a:lvl1pPr marL="0" indent="0" algn="ctr">
              <a:buFontTx/>
              <a:buNone/>
              <a:defRPr>
                <a:solidFill>
                  <a:schemeClr val="bg1"/>
                </a:solidFill>
              </a:defRPr>
            </a:lvl1pPr>
          </a:lstStyle>
          <a:p>
            <a:pPr lvl="0"/>
            <a:r>
              <a:rPr lang="en-US" altLang="zh-CN" noProof="0" smtClean="0"/>
              <a:t>Click to edit Master subtitle style</a:t>
            </a:r>
            <a:endParaRPr lang="en-US" altLang="zh-CN" noProof="0" smtClean="0"/>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FDE934FF-F4E1-47C5-9CA5-30A81DDE2BE4}" type="datetimeFigureOut">
              <a:rPr lang="en-US" smtClean="0"/>
            </a:fld>
            <a:endParaRPr lang="en-US"/>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B3561BA9-CDCF-4958-B8AB-66F3BF063E13}" type="slidenum">
              <a:rPr lang="en-US" smtClean="0"/>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90500"/>
            <a:ext cx="8026400" cy="593725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FDE934FF-F4E1-47C5-9CA5-30A81DDE2BE4}" type="datetimeFigureOut">
              <a:rPr lang="en-US" smtClean="0"/>
            </a:fld>
            <a:endParaRPr lang="en-US"/>
          </a:p>
        </p:txBody>
      </p:sp>
      <p:sp>
        <p:nvSpPr>
          <p:cNvPr id="8" name="Footer Placeholder 7"/>
          <p:cNvSpPr>
            <a:spLocks noGrp="1"/>
          </p:cNvSpPr>
          <p:nvPr>
            <p:ph type="ftr" sz="quarter" idx="11"/>
          </p:nvPr>
        </p:nvSpPr>
        <p:spPr/>
        <p:txBody>
          <a:bodyPr/>
          <a:p>
            <a:endParaRPr lang="en-US"/>
          </a:p>
        </p:txBody>
      </p:sp>
      <p:sp>
        <p:nvSpPr>
          <p:cNvPr id="9" name="Slide Number Placeholder 8"/>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FDE934FF-F4E1-47C5-9CA5-30A81DDE2BE4}" type="datetimeFigureOut">
              <a:rPr lang="en-US" smtClean="0"/>
            </a:fld>
            <a:endParaRPr lang="en-US"/>
          </a:p>
        </p:txBody>
      </p:sp>
      <p:sp>
        <p:nvSpPr>
          <p:cNvPr id="4" name="Footer Placeholder 3"/>
          <p:cNvSpPr>
            <a:spLocks noGrp="1"/>
          </p:cNvSpPr>
          <p:nvPr>
            <p:ph type="ftr" sz="quarter" idx="11"/>
          </p:nvPr>
        </p:nvSpPr>
        <p:spPr/>
        <p:txBody>
          <a:bodyPr/>
          <a:p>
            <a:endParaRPr lang="en-US"/>
          </a:p>
        </p:txBody>
      </p:sp>
      <p:sp>
        <p:nvSpPr>
          <p:cNvPr id="5" name="Slide Number Placeholder 4"/>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FDE934FF-F4E1-47C5-9CA5-30A81DDE2BE4}" type="datetimeFigureOut">
              <a:rPr lang="en-US" smtClean="0"/>
            </a:fld>
            <a:endParaRPr lang="en-US"/>
          </a:p>
        </p:txBody>
      </p:sp>
      <p:sp>
        <p:nvSpPr>
          <p:cNvPr id="3" name="Footer Placeholder 2"/>
          <p:cNvSpPr>
            <a:spLocks noGrp="1"/>
          </p:cNvSpPr>
          <p:nvPr>
            <p:ph type="ftr" sz="quarter" idx="11"/>
          </p:nvPr>
        </p:nvSpPr>
        <p:spPr/>
        <p:txBody>
          <a:bodyPr/>
          <a:p>
            <a:endParaRPr lang="en-US"/>
          </a:p>
        </p:txBody>
      </p:sp>
      <p:sp>
        <p:nvSpPr>
          <p:cNvPr id="4" name="Slide Number Placeholder 3"/>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9"/>
          <p:cNvPicPr>
            <a:picLocks noChangeAspect="1"/>
          </p:cNvPicPr>
          <p:nvPr/>
        </p:nvPicPr>
        <p:blipFill>
          <a:blip r:embed="rId12"/>
          <a:stretch>
            <a:fillRect/>
          </a:stretch>
        </p:blipFill>
        <p:spPr>
          <a:xfrm>
            <a:off x="0" y="0"/>
            <a:ext cx="12208933"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p>
            <a:pPr lvl="0"/>
            <a:r>
              <a:rPr lang="en-US" altLang="zh-CN" dirty="0"/>
              <a:t>Click to edit Master title style</a:t>
            </a:r>
            <a:endParaRPr lang="en-US" altLang="zh-CN" dirty="0"/>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FDE934FF-F4E1-47C5-9CA5-30A81DDE2BE4}" type="datetimeFigureOut">
              <a:rPr lang="en-US" smtClean="0"/>
            </a:fld>
            <a:endParaRPr lang="en-US"/>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B3561BA9-CDCF-4958-B8AB-66F3BF063E13}"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ctrTitle"/>
          </p:nvPr>
        </p:nvSpPr>
        <p:spPr>
          <a:xfrm>
            <a:off x="624417" y="1964690"/>
            <a:ext cx="10943167" cy="1082675"/>
          </a:xfrm>
        </p:spPr>
        <p:txBody>
          <a:bodyPr/>
          <a:p>
            <a:r>
              <a:rPr lang="tr-TR" altLang="en-US" sz="4400" b="1">
                <a:solidFill>
                  <a:schemeClr val="tx1"/>
                </a:solidFill>
              </a:rPr>
              <a:t>KAT HİZMETLERİ YÖNETİMİ</a:t>
            </a:r>
            <a:endParaRPr lang="tr-TR" altLang="en-US" sz="4400" b="1">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127000" y="147955"/>
            <a:ext cx="11968480" cy="6538595"/>
          </a:xfrm>
        </p:spPr>
        <p:txBody>
          <a:bodyPr/>
          <a:p>
            <a:pPr marL="0" indent="0">
              <a:buNone/>
            </a:pPr>
            <a:r>
              <a:rPr lang="en-US" sz="2800" b="1">
                <a:latin typeface="Times New Roman" panose="02020603050405020304" charset="0"/>
              </a:rPr>
              <a:t>3. Aylık </a:t>
            </a:r>
            <a:endParaRPr lang="en-US" sz="2800" b="1">
              <a:latin typeface="Times New Roman" panose="02020603050405020304" charset="0"/>
            </a:endParaRPr>
          </a:p>
          <a:p>
            <a:pPr marL="0" indent="0">
              <a:buNone/>
            </a:pPr>
            <a:r>
              <a:rPr lang="en-US" sz="2400">
                <a:latin typeface="Times New Roman" panose="02020603050405020304" charset="0"/>
              </a:rPr>
              <a:t>Aylık temizlik programında şu işler yapılır: </a:t>
            </a:r>
            <a:endParaRPr lang="en-US" sz="2400">
              <a:latin typeface="Times New Roman" panose="02020603050405020304" charset="0"/>
            </a:endParaRPr>
          </a:p>
          <a:p>
            <a:r>
              <a:rPr lang="en-US" sz="2400">
                <a:latin typeface="Times New Roman" panose="02020603050405020304" charset="0"/>
              </a:rPr>
              <a:t>Tül, perde yıkanması, </a:t>
            </a:r>
            <a:endParaRPr lang="en-US" sz="2400">
              <a:latin typeface="Times New Roman" panose="02020603050405020304" charset="0"/>
            </a:endParaRPr>
          </a:p>
          <a:p>
            <a:r>
              <a:rPr lang="en-US" sz="2400">
                <a:latin typeface="Times New Roman" panose="02020603050405020304" charset="0"/>
              </a:rPr>
              <a:t>Zeminlerin cilalanması, </a:t>
            </a:r>
            <a:endParaRPr lang="en-US" sz="2400">
              <a:latin typeface="Times New Roman" panose="02020603050405020304" charset="0"/>
            </a:endParaRPr>
          </a:p>
          <a:p>
            <a:r>
              <a:rPr lang="en-US" sz="2400">
                <a:latin typeface="Times New Roman" panose="02020603050405020304" charset="0"/>
              </a:rPr>
              <a:t>Madeni eşyaların parlatılması, </a:t>
            </a:r>
            <a:endParaRPr lang="en-US" sz="2400">
              <a:latin typeface="Times New Roman" panose="02020603050405020304" charset="0"/>
            </a:endParaRPr>
          </a:p>
          <a:p>
            <a:r>
              <a:rPr lang="en-US" sz="2400">
                <a:latin typeface="Times New Roman" panose="02020603050405020304" charset="0"/>
              </a:rPr>
              <a:t>Yatağın alt-üst edilerek havalandırılması, </a:t>
            </a:r>
            <a:endParaRPr lang="en-US" sz="2400">
              <a:latin typeface="Times New Roman" panose="02020603050405020304" charset="0"/>
            </a:endParaRPr>
          </a:p>
          <a:p>
            <a:pPr marL="457200" indent="-457200">
              <a:buFont typeface="Arial" panose="020B0604020202020204" pitchFamily="34" charset="0"/>
              <a:buChar char="•"/>
            </a:pPr>
            <a:r>
              <a:rPr lang="en-US" sz="2400">
                <a:latin typeface="Times New Roman" panose="02020603050405020304" charset="0"/>
              </a:rPr>
              <a:t>Halılardan lekelerin çıkarılması, </a:t>
            </a:r>
            <a:endParaRPr lang="en-US" sz="2400">
              <a:latin typeface="Times New Roman" panose="02020603050405020304" charset="0"/>
            </a:endParaRPr>
          </a:p>
          <a:p>
            <a:r>
              <a:rPr lang="en-US" sz="2400">
                <a:latin typeface="Times New Roman" panose="02020603050405020304" charset="0"/>
              </a:rPr>
              <a:t> Mobilya döşemelerinin silinmesi, </a:t>
            </a:r>
            <a:endParaRPr lang="en-US" sz="2400">
              <a:latin typeface="Times New Roman" panose="02020603050405020304" charset="0"/>
            </a:endParaRPr>
          </a:p>
          <a:p>
            <a:r>
              <a:rPr lang="en-US" sz="2400">
                <a:latin typeface="Times New Roman" panose="02020603050405020304" charset="0"/>
              </a:rPr>
              <a:t>Envanter yapılması. </a:t>
            </a:r>
            <a:endParaRPr lang="en-US" sz="2400">
              <a:latin typeface="Times New Roman" panose="0202060305040502030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0645" y="86995"/>
            <a:ext cx="12106275" cy="6674485"/>
          </a:xfrm>
        </p:spPr>
        <p:txBody>
          <a:bodyPr/>
          <a:p>
            <a:pPr marL="0" indent="0">
              <a:buNone/>
            </a:pPr>
            <a:r>
              <a:rPr lang="en-US" sz="2800" b="1">
                <a:latin typeface="Times New Roman" panose="02020603050405020304" charset="0"/>
              </a:rPr>
              <a:t>4. Mevsimlik </a:t>
            </a:r>
            <a:endParaRPr lang="en-US" sz="2800" b="1">
              <a:latin typeface="Times New Roman" panose="02020603050405020304" charset="0"/>
            </a:endParaRPr>
          </a:p>
          <a:p>
            <a:pPr marL="0" indent="0">
              <a:buNone/>
            </a:pPr>
            <a:r>
              <a:rPr lang="en-US" sz="2400">
                <a:latin typeface="Times New Roman" panose="02020603050405020304" charset="0"/>
              </a:rPr>
              <a:t>İşletmenin çalışma takvimine göre değişebilir. Bazı işletmeler tüm yıl çalışırken, bazıları sezonluk (yaz-kış) çalışmaktadır. </a:t>
            </a:r>
            <a:endParaRPr lang="en-US" sz="2400">
              <a:latin typeface="Times New Roman" panose="02020603050405020304" charset="0"/>
            </a:endParaRPr>
          </a:p>
          <a:p>
            <a:r>
              <a:rPr lang="en-US" sz="2400">
                <a:latin typeface="Times New Roman" panose="02020603050405020304" charset="0"/>
              </a:rPr>
              <a:t>Mevsimlik temizlik olarak şöyle sıralanabilir: </a:t>
            </a:r>
            <a:endParaRPr lang="en-US" sz="2400">
              <a:latin typeface="Times New Roman" panose="02020603050405020304" charset="0"/>
            </a:endParaRPr>
          </a:p>
          <a:p>
            <a:r>
              <a:rPr lang="en-US" sz="2400">
                <a:latin typeface="Times New Roman" panose="02020603050405020304" charset="0"/>
              </a:rPr>
              <a:t> Duvarların boyanması, silinmesi, </a:t>
            </a:r>
            <a:endParaRPr lang="en-US" sz="2400">
              <a:latin typeface="Times New Roman" panose="02020603050405020304" charset="0"/>
            </a:endParaRPr>
          </a:p>
          <a:p>
            <a:r>
              <a:rPr lang="en-US" sz="2400">
                <a:latin typeface="Times New Roman" panose="02020603050405020304" charset="0"/>
              </a:rPr>
              <a:t> Envanter denetimlerinin yapılması, </a:t>
            </a:r>
            <a:endParaRPr lang="en-US" sz="2400">
              <a:latin typeface="Times New Roman" panose="02020603050405020304" charset="0"/>
            </a:endParaRPr>
          </a:p>
          <a:p>
            <a:r>
              <a:rPr lang="en-US" sz="2400">
                <a:latin typeface="Times New Roman" panose="02020603050405020304" charset="0"/>
              </a:rPr>
              <a:t> Tüm katların ilaçlanması, </a:t>
            </a:r>
            <a:endParaRPr lang="en-US" sz="2400">
              <a:latin typeface="Times New Roman" panose="02020603050405020304" charset="0"/>
            </a:endParaRPr>
          </a:p>
          <a:p>
            <a:r>
              <a:rPr lang="en-US" sz="2400">
                <a:latin typeface="Times New Roman" panose="02020603050405020304" charset="0"/>
              </a:rPr>
              <a:t> Mobilyaların bakımının yapılması, </a:t>
            </a:r>
            <a:endParaRPr lang="en-US" sz="2400">
              <a:latin typeface="Times New Roman" panose="02020603050405020304" charset="0"/>
            </a:endParaRPr>
          </a:p>
          <a:p>
            <a:r>
              <a:rPr lang="en-US" sz="2400">
                <a:latin typeface="Times New Roman" panose="02020603050405020304" charset="0"/>
              </a:rPr>
              <a:t>Halıların yıkanması, </a:t>
            </a:r>
            <a:endParaRPr lang="en-US" sz="2400">
              <a:latin typeface="Times New Roman" panose="02020603050405020304" charset="0"/>
            </a:endParaRPr>
          </a:p>
          <a:p>
            <a:r>
              <a:rPr lang="en-US" sz="2400">
                <a:latin typeface="Times New Roman" panose="02020603050405020304" charset="0"/>
              </a:rPr>
              <a:t> Klima, kalorifer vb.’nin kontrol edilip, bakımlarının yaptırılması. </a:t>
            </a:r>
            <a:endParaRPr lang="en-US" sz="2400">
              <a:latin typeface="Times New Roman" panose="0202060305040502030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51435" y="190500"/>
            <a:ext cx="11984355" cy="582930"/>
          </a:xfrm>
        </p:spPr>
        <p:txBody>
          <a:bodyPr/>
          <a:p>
            <a:pPr algn="ctr"/>
            <a:r>
              <a:rPr lang="en-US" sz="2800" b="1">
                <a:solidFill>
                  <a:srgbClr val="FF0000"/>
                </a:solidFill>
                <a:latin typeface="Times New Roman" panose="02020603050405020304" charset="0"/>
              </a:rPr>
              <a:t>İŞLERİN ÇİZELGEYE DÖNÜŞTÜRÜLMESİ </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52070" y="1069340"/>
            <a:ext cx="12110720" cy="5708015"/>
          </a:xfrm>
        </p:spPr>
        <p:txBody>
          <a:bodyPr/>
          <a:p>
            <a:pPr marL="0" indent="0">
              <a:buNone/>
            </a:pPr>
            <a:r>
              <a:rPr lang="en-US" sz="2800" b="1">
                <a:latin typeface="Times New Roman" panose="02020603050405020304" charset="0"/>
              </a:rPr>
              <a:t>1. Çizelgenin Tanımı ve Önemi </a:t>
            </a:r>
            <a:endParaRPr lang="en-US" sz="2800" b="1">
              <a:latin typeface="Times New Roman" panose="02020603050405020304" charset="0"/>
            </a:endParaRPr>
          </a:p>
          <a:p>
            <a:pPr marL="0" indent="0">
              <a:buNone/>
            </a:pPr>
            <a:r>
              <a:rPr lang="en-US" sz="2400">
                <a:latin typeface="Times New Roman" panose="02020603050405020304" charset="0"/>
              </a:rPr>
              <a:t>Yapılacak işlerin bölümlere ayrılarak kâğıt üzerinde gösterilmesidir. Şu bilgilere dayanılarak yapılacak işlerin çizelgesi oluşturulur: </a:t>
            </a:r>
            <a:endParaRPr lang="en-US" sz="2400">
              <a:latin typeface="Times New Roman" panose="02020603050405020304" charset="0"/>
            </a:endParaRPr>
          </a:p>
          <a:p>
            <a:pPr marL="457200" indent="-457200"/>
            <a:r>
              <a:rPr lang="en-US" sz="2400">
                <a:latin typeface="Times New Roman" panose="02020603050405020304" charset="0"/>
              </a:rPr>
              <a:t>Kat hizmetleri departmanının görev alanları belirlenir. </a:t>
            </a:r>
            <a:endParaRPr lang="en-US" sz="2400">
              <a:latin typeface="Times New Roman" panose="02020603050405020304" charset="0"/>
            </a:endParaRPr>
          </a:p>
          <a:p>
            <a:pPr marL="457200" indent="-457200"/>
            <a:r>
              <a:rPr lang="en-US" sz="2400">
                <a:latin typeface="Times New Roman" panose="02020603050405020304" charset="0"/>
              </a:rPr>
              <a:t>Temizlikle ilgili standartlar belirlenir. </a:t>
            </a:r>
            <a:endParaRPr lang="en-US" sz="2400">
              <a:latin typeface="Times New Roman" panose="02020603050405020304" charset="0"/>
            </a:endParaRPr>
          </a:p>
          <a:p>
            <a:pPr marL="457200" indent="-457200"/>
            <a:r>
              <a:rPr lang="en-US" sz="2400">
                <a:latin typeface="Times New Roman" panose="02020603050405020304" charset="0"/>
              </a:rPr>
              <a:t>Süre belirlenir. </a:t>
            </a:r>
            <a:endParaRPr lang="en-US" sz="2400">
              <a:latin typeface="Times New Roman" panose="02020603050405020304" charset="0"/>
            </a:endParaRPr>
          </a:p>
          <a:p>
            <a:pPr marL="457200" indent="-457200"/>
            <a:r>
              <a:rPr lang="en-US" sz="2400">
                <a:latin typeface="Times New Roman" panose="02020603050405020304" charset="0"/>
              </a:rPr>
              <a:t>Kullanılacak temizlik malzemeleri belirlenir. </a:t>
            </a:r>
            <a:endParaRPr lang="en-US" sz="2400">
              <a:latin typeface="Times New Roman" panose="02020603050405020304" charset="0"/>
            </a:endParaRPr>
          </a:p>
          <a:p>
            <a:pPr marL="457200" indent="-457200"/>
            <a:r>
              <a:rPr lang="en-US" sz="2400">
                <a:latin typeface="Times New Roman" panose="02020603050405020304" charset="0"/>
              </a:rPr>
              <a:t>Temizliğin ne kadar sıklıkla yapılacağı belirlenir.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Bir oda görevlisinin bir hafta boyunca gerçekleştirdiği işler çizelge halinde aşağıda gösterilmektedir.</a:t>
            </a:r>
            <a:r>
              <a:rPr lang="en-US" sz="2800">
                <a:latin typeface="Times New Roman" panose="02020603050405020304" charset="0"/>
              </a:rPr>
              <a:t> </a:t>
            </a:r>
            <a:endParaRPr lang="en-US" sz="2800">
              <a:latin typeface="Times New Roman" panose="0202060305040502030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6350" y="117475"/>
            <a:ext cx="12119610" cy="6689725"/>
          </a:xfrm>
        </p:spPr>
        <p:txBody>
          <a:bodyPr/>
          <a:p>
            <a:pPr marL="0" indent="0">
              <a:buNone/>
            </a:pPr>
            <a:r>
              <a:rPr lang="en-US" sz="2800" b="1">
                <a:latin typeface="Times New Roman" panose="02020603050405020304" charset="0"/>
              </a:rPr>
              <a:t>Temizlik Türü                         Sıklık                         Kullanılan Malzeme </a:t>
            </a:r>
            <a:endParaRPr lang="en-US" sz="2800" b="1">
              <a:latin typeface="Times New Roman" panose="02020603050405020304" charset="0"/>
            </a:endParaRPr>
          </a:p>
          <a:p>
            <a:pPr marL="0" indent="0">
              <a:buNone/>
            </a:pPr>
            <a:r>
              <a:rPr lang="en-US" sz="2400">
                <a:latin typeface="Times New Roman" panose="02020603050405020304" charset="0"/>
              </a:rPr>
              <a:t>Yatakların yapılması                         Günlük                           Yatak takımı </a:t>
            </a:r>
            <a:endParaRPr lang="en-US" sz="2400">
              <a:latin typeface="Times New Roman" panose="02020603050405020304" charset="0"/>
            </a:endParaRPr>
          </a:p>
          <a:p>
            <a:pPr marL="0" indent="0">
              <a:buNone/>
            </a:pPr>
            <a:r>
              <a:rPr lang="en-US" sz="2400">
                <a:latin typeface="Times New Roman" panose="02020603050405020304" charset="0"/>
              </a:rPr>
              <a:t>Banyo temizliği                                Günlük                        Temizlik ilaçları </a:t>
            </a:r>
            <a:endParaRPr lang="en-US" sz="2400">
              <a:latin typeface="Times New Roman" panose="02020603050405020304" charset="0"/>
            </a:endParaRPr>
          </a:p>
          <a:p>
            <a:pPr marL="0" indent="0">
              <a:buNone/>
            </a:pPr>
            <a:r>
              <a:rPr lang="en-US" sz="2400">
                <a:latin typeface="Times New Roman" panose="02020603050405020304" charset="0"/>
              </a:rPr>
              <a:t>Odanın tozunun alınması                  Günlük                              Toz bezleri</a:t>
            </a:r>
            <a:endParaRPr lang="en-US" sz="2400">
              <a:latin typeface="Times New Roman" panose="02020603050405020304" charset="0"/>
            </a:endParaRPr>
          </a:p>
          <a:p>
            <a:pPr marL="0" indent="0">
              <a:buNone/>
            </a:pPr>
            <a:r>
              <a:rPr lang="en-US" sz="2400">
                <a:latin typeface="Times New Roman" panose="02020603050405020304" charset="0"/>
              </a:rPr>
              <a:t>Genel alanların temizliği                 Haftada 2-3 kez           Temizlik malzemeleri </a:t>
            </a:r>
            <a:endParaRPr lang="en-US" sz="2400">
              <a:latin typeface="Times New Roman" panose="02020603050405020304" charset="0"/>
            </a:endParaRPr>
          </a:p>
          <a:p>
            <a:pPr marL="0" indent="0">
              <a:buNone/>
            </a:pPr>
            <a:r>
              <a:rPr lang="en-US" sz="2400">
                <a:latin typeface="Times New Roman" panose="02020603050405020304" charset="0"/>
              </a:rPr>
              <a:t>Camların silinmesi                           Haftalık                      Camsil, cam bezi(güderi) </a:t>
            </a:r>
            <a:endParaRPr lang="en-US" sz="2400">
              <a:latin typeface="Times New Roman" panose="02020603050405020304" charset="0"/>
            </a:endParaRPr>
          </a:p>
          <a:p>
            <a:pPr marL="0" indent="0">
              <a:buNone/>
            </a:pPr>
            <a:r>
              <a:rPr lang="en-US" sz="2400">
                <a:latin typeface="Times New Roman" panose="02020603050405020304" charset="0"/>
              </a:rPr>
              <a:t>Cilalama                                             Aylık                               Cila ve makinesi</a:t>
            </a:r>
            <a:endParaRPr lang="en-US" sz="2400">
              <a:latin typeface="Times New Roman" panose="02020603050405020304" charset="0"/>
            </a:endParaRPr>
          </a:p>
          <a:p>
            <a:pPr marL="0" indent="0">
              <a:buNone/>
            </a:pPr>
            <a:r>
              <a:rPr lang="en-US" sz="2400">
                <a:latin typeface="Times New Roman" panose="02020603050405020304" charset="0"/>
              </a:rPr>
              <a:t>Tül, perde yıkanması                         Aylık                             Çamaşır deterjanı </a:t>
            </a:r>
            <a:endParaRPr lang="en-US" sz="2400">
              <a:latin typeface="Times New Roman" panose="02020603050405020304" charset="0"/>
            </a:endParaRPr>
          </a:p>
          <a:p>
            <a:pPr marL="0" indent="0">
              <a:buNone/>
            </a:pPr>
            <a:r>
              <a:rPr lang="en-US" sz="2400">
                <a:latin typeface="Times New Roman" panose="02020603050405020304" charset="0"/>
              </a:rPr>
              <a:t>Duvarların boyanması                     Mevsimlik                                  Boya </a:t>
            </a:r>
            <a:endParaRPr lang="en-US" sz="2400">
              <a:latin typeface="Times New Roman" panose="02020603050405020304" charset="0"/>
            </a:endParaRPr>
          </a:p>
          <a:p>
            <a:pPr marL="0" indent="0">
              <a:buNone/>
            </a:pPr>
            <a:r>
              <a:rPr lang="en-US" sz="2400">
                <a:latin typeface="Times New Roman" panose="02020603050405020304" charset="0"/>
              </a:rPr>
              <a:t>Mobilya bakımı                             Mevsimlik                             Cila, boya </a:t>
            </a:r>
            <a:endParaRPr lang="en-US" sz="2400">
              <a:latin typeface="Times New Roman" panose="02020603050405020304" charset="0"/>
            </a:endParaRPr>
          </a:p>
          <a:p>
            <a:pPr marL="0" indent="0">
              <a:buNone/>
            </a:pPr>
            <a:r>
              <a:rPr lang="en-US" sz="2800">
                <a:latin typeface="Times New Roman" panose="02020603050405020304" charset="0"/>
              </a:rPr>
              <a:t>  </a:t>
            </a:r>
            <a:endParaRPr lang="en-US" sz="2800">
              <a:latin typeface="Times New Roman" panose="02020603050405020304" charset="0"/>
            </a:endParaRPr>
          </a:p>
          <a:p>
            <a:pPr marL="0" indent="0">
              <a:buNone/>
            </a:pPr>
            <a:r>
              <a:rPr lang="en-US" sz="2800">
                <a:latin typeface="Times New Roman" panose="02020603050405020304" charset="0"/>
              </a:rPr>
              <a:t> </a:t>
            </a:r>
            <a:endParaRPr lang="en-US" sz="2800">
              <a:latin typeface="Times New Roman" panose="0202060305040502030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sz="3200"/>
              <a:t>Kaynakça</a:t>
            </a:r>
            <a:endParaRPr lang="tr-TR" altLang="en-US" sz="3200"/>
          </a:p>
        </p:txBody>
      </p:sp>
      <p:sp>
        <p:nvSpPr>
          <p:cNvPr id="3" name="Content Placeholder 2"/>
          <p:cNvSpPr>
            <a:spLocks noGrp="1"/>
          </p:cNvSpPr>
          <p:nvPr>
            <p:ph idx="1"/>
          </p:nvPr>
        </p:nvSpPr>
        <p:spPr/>
        <p:txBody>
          <a:bodyPr/>
          <a:p>
            <a:pPr marL="0" indent="0" algn="l">
              <a:buNone/>
            </a:pPr>
            <a:r>
              <a:rPr lang="tr-TR" altLang="en-US" sz="2800">
                <a:sym typeface="+mn-ea"/>
              </a:rPr>
              <a:t>Ankuzem, Kat Hizmetleri Yönetimi, Ankara, s.1-80</a:t>
            </a:r>
            <a:endParaRPr lang="tr-TR" altLang="en-US" sz="2800"/>
          </a:p>
          <a:p>
            <a:pPr marL="0" indent="0">
              <a:buNone/>
            </a:pP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17145" y="102235"/>
            <a:ext cx="12226290" cy="582930"/>
          </a:xfrm>
        </p:spPr>
        <p:txBody>
          <a:bodyPr/>
          <a:p>
            <a:pPr algn="ctr"/>
            <a:r>
              <a:rPr lang="en-US" sz="2800" b="1">
                <a:solidFill>
                  <a:srgbClr val="FF0000"/>
                </a:solidFill>
                <a:latin typeface="Times New Roman" panose="02020603050405020304" charset="0"/>
              </a:rPr>
              <a:t>İŞ PLANININ OLUŞTURULMASI </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16510" y="820420"/>
            <a:ext cx="12101195" cy="6064885"/>
          </a:xfrm>
        </p:spPr>
        <p:txBody>
          <a:bodyPr/>
          <a:p>
            <a:pPr marL="0" indent="0">
              <a:buNone/>
            </a:pPr>
            <a:r>
              <a:rPr lang="en-US" sz="2800" b="1">
                <a:latin typeface="Times New Roman" panose="02020603050405020304" charset="0"/>
              </a:rPr>
              <a:t>1. İş Planının Tanımı </a:t>
            </a:r>
            <a:endParaRPr lang="en-US" sz="2800" b="1">
              <a:latin typeface="Times New Roman" panose="02020603050405020304" charset="0"/>
            </a:endParaRPr>
          </a:p>
          <a:p>
            <a:pPr marL="0" indent="0">
              <a:buNone/>
            </a:pPr>
            <a:r>
              <a:rPr lang="en-US" sz="2400">
                <a:latin typeface="Times New Roman" panose="02020603050405020304" charset="0"/>
              </a:rPr>
              <a:t>Planlama önceden belirlenmiş hedeflere ulaşmak için eldeki kaynaklarla yapılacak işlerin programlanmasıdır. Kat hizmetlerinde hedefe ulaşmak için yapılacak işlerin önceden programlanması iş planını oluşturur.</a:t>
            </a:r>
            <a:r>
              <a:rPr lang="en-US" sz="2800">
                <a:latin typeface="Times New Roman" panose="02020603050405020304" charset="0"/>
              </a:rPr>
              <a:t> </a:t>
            </a:r>
            <a:endParaRPr lang="en-US" sz="2800">
              <a:latin typeface="Times New Roman" panose="02020603050405020304" charset="0"/>
            </a:endParaRPr>
          </a:p>
          <a:p>
            <a:pPr marL="0" indent="0">
              <a:lnSpc>
                <a:spcPct val="60000"/>
              </a:lnSpc>
              <a:buNone/>
            </a:pPr>
            <a:endParaRPr lang="en-US" sz="2800">
              <a:latin typeface="Times New Roman" panose="02020603050405020304" charset="0"/>
            </a:endParaRPr>
          </a:p>
          <a:p>
            <a:pPr marL="0" indent="0">
              <a:buNone/>
            </a:pPr>
            <a:r>
              <a:rPr lang="en-US" sz="2800" b="1">
                <a:latin typeface="Times New Roman" panose="02020603050405020304" charset="0"/>
              </a:rPr>
              <a:t>2. İş Planının Önemi </a:t>
            </a:r>
            <a:endParaRPr lang="en-US" sz="2800" b="1">
              <a:latin typeface="Times New Roman" panose="02020603050405020304" charset="0"/>
            </a:endParaRPr>
          </a:p>
          <a:p>
            <a:pPr marL="0" indent="0">
              <a:buNone/>
            </a:pPr>
            <a:r>
              <a:rPr lang="en-US" sz="2400">
                <a:latin typeface="Times New Roman" panose="02020603050405020304" charset="0"/>
              </a:rPr>
              <a:t>Önceden hazırlanmış iyi bir iş planı sayesinde amaçlara daha kolay ulaşılacak ve kaynaklar en uygun şekilde kullanılacaktır. </a:t>
            </a:r>
            <a:endParaRPr lang="en-US" sz="2400">
              <a:latin typeface="Times New Roman" panose="02020603050405020304" charset="0"/>
            </a:endParaRPr>
          </a:p>
          <a:p>
            <a:pPr marL="0" indent="0">
              <a:buNone/>
            </a:pPr>
            <a:r>
              <a:rPr lang="en-US" sz="2400">
                <a:latin typeface="Times New Roman" panose="02020603050405020304" charset="0"/>
              </a:rPr>
              <a:t>Örneğin </a:t>
            </a:r>
            <a:endParaRPr lang="en-US" sz="2400">
              <a:latin typeface="Times New Roman" panose="02020603050405020304" charset="0"/>
            </a:endParaRPr>
          </a:p>
          <a:p>
            <a:pPr marL="457200" indent="-457200"/>
            <a:r>
              <a:rPr lang="en-US" sz="2400">
                <a:latin typeface="Times New Roman" panose="02020603050405020304" charset="0"/>
                <a:sym typeface="+mn-ea"/>
              </a:rPr>
              <a:t>Kat hizmetleri departmanında kaç kişi çalışacaktır? </a:t>
            </a:r>
            <a:endParaRPr lang="en-US" sz="2400">
              <a:latin typeface="Times New Roman" panose="02020603050405020304" charset="0"/>
            </a:endParaRPr>
          </a:p>
          <a:p>
            <a:pPr marL="457200" indent="-457200"/>
            <a:r>
              <a:rPr lang="en-US" sz="2400">
                <a:latin typeface="Times New Roman" panose="02020603050405020304" charset="0"/>
                <a:sym typeface="+mn-ea"/>
              </a:rPr>
              <a:t>Görev dağılımı nasıl yapılacaktır? </a:t>
            </a:r>
            <a:endParaRPr lang="en-US" sz="2400">
              <a:latin typeface="Times New Roman" panose="02020603050405020304" charset="0"/>
            </a:endParaRPr>
          </a:p>
          <a:p>
            <a:pPr marL="457200" indent="-457200"/>
            <a:r>
              <a:rPr lang="en-US" sz="2400">
                <a:latin typeface="Times New Roman" panose="02020603050405020304" charset="0"/>
                <a:sym typeface="+mn-ea"/>
              </a:rPr>
              <a:t>Ne kadar malzeme ihtiyacı olacaktır? </a:t>
            </a:r>
            <a:endParaRPr lang="en-US" sz="2400">
              <a:latin typeface="Times New Roman" panose="02020603050405020304" charset="0"/>
            </a:endParaRPr>
          </a:p>
          <a:p>
            <a:pPr marL="457200" indent="-457200"/>
            <a:r>
              <a:rPr lang="en-US" sz="2400">
                <a:latin typeface="Times New Roman" panose="02020603050405020304" charset="0"/>
                <a:sym typeface="+mn-ea"/>
              </a:rPr>
              <a:t>Ne kadar bir bütçe ayrılmalıdır? </a:t>
            </a:r>
            <a:endParaRPr lang="en-US" sz="2400">
              <a:latin typeface="Times New Roman" panose="02020603050405020304" charset="0"/>
            </a:endParaRPr>
          </a:p>
          <a:p>
            <a:pPr marL="457200" indent="-457200"/>
            <a:r>
              <a:rPr lang="en-US" sz="2400">
                <a:latin typeface="Times New Roman" panose="02020603050405020304" charset="0"/>
                <a:sym typeface="+mn-ea"/>
              </a:rPr>
              <a:t>Ne kadar zamanda işler bitirilecektir? gibi sorular planlama aşamasında cevaplandırılır.</a:t>
            </a:r>
            <a:endParaRPr lang="en-US" sz="2400">
              <a:latin typeface="Times New Roman" panose="02020603050405020304" charset="0"/>
            </a:endParaRPr>
          </a:p>
          <a:p>
            <a:pPr marL="0" indent="0">
              <a:buNone/>
            </a:pPr>
            <a:endParaRPr lang="en-US" sz="2400">
              <a:latin typeface="Times New Roman" panose="0202060305040502030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115570" y="101600"/>
            <a:ext cx="11961495" cy="1073785"/>
          </a:xfrm>
        </p:spPr>
        <p:txBody>
          <a:bodyPr/>
          <a:p>
            <a:pPr algn="ctr"/>
            <a:r>
              <a:rPr lang="en-US" sz="2800" b="1">
                <a:solidFill>
                  <a:srgbClr val="FF0000"/>
                </a:solidFill>
                <a:latin typeface="Times New Roman" panose="02020603050405020304" charset="0"/>
              </a:rPr>
              <a:t>KAT HİZMETLERİ DEPARTMANINDA YÜRÜTÜLEN İŞLERİN GRUPLANDIRILMASI </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115570" y="1397000"/>
            <a:ext cx="11962130" cy="4598670"/>
          </a:xfrm>
        </p:spPr>
        <p:txBody>
          <a:bodyPr/>
          <a:p>
            <a:pPr marL="0" indent="0">
              <a:buNone/>
            </a:pPr>
            <a:r>
              <a:rPr lang="en-US" sz="2800" b="1">
                <a:latin typeface="Times New Roman" panose="02020603050405020304" charset="0"/>
              </a:rPr>
              <a:t>1. Odalar </a:t>
            </a:r>
            <a:endParaRPr lang="en-US" sz="2800" b="1">
              <a:latin typeface="Times New Roman" panose="02020603050405020304" charset="0"/>
            </a:endParaRPr>
          </a:p>
          <a:p>
            <a:pPr marL="0" indent="0">
              <a:buNone/>
            </a:pPr>
            <a:r>
              <a:rPr lang="en-US" sz="2400">
                <a:latin typeface="Times New Roman" panose="02020603050405020304" charset="0"/>
              </a:rPr>
              <a:t>Odaların temizliği, oda görevlilerince (maid) kat şefleri denetimi altında yapılır. Yöneticiler tarafından sabahları maidlere oda dağılımı yapılır. Bu dağılım yapılırken kişilerin temizleyecekleri odaların giriş (check in), çıkış (check out), arızalı ( out of order) vb. durumlarda olup olmadıkları göz önünde bulundurulur. Çünkü her odanın durumuna göre temizlik süresi değişir.</a:t>
            </a:r>
            <a:endParaRPr lang="en-US" sz="2400">
              <a:latin typeface="Times New Roman" panose="02020603050405020304" charset="0"/>
            </a:endParaRPr>
          </a:p>
          <a:p>
            <a:pPr marL="0" indent="0">
              <a:buNone/>
            </a:pPr>
            <a:endParaRPr lang="en-US" sz="2400">
              <a:latin typeface="Times New Roman" panose="0202060305040502030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3655" y="97155"/>
            <a:ext cx="12124690" cy="6606540"/>
          </a:xfrm>
        </p:spPr>
        <p:txBody>
          <a:bodyPr/>
          <a:p>
            <a:pPr marL="0" indent="0">
              <a:buNone/>
            </a:pPr>
            <a:endParaRPr lang="en-US" sz="2800">
              <a:latin typeface="Times New Roman" panose="02020603050405020304" charset="0"/>
            </a:endParaRPr>
          </a:p>
          <a:p>
            <a:pPr marL="0" indent="0">
              <a:buNone/>
            </a:pPr>
            <a:r>
              <a:rPr lang="en-US" sz="2400">
                <a:latin typeface="Times New Roman" panose="02020603050405020304" charset="0"/>
              </a:rPr>
              <a:t>Günlük çalışma planında şu başlıklar ele alınabilir</a:t>
            </a:r>
            <a:r>
              <a:rPr lang="tr-TR" altLang="en-US" sz="2400">
                <a:latin typeface="Times New Roman" panose="02020603050405020304" charset="0"/>
              </a:rPr>
              <a:t>:</a:t>
            </a: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457200" indent="-457200"/>
            <a:r>
              <a:rPr lang="en-US" sz="2400">
                <a:latin typeface="Times New Roman" panose="02020603050405020304" charset="0"/>
              </a:rPr>
              <a:t>Çıkış (check-out) yapan odalar, </a:t>
            </a:r>
            <a:endParaRPr lang="en-US" sz="2400">
              <a:latin typeface="Times New Roman" panose="02020603050405020304" charset="0"/>
            </a:endParaRPr>
          </a:p>
          <a:p>
            <a:r>
              <a:rPr lang="en-US" sz="2400">
                <a:latin typeface="Times New Roman" panose="02020603050405020304" charset="0"/>
              </a:rPr>
              <a:t>Giriş (check-in) yapan odalar, </a:t>
            </a:r>
            <a:endParaRPr lang="en-US" sz="2400">
              <a:latin typeface="Times New Roman" panose="02020603050405020304" charset="0"/>
            </a:endParaRPr>
          </a:p>
          <a:p>
            <a:r>
              <a:rPr lang="en-US" sz="2400">
                <a:latin typeface="Times New Roman" panose="02020603050405020304" charset="0"/>
              </a:rPr>
              <a:t> Arızalı (out of order) odalar, </a:t>
            </a:r>
            <a:endParaRPr lang="en-US" sz="2400">
              <a:latin typeface="Times New Roman" panose="02020603050405020304" charset="0"/>
            </a:endParaRPr>
          </a:p>
          <a:p>
            <a:r>
              <a:rPr lang="en-US" sz="2400">
                <a:latin typeface="Times New Roman" panose="02020603050405020304" charset="0"/>
              </a:rPr>
              <a:t>Bakımda olan odalar gibi. </a:t>
            </a:r>
            <a:endParaRPr lang="en-US" sz="2400">
              <a:latin typeface="Times New Roman" panose="02020603050405020304" charset="0"/>
            </a:endParaRPr>
          </a:p>
          <a:p>
            <a:pPr marL="0" indent="0">
              <a:buNone/>
            </a:pPr>
            <a:r>
              <a:rPr lang="en-US" sz="2400">
                <a:latin typeface="Times New Roman" panose="02020603050405020304" charset="0"/>
              </a:rPr>
              <a:t> Örneğin çıkış yapmış bir odanın temizlenmesi ortalama 20 dakika sürer. Oysa konuğun kalmaya devam ettiği odanın günlük temizliği yaklaşık 5 dakika sürer. </a:t>
            </a:r>
            <a:endParaRPr lang="en-US" sz="2400">
              <a:latin typeface="Times New Roman" panose="0202060305040502030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0645" y="86995"/>
            <a:ext cx="12045315" cy="6674485"/>
          </a:xfrm>
        </p:spPr>
        <p:txBody>
          <a:bodyPr/>
          <a:p>
            <a:pPr marL="0" indent="0">
              <a:buNone/>
            </a:pPr>
            <a:r>
              <a:rPr lang="en-US" sz="2800" b="1">
                <a:solidFill>
                  <a:schemeClr val="tx1"/>
                </a:solidFill>
                <a:latin typeface="Times New Roman" panose="02020603050405020304" charset="0"/>
              </a:rPr>
              <a:t>2. Genel ve Özel Alanlar </a:t>
            </a:r>
            <a:endParaRPr lang="en-US" sz="2800" b="1">
              <a:solidFill>
                <a:schemeClr val="tx1"/>
              </a:solidFill>
              <a:latin typeface="Times New Roman" panose="02020603050405020304" charset="0"/>
            </a:endParaRPr>
          </a:p>
          <a:p>
            <a:pPr marL="0" indent="0">
              <a:buNone/>
            </a:pPr>
            <a:r>
              <a:rPr lang="en-US" sz="2400">
                <a:solidFill>
                  <a:schemeClr val="tx1"/>
                </a:solidFill>
                <a:latin typeface="Times New Roman" panose="02020603050405020304" charset="0"/>
              </a:rPr>
              <a:t>Lobi, restoran, bar, güzellik salonu, personel alanı gibi yerlerdir. Kat hizmetleri tüm alanların temizliği ve düzeninden sorumlu olduğu için, genel ve özel alanlarda meydancılar (houseman) görev alır. Günlük ve periyodik işler önceden belirlenir. Yöneticiler görev dağılımı yaparlar. </a:t>
            </a:r>
            <a:endParaRPr lang="en-US" sz="2400">
              <a:solidFill>
                <a:schemeClr val="tx1"/>
              </a:solidFill>
              <a:latin typeface="Times New Roman" panose="02020603050405020304" charset="0"/>
            </a:endParaRPr>
          </a:p>
          <a:p>
            <a:pPr marL="0" indent="0">
              <a:buNone/>
            </a:pPr>
            <a:endParaRPr lang="en-US" sz="2400">
              <a:solidFill>
                <a:schemeClr val="tx1"/>
              </a:solidFill>
              <a:latin typeface="Times New Roman" panose="02020603050405020304" charset="0"/>
            </a:endParaRPr>
          </a:p>
          <a:p>
            <a:pPr marL="0" indent="0">
              <a:buNone/>
            </a:pPr>
            <a:r>
              <a:rPr lang="en-US" sz="2400">
                <a:solidFill>
                  <a:schemeClr val="tx1"/>
                </a:solidFill>
                <a:latin typeface="Times New Roman" panose="02020603050405020304" charset="0"/>
              </a:rPr>
              <a:t>Günlük çalışma planında şu başlıklar altında alınabilir: </a:t>
            </a:r>
            <a:endParaRPr lang="en-US" sz="2400">
              <a:solidFill>
                <a:schemeClr val="tx1"/>
              </a:solidFill>
              <a:latin typeface="Times New Roman" panose="02020603050405020304" charset="0"/>
            </a:endParaRPr>
          </a:p>
          <a:p>
            <a:pPr marL="0" indent="0">
              <a:buNone/>
            </a:pPr>
            <a:endParaRPr lang="en-US" sz="2400">
              <a:solidFill>
                <a:schemeClr val="tx1"/>
              </a:solidFill>
              <a:latin typeface="Times New Roman" panose="02020603050405020304" charset="0"/>
            </a:endParaRPr>
          </a:p>
          <a:p>
            <a:pPr marL="457200" indent="-457200"/>
            <a:r>
              <a:rPr lang="en-US" sz="2400">
                <a:solidFill>
                  <a:schemeClr val="tx1"/>
                </a:solidFill>
                <a:latin typeface="Times New Roman" panose="02020603050405020304" charset="0"/>
              </a:rPr>
              <a:t> Havuz, </a:t>
            </a:r>
            <a:endParaRPr lang="en-US" sz="2400">
              <a:solidFill>
                <a:schemeClr val="tx1"/>
              </a:solidFill>
              <a:latin typeface="Times New Roman" panose="02020603050405020304" charset="0"/>
            </a:endParaRPr>
          </a:p>
          <a:p>
            <a:pPr marL="457200" indent="-457200"/>
            <a:r>
              <a:rPr lang="en-US" sz="2400">
                <a:solidFill>
                  <a:schemeClr val="tx1"/>
                </a:solidFill>
                <a:latin typeface="Times New Roman" panose="02020603050405020304" charset="0"/>
              </a:rPr>
              <a:t> Plaj, </a:t>
            </a:r>
            <a:endParaRPr lang="en-US" sz="2400">
              <a:solidFill>
                <a:schemeClr val="tx1"/>
              </a:solidFill>
              <a:latin typeface="Times New Roman" panose="02020603050405020304" charset="0"/>
            </a:endParaRPr>
          </a:p>
          <a:p>
            <a:pPr marL="457200" indent="-457200"/>
            <a:r>
              <a:rPr lang="en-US" sz="2400">
                <a:solidFill>
                  <a:schemeClr val="tx1"/>
                </a:solidFill>
                <a:latin typeface="Times New Roman" panose="02020603050405020304" charset="0"/>
              </a:rPr>
              <a:t> Doktor odası, </a:t>
            </a:r>
            <a:endParaRPr lang="en-US" sz="2400">
              <a:solidFill>
                <a:schemeClr val="tx1"/>
              </a:solidFill>
              <a:latin typeface="Times New Roman" panose="02020603050405020304" charset="0"/>
            </a:endParaRPr>
          </a:p>
          <a:p>
            <a:pPr marL="457200" indent="-457200"/>
            <a:r>
              <a:rPr lang="en-US" sz="2400">
                <a:solidFill>
                  <a:schemeClr val="tx1"/>
                </a:solidFill>
                <a:latin typeface="Times New Roman" panose="02020603050405020304" charset="0"/>
              </a:rPr>
              <a:t>Güzellik salonu gibi… </a:t>
            </a:r>
            <a:endParaRPr lang="en-US" sz="2400">
              <a:solidFill>
                <a:schemeClr val="tx1"/>
              </a:solidFill>
              <a:latin typeface="Times New Roman" panose="02020603050405020304" charset="0"/>
            </a:endParaRPr>
          </a:p>
          <a:p>
            <a:pPr marL="0" indent="0">
              <a:buNone/>
            </a:pPr>
            <a:r>
              <a:rPr lang="en-US" sz="2400">
                <a:solidFill>
                  <a:schemeClr val="tx1"/>
                </a:solidFill>
                <a:latin typeface="Times New Roman" panose="02020603050405020304" charset="0"/>
              </a:rPr>
              <a:t> Örneğin lobide yerlerin günlük silinmesi ve aylık olarak cilalanması gibi. </a:t>
            </a:r>
            <a:endParaRPr lang="en-US" sz="2400">
              <a:solidFill>
                <a:schemeClr val="tx1"/>
              </a:solidFill>
              <a:latin typeface="Times New Roman" panose="0202060305040502030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715" y="86995"/>
            <a:ext cx="12120880" cy="6734810"/>
          </a:xfrm>
        </p:spPr>
        <p:txBody>
          <a:bodyPr/>
          <a:p>
            <a:pPr marL="0" indent="0">
              <a:buNone/>
            </a:pPr>
            <a:r>
              <a:rPr lang="en-US" sz="2800" b="1">
                <a:latin typeface="Times New Roman" panose="02020603050405020304" charset="0"/>
              </a:rPr>
              <a:t>3. Çamaşırhane </a:t>
            </a:r>
            <a:endParaRPr lang="en-US" sz="2800" b="1">
              <a:latin typeface="Times New Roman" panose="02020603050405020304" charset="0"/>
            </a:endParaRPr>
          </a:p>
          <a:p>
            <a:pPr marL="0" indent="0">
              <a:buNone/>
            </a:pPr>
            <a:r>
              <a:rPr lang="en-US" sz="2400">
                <a:latin typeface="Times New Roman" panose="02020603050405020304" charset="0"/>
              </a:rPr>
              <a:t>Odalarda kullanılan yatak takımı, restorandaki masa örtüsü, personel üniforması v.b. malzemelerin yıkanıp, hazırlandığı yerdir. İhtiyaçlar buradan karşılanır. Çamaşırhane sorumlusu iş planına uygun olarak günlük iş programı çıkarır.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Günlük çalışma planında şu başlıklar altında alınabilir: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1- Kirli çamaşırların alma zamanının belirlenmesi. </a:t>
            </a:r>
            <a:endParaRPr lang="en-US" sz="2400">
              <a:latin typeface="Times New Roman" panose="02020603050405020304" charset="0"/>
            </a:endParaRPr>
          </a:p>
          <a:p>
            <a:pPr marL="0" indent="0">
              <a:buNone/>
            </a:pPr>
            <a:r>
              <a:rPr lang="en-US" sz="2400">
                <a:latin typeface="Times New Roman" panose="02020603050405020304" charset="0"/>
              </a:rPr>
              <a:t>2- Üniformaların temizlenme zamanlarının belirlenmesi. </a:t>
            </a:r>
            <a:endParaRPr lang="en-US" sz="2400">
              <a:latin typeface="Times New Roman" panose="02020603050405020304" charset="0"/>
            </a:endParaRPr>
          </a:p>
          <a:p>
            <a:pPr marL="0" indent="0">
              <a:buNone/>
            </a:pPr>
            <a:r>
              <a:rPr lang="en-US" sz="2400">
                <a:latin typeface="Times New Roman" panose="02020603050405020304" charset="0"/>
              </a:rPr>
              <a:t> Örneğin personel üniformalarının değiştirme saatleri ve günlerinin belirlenmesi gibi. </a:t>
            </a:r>
            <a:endParaRPr lang="en-US" sz="2400">
              <a:latin typeface="Times New Roman" panose="0202060305040502030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110490" y="193040"/>
            <a:ext cx="11924030" cy="6417945"/>
          </a:xfrm>
        </p:spPr>
        <p:txBody>
          <a:bodyPr/>
          <a:p>
            <a:pPr marL="0" indent="0">
              <a:buNone/>
            </a:pPr>
            <a:endParaRPr lang="en-US" sz="2800">
              <a:latin typeface="Times New Roman" panose="02020603050405020304" charset="0"/>
            </a:endParaRPr>
          </a:p>
          <a:p>
            <a:pPr marL="0" indent="0">
              <a:buNone/>
            </a:pPr>
            <a:r>
              <a:rPr lang="en-US" sz="2400">
                <a:latin typeface="Times New Roman" panose="02020603050405020304" charset="0"/>
              </a:rPr>
              <a:t>Kat hizmetleri müdürü (Housekeeper), günlük ve periyodik temizliğin organize edilmesinden sorumludur. Yapılacak işlerin planlanması organizasyonda büyük önem taşımaktadır. Yapılan işler sürekli takip edilir ve hazırlanan raporlar günlük dosyalanır. </a:t>
            </a:r>
            <a:endParaRPr lang="en-US" sz="2400">
              <a:latin typeface="Times New Roman" panose="02020603050405020304" charset="0"/>
            </a:endParaRPr>
          </a:p>
          <a:p>
            <a:pPr marL="0" indent="0">
              <a:buNone/>
            </a:pPr>
            <a:r>
              <a:rPr lang="en-US" sz="2400">
                <a:latin typeface="Times New Roman" panose="02020603050405020304" charset="0"/>
              </a:rPr>
              <a:t>Ayrıca iş programları çerçevesinde, yönetici personelinin yapacağı temizlik ve bakım işlerini, farklı şekillerde gruplandırması gerekebilir. Bu programlarda işler, zamana, yapıldığı yüzeye, çalışma yöntemine ve kullanılan malzemeye göre çeşitlendirilebilir.</a:t>
            </a:r>
            <a:endParaRPr lang="en-US" sz="2400">
              <a:latin typeface="Times New Roman" panose="0202060305040502030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111125" y="114935"/>
            <a:ext cx="11833860" cy="582930"/>
          </a:xfrm>
        </p:spPr>
        <p:txBody>
          <a:bodyPr/>
          <a:p>
            <a:pPr algn="ctr"/>
            <a:r>
              <a:rPr lang="en-US" sz="2800" b="1">
                <a:solidFill>
                  <a:srgbClr val="FF0000"/>
                </a:solidFill>
                <a:latin typeface="Times New Roman" panose="02020603050405020304" charset="0"/>
              </a:rPr>
              <a:t>İŞLERİN PERİYOTLARI VE ÖZELLİKLERİ </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110490" y="812165"/>
            <a:ext cx="11954510" cy="6009640"/>
          </a:xfrm>
        </p:spPr>
        <p:txBody>
          <a:bodyPr/>
          <a:p>
            <a:pPr marL="0" indent="0">
              <a:buNone/>
            </a:pPr>
            <a:r>
              <a:rPr lang="en-US" sz="2800" b="1">
                <a:latin typeface="Times New Roman" panose="02020603050405020304" charset="0"/>
              </a:rPr>
              <a:t>1. Günlük </a:t>
            </a:r>
            <a:endParaRPr lang="en-US" sz="2800" b="1">
              <a:latin typeface="Times New Roman" panose="02020603050405020304" charset="0"/>
            </a:endParaRPr>
          </a:p>
          <a:p>
            <a:pPr marL="0" indent="0">
              <a:buNone/>
            </a:pPr>
            <a:r>
              <a:rPr lang="en-US" sz="2400">
                <a:latin typeface="Times New Roman" panose="02020603050405020304" charset="0"/>
              </a:rPr>
              <a:t>Yapılan temizliği korumak amacıyla günlük kirliliği meydana getiren etkenlerin ortadan kaldırılmasıdır. Kısaca koruyucu temizliktir. </a:t>
            </a:r>
            <a:endParaRPr lang="en-US" sz="2400">
              <a:latin typeface="Times New Roman" panose="02020603050405020304" charset="0"/>
            </a:endParaRPr>
          </a:p>
          <a:p>
            <a:pPr marL="0" indent="0">
              <a:buNone/>
            </a:pPr>
            <a:r>
              <a:rPr lang="en-US" sz="2400">
                <a:latin typeface="Times New Roman" panose="02020603050405020304" charset="0"/>
              </a:rPr>
              <a:t>Odaların günlük temizliğinde yapılan işler şöyledir: </a:t>
            </a:r>
            <a:endParaRPr lang="en-US" sz="2400">
              <a:latin typeface="Times New Roman" panose="02020603050405020304" charset="0"/>
            </a:endParaRPr>
          </a:p>
          <a:p>
            <a:pPr marL="457200" indent="-457200"/>
            <a:r>
              <a:rPr lang="en-US" sz="2400">
                <a:latin typeface="Times New Roman" panose="02020603050405020304" charset="0"/>
              </a:rPr>
              <a:t>Satılmayan odaların toz kontrolü, </a:t>
            </a:r>
            <a:endParaRPr lang="en-US" sz="2400">
              <a:latin typeface="Times New Roman" panose="02020603050405020304" charset="0"/>
            </a:endParaRPr>
          </a:p>
          <a:p>
            <a:pPr marL="457200" indent="-457200"/>
            <a:r>
              <a:rPr lang="en-US" sz="2400">
                <a:latin typeface="Times New Roman" panose="02020603050405020304" charset="0"/>
              </a:rPr>
              <a:t>Müşteriye ait eşyaların düzenlenmesi, </a:t>
            </a:r>
            <a:endParaRPr lang="en-US" sz="2400">
              <a:latin typeface="Times New Roman" panose="02020603050405020304" charset="0"/>
            </a:endParaRPr>
          </a:p>
          <a:p>
            <a:pPr marL="457200" indent="-457200"/>
            <a:r>
              <a:rPr lang="en-US" sz="2400">
                <a:latin typeface="Times New Roman" panose="02020603050405020304" charset="0"/>
              </a:rPr>
              <a:t>Kirli çamaşırların toplanması, </a:t>
            </a:r>
            <a:endParaRPr lang="en-US" sz="2400">
              <a:latin typeface="Times New Roman" panose="02020603050405020304" charset="0"/>
            </a:endParaRPr>
          </a:p>
          <a:p>
            <a:pPr marL="457200" indent="-457200"/>
            <a:r>
              <a:rPr lang="en-US" sz="2400">
                <a:latin typeface="Times New Roman" panose="02020603050405020304" charset="0"/>
              </a:rPr>
              <a:t>Banyo temizliği, </a:t>
            </a:r>
            <a:endParaRPr lang="en-US" sz="2400">
              <a:latin typeface="Times New Roman" panose="02020603050405020304" charset="0"/>
            </a:endParaRPr>
          </a:p>
          <a:p>
            <a:pPr marL="457200" indent="-457200"/>
            <a:r>
              <a:rPr lang="en-US" sz="2400">
                <a:latin typeface="Times New Roman" panose="02020603050405020304" charset="0"/>
              </a:rPr>
              <a:t>Zemin temizliği, (süpürme)</a:t>
            </a:r>
            <a:endParaRPr lang="en-US" sz="2400">
              <a:latin typeface="Times New Roman" panose="02020603050405020304" charset="0"/>
            </a:endParaRPr>
          </a:p>
          <a:p>
            <a:pPr marL="457200" indent="-457200"/>
            <a:r>
              <a:rPr lang="en-US" sz="2400">
                <a:latin typeface="Times New Roman" panose="02020603050405020304" charset="0"/>
              </a:rPr>
              <a:t>Toz alma, </a:t>
            </a:r>
            <a:endParaRPr lang="en-US" sz="2400">
              <a:latin typeface="Times New Roman" panose="02020603050405020304" charset="0"/>
            </a:endParaRPr>
          </a:p>
          <a:p>
            <a:pPr marL="457200" indent="-457200"/>
            <a:r>
              <a:rPr lang="en-US" sz="2400">
                <a:latin typeface="Times New Roman" panose="02020603050405020304" charset="0"/>
              </a:rPr>
              <a:t>Kat ofislerinin temizlenmesi. </a:t>
            </a:r>
            <a:endParaRPr lang="en-US" sz="2400">
              <a:latin typeface="Times New Roman" panose="0202060305040502030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0645" y="132715"/>
            <a:ext cx="12045950" cy="6629400"/>
          </a:xfrm>
        </p:spPr>
        <p:txBody>
          <a:bodyPr/>
          <a:p>
            <a:pPr marL="0" indent="0">
              <a:buNone/>
            </a:pPr>
            <a:r>
              <a:rPr lang="en-US" sz="2800" b="1">
                <a:latin typeface="Times New Roman" panose="02020603050405020304" charset="0"/>
              </a:rPr>
              <a:t>2. Haftalık </a:t>
            </a:r>
            <a:endParaRPr lang="en-US" sz="2800" b="1">
              <a:latin typeface="Times New Roman" panose="02020603050405020304" charset="0"/>
            </a:endParaRPr>
          </a:p>
          <a:p>
            <a:pPr marL="0" indent="0">
              <a:buNone/>
            </a:pPr>
            <a:r>
              <a:rPr lang="en-US" sz="2400">
                <a:latin typeface="Times New Roman" panose="02020603050405020304" charset="0"/>
              </a:rPr>
              <a:t>Bir mekânda kirliliği meydana getiren tüm etkenleri yok etmek amacıyla yapılan faaliyettir. Her mekânda kuru, ıslak ve dezenfeksiyon temizliğini içerir.  </a:t>
            </a:r>
            <a:endParaRPr lang="en-US" sz="2400">
              <a:latin typeface="Times New Roman" panose="02020603050405020304" charset="0"/>
            </a:endParaRPr>
          </a:p>
          <a:p>
            <a:pPr marL="0" indent="0">
              <a:buNone/>
            </a:pPr>
            <a:r>
              <a:rPr lang="en-US" sz="2400">
                <a:latin typeface="Times New Roman" panose="02020603050405020304" charset="0"/>
              </a:rPr>
              <a:t>Haftalık temizlik programında şu işler yapılır: </a:t>
            </a:r>
            <a:endParaRPr lang="en-US" sz="2400">
              <a:latin typeface="Times New Roman" panose="02020603050405020304" charset="0"/>
            </a:endParaRPr>
          </a:p>
          <a:p>
            <a:pPr marL="457200" indent="-457200"/>
            <a:r>
              <a:rPr lang="en-US" sz="2400">
                <a:latin typeface="Times New Roman" panose="02020603050405020304" charset="0"/>
              </a:rPr>
              <a:t>Camların silinmesi, </a:t>
            </a:r>
            <a:endParaRPr lang="en-US" sz="2400">
              <a:latin typeface="Times New Roman" panose="02020603050405020304" charset="0"/>
            </a:endParaRPr>
          </a:p>
          <a:p>
            <a:pPr marL="457200" indent="-457200"/>
            <a:r>
              <a:rPr lang="en-US" sz="2400">
                <a:latin typeface="Times New Roman" panose="02020603050405020304" charset="0"/>
              </a:rPr>
              <a:t>Dolapların temizlenmesi, </a:t>
            </a:r>
            <a:endParaRPr lang="en-US" sz="2400">
              <a:latin typeface="Times New Roman" panose="02020603050405020304" charset="0"/>
            </a:endParaRPr>
          </a:p>
          <a:p>
            <a:pPr marL="457200" indent="-457200"/>
            <a:r>
              <a:rPr lang="en-US" sz="2400">
                <a:latin typeface="Times New Roman" panose="02020603050405020304" charset="0"/>
              </a:rPr>
              <a:t>Buzdolabı, mini bar temizliği, </a:t>
            </a:r>
            <a:endParaRPr lang="en-US" sz="2400">
              <a:latin typeface="Times New Roman" panose="02020603050405020304" charset="0"/>
            </a:endParaRPr>
          </a:p>
          <a:p>
            <a:pPr marL="457200" indent="-457200"/>
            <a:r>
              <a:rPr lang="en-US" sz="2400">
                <a:latin typeface="Times New Roman" panose="02020603050405020304" charset="0"/>
              </a:rPr>
              <a:t>Haşerat kontrolünün yapılması, ilaçlanması, </a:t>
            </a:r>
            <a:endParaRPr lang="en-US" sz="2400">
              <a:latin typeface="Times New Roman" panose="02020603050405020304" charset="0"/>
            </a:endParaRPr>
          </a:p>
          <a:p>
            <a:pPr marL="457200" indent="-457200"/>
            <a:r>
              <a:rPr lang="en-US" sz="2400">
                <a:latin typeface="Times New Roman" panose="02020603050405020304" charset="0"/>
              </a:rPr>
              <a:t>Duvarların örümceklerden temizlenmesi. </a:t>
            </a:r>
            <a:endParaRPr lang="en-US" sz="2400">
              <a:latin typeface="Times New Roman" panose="02020603050405020304" charset="0"/>
            </a:endParaRPr>
          </a:p>
        </p:txBody>
      </p:sp>
    </p:spTree>
  </p:cSld>
  <p:clrMapOvr>
    <a:masterClrMapping/>
  </p:clrMapOvr>
</p:sld>
</file>

<file path=ppt/theme/theme1.xml><?xml version="1.0" encoding="utf-8"?>
<a:theme xmlns:a="http://schemas.openxmlformats.org/drawingml/2006/main" name="Blue Waves">
  <a:themeElements>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fontScheme name="Blue Wa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Blue Wa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ue Wa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ue Wa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Wa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ue Wa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ue Wa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ue Wa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ue Wa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 Wa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ue Wa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 Wa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ue Wa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5930</Words>
  <Application>WPS Presentation</Application>
  <PresentationFormat>Widescreen</PresentationFormat>
  <Paragraphs>126</Paragraphs>
  <Slides>14</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14</vt:i4>
      </vt:variant>
    </vt:vector>
  </HeadingPairs>
  <TitlesOfParts>
    <vt:vector size="23" baseType="lpstr">
      <vt:lpstr>Arial</vt:lpstr>
      <vt:lpstr>SimSun</vt:lpstr>
      <vt:lpstr>Wingdings</vt:lpstr>
      <vt:lpstr>Times New Roman</vt:lpstr>
      <vt:lpstr>Microsoft YaHei</vt:lpstr>
      <vt:lpstr/>
      <vt:lpstr>Arial Unicode MS</vt:lpstr>
      <vt:lpstr>Calibri</vt:lpstr>
      <vt:lpstr>Blue Waves</vt:lpstr>
      <vt:lpstr>KAT HİZMETLERİ YÖNETİMİ</vt:lpstr>
      <vt:lpstr>İŞ PLANININ OLUŞTURULMASI </vt:lpstr>
      <vt:lpstr>KAT HİZMETLERİ DEPARTMANINDA YÜRÜTÜLEN İŞLERİN GRUPLANDIRILMASI </vt:lpstr>
      <vt:lpstr>PowerPoint 演示文稿</vt:lpstr>
      <vt:lpstr>PowerPoint 演示文稿</vt:lpstr>
      <vt:lpstr>PowerPoint 演示文稿</vt:lpstr>
      <vt:lpstr>PowerPoint 演示文稿</vt:lpstr>
      <vt:lpstr>İŞLERİN PERİYOTLARI VE ÖZELLİKLERİ </vt:lpstr>
      <vt:lpstr>PowerPoint 演示文稿</vt:lpstr>
      <vt:lpstr>PowerPoint 演示文稿</vt:lpstr>
      <vt:lpstr>PowerPoint 演示文稿</vt:lpstr>
      <vt:lpstr>İŞLERİN ÇİZELGEYE DÖNÜŞTÜRÜLMESİ </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KAT HİZMETLERİ YÖNETİMİ</dc:title>
  <dc:creator>ali</dc:creator>
  <cp:lastModifiedBy>ali</cp:lastModifiedBy>
  <cp:revision>3</cp:revision>
  <dcterms:created xsi:type="dcterms:W3CDTF">2018-01-28T12:45:00Z</dcterms:created>
  <dcterms:modified xsi:type="dcterms:W3CDTF">2018-02-16T11:52:40Z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