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3" r:id="rId1"/>
  </p:sldMasterIdLst>
  <p:notesMasterIdLst>
    <p:notesMasterId r:id="rId14"/>
  </p:notesMasterIdLst>
  <p:sldIdLst>
    <p:sldId id="256" r:id="rId2"/>
    <p:sldId id="331" r:id="rId3"/>
    <p:sldId id="397" r:id="rId4"/>
    <p:sldId id="398" r:id="rId5"/>
    <p:sldId id="399" r:id="rId6"/>
    <p:sldId id="400" r:id="rId7"/>
    <p:sldId id="401" r:id="rId8"/>
    <p:sldId id="403" r:id="rId9"/>
    <p:sldId id="404" r:id="rId10"/>
    <p:sldId id="405" r:id="rId11"/>
    <p:sldId id="406" r:id="rId12"/>
    <p:sldId id="40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09600"/>
    <a:srgbClr val="253600"/>
    <a:srgbClr val="6C2900"/>
    <a:srgbClr val="2597FF"/>
    <a:srgbClr val="FF9E1D"/>
    <a:srgbClr val="D68B1C"/>
    <a:srgbClr val="6CA800"/>
    <a:srgbClr val="EE7D00"/>
    <a:srgbClr val="552579"/>
    <a:srgbClr val="D096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Tema Uygulanmış Stil 1 - Vurgu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27F97BB-C833-4FB7-BDE5-3F7075034690}" styleName="Tema Uygulanmış Stil 2 - Vurgu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ema Uygulanmış Stil 2 - Vurgu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ema Uygulanmış Stil 2 - Vurgu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16DA210-FB5B-4158-B5E0-FEB733F419BA}" styleName="Açık Stil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98" autoAdjust="0"/>
    <p:restoredTop sz="94660"/>
  </p:normalViewPr>
  <p:slideViewPr>
    <p:cSldViewPr>
      <p:cViewPr varScale="1">
        <p:scale>
          <a:sx n="110" d="100"/>
          <a:sy n="110" d="100"/>
        </p:scale>
        <p:origin x="-163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E57482-31AD-4C5F-93A8-7D79333343C8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5F1D4815-209A-4171-A159-456D6E223867}">
      <dgm:prSet/>
      <dgm:spPr/>
      <dgm:t>
        <a:bodyPr/>
        <a:lstStyle/>
        <a:p>
          <a:pPr rtl="0"/>
          <a:r>
            <a:rPr lang="tr-TR" dirty="0" smtClean="0">
              <a:solidFill>
                <a:schemeClr val="bg1"/>
              </a:solidFill>
            </a:rPr>
            <a:t>Madde Analizi</a:t>
          </a:r>
          <a:endParaRPr lang="tr-TR" dirty="0">
            <a:solidFill>
              <a:schemeClr val="bg1"/>
            </a:solidFill>
          </a:endParaRPr>
        </a:p>
      </dgm:t>
    </dgm:pt>
    <dgm:pt modelId="{7E780DDB-03EC-471D-8ED5-91D4324BB317}" type="parTrans" cxnId="{132158AD-62C8-412A-B44B-6ECB0D73BFB5}">
      <dgm:prSet/>
      <dgm:spPr/>
      <dgm:t>
        <a:bodyPr/>
        <a:lstStyle/>
        <a:p>
          <a:endParaRPr lang="tr-TR"/>
        </a:p>
      </dgm:t>
    </dgm:pt>
    <dgm:pt modelId="{71CC06C8-E24F-45DB-A2D7-DAFC11073FDD}" type="sibTrans" cxnId="{132158AD-62C8-412A-B44B-6ECB0D73BFB5}">
      <dgm:prSet/>
      <dgm:spPr/>
      <dgm:t>
        <a:bodyPr/>
        <a:lstStyle/>
        <a:p>
          <a:endParaRPr lang="tr-TR"/>
        </a:p>
      </dgm:t>
    </dgm:pt>
    <dgm:pt modelId="{B8E0FD81-074E-4EC1-AB74-09AA794048A0}">
      <dgm:prSet/>
      <dgm:spPr/>
      <dgm:t>
        <a:bodyPr/>
        <a:lstStyle/>
        <a:p>
          <a:pPr rtl="0"/>
          <a:r>
            <a:rPr lang="tr-TR" dirty="0" smtClean="0"/>
            <a:t>Kısaca, hazırlanan bir testin uygulandıktan sonra madde güçlüğüne, soru maddesinin ayırt ediciliğine ve seçeneklerin </a:t>
          </a:r>
          <a:r>
            <a:rPr lang="tr-TR" dirty="0" err="1" smtClean="0"/>
            <a:t>çeldiriciliğine</a:t>
          </a:r>
          <a:r>
            <a:rPr lang="tr-TR" dirty="0" smtClean="0"/>
            <a:t> bakılmasına testin “</a:t>
          </a:r>
          <a:r>
            <a:rPr lang="tr-TR" b="1" dirty="0" smtClean="0">
              <a:solidFill>
                <a:schemeClr val="accent2"/>
              </a:solidFill>
            </a:rPr>
            <a:t>madde analizi”</a:t>
          </a:r>
          <a:r>
            <a:rPr lang="tr-TR" dirty="0" smtClean="0"/>
            <a:t> denir. </a:t>
          </a:r>
          <a:endParaRPr lang="tr-TR" dirty="0">
            <a:solidFill>
              <a:schemeClr val="tx1"/>
            </a:solidFill>
          </a:endParaRPr>
        </a:p>
      </dgm:t>
    </dgm:pt>
    <dgm:pt modelId="{A9893CD5-151E-41B2-84D3-DA60FD1118D4}" type="parTrans" cxnId="{8ACE1090-699E-4048-939F-31BA5329C5F9}">
      <dgm:prSet/>
      <dgm:spPr/>
      <dgm:t>
        <a:bodyPr/>
        <a:lstStyle/>
        <a:p>
          <a:endParaRPr lang="tr-TR"/>
        </a:p>
      </dgm:t>
    </dgm:pt>
    <dgm:pt modelId="{EB10B972-46C0-4CE6-9DDC-62A234508050}" type="sibTrans" cxnId="{8ACE1090-699E-4048-939F-31BA5329C5F9}">
      <dgm:prSet/>
      <dgm:spPr/>
      <dgm:t>
        <a:bodyPr/>
        <a:lstStyle/>
        <a:p>
          <a:endParaRPr lang="tr-TR"/>
        </a:p>
      </dgm:t>
    </dgm:pt>
    <dgm:pt modelId="{05E98D13-1F31-438A-947A-D2EC91C7522A}">
      <dgm:prSet/>
      <dgm:spPr/>
      <dgm:t>
        <a:bodyPr/>
        <a:lstStyle/>
        <a:p>
          <a:r>
            <a:rPr lang="tr-TR" dirty="0" smtClean="0">
              <a:solidFill>
                <a:srgbClr val="0033CC"/>
              </a:solidFill>
            </a:rPr>
            <a:t>Madde analizinin amacı, </a:t>
          </a:r>
          <a:r>
            <a:rPr lang="tr-TR" dirty="0" smtClean="0"/>
            <a:t>ölçülmek istenilen öğrenme alanı için </a:t>
          </a:r>
          <a:r>
            <a:rPr lang="tr-TR" b="1" dirty="0" smtClean="0"/>
            <a:t>güvenirliği ve geçerliği yüksek</a:t>
          </a:r>
          <a:r>
            <a:rPr lang="tr-TR" dirty="0" smtClean="0"/>
            <a:t> verimli bir ölçeğin elde edilmesidir</a:t>
          </a:r>
          <a:endParaRPr lang="tr-TR" dirty="0"/>
        </a:p>
      </dgm:t>
    </dgm:pt>
    <dgm:pt modelId="{908B4B16-2333-4D9F-8FD6-95FCDAE88EC9}" type="parTrans" cxnId="{D71D0FB4-BA19-4EE0-8CAD-283CBB668D61}">
      <dgm:prSet/>
      <dgm:spPr/>
      <dgm:t>
        <a:bodyPr/>
        <a:lstStyle/>
        <a:p>
          <a:endParaRPr lang="tr-TR"/>
        </a:p>
      </dgm:t>
    </dgm:pt>
    <dgm:pt modelId="{DDB528F3-0BD1-4293-97A0-7731379029F8}" type="sibTrans" cxnId="{D71D0FB4-BA19-4EE0-8CAD-283CBB668D61}">
      <dgm:prSet/>
      <dgm:spPr/>
      <dgm:t>
        <a:bodyPr/>
        <a:lstStyle/>
        <a:p>
          <a:endParaRPr lang="tr-TR"/>
        </a:p>
      </dgm:t>
    </dgm:pt>
    <dgm:pt modelId="{794EB62E-F074-412B-A7EA-B027B48DC645}" type="pres">
      <dgm:prSet presAssocID="{2CE57482-31AD-4C5F-93A8-7D79333343C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663E8C2B-6D94-4C1F-8B86-6AAD805C1C8F}" type="pres">
      <dgm:prSet presAssocID="{5F1D4815-209A-4171-A159-456D6E22386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7EA5F89-9D91-4272-8E34-AC2D632C7FCC}" type="pres">
      <dgm:prSet presAssocID="{5F1D4815-209A-4171-A159-456D6E223867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50D62889-9D96-4DFB-A2EC-9DA33ACAD179}" type="presOf" srcId="{5F1D4815-209A-4171-A159-456D6E223867}" destId="{663E8C2B-6D94-4C1F-8B86-6AAD805C1C8F}" srcOrd="0" destOrd="0" presId="urn:microsoft.com/office/officeart/2005/8/layout/vList2"/>
    <dgm:cxn modelId="{6B26373C-85BE-4051-AB7A-406B67C3CF9C}" type="presOf" srcId="{05E98D13-1F31-438A-947A-D2EC91C7522A}" destId="{D7EA5F89-9D91-4272-8E34-AC2D632C7FCC}" srcOrd="0" destOrd="1" presId="urn:microsoft.com/office/officeart/2005/8/layout/vList2"/>
    <dgm:cxn modelId="{132158AD-62C8-412A-B44B-6ECB0D73BFB5}" srcId="{2CE57482-31AD-4C5F-93A8-7D79333343C8}" destId="{5F1D4815-209A-4171-A159-456D6E223867}" srcOrd="0" destOrd="0" parTransId="{7E780DDB-03EC-471D-8ED5-91D4324BB317}" sibTransId="{71CC06C8-E24F-45DB-A2D7-DAFC11073FDD}"/>
    <dgm:cxn modelId="{8ACE1090-699E-4048-939F-31BA5329C5F9}" srcId="{5F1D4815-209A-4171-A159-456D6E223867}" destId="{B8E0FD81-074E-4EC1-AB74-09AA794048A0}" srcOrd="0" destOrd="0" parTransId="{A9893CD5-151E-41B2-84D3-DA60FD1118D4}" sibTransId="{EB10B972-46C0-4CE6-9DDC-62A234508050}"/>
    <dgm:cxn modelId="{D71D0FB4-BA19-4EE0-8CAD-283CBB668D61}" srcId="{5F1D4815-209A-4171-A159-456D6E223867}" destId="{05E98D13-1F31-438A-947A-D2EC91C7522A}" srcOrd="1" destOrd="0" parTransId="{908B4B16-2333-4D9F-8FD6-95FCDAE88EC9}" sibTransId="{DDB528F3-0BD1-4293-97A0-7731379029F8}"/>
    <dgm:cxn modelId="{32E27E14-B28D-47C7-85A7-BDC9AA69A86E}" type="presOf" srcId="{B8E0FD81-074E-4EC1-AB74-09AA794048A0}" destId="{D7EA5F89-9D91-4272-8E34-AC2D632C7FCC}" srcOrd="0" destOrd="0" presId="urn:microsoft.com/office/officeart/2005/8/layout/vList2"/>
    <dgm:cxn modelId="{6F4CC9E9-A6F5-4B11-9FA2-2E91A3A7939A}" type="presOf" srcId="{2CE57482-31AD-4C5F-93A8-7D79333343C8}" destId="{794EB62E-F074-412B-A7EA-B027B48DC645}" srcOrd="0" destOrd="0" presId="urn:microsoft.com/office/officeart/2005/8/layout/vList2"/>
    <dgm:cxn modelId="{9CBA3DA9-1FAE-4936-BD08-39737B561318}" type="presParOf" srcId="{794EB62E-F074-412B-A7EA-B027B48DC645}" destId="{663E8C2B-6D94-4C1F-8B86-6AAD805C1C8F}" srcOrd="0" destOrd="0" presId="urn:microsoft.com/office/officeart/2005/8/layout/vList2"/>
    <dgm:cxn modelId="{03E8D771-064C-476E-90A6-63C1B9DD279F}" type="presParOf" srcId="{794EB62E-F074-412B-A7EA-B027B48DC645}" destId="{D7EA5F89-9D91-4272-8E34-AC2D632C7FCC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3E8C2B-6D94-4C1F-8B86-6AAD805C1C8F}">
      <dsp:nvSpPr>
        <dsp:cNvPr id="0" name=""/>
        <dsp:cNvSpPr/>
      </dsp:nvSpPr>
      <dsp:spPr>
        <a:xfrm>
          <a:off x="0" y="168681"/>
          <a:ext cx="8229600" cy="9594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000" kern="1200" dirty="0" smtClean="0">
              <a:solidFill>
                <a:schemeClr val="bg1"/>
              </a:solidFill>
            </a:rPr>
            <a:t>Madde Analizi</a:t>
          </a:r>
          <a:endParaRPr lang="tr-TR" sz="4000" kern="1200" dirty="0">
            <a:solidFill>
              <a:schemeClr val="bg1"/>
            </a:solidFill>
          </a:endParaRPr>
        </a:p>
      </dsp:txBody>
      <dsp:txXfrm>
        <a:off x="46834" y="215515"/>
        <a:ext cx="8135932" cy="865732"/>
      </dsp:txXfrm>
    </dsp:sp>
    <dsp:sp modelId="{D7EA5F89-9D91-4272-8E34-AC2D632C7FCC}">
      <dsp:nvSpPr>
        <dsp:cNvPr id="0" name=""/>
        <dsp:cNvSpPr/>
      </dsp:nvSpPr>
      <dsp:spPr>
        <a:xfrm>
          <a:off x="0" y="1128081"/>
          <a:ext cx="8229600" cy="32291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50800" rIns="284480" bIns="50800" numCol="1" spcCol="1270" anchor="t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tr-TR" sz="3100" kern="1200" dirty="0" smtClean="0"/>
            <a:t>Kısaca, hazırlanan bir testin uygulandıktan sonra madde güçlüğüne, soru maddesinin ayırt ediciliğine ve seçeneklerin </a:t>
          </a:r>
          <a:r>
            <a:rPr lang="tr-TR" sz="3100" kern="1200" dirty="0" err="1" smtClean="0"/>
            <a:t>çeldiriciliğine</a:t>
          </a:r>
          <a:r>
            <a:rPr lang="tr-TR" sz="3100" kern="1200" dirty="0" smtClean="0"/>
            <a:t> bakılmasına testin “</a:t>
          </a:r>
          <a:r>
            <a:rPr lang="tr-TR" sz="3100" b="1" kern="1200" dirty="0" smtClean="0">
              <a:solidFill>
                <a:schemeClr val="accent2"/>
              </a:solidFill>
            </a:rPr>
            <a:t>madde analizi”</a:t>
          </a:r>
          <a:r>
            <a:rPr lang="tr-TR" sz="3100" kern="1200" dirty="0" smtClean="0"/>
            <a:t> denir. </a:t>
          </a:r>
          <a:endParaRPr lang="tr-TR" sz="3100" kern="1200" dirty="0">
            <a:solidFill>
              <a:schemeClr val="tx1"/>
            </a:solidFill>
          </a:endParaRPr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tr-TR" sz="3100" kern="1200" dirty="0" smtClean="0">
              <a:solidFill>
                <a:srgbClr val="0033CC"/>
              </a:solidFill>
            </a:rPr>
            <a:t>Madde analizinin amacı, </a:t>
          </a:r>
          <a:r>
            <a:rPr lang="tr-TR" sz="3100" kern="1200" dirty="0" smtClean="0"/>
            <a:t>ölçülmek istenilen öğrenme alanı için </a:t>
          </a:r>
          <a:r>
            <a:rPr lang="tr-TR" sz="3100" b="1" kern="1200" dirty="0" smtClean="0"/>
            <a:t>güvenirliği ve geçerliği yüksek</a:t>
          </a:r>
          <a:r>
            <a:rPr lang="tr-TR" sz="3100" kern="1200" dirty="0" smtClean="0"/>
            <a:t> verimli bir ölçeğin elde edilmesidir</a:t>
          </a:r>
          <a:endParaRPr lang="tr-TR" sz="3100" kern="1200" dirty="0"/>
        </a:p>
      </dsp:txBody>
      <dsp:txXfrm>
        <a:off x="0" y="1128081"/>
        <a:ext cx="8229600" cy="32291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475444-C8C6-4C99-BF23-1B5AE4AACE46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F6DC43-3152-422F-9724-DDD72871BD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98127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9+9+16+25+36+36+36+49+81+100:397-3481/10:348,1</a:t>
            </a:r>
            <a:r>
              <a:rPr lang="tr-TR" baseline="0" dirty="0" smtClean="0"/>
              <a:t>     397-348,1:48,9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F6DC43-3152-422F-9724-DDD72871BDBB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80838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BA9D6-018C-4DB7-B12E-6859B770ADA0}" type="datetime1">
              <a:rPr lang="en-US" smtClean="0"/>
              <a:t>11/29/2017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979423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BA9D6-018C-4DB7-B12E-6859B770ADA0}" type="datetime1">
              <a:rPr lang="en-US" smtClean="0"/>
              <a:t>11/29/2017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748484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BA9D6-018C-4DB7-B12E-6859B770ADA0}" type="datetime1">
              <a:rPr lang="en-US" smtClean="0"/>
              <a:t>11/29/2017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737796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tr-TR" alt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tr-TR" alt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6341751-E87C-4D3C-BEC5-662140647A3E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809000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BA9D6-018C-4DB7-B12E-6859B770ADA0}" type="datetime1">
              <a:rPr lang="en-US" smtClean="0"/>
              <a:t>11/29/2017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412683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BA9D6-018C-4DB7-B12E-6859B770ADA0}" type="datetime1">
              <a:rPr lang="en-US" smtClean="0"/>
              <a:t>11/29/2017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662790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BA9D6-018C-4DB7-B12E-6859B770ADA0}" type="datetime1">
              <a:rPr lang="en-US" smtClean="0"/>
              <a:t>11/29/2017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161040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FE9AC-F15C-4FA0-A6F1-298829FA691D}" type="datetimeFigureOut">
              <a:rPr lang="tr-TR" smtClean="0"/>
              <a:pPr/>
              <a:t>29.11.2017</a:t>
            </a:fld>
            <a:endParaRPr lang="tr-TR" dirty="0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66BE7-899D-4075-917F-DBDE33B6B692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73357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BA9D6-018C-4DB7-B12E-6859B770ADA0}" type="datetime1">
              <a:rPr lang="en-US" smtClean="0"/>
              <a:t>11/29/2017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290845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BA9D6-018C-4DB7-B12E-6859B770ADA0}" type="datetime1">
              <a:rPr lang="en-US" smtClean="0"/>
              <a:t>11/29/2017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699293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FE9AC-F15C-4FA0-A6F1-298829FA691D}" type="datetimeFigureOut">
              <a:rPr lang="tr-TR" smtClean="0"/>
              <a:pPr/>
              <a:t>29.11.2017</a:t>
            </a:fld>
            <a:endParaRPr lang="tr-TR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66BE7-899D-4075-917F-DBDE33B6B692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48361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BA9D6-018C-4DB7-B12E-6859B770ADA0}" type="datetime1">
              <a:rPr lang="en-US" smtClean="0"/>
              <a:t>11/29/2017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059176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BA9D6-018C-4DB7-B12E-6859B770ADA0}" type="datetime1">
              <a:rPr lang="en-US" smtClean="0"/>
              <a:t>11/29/2017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546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6260" y="4497935"/>
            <a:ext cx="8551480" cy="763525"/>
          </a:xfrm>
          <a:effectLst>
            <a:outerShdw blurRad="50800" dist="38100" dir="2700000" algn="tl" rotWithShape="0">
              <a:prstClr val="black">
                <a:alpha val="63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tr-TR" dirty="0" smtClean="0"/>
              <a:t>ÖLÇME-DEĞERLENDİRME 9. </a:t>
            </a:r>
            <a:r>
              <a:rPr lang="tr-TR" smtClean="0"/>
              <a:t>DERS</a:t>
            </a:r>
            <a:endParaRPr lang="en-US" dirty="0"/>
          </a:p>
        </p:txBody>
      </p:sp>
      <p:pic>
        <p:nvPicPr>
          <p:cNvPr id="1026" name="Picture 2" descr="j0300840"/>
          <p:cNvPicPr>
            <a:picLocks noChangeAspect="1" noChangeArrowheads="1"/>
          </p:cNvPicPr>
          <p:nvPr/>
        </p:nvPicPr>
        <p:blipFill>
          <a:blip r:embed="rId3" cstate="print">
            <a:grayscl/>
          </a:blip>
          <a:srcRect/>
          <a:stretch>
            <a:fillRect/>
          </a:stretch>
        </p:blipFill>
        <p:spPr bwMode="auto">
          <a:xfrm>
            <a:off x="0" y="0"/>
            <a:ext cx="2247900" cy="189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2400" dirty="0">
                <a:solidFill>
                  <a:prstClr val="black"/>
                </a:solidFill>
              </a:rPr>
              <a:t>Bir öğrenci grubunun beden eğitimi dersinden aldıkları notlar; 3, 3, 4, 5, 6, 6, 6, 7, 9,10 biçimindedir. </a:t>
            </a:r>
            <a:br>
              <a:rPr lang="tr-TR" sz="2400" dirty="0">
                <a:solidFill>
                  <a:prstClr val="black"/>
                </a:solidFill>
              </a:rPr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2-Puan dağılımının ortancası kaçtır? </a:t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>A-) 3 </a:t>
            </a:r>
            <a:br>
              <a:rPr lang="tr-TR" dirty="0"/>
            </a:br>
            <a:r>
              <a:rPr lang="tr-TR" dirty="0"/>
              <a:t>B-) 5 </a:t>
            </a:r>
            <a:br>
              <a:rPr lang="tr-TR" dirty="0"/>
            </a:br>
            <a:r>
              <a:rPr lang="tr-TR" dirty="0"/>
              <a:t>C-) 6 </a:t>
            </a:r>
            <a:br>
              <a:rPr lang="tr-TR" dirty="0"/>
            </a:br>
            <a:r>
              <a:rPr lang="tr-TR" dirty="0"/>
              <a:t>D-) 7 </a:t>
            </a:r>
            <a:br>
              <a:rPr lang="tr-TR" dirty="0"/>
            </a:br>
            <a:r>
              <a:rPr lang="tr-TR" dirty="0"/>
              <a:t>E-) 10 </a:t>
            </a:r>
            <a:br>
              <a:rPr lang="tr-TR" dirty="0"/>
            </a:b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5455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2400" dirty="0">
                <a:solidFill>
                  <a:prstClr val="black"/>
                </a:solidFill>
              </a:rPr>
              <a:t>Bir öğrenci grubunun beden eğitimi dersinden aldıkları notlar; 3, 3, 4, 5, 6, 6, 6, 7, 9,10 biçimindedir. </a:t>
            </a:r>
            <a:br>
              <a:rPr lang="tr-TR" sz="2400" dirty="0">
                <a:solidFill>
                  <a:prstClr val="black"/>
                </a:solidFill>
              </a:rPr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3-Puan dağılımının standart sapması kaçtır? </a:t>
            </a:r>
          </a:p>
          <a:p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8230" y="2512770"/>
            <a:ext cx="2643188" cy="2450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76730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2400" dirty="0">
                <a:solidFill>
                  <a:prstClr val="black"/>
                </a:solidFill>
              </a:rPr>
              <a:t>Bir öğrenci grubunun beden eğitimi dersinden aldıkları notlar; 3, 3, 4, 5, 6, 6, 6, 7, 9,10 biçimindedir. </a:t>
            </a:r>
            <a:br>
              <a:rPr lang="tr-TR" sz="2400" dirty="0">
                <a:solidFill>
                  <a:prstClr val="black"/>
                </a:solidFill>
              </a:rPr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4- Notunun 10 olduğunu </a:t>
            </a:r>
            <a:r>
              <a:rPr lang="tr-TR" dirty="0" smtClean="0"/>
              <a:t>düşünerek  </a:t>
            </a:r>
            <a:r>
              <a:rPr lang="tr-TR" dirty="0"/>
              <a:t>z skorunu ve t skorunu bulunuz?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5525" y="2818180"/>
            <a:ext cx="3078956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Dikdörtgen 5"/>
          <p:cNvSpPr/>
          <p:nvPr/>
        </p:nvSpPr>
        <p:spPr>
          <a:xfrm>
            <a:off x="5793640" y="4803345"/>
            <a:ext cx="2317108" cy="41549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sz="2100" dirty="0"/>
              <a:t>T= 10. Z + 50</a:t>
            </a:r>
          </a:p>
        </p:txBody>
      </p:sp>
    </p:spTree>
    <p:extLst>
      <p:ext uri="{BB962C8B-B14F-4D97-AF65-F5344CB8AC3E}">
        <p14:creationId xmlns:p14="http://schemas.microsoft.com/office/powerpoint/2010/main" val="1597979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2268648"/>
              </p:ext>
            </p:extLst>
          </p:nvPr>
        </p:nvGraphicFramePr>
        <p:xfrm>
          <a:off x="448965" y="129113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421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260350"/>
            <a:ext cx="8569325" cy="1368425"/>
          </a:xfrm>
        </p:spPr>
        <p:txBody>
          <a:bodyPr>
            <a:normAutofit fontScale="90000"/>
          </a:bodyPr>
          <a:lstStyle/>
          <a:p>
            <a:r>
              <a:rPr lang="tr-TR" sz="2400" b="1">
                <a:solidFill>
                  <a:srgbClr val="FF0000"/>
                </a:solidFill>
                <a:latin typeface="Arial Narrow" pitchFamily="34" charset="0"/>
              </a:rPr>
              <a:t>Madde Güçlüğü (pj):</a:t>
            </a:r>
            <a:r>
              <a:rPr lang="tr-TR" sz="2400">
                <a:latin typeface="Arial Narrow" pitchFamily="34" charset="0"/>
              </a:rPr>
              <a:t/>
            </a:r>
            <a:br>
              <a:rPr lang="tr-TR" sz="2400">
                <a:latin typeface="Arial Narrow" pitchFamily="34" charset="0"/>
              </a:rPr>
            </a:br>
            <a:r>
              <a:rPr lang="tr-TR" sz="2400">
                <a:latin typeface="Arial Narrow" pitchFamily="34" charset="0"/>
              </a:rPr>
              <a:t>Sınavdaki herhangi </a:t>
            </a:r>
            <a:r>
              <a:rPr lang="tr-TR" sz="2400" b="1">
                <a:latin typeface="Arial Narrow" pitchFamily="34" charset="0"/>
              </a:rPr>
              <a:t>bir soru maddesini</a:t>
            </a:r>
            <a:r>
              <a:rPr lang="tr-TR" sz="2400">
                <a:latin typeface="Arial Narrow" pitchFamily="34" charset="0"/>
              </a:rPr>
              <a:t> doğru cevaplayanların sayısının sınava girenlerin sayısına oranı o soru maddesinin </a:t>
            </a:r>
            <a:r>
              <a:rPr lang="tr-TR" sz="2400" b="1" u="sng">
                <a:latin typeface="Arial Narrow" pitchFamily="34" charset="0"/>
              </a:rPr>
              <a:t>güçlük derecesi</a:t>
            </a:r>
            <a:r>
              <a:rPr lang="tr-TR" sz="2400">
                <a:latin typeface="Arial Narrow" pitchFamily="34" charset="0"/>
              </a:rPr>
              <a:t> denir</a:t>
            </a:r>
            <a:r>
              <a:rPr lang="tr-TR" sz="2800"/>
              <a:t>.</a:t>
            </a:r>
            <a:br>
              <a:rPr lang="tr-TR" sz="2800"/>
            </a:br>
            <a:r>
              <a:rPr lang="tr-TR" sz="2400">
                <a:latin typeface="Arial Narrow" pitchFamily="34" charset="0"/>
              </a:rPr>
              <a:t>Her maddenin doğru cevaplanma oranını gösterir.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852738"/>
            <a:ext cx="8497888" cy="374491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tr-TR" sz="2100">
                <a:solidFill>
                  <a:schemeClr val="accent2"/>
                </a:solidFill>
              </a:rPr>
              <a:t>D</a:t>
            </a:r>
            <a:r>
              <a:rPr lang="tr-TR" sz="2100" baseline="-25000">
                <a:solidFill>
                  <a:schemeClr val="accent2"/>
                </a:solidFill>
              </a:rPr>
              <a:t>j</a:t>
            </a:r>
            <a:r>
              <a:rPr lang="tr-TR" sz="2100"/>
              <a:t> =doğru cevap sayısını</a:t>
            </a:r>
          </a:p>
          <a:p>
            <a:pPr>
              <a:buFont typeface="Wingdings" pitchFamily="2" charset="2"/>
              <a:buNone/>
            </a:pPr>
            <a:r>
              <a:rPr lang="tr-TR" sz="2100">
                <a:solidFill>
                  <a:schemeClr val="accent2"/>
                </a:solidFill>
              </a:rPr>
              <a:t>N</a:t>
            </a:r>
            <a:r>
              <a:rPr lang="tr-TR" sz="2100"/>
              <a:t> = öğrenci sayısı olmak üzere </a:t>
            </a:r>
            <a:r>
              <a:rPr lang="tr-TR" sz="2100" b="1">
                <a:solidFill>
                  <a:srgbClr val="FF0000"/>
                </a:solidFill>
              </a:rPr>
              <a:t>madde güçlüğü 0&lt; P &lt;1 dir. </a:t>
            </a:r>
            <a:endParaRPr lang="tr-TR" sz="2100"/>
          </a:p>
          <a:p>
            <a:pPr>
              <a:buFont typeface="Wingdings" pitchFamily="2" charset="2"/>
              <a:buNone/>
            </a:pPr>
            <a:r>
              <a:rPr lang="tr-TR" sz="2100" i="1">
                <a:solidFill>
                  <a:srgbClr val="0033CC"/>
                </a:solidFill>
              </a:rPr>
              <a:t>p’nin değer aralıkları;</a:t>
            </a:r>
          </a:p>
          <a:p>
            <a:r>
              <a:rPr lang="tr-TR" sz="2100"/>
              <a:t>0-0.35 arası zor madde</a:t>
            </a:r>
          </a:p>
          <a:p>
            <a:r>
              <a:rPr lang="tr-TR" sz="2100"/>
              <a:t>0.35-0.75 arası orta zorlukla madde</a:t>
            </a:r>
          </a:p>
          <a:p>
            <a:r>
              <a:rPr lang="tr-TR" sz="2100"/>
              <a:t>0.75-1.00 arası kolay madde</a:t>
            </a:r>
          </a:p>
          <a:p>
            <a:r>
              <a:rPr lang="tr-TR" sz="2100">
                <a:solidFill>
                  <a:srgbClr val="FF0000"/>
                </a:solidFill>
              </a:rPr>
              <a:t>Bir testte kolay, zor ve orta güçlükte madde olmalıdır.</a:t>
            </a:r>
          </a:p>
          <a:p>
            <a:r>
              <a:rPr lang="tr-TR" sz="2100"/>
              <a:t>Madde güçlüğünün </a:t>
            </a:r>
            <a:r>
              <a:rPr lang="tr-TR" sz="2100">
                <a:solidFill>
                  <a:srgbClr val="000099"/>
                </a:solidFill>
              </a:rPr>
              <a:t>0.50 düzeyinde olması</a:t>
            </a:r>
            <a:r>
              <a:rPr lang="tr-TR" sz="2100"/>
              <a:t> beklenilir</a:t>
            </a:r>
            <a:r>
              <a:rPr lang="tr-TR"/>
              <a:t>.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tr-TR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tr-TR"/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tr-TR"/>
          </a:p>
        </p:txBody>
      </p:sp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827088" y="1916113"/>
          <a:ext cx="1657350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Denklem" r:id="rId3" imgW="583947" imgH="418918" progId="Equation.3">
                  <p:embed/>
                </p:oleObj>
              </mc:Choice>
              <mc:Fallback>
                <p:oleObj name="Denklem" r:id="rId3" imgW="583947" imgH="41891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1916113"/>
                        <a:ext cx="1657350" cy="987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tr-TR"/>
          </a:p>
        </p:txBody>
      </p:sp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3419475" y="1989138"/>
          <a:ext cx="1511300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Denklem" r:id="rId5" imgW="723586" imgH="431613" progId="Equation.3">
                  <p:embed/>
                </p:oleObj>
              </mc:Choice>
              <mc:Fallback>
                <p:oleObj name="Denklem" r:id="rId5" imgW="723586" imgH="4316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475" y="1989138"/>
                        <a:ext cx="1511300" cy="895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39227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488950"/>
          </a:xfrm>
        </p:spPr>
        <p:txBody>
          <a:bodyPr>
            <a:normAutofit fontScale="90000"/>
          </a:bodyPr>
          <a:lstStyle/>
          <a:p>
            <a:r>
              <a:rPr lang="tr-TR" sz="3800">
                <a:solidFill>
                  <a:srgbClr val="0033CC"/>
                </a:solidFill>
              </a:rPr>
              <a:t>Örnek</a:t>
            </a:r>
          </a:p>
        </p:txBody>
      </p:sp>
      <p:pic>
        <p:nvPicPr>
          <p:cNvPr id="29699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20" t="30867" r="24634" b="24588"/>
          <a:stretch>
            <a:fillRect/>
          </a:stretch>
        </p:blipFill>
        <p:spPr>
          <a:xfrm>
            <a:off x="755650" y="1268413"/>
            <a:ext cx="7632700" cy="3744912"/>
          </a:xfrm>
        </p:spPr>
      </p:pic>
    </p:spTree>
    <p:extLst>
      <p:ext uri="{BB962C8B-B14F-4D97-AF65-F5344CB8AC3E}">
        <p14:creationId xmlns:p14="http://schemas.microsoft.com/office/powerpoint/2010/main" val="1274850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04850"/>
          </a:xfrm>
        </p:spPr>
        <p:txBody>
          <a:bodyPr/>
          <a:lstStyle/>
          <a:p>
            <a:r>
              <a:rPr lang="tr-TR" sz="2900" b="1">
                <a:solidFill>
                  <a:srgbClr val="0033CC"/>
                </a:solidFill>
              </a:rPr>
              <a:t>Madde ayırt ediciliği (rjx)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557338"/>
            <a:ext cx="7991475" cy="4248150"/>
          </a:xfrm>
        </p:spPr>
        <p:txBody>
          <a:bodyPr/>
          <a:lstStyle/>
          <a:p>
            <a:pPr marL="571500" indent="-571500"/>
            <a:r>
              <a:rPr lang="tr-TR" sz="2500"/>
              <a:t>Bir test maddesinin ve çeldiricilerin </a:t>
            </a:r>
            <a:r>
              <a:rPr lang="tr-TR" sz="2500" b="1"/>
              <a:t>bilen ile bilmeyen öğrenciyi ayırt edebilme düzeyidir</a:t>
            </a:r>
            <a:r>
              <a:rPr lang="tr-TR" sz="2500"/>
              <a:t>. Yani, bir maddenin gruptaki başarı düzeyi yüksek öğrencileri, başarısı düşük öğrencilerden ayırıp ayırmadığını belirlemede kullanılan ölçüttür.</a:t>
            </a:r>
          </a:p>
          <a:p>
            <a:pPr marL="571500" indent="-571500">
              <a:buFont typeface="Wingdings" pitchFamily="2" charset="2"/>
              <a:buNone/>
            </a:pPr>
            <a:endParaRPr lang="tr-TR" sz="2500"/>
          </a:p>
          <a:p>
            <a:pPr marL="571500" indent="-571500"/>
            <a:r>
              <a:rPr lang="tr-TR" sz="2500"/>
              <a:t>Bir teste yer alan soruların ayırt edicilik güçlerinin yüksek olması beklenir. Ayırt edicilik gücü </a:t>
            </a:r>
            <a:r>
              <a:rPr lang="tr-TR" sz="2500">
                <a:solidFill>
                  <a:srgbClr val="FF0000"/>
                </a:solidFill>
              </a:rPr>
              <a:t>çok zayıf</a:t>
            </a:r>
            <a:r>
              <a:rPr lang="tr-TR" sz="2500"/>
              <a:t> olan maddelerin </a:t>
            </a:r>
            <a:r>
              <a:rPr lang="tr-TR" sz="2500">
                <a:solidFill>
                  <a:srgbClr val="FF0000"/>
                </a:solidFill>
              </a:rPr>
              <a:t>testten çıkartılması</a:t>
            </a:r>
            <a:r>
              <a:rPr lang="tr-TR" sz="2500"/>
              <a:t> gerekmektedir.</a:t>
            </a:r>
          </a:p>
        </p:txBody>
      </p:sp>
    </p:spTree>
    <p:extLst>
      <p:ext uri="{BB962C8B-B14F-4D97-AF65-F5344CB8AC3E}">
        <p14:creationId xmlns:p14="http://schemas.microsoft.com/office/powerpoint/2010/main" val="4211446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620713"/>
            <a:ext cx="8229600" cy="338455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2000" b="1">
                <a:solidFill>
                  <a:srgbClr val="0033CC"/>
                </a:solidFill>
              </a:rPr>
              <a:t>Madde ayırt edicilik gücü şu şekilde hesaplanır;</a:t>
            </a:r>
          </a:p>
          <a:p>
            <a:pPr>
              <a:lnSpc>
                <a:spcPct val="80000"/>
              </a:lnSpc>
            </a:pPr>
            <a:r>
              <a:rPr lang="tr-TR" sz="2000"/>
              <a:t>Sınava katılanların kâğıtları puanlanır ve en yüksekten en düşüğe doğru sıralanır. </a:t>
            </a:r>
          </a:p>
          <a:p>
            <a:pPr>
              <a:lnSpc>
                <a:spcPct val="80000"/>
              </a:lnSpc>
            </a:pPr>
            <a:endParaRPr lang="tr-TR" sz="2000"/>
          </a:p>
          <a:p>
            <a:pPr>
              <a:lnSpc>
                <a:spcPct val="80000"/>
              </a:lnSpc>
            </a:pPr>
            <a:r>
              <a:rPr lang="tr-TR" sz="2000"/>
              <a:t>Bu sıralamada öğrencilerin yukarıdan aşağıya doğru ilk %27’si üst grup ve aşağıdan yukarı ilk %27’si de alt grup olarak belirlenir. </a:t>
            </a:r>
          </a:p>
          <a:p>
            <a:pPr>
              <a:lnSpc>
                <a:spcPct val="80000"/>
              </a:lnSpc>
            </a:pPr>
            <a:endParaRPr lang="tr-TR" sz="2000"/>
          </a:p>
          <a:p>
            <a:pPr>
              <a:lnSpc>
                <a:spcPct val="80000"/>
              </a:lnSpc>
            </a:pPr>
            <a:r>
              <a:rPr lang="tr-TR" sz="2000" b="1">
                <a:solidFill>
                  <a:srgbClr val="0033CC"/>
                </a:solidFill>
              </a:rPr>
              <a:t>D üst: </a:t>
            </a:r>
            <a:r>
              <a:rPr lang="tr-TR" sz="2000"/>
              <a:t>Üst gruptan soruya doğru cevap verenlerin sayısı</a:t>
            </a:r>
          </a:p>
          <a:p>
            <a:pPr>
              <a:lnSpc>
                <a:spcPct val="80000"/>
              </a:lnSpc>
            </a:pPr>
            <a:r>
              <a:rPr lang="tr-TR" sz="2000" b="1">
                <a:solidFill>
                  <a:srgbClr val="0033CC"/>
                </a:solidFill>
              </a:rPr>
              <a:t>D alt: </a:t>
            </a:r>
            <a:r>
              <a:rPr lang="tr-TR" sz="2000"/>
              <a:t>Alt gruptan soruya doğru cevap verenlerin sayısı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tr-TR" sz="2000"/>
              <a:t>	olmak üzere;</a:t>
            </a: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tr-TR"/>
          </a:p>
        </p:txBody>
      </p:sp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1835150" y="4076700"/>
          <a:ext cx="4608513" cy="162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Denklem" r:id="rId3" imgW="1193800" imgH="419100" progId="Equation.3">
                  <p:embed/>
                </p:oleObj>
              </mc:Choice>
              <mc:Fallback>
                <p:oleObj name="Denklem" r:id="rId3" imgW="11938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4076700"/>
                        <a:ext cx="4608513" cy="162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81177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415925"/>
          </a:xfrm>
        </p:spPr>
        <p:txBody>
          <a:bodyPr>
            <a:normAutofit fontScale="90000"/>
          </a:bodyPr>
          <a:lstStyle/>
          <a:p>
            <a:r>
              <a:rPr lang="tr-TR" sz="3800">
                <a:solidFill>
                  <a:srgbClr val="0033CC"/>
                </a:solidFill>
              </a:rPr>
              <a:t>Madde ayırt edicilik gücü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981075"/>
            <a:ext cx="9144000" cy="5048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tr-TR" sz="2400"/>
              <a:t>	Bir maddenin ayırt ediciliği de -1 &lt; </a:t>
            </a:r>
            <a:r>
              <a:rPr lang="tr-TR" sz="2400" b="1"/>
              <a:t>rjx (d</a:t>
            </a:r>
            <a:r>
              <a:rPr lang="tr-TR" sz="1200" b="1"/>
              <a:t>i</a:t>
            </a:r>
            <a:r>
              <a:rPr lang="tr-TR" sz="2400" b="1"/>
              <a:t>)</a:t>
            </a:r>
            <a:r>
              <a:rPr lang="tr-TR" sz="2400"/>
              <a:t> &lt; 1 arasında değişir. </a:t>
            </a:r>
          </a:p>
        </p:txBody>
      </p:sp>
      <p:graphicFrame>
        <p:nvGraphicFramePr>
          <p:cNvPr id="6181" name="Group 37"/>
          <p:cNvGraphicFramePr>
            <a:graphicFrameLocks noGrp="1"/>
          </p:cNvGraphicFramePr>
          <p:nvPr>
            <p:ph sz="half" idx="2"/>
          </p:nvPr>
        </p:nvGraphicFramePr>
        <p:xfrm>
          <a:off x="611188" y="1989138"/>
          <a:ext cx="8002587" cy="3805240"/>
        </p:xfrm>
        <a:graphic>
          <a:graphicData uri="http://schemas.openxmlformats.org/drawingml/2006/table">
            <a:tbl>
              <a:tblPr/>
              <a:tblGrid>
                <a:gridCol w="4002087"/>
                <a:gridCol w="4000500"/>
              </a:tblGrid>
              <a:tr h="700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Madde Ayırt Edicilik Endeksi (r)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Maddenin Değerlendirilmesi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66"/>
                    </a:solidFill>
                  </a:tcPr>
                </a:tc>
              </a:tr>
              <a:tr h="852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0.40 ve daha büyük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Char char="-"/>
                        <a:tabLst/>
                      </a:pPr>
                      <a:r>
                        <a:rPr kumimoji="0" lang="tr-TR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Çok iyi bir madde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(Ayırt etme gücü yüksek)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8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0.30 – 0.39 arası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Char char="-"/>
                        <a:tabLst/>
                      </a:pPr>
                      <a:r>
                        <a:rPr kumimoji="0" lang="tr-TR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Oldukça iyi bir madde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2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0.20 – 0.29 arası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Char char="-"/>
                        <a:tabLst/>
                      </a:pPr>
                      <a:r>
                        <a:rPr kumimoji="0" lang="tr-TR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Üzerinde çalışılması ve düzeltilmesi gereken madde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52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0.19 ve daha küçük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Char char="-"/>
                        <a:tabLst/>
                      </a:pPr>
                      <a:r>
                        <a:rPr kumimoji="0" lang="tr-TR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Çok zayıf madde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(Ayırt etme gücü düşük)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4499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48965" y="2665475"/>
            <a:ext cx="8229600" cy="3661260"/>
          </a:xfrm>
        </p:spPr>
        <p:txBody>
          <a:bodyPr>
            <a:normAutofit fontScale="85000" lnSpcReduction="10000"/>
          </a:bodyPr>
          <a:lstStyle/>
          <a:p>
            <a:r>
              <a:rPr lang="tr-TR" b="1" dirty="0"/>
              <a:t>100. Yukarıda analizi verilen maddede doğru cevap hangi seçenekte olursa ayırt edicilik en </a:t>
            </a:r>
            <a:r>
              <a:rPr lang="tr-TR" b="1" dirty="0" smtClean="0"/>
              <a:t>yüksek olur</a:t>
            </a:r>
            <a:r>
              <a:rPr lang="tr-TR" b="1" dirty="0"/>
              <a:t>?</a:t>
            </a:r>
            <a:br>
              <a:rPr lang="tr-TR" b="1" dirty="0"/>
            </a:br>
            <a:r>
              <a:rPr lang="tr-TR" b="1" dirty="0"/>
              <a:t/>
            </a:r>
            <a:br>
              <a:rPr lang="tr-TR" b="1" dirty="0"/>
            </a:br>
            <a:r>
              <a:rPr lang="tr-TR" b="1" dirty="0"/>
              <a:t>A) A </a:t>
            </a:r>
            <a:r>
              <a:rPr lang="tr-TR" b="1" dirty="0" smtClean="0"/>
              <a:t>      B</a:t>
            </a:r>
            <a:r>
              <a:rPr lang="tr-TR" b="1" dirty="0"/>
              <a:t>) B </a:t>
            </a:r>
            <a:r>
              <a:rPr lang="tr-TR" b="1" dirty="0" smtClean="0"/>
              <a:t>        C</a:t>
            </a:r>
            <a:r>
              <a:rPr lang="tr-TR" b="1" dirty="0"/>
              <a:t>) C </a:t>
            </a:r>
            <a:r>
              <a:rPr lang="tr-TR" b="1" dirty="0" smtClean="0"/>
              <a:t>        D</a:t>
            </a:r>
            <a:r>
              <a:rPr lang="tr-TR" b="1" dirty="0"/>
              <a:t>) D </a:t>
            </a:r>
            <a:r>
              <a:rPr lang="tr-TR" b="1" dirty="0" smtClean="0"/>
              <a:t>            E</a:t>
            </a:r>
            <a:r>
              <a:rPr lang="tr-TR" b="1" dirty="0"/>
              <a:t>) </a:t>
            </a:r>
            <a:r>
              <a:rPr lang="tr-TR" b="1" dirty="0" smtClean="0"/>
              <a:t>E</a:t>
            </a:r>
          </a:p>
          <a:p>
            <a:r>
              <a:rPr lang="tr-TR" b="1" dirty="0" smtClean="0"/>
              <a:t>101</a:t>
            </a:r>
            <a:r>
              <a:rPr lang="tr-TR" b="1" dirty="0"/>
              <a:t>. Yukarıda analizi verilen maddenin doğru cevabı E ise, madde </a:t>
            </a:r>
            <a:r>
              <a:rPr lang="tr-TR" b="1" dirty="0" err="1"/>
              <a:t>ayırıcılık</a:t>
            </a:r>
            <a:r>
              <a:rPr lang="tr-TR" b="1" dirty="0"/>
              <a:t> gücü indeksi kaç olur?</a:t>
            </a:r>
            <a:br>
              <a:rPr lang="tr-TR" b="1" dirty="0"/>
            </a:br>
            <a:r>
              <a:rPr lang="tr-TR" b="1" dirty="0"/>
              <a:t/>
            </a:r>
            <a:br>
              <a:rPr lang="tr-TR" b="1" dirty="0"/>
            </a:br>
            <a:r>
              <a:rPr lang="tr-TR" b="1" dirty="0"/>
              <a:t>A) 0,00 </a:t>
            </a:r>
            <a:r>
              <a:rPr lang="tr-TR" b="1" dirty="0" smtClean="0"/>
              <a:t> B</a:t>
            </a:r>
            <a:r>
              <a:rPr lang="tr-TR" b="1" dirty="0"/>
              <a:t>) 0,10 </a:t>
            </a:r>
            <a:r>
              <a:rPr lang="tr-TR" b="1" dirty="0" smtClean="0"/>
              <a:t> C</a:t>
            </a:r>
            <a:r>
              <a:rPr lang="tr-TR" b="1" dirty="0"/>
              <a:t>) 0,16 </a:t>
            </a:r>
            <a:r>
              <a:rPr lang="tr-TR" b="1" dirty="0" smtClean="0"/>
              <a:t> D</a:t>
            </a:r>
            <a:r>
              <a:rPr lang="tr-TR" b="1" dirty="0"/>
              <a:t>) 0,20 </a:t>
            </a:r>
            <a:r>
              <a:rPr lang="tr-TR" b="1" dirty="0" smtClean="0"/>
              <a:t> E</a:t>
            </a:r>
            <a:r>
              <a:rPr lang="tr-TR" b="1" dirty="0"/>
              <a:t>) 1,00</a:t>
            </a:r>
            <a:br>
              <a:rPr lang="tr-TR" b="1" dirty="0"/>
            </a:br>
            <a:endParaRPr lang="tr-TR" b="1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4098" name="Picture 2" descr="http://i38.tinypic.com/s1m1b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277" y="222195"/>
            <a:ext cx="3140865" cy="2238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62471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400" dirty="0"/>
              <a:t>Bir öğrenci grubunun beden eğitimi dersinden aldıkları notlar; 3, 3, 4, 5, 6, 6, 6, 7, 9,10 biçimindedir. </a:t>
            </a:r>
            <a:br>
              <a:rPr lang="tr-TR" sz="2400" dirty="0"/>
            </a:br>
            <a:endParaRPr lang="tr-TR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1-Puan dağılımının </a:t>
            </a:r>
            <a:r>
              <a:rPr lang="tr-TR" dirty="0" err="1"/>
              <a:t>ranjı</a:t>
            </a:r>
            <a:r>
              <a:rPr lang="tr-TR" dirty="0"/>
              <a:t> kaçtır? </a:t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>A-) 3 </a:t>
            </a:r>
            <a:br>
              <a:rPr lang="tr-TR" dirty="0"/>
            </a:br>
            <a:r>
              <a:rPr lang="tr-TR" dirty="0"/>
              <a:t>B-) 5 </a:t>
            </a:r>
            <a:br>
              <a:rPr lang="tr-TR" dirty="0"/>
            </a:br>
            <a:r>
              <a:rPr lang="tr-TR" dirty="0"/>
              <a:t>C-) 6 </a:t>
            </a:r>
            <a:br>
              <a:rPr lang="tr-TR" dirty="0"/>
            </a:br>
            <a:r>
              <a:rPr lang="tr-TR" dirty="0"/>
              <a:t>D-) 7 </a:t>
            </a:r>
            <a:br>
              <a:rPr lang="tr-TR" dirty="0"/>
            </a:br>
            <a:r>
              <a:rPr lang="tr-TR" dirty="0"/>
              <a:t>E-) 10 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260139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1512</TotalTime>
  <Words>465</Words>
  <Application>Microsoft Office PowerPoint</Application>
  <PresentationFormat>Ekran Gösterisi (4:3)</PresentationFormat>
  <Paragraphs>60</Paragraphs>
  <Slides>12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4" baseType="lpstr">
      <vt:lpstr>Ofis Teması</vt:lpstr>
      <vt:lpstr>Denklem</vt:lpstr>
      <vt:lpstr>ÖLÇME-DEĞERLENDİRME 9. DERS</vt:lpstr>
      <vt:lpstr>PowerPoint Sunusu</vt:lpstr>
      <vt:lpstr>Madde Güçlüğü (pj): Sınavdaki herhangi bir soru maddesini doğru cevaplayanların sayısının sınava girenlerin sayısına oranı o soru maddesinin güçlük derecesi denir. Her maddenin doğru cevaplanma oranını gösterir.</vt:lpstr>
      <vt:lpstr>Örnek</vt:lpstr>
      <vt:lpstr>Madde ayırt ediciliği (rjx)</vt:lpstr>
      <vt:lpstr>PowerPoint Sunusu</vt:lpstr>
      <vt:lpstr>Madde ayırt edicilik gücü</vt:lpstr>
      <vt:lpstr>PowerPoint Sunusu</vt:lpstr>
      <vt:lpstr>Bir öğrenci grubunun beden eğitimi dersinden aldıkları notlar; 3, 3, 4, 5, 6, 6, 6, 7, 9,10 biçimindedir.  </vt:lpstr>
      <vt:lpstr>Bir öğrenci grubunun beden eğitimi dersinden aldıkları notlar; 3, 3, 4, 5, 6, 6, 6, 7, 9,10 biçimindedir.  </vt:lpstr>
      <vt:lpstr>Bir öğrenci grubunun beden eğitimi dersinden aldıkları notlar; 3, 3, 4, 5, 6, 6, 6, 7, 9,10 biçimindedir.  </vt:lpstr>
      <vt:lpstr>Bir öğrenci grubunun beden eğitimi dersinden aldıkları notlar; 3, 3, 4, 5, 6, 6, 6, 7, 9,10 biçimindedir. 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Öğretmenlik</cp:lastModifiedBy>
  <cp:revision>176</cp:revision>
  <dcterms:created xsi:type="dcterms:W3CDTF">2013-08-21T19:17:07Z</dcterms:created>
  <dcterms:modified xsi:type="dcterms:W3CDTF">2017-11-29T06:46:37Z</dcterms:modified>
</cp:coreProperties>
</file>