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3" r:id="rId9"/>
    <p:sldId id="264" r:id="rId10"/>
    <p:sldId id="266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0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03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FA46C-2FDC-40E0-A577-095A403379C7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E043A-50B6-4EF0-B987-6D49C1A81F7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8218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4AD26BE-3677-4ED7-A2F5-2E127748C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BA0A64F2-CAED-4EDA-B5A2-911F3D3F7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2E075A1-6F3F-429D-A1DA-6808F9566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6546B31-01AE-493D-947C-F7EBFF8B7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C087ACAE-7DF3-46F8-9B4B-912DD592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1687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E4DF3EE-A16B-440C-95FE-8C2E6D1D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FB5FFB3-5060-436A-B864-568A711C1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FA0823F4-AE97-4FD4-BEF1-FD444968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39EF332-FCAA-4CBE-A677-A3B23CE7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2B5109F-57ED-4359-BEC5-A6C34119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14881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9C399A1A-EE6F-467D-BA4A-BCBCE5148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9CC3EC90-7BB3-4ACA-80EF-E29770469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54B272D-524C-4D65-8960-783CF4C4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EEA3FD9-A37D-48A1-8A1E-E08224A5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8206CED-97F6-423D-8E48-F3A0B888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5373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687B62A-C73C-40ED-B125-4BEE3C1C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42D4E8C-AB74-4E8F-B330-01712D39D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20F8D3FD-98D1-49AD-8D05-4CE6183C6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DEAE47F-56DA-49B8-A04A-562A8761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84E2A07-A161-4300-A014-17AB0F0C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71891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40806F0-4A70-44AE-A516-6B30A71E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467A980-7E79-4698-B19B-18C75B10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D5AB1CC-5211-4F79-B661-7E4021A8D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19F4FB0-DAD1-4FDD-8EFF-A22506C25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4AA8E79-5225-4514-BEB2-3679BF38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1766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CA889B3-CBF0-4ACA-8C9A-4C35EA12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1894A59-8C84-417A-8FA6-E5AF8D437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1605CAA0-65DA-4245-9015-1C38588BE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E27CD6C-9B17-44D8-9375-08F587B3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58573AE1-8F56-4724-BB5B-E54B74FC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D2493F15-A345-4BD6-92AF-16ABF116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75153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0C437E9-E007-4506-80A5-BDD90900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1E52AE2-CED6-4D2F-BA82-03181C53B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D21696B-9763-46BA-BC2D-67C0E8D88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0490E7D6-5D56-45F1-B6E1-9D1C34EEF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25841384-0F4B-4448-B2C7-652E202B9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6BBDB8AC-7DA6-453B-9BBC-CD52FEF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5E2A8534-D11B-4087-A3C1-58DBB022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4ED07A8D-9801-4A4B-94FB-A2AE50C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8257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E5CC516-1766-425A-BA48-D1D2CBBD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9A23BF43-3988-42B0-B1DC-9645D89B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C422AEB5-EE7A-4EBD-9B7F-B422BC18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C5ABE34E-D3B8-430E-ADDB-702735AA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3768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3DA6E64-331C-409B-BEC8-91F69A4C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2659A2C8-5EE2-435E-A9FD-3CA89A16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1F586EB9-6652-49C7-9288-12BC9CF9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7220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F6EDE77-4941-4D71-9D3D-ADDB3F2E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865433F-9DB9-48B9-AAA4-DCE7A8E97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146C12F1-55DA-4141-A989-D9F7AED2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960AC6C-8450-402E-8E67-A6C9F932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1027BF5-3F15-46A3-A2B7-6CA5D0306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2DA4995-C005-4CEF-B314-44789AC8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3027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9EFE536-CD53-4D74-95EC-1D843785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9D305B95-CF0C-4EB7-BADC-8AF702738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9FA1589-F279-434F-B3DC-FF180D9B2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CAC5213-8E32-4E9E-BEF9-15CC44A9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A187DFB-26F7-4816-BCA4-DE7519CD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52B0FD24-40A8-4C0D-BF0E-F720157C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5550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61731FD3-CCEF-4B0D-B6E6-DD1B0BCF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0AB0DE5-E178-4AC9-BE7C-4E6828C06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C62099F-840F-4965-ACA4-0DD0E570C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95B9A-64A7-4A24-B8BA-A9891FEB211A}" type="datetimeFigureOut">
              <a:rPr lang="tr-TR" smtClean="0"/>
              <a:pPr/>
              <a:t>30.12.2019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2A90CEA-271A-4253-8368-41FE5F619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70C0C3B-FB76-476B-B48B-EC46C54B4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6EB83-4217-4976-9A36-54C2B5C8749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8255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emf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8FE9EE7-71EB-47B9-B249-C25E1B9B5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209" t="28478" r="37025" b="42319"/>
          <a:stretch/>
        </p:blipFill>
        <p:spPr>
          <a:xfrm>
            <a:off x="590359" y="1681933"/>
            <a:ext cx="11011281" cy="34941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9DBAD7D-FAE2-4CCA-B449-A5884E2B85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4640" y="1160833"/>
            <a:ext cx="2967000" cy="5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32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8E1B0D79-5F6F-44EF-ABAC-F36B04CF3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414" t="36659" r="70972" b="25673"/>
          <a:stretch/>
        </p:blipFill>
        <p:spPr>
          <a:xfrm>
            <a:off x="4160508" y="2619651"/>
            <a:ext cx="3054198" cy="3139332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FEF7C60D-93C7-42D3-AC89-D69064BB44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620" y="485667"/>
            <a:ext cx="2603325" cy="143740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4F95AF9C-D197-4132-9E13-B4417C6E40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6261" y="952306"/>
            <a:ext cx="683414" cy="967947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C29A6AE1-4587-4601-9582-8A2490A4D6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0273" r="2382" b="78203"/>
          <a:stretch/>
        </p:blipFill>
        <p:spPr>
          <a:xfrm>
            <a:off x="3028946" y="494856"/>
            <a:ext cx="755991" cy="44826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C719B518-EDE7-45AC-AD97-C518AE4F4C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620" y="2519736"/>
            <a:ext cx="3161408" cy="3339162"/>
          </a:xfrm>
          <a:prstGeom prst="rect">
            <a:avLst/>
          </a:prstGeom>
        </p:spPr>
      </p:pic>
      <p:pic>
        <p:nvPicPr>
          <p:cNvPr id="23" name="İçerik Yer Tutucusu 4">
            <a:extLst>
              <a:ext uri="{FF2B5EF4-FFF2-40B4-BE49-F238E27FC236}">
                <a16:creationId xmlns:a16="http://schemas.microsoft.com/office/drawing/2014/main" xmlns="" id="{35989FA5-9E03-458B-9669-F71A44AA0E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69" t="32740" r="82158" b="52680"/>
          <a:stretch/>
        </p:blipFill>
        <p:spPr>
          <a:xfrm>
            <a:off x="4407254" y="485666"/>
            <a:ext cx="1385667" cy="1800433"/>
          </a:xfrm>
          <a:prstGeom prst="rect">
            <a:avLst/>
          </a:prstGeom>
        </p:spPr>
      </p:pic>
      <p:pic>
        <p:nvPicPr>
          <p:cNvPr id="24" name="İçerik Yer Tutucusu 4">
            <a:extLst>
              <a:ext uri="{FF2B5EF4-FFF2-40B4-BE49-F238E27FC236}">
                <a16:creationId xmlns:a16="http://schemas.microsoft.com/office/drawing/2014/main" xmlns="" id="{069E5FB3-5C92-4B1D-B0D1-563A576C2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07" t="32740" r="56455" b="52680"/>
          <a:stretch/>
        </p:blipFill>
        <p:spPr>
          <a:xfrm>
            <a:off x="5792921" y="485665"/>
            <a:ext cx="622317" cy="1800433"/>
          </a:xfrm>
          <a:prstGeom prst="rect">
            <a:avLst/>
          </a:prstGeom>
        </p:spPr>
      </p:pic>
      <p:pic>
        <p:nvPicPr>
          <p:cNvPr id="25" name="İçerik Yer Tutucusu 4">
            <a:extLst>
              <a:ext uri="{FF2B5EF4-FFF2-40B4-BE49-F238E27FC236}">
                <a16:creationId xmlns:a16="http://schemas.microsoft.com/office/drawing/2014/main" xmlns="" id="{B146C5C7-D5B3-4075-85FC-1D5C2B07B0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67" t="32740" r="23695" b="52680"/>
          <a:stretch/>
        </p:blipFill>
        <p:spPr>
          <a:xfrm>
            <a:off x="6368545" y="485663"/>
            <a:ext cx="622316" cy="180043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73C26CF-CF11-448A-A0F9-59EDA0AFD8B7}"/>
              </a:ext>
            </a:extLst>
          </p:cNvPr>
          <p:cNvSpPr/>
          <p:nvPr/>
        </p:nvSpPr>
        <p:spPr>
          <a:xfrm>
            <a:off x="3115483" y="1465580"/>
            <a:ext cx="669454" cy="371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C3EC59F-AFDB-443C-9EFE-9E33BD5D537F}"/>
              </a:ext>
            </a:extLst>
          </p:cNvPr>
          <p:cNvSpPr/>
          <p:nvPr/>
        </p:nvSpPr>
        <p:spPr>
          <a:xfrm>
            <a:off x="5803699" y="1237532"/>
            <a:ext cx="543545" cy="296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9" name="İçerik Yer Tutucusu 4">
            <a:extLst>
              <a:ext uri="{FF2B5EF4-FFF2-40B4-BE49-F238E27FC236}">
                <a16:creationId xmlns:a16="http://schemas.microsoft.com/office/drawing/2014/main" xmlns="" id="{E58C813C-CC0E-402C-96D8-C0AC7E8DB0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455" t="47536" r="24077" b="37872"/>
          <a:stretch/>
        </p:blipFill>
        <p:spPr>
          <a:xfrm>
            <a:off x="10299905" y="485661"/>
            <a:ext cx="512639" cy="1800432"/>
          </a:xfrm>
          <a:prstGeom prst="rect">
            <a:avLst/>
          </a:prstGeom>
        </p:spPr>
      </p:pic>
      <p:pic>
        <p:nvPicPr>
          <p:cNvPr id="30" name="İçerik Yer Tutucusu 4">
            <a:extLst>
              <a:ext uri="{FF2B5EF4-FFF2-40B4-BE49-F238E27FC236}">
                <a16:creationId xmlns:a16="http://schemas.microsoft.com/office/drawing/2014/main" xmlns="" id="{80970394-1B30-4F22-8F86-F806BFC61F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8" t="47536" r="74344" b="37872"/>
          <a:stretch/>
        </p:blipFill>
        <p:spPr>
          <a:xfrm>
            <a:off x="7597910" y="485664"/>
            <a:ext cx="2121406" cy="1800432"/>
          </a:xfrm>
          <a:prstGeom prst="rect">
            <a:avLst/>
          </a:prstGeom>
        </p:spPr>
      </p:pic>
      <p:pic>
        <p:nvPicPr>
          <p:cNvPr id="31" name="İçerik Yer Tutucusu 4">
            <a:extLst>
              <a:ext uri="{FF2B5EF4-FFF2-40B4-BE49-F238E27FC236}">
                <a16:creationId xmlns:a16="http://schemas.microsoft.com/office/drawing/2014/main" xmlns="" id="{BC9F947F-A9E5-4A4F-AD43-283308F4C2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44" t="47536" r="57188" b="37872"/>
          <a:stretch/>
        </p:blipFill>
        <p:spPr>
          <a:xfrm>
            <a:off x="9719316" y="485661"/>
            <a:ext cx="580589" cy="1800432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xmlns="" id="{09422B38-8C1D-478D-AE69-8052D142CC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6186" y="2656010"/>
            <a:ext cx="3161408" cy="329213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6417565-3D2B-4709-A62C-42590273B097}"/>
              </a:ext>
            </a:extLst>
          </p:cNvPr>
          <p:cNvSpPr/>
          <p:nvPr/>
        </p:nvSpPr>
        <p:spPr>
          <a:xfrm>
            <a:off x="9656911" y="1199987"/>
            <a:ext cx="669454" cy="371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195CAAF-6F8A-4C5F-8796-4CD197AFB144}"/>
              </a:ext>
            </a:extLst>
          </p:cNvPr>
          <p:cNvSpPr/>
          <p:nvPr/>
        </p:nvSpPr>
        <p:spPr>
          <a:xfrm>
            <a:off x="9656911" y="1941680"/>
            <a:ext cx="669454" cy="371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4659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45D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BDC0F481-1C3C-47A6-9B94-0DD983CDF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860" y="1663449"/>
            <a:ext cx="7009396" cy="3524955"/>
          </a:xfrm>
          <a:prstGeom prst="rect">
            <a:avLst/>
          </a:prstGeom>
        </p:spPr>
      </p:pic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E85F7E9B-3538-429C-ADAC-1078E5DD95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91" t="62147" r="23325" b="4741"/>
          <a:stretch/>
        </p:blipFill>
        <p:spPr>
          <a:xfrm>
            <a:off x="2462345" y="1570813"/>
            <a:ext cx="721335" cy="3685448"/>
          </a:xfrm>
          <a:prstGeom prst="rect">
            <a:avLst/>
          </a:prstGeom>
        </p:spPr>
      </p:pic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xmlns="" id="{86153859-E349-42C2-84FF-FC982454E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6" t="62147" r="81299" b="4741"/>
          <a:stretch/>
        </p:blipFill>
        <p:spPr>
          <a:xfrm>
            <a:off x="498847" y="1570814"/>
            <a:ext cx="1279150" cy="3685448"/>
          </a:xfrm>
          <a:prstGeom prst="rect">
            <a:avLst/>
          </a:prstGeom>
        </p:spPr>
      </p:pic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xmlns="" id="{526A9B6A-DA76-4F2F-860F-9DA05C2A3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97" t="62147" r="56319" b="4741"/>
          <a:stretch/>
        </p:blipFill>
        <p:spPr>
          <a:xfrm>
            <a:off x="1777997" y="1570813"/>
            <a:ext cx="721359" cy="36854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4927B93-06E5-4193-A2F0-3A1C58AC60DD}"/>
              </a:ext>
            </a:extLst>
          </p:cNvPr>
          <p:cNvSpPr/>
          <p:nvPr/>
        </p:nvSpPr>
        <p:spPr>
          <a:xfrm>
            <a:off x="1829902" y="4891608"/>
            <a:ext cx="669454" cy="370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1908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xmlns="" id="{8829D0EC-F25E-4E75-8614-439576F8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PROBLEMS ENCOUNTERED DUE TO LOW DELIVERY EFFICIENCY…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210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A0D0982-AEB1-4497-B668-F09005F5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SIMPLE DOSIMETRY               1%ID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5693C1A-9F42-47E2-9B71-D20DFA56E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tr-TR" dirty="0"/>
              <a:t>High </a:t>
            </a:r>
            <a:r>
              <a:rPr lang="tr-TR" dirty="0" err="1"/>
              <a:t>amounts</a:t>
            </a:r>
            <a:r>
              <a:rPr lang="tr-TR" dirty="0"/>
              <a:t> of </a:t>
            </a:r>
            <a:r>
              <a:rPr lang="tr-TR" dirty="0" err="1"/>
              <a:t>NPs</a:t>
            </a:r>
            <a:r>
              <a:rPr lang="tr-TR" dirty="0"/>
              <a:t> </a:t>
            </a:r>
            <a:r>
              <a:rPr lang="tr-TR" dirty="0" err="1"/>
              <a:t>would</a:t>
            </a:r>
            <a:r>
              <a:rPr lang="tr-TR" dirty="0"/>
              <a:t> be </a:t>
            </a:r>
            <a:r>
              <a:rPr lang="tr-TR" dirty="0" err="1"/>
              <a:t>necessary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human</a:t>
            </a:r>
            <a:r>
              <a:rPr lang="tr-TR" dirty="0"/>
              <a:t> </a:t>
            </a:r>
            <a:r>
              <a:rPr lang="tr-TR" dirty="0" err="1"/>
              <a:t>use</a:t>
            </a:r>
            <a:r>
              <a:rPr lang="tr-TR" dirty="0"/>
              <a:t>.</a:t>
            </a:r>
          </a:p>
          <a:p>
            <a:endParaRPr lang="tr-TR" sz="1100" dirty="0"/>
          </a:p>
          <a:p>
            <a:r>
              <a:rPr lang="tr-TR" dirty="0" err="1"/>
              <a:t>Scaling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required</a:t>
            </a:r>
            <a:r>
              <a:rPr lang="tr-TR" dirty="0"/>
              <a:t>.</a:t>
            </a:r>
          </a:p>
          <a:p>
            <a:endParaRPr lang="tr-TR" sz="1100" dirty="0"/>
          </a:p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cost</a:t>
            </a:r>
            <a:r>
              <a:rPr lang="tr-TR" dirty="0"/>
              <a:t> </a:t>
            </a:r>
            <a:r>
              <a:rPr lang="tr-TR" dirty="0" err="1"/>
              <a:t>might</a:t>
            </a:r>
            <a:r>
              <a:rPr lang="tr-TR" dirty="0"/>
              <a:t> </a:t>
            </a:r>
            <a:r>
              <a:rPr lang="tr-TR" dirty="0" err="1"/>
              <a:t>prohibitively</a:t>
            </a:r>
            <a:r>
              <a:rPr lang="tr-TR" dirty="0"/>
              <a:t> be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large</a:t>
            </a:r>
            <a:r>
              <a:rPr lang="tr-TR" dirty="0"/>
              <a:t> </a:t>
            </a:r>
            <a:r>
              <a:rPr lang="tr-TR" dirty="0" err="1"/>
              <a:t>numbers</a:t>
            </a:r>
            <a:r>
              <a:rPr lang="tr-TR" dirty="0"/>
              <a:t> </a:t>
            </a:r>
            <a:r>
              <a:rPr lang="tr-TR" dirty="0" err="1"/>
              <a:t>per</a:t>
            </a:r>
            <a:r>
              <a:rPr lang="tr-TR" dirty="0"/>
              <a:t> </a:t>
            </a:r>
            <a:r>
              <a:rPr lang="tr-TR" dirty="0" err="1"/>
              <a:t>dose</a:t>
            </a:r>
            <a:r>
              <a:rPr lang="tr-TR" dirty="0"/>
              <a:t>.</a:t>
            </a:r>
          </a:p>
          <a:p>
            <a:endParaRPr lang="tr-TR" sz="1100" dirty="0"/>
          </a:p>
          <a:p>
            <a:r>
              <a:rPr lang="tr-TR" dirty="0" err="1"/>
              <a:t>Relatively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injection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 </a:t>
            </a:r>
            <a:r>
              <a:rPr lang="tr-TR" dirty="0" err="1"/>
              <a:t>limits</a:t>
            </a:r>
            <a:r>
              <a:rPr lang="tr-TR" dirty="0"/>
              <a:t> </a:t>
            </a:r>
            <a:r>
              <a:rPr lang="tr-TR" dirty="0" err="1"/>
              <a:t>some</a:t>
            </a:r>
            <a:r>
              <a:rPr lang="tr-TR" dirty="0"/>
              <a:t> </a:t>
            </a:r>
            <a:r>
              <a:rPr lang="tr-TR" dirty="0" err="1"/>
              <a:t>technical</a:t>
            </a:r>
            <a:r>
              <a:rPr lang="tr-TR" dirty="0"/>
              <a:t> </a:t>
            </a:r>
            <a:r>
              <a:rPr lang="tr-TR" dirty="0" err="1"/>
              <a:t>issues</a:t>
            </a:r>
            <a:r>
              <a:rPr lang="tr-TR" dirty="0"/>
              <a:t>.</a:t>
            </a:r>
          </a:p>
          <a:p>
            <a:endParaRPr lang="tr-TR" sz="1100" dirty="0"/>
          </a:p>
          <a:p>
            <a:r>
              <a:rPr lang="tr-TR" dirty="0"/>
              <a:t>Rest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interact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off-target</a:t>
            </a:r>
            <a:r>
              <a:rPr lang="tr-TR" dirty="0"/>
              <a:t> </a:t>
            </a:r>
            <a:r>
              <a:rPr lang="tr-TR" dirty="0" err="1"/>
              <a:t>tissues</a:t>
            </a:r>
            <a:r>
              <a:rPr lang="tr-TR" dirty="0"/>
              <a:t> </a:t>
            </a:r>
            <a:r>
              <a:rPr lang="tr-TR" dirty="0" err="1"/>
              <a:t>cause</a:t>
            </a:r>
            <a:r>
              <a:rPr lang="tr-TR" dirty="0"/>
              <a:t> </a:t>
            </a:r>
            <a:r>
              <a:rPr lang="tr-TR" dirty="0" err="1"/>
              <a:t>toxicity</a:t>
            </a:r>
            <a:r>
              <a:rPr lang="tr-TR" dirty="0"/>
              <a:t>.</a:t>
            </a:r>
          </a:p>
          <a:p>
            <a:endParaRPr lang="tr-TR" sz="1100" dirty="0"/>
          </a:p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cost</a:t>
            </a:r>
            <a:r>
              <a:rPr lang="tr-TR" dirty="0"/>
              <a:t> of </a:t>
            </a:r>
            <a:r>
              <a:rPr lang="tr-TR" dirty="0" err="1"/>
              <a:t>engineering</a:t>
            </a:r>
            <a:r>
              <a:rPr lang="tr-TR" dirty="0"/>
              <a:t> </a:t>
            </a:r>
            <a:r>
              <a:rPr lang="tr-TR" dirty="0" err="1"/>
              <a:t>NPs</a:t>
            </a:r>
            <a:r>
              <a:rPr lang="tr-TR" dirty="0"/>
              <a:t> </a:t>
            </a:r>
            <a:r>
              <a:rPr lang="tr-TR" dirty="0" err="1"/>
              <a:t>would</a:t>
            </a:r>
            <a:r>
              <a:rPr lang="tr-TR" dirty="0"/>
              <a:t> be </a:t>
            </a:r>
            <a:r>
              <a:rPr lang="tr-TR" dirty="0" err="1"/>
              <a:t>even</a:t>
            </a:r>
            <a:r>
              <a:rPr lang="tr-TR" dirty="0"/>
              <a:t> </a:t>
            </a:r>
            <a:r>
              <a:rPr lang="tr-TR" dirty="0" err="1"/>
              <a:t>higher</a:t>
            </a:r>
            <a:r>
              <a:rPr lang="tr-TR" dirty="0"/>
              <a:t>.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xmlns="" id="{26ECF4BF-5CD1-4AB4-8230-9D1F9AD28983}"/>
              </a:ext>
            </a:extLst>
          </p:cNvPr>
          <p:cNvSpPr/>
          <p:nvPr/>
        </p:nvSpPr>
        <p:spPr>
          <a:xfrm>
            <a:off x="5588000" y="833120"/>
            <a:ext cx="139192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4101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7D6F6950-4D06-4166-9406-DB069F38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TUMOUR-TARGETING MECHANISMS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3E70C72-AF18-4D48-B232-CB138BAD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074" y="3403100"/>
            <a:ext cx="9833548" cy="2936740"/>
          </a:xfrm>
        </p:spPr>
        <p:txBody>
          <a:bodyPr>
            <a:normAutofit/>
          </a:bodyPr>
          <a:lstStyle/>
          <a:p>
            <a:r>
              <a:rPr lang="tr-TR" sz="3600" dirty="0" err="1">
                <a:solidFill>
                  <a:srgbClr val="000000"/>
                </a:solidFill>
              </a:rPr>
              <a:t>Specific</a:t>
            </a:r>
            <a:r>
              <a:rPr lang="tr-TR" sz="3600" dirty="0">
                <a:solidFill>
                  <a:srgbClr val="000000"/>
                </a:solidFill>
              </a:rPr>
              <a:t> </a:t>
            </a:r>
            <a:r>
              <a:rPr lang="tr-TR" sz="3600" dirty="0" err="1">
                <a:solidFill>
                  <a:srgbClr val="000000"/>
                </a:solidFill>
              </a:rPr>
              <a:t>targeting</a:t>
            </a:r>
            <a:r>
              <a:rPr lang="tr-TR" sz="3600" dirty="0">
                <a:solidFill>
                  <a:srgbClr val="000000"/>
                </a:solidFill>
              </a:rPr>
              <a:t> 			   </a:t>
            </a:r>
            <a:r>
              <a:rPr lang="tr-TR" sz="3600" dirty="0" err="1">
                <a:solidFill>
                  <a:srgbClr val="000000"/>
                </a:solidFill>
              </a:rPr>
              <a:t>complementary</a:t>
            </a:r>
            <a:endParaRPr lang="tr-TR" sz="3600" dirty="0">
              <a:solidFill>
                <a:srgbClr val="000000"/>
              </a:solidFill>
            </a:endParaRPr>
          </a:p>
          <a:p>
            <a:endParaRPr lang="tr-TR" sz="3600" dirty="0">
              <a:solidFill>
                <a:srgbClr val="000000"/>
              </a:solidFill>
            </a:endParaRPr>
          </a:p>
          <a:p>
            <a:r>
              <a:rPr lang="tr-TR" sz="3600" dirty="0" err="1">
                <a:solidFill>
                  <a:srgbClr val="000000"/>
                </a:solidFill>
              </a:rPr>
              <a:t>Non-specific</a:t>
            </a:r>
            <a:r>
              <a:rPr lang="tr-TR" sz="3600" dirty="0">
                <a:solidFill>
                  <a:srgbClr val="000000"/>
                </a:solidFill>
              </a:rPr>
              <a:t> </a:t>
            </a:r>
            <a:r>
              <a:rPr lang="tr-TR" sz="3600" dirty="0" err="1">
                <a:solidFill>
                  <a:srgbClr val="000000"/>
                </a:solidFill>
              </a:rPr>
              <a:t>targeting</a:t>
            </a:r>
            <a:r>
              <a:rPr lang="tr-TR" sz="3600" dirty="0">
                <a:solidFill>
                  <a:srgbClr val="000000"/>
                </a:solidFill>
              </a:rPr>
              <a:t>		    </a:t>
            </a:r>
            <a:r>
              <a:rPr lang="tr-TR" sz="3600" dirty="0" err="1">
                <a:solidFill>
                  <a:srgbClr val="000000"/>
                </a:solidFill>
              </a:rPr>
              <a:t>stabilized</a:t>
            </a:r>
            <a:r>
              <a:rPr lang="tr-TR" sz="3600" dirty="0">
                <a:solidFill>
                  <a:srgbClr val="000000"/>
                </a:solidFill>
              </a:rPr>
              <a:t> </a:t>
            </a:r>
            <a:r>
              <a:rPr lang="tr-TR" sz="3600" dirty="0" err="1">
                <a:solidFill>
                  <a:srgbClr val="000000"/>
                </a:solidFill>
              </a:rPr>
              <a:t>surface</a:t>
            </a:r>
            <a:endParaRPr lang="tr-TR" sz="3600" dirty="0">
              <a:solidFill>
                <a:srgbClr val="000000"/>
              </a:solidFill>
            </a:endParaRPr>
          </a:p>
          <a:p>
            <a:endParaRPr lang="tr-TR" sz="3600" dirty="0">
              <a:solidFill>
                <a:srgbClr val="000000"/>
              </a:solidFill>
            </a:endParaRPr>
          </a:p>
          <a:p>
            <a:r>
              <a:rPr lang="tr-TR" sz="2400" dirty="0">
                <a:solidFill>
                  <a:srgbClr val="000000"/>
                </a:solidFill>
              </a:rPr>
              <a:t>   INTRATUMOURAL NANOPARTICLE TARGETING 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xmlns="" id="{1723F0BF-3D27-428B-92DA-E97C377B78C3}"/>
              </a:ext>
            </a:extLst>
          </p:cNvPr>
          <p:cNvSpPr/>
          <p:nvPr/>
        </p:nvSpPr>
        <p:spPr>
          <a:xfrm>
            <a:off x="4947920" y="3539993"/>
            <a:ext cx="1930400" cy="370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xmlns="" id="{7CBED345-AB70-4BD9-8A2B-B019FDE7BDD4}"/>
              </a:ext>
            </a:extLst>
          </p:cNvPr>
          <p:cNvSpPr/>
          <p:nvPr/>
        </p:nvSpPr>
        <p:spPr>
          <a:xfrm>
            <a:off x="5913120" y="4750088"/>
            <a:ext cx="965200" cy="370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6" name="Yıldız: 5 Nokta 5">
            <a:extLst>
              <a:ext uri="{FF2B5EF4-FFF2-40B4-BE49-F238E27FC236}">
                <a16:creationId xmlns:a16="http://schemas.microsoft.com/office/drawing/2014/main" xmlns="" id="{921330F3-6E33-4158-92D1-13F1B57DF8FE}"/>
              </a:ext>
            </a:extLst>
          </p:cNvPr>
          <p:cNvSpPr/>
          <p:nvPr/>
        </p:nvSpPr>
        <p:spPr>
          <a:xfrm>
            <a:off x="1179074" y="5842000"/>
            <a:ext cx="395726" cy="3454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1456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DFD0948-393B-4CFA-B9F9-1017E4B77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AIM OF THE STUDY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A81ED7C-7529-49E2-8D93-7C556DF0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Analysis of </a:t>
            </a:r>
            <a:r>
              <a:rPr lang="tr-TR" dirty="0" err="1"/>
              <a:t>quantification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 </a:t>
            </a:r>
            <a:r>
              <a:rPr lang="tr-TR" dirty="0" err="1"/>
              <a:t>efficiency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Review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fundamental</a:t>
            </a:r>
            <a:r>
              <a:rPr lang="tr-TR" dirty="0"/>
              <a:t> </a:t>
            </a:r>
            <a:r>
              <a:rPr lang="tr-TR" dirty="0" err="1"/>
              <a:t>principles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current</a:t>
            </a:r>
            <a:r>
              <a:rPr lang="tr-TR" dirty="0"/>
              <a:t> </a:t>
            </a:r>
            <a:r>
              <a:rPr lang="tr-TR" dirty="0" err="1"/>
              <a:t>state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misconception</a:t>
            </a:r>
            <a:r>
              <a:rPr lang="tr-TR" dirty="0"/>
              <a:t> of </a:t>
            </a:r>
            <a:r>
              <a:rPr lang="tr-TR" dirty="0" err="1"/>
              <a:t>biological</a:t>
            </a:r>
            <a:r>
              <a:rPr lang="tr-TR" dirty="0"/>
              <a:t> </a:t>
            </a:r>
            <a:r>
              <a:rPr lang="tr-TR" dirty="0" err="1"/>
              <a:t>pathways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plays</a:t>
            </a:r>
            <a:r>
              <a:rPr lang="tr-TR" dirty="0"/>
              <a:t> role on </a:t>
            </a:r>
            <a:r>
              <a:rPr lang="tr-TR" dirty="0" err="1"/>
              <a:t>NPs</a:t>
            </a:r>
            <a:r>
              <a:rPr lang="tr-TR" dirty="0"/>
              <a:t> </a:t>
            </a:r>
            <a:r>
              <a:rPr lang="tr-TR" dirty="0" err="1"/>
              <a:t>delivery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Represent</a:t>
            </a:r>
            <a:r>
              <a:rPr lang="tr-TR" dirty="0"/>
              <a:t> a </a:t>
            </a:r>
            <a:r>
              <a:rPr lang="tr-TR" dirty="0" err="1"/>
              <a:t>forward</a:t>
            </a:r>
            <a:r>
              <a:rPr lang="tr-TR" dirty="0"/>
              <a:t> </a:t>
            </a:r>
            <a:r>
              <a:rPr lang="tr-TR" dirty="0" err="1"/>
              <a:t>timeline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</a:t>
            </a:r>
            <a:r>
              <a:rPr lang="tr-TR" dirty="0" err="1"/>
              <a:t>enhance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approach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nanomedicine</a:t>
            </a:r>
            <a:r>
              <a:rPr lang="tr-TR" dirty="0"/>
              <a:t> </a:t>
            </a:r>
            <a:r>
              <a:rPr lang="tr-TR" dirty="0" err="1"/>
              <a:t>science</a:t>
            </a:r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54867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2CF3C51C-5A02-42E7-9C06-08249710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385" y="1921115"/>
            <a:ext cx="5957230" cy="26508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HOW MANY NPs ACCUMULATE IN A TUMOUR?</a:t>
            </a:r>
          </a:p>
        </p:txBody>
      </p:sp>
    </p:spTree>
    <p:extLst>
      <p:ext uri="{BB962C8B-B14F-4D97-AF65-F5344CB8AC3E}">
        <p14:creationId xmlns:p14="http://schemas.microsoft.com/office/powerpoint/2010/main" xmlns="" val="185663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43ECA798-EA82-4941-ACB3-460512011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608" t="39765" r="7693" b="21980"/>
          <a:stretch/>
        </p:blipFill>
        <p:spPr>
          <a:xfrm>
            <a:off x="586033" y="1065228"/>
            <a:ext cx="11019933" cy="279976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FC49A63C-ADAC-4D30-88BE-5DBDC48A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226" t="44796" r="36060" b="45683"/>
          <a:stretch/>
        </p:blipFill>
        <p:spPr>
          <a:xfrm>
            <a:off x="396228" y="4675695"/>
            <a:ext cx="11406131" cy="937866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xmlns="" id="{B9CEE0A5-B119-45F3-BE24-B0277E2BF062}"/>
              </a:ext>
            </a:extLst>
          </p:cNvPr>
          <p:cNvSpPr/>
          <p:nvPr/>
        </p:nvSpPr>
        <p:spPr>
          <a:xfrm>
            <a:off x="8795208" y="5283726"/>
            <a:ext cx="2931736" cy="509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648327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5095F38-246C-414B-A9DC-33893BB09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867" t="27391" r="9504" b="30943"/>
          <a:stretch/>
        </p:blipFill>
        <p:spPr>
          <a:xfrm>
            <a:off x="506283" y="836878"/>
            <a:ext cx="11179434" cy="3244928"/>
          </a:xfrm>
          <a:prstGeom prst="rect">
            <a:avLst/>
          </a:prstGeom>
        </p:spPr>
      </p:pic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xmlns="" id="{4A38257D-7F13-4483-B70A-9176D5F59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04" y="4698458"/>
            <a:ext cx="10682591" cy="1546597"/>
          </a:xfrm>
        </p:spPr>
        <p:txBody>
          <a:bodyPr/>
          <a:lstStyle/>
          <a:p>
            <a:pPr marL="0" indent="0">
              <a:buNone/>
            </a:pPr>
            <a:r>
              <a:rPr lang="tr-TR" dirty="0">
                <a:solidFill>
                  <a:srgbClr val="0070C0"/>
                </a:solidFill>
              </a:rPr>
              <a:t>    AREA-UNDER-THE-CURVE (AUC)</a:t>
            </a:r>
          </a:p>
          <a:p>
            <a:pPr marL="0" indent="0">
              <a:buNone/>
            </a:pPr>
            <a:endParaRPr lang="tr-TR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At least 3 time-</a:t>
            </a:r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point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</a:t>
            </a:r>
            <a:r>
              <a:rPr lang="tr-T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needed</a:t>
            </a:r>
            <a:r>
              <a:rPr lang="tr-T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xmlns="" id="{38827118-3515-42E4-B478-97E8907E01D5}"/>
              </a:ext>
            </a:extLst>
          </p:cNvPr>
          <p:cNvSpPr/>
          <p:nvPr/>
        </p:nvSpPr>
        <p:spPr>
          <a:xfrm>
            <a:off x="857840" y="5637228"/>
            <a:ext cx="367646" cy="17910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2C2ACB2A-C35E-46B0-845C-8120421497B6}"/>
              </a:ext>
            </a:extLst>
          </p:cNvPr>
          <p:cNvSpPr/>
          <p:nvPr/>
        </p:nvSpPr>
        <p:spPr>
          <a:xfrm>
            <a:off x="857840" y="4841467"/>
            <a:ext cx="179108" cy="1751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0964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CB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9F96451-4496-4153-9AEC-4CF015B6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155" t="19630" r="48768" b="44912"/>
          <a:stretch/>
        </p:blipFill>
        <p:spPr>
          <a:xfrm>
            <a:off x="3891067" y="1570813"/>
            <a:ext cx="8013120" cy="371022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FB28EB2-E1E5-47A1-B60C-96C34D11D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295" t="21465" r="29524" b="50368"/>
          <a:stretch/>
        </p:blipFill>
        <p:spPr>
          <a:xfrm>
            <a:off x="171762" y="1570814"/>
            <a:ext cx="3371597" cy="37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18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168E7B-6D42-4B3A-B7A1-17D4C49EC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A030C2-9F23-4593-9F99-7B73C232A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xmlns="" id="{BDB97465-A7D0-4CED-903F-357F7B60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432" y="1741336"/>
            <a:ext cx="6813494" cy="2877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KIND OF </a:t>
            </a:r>
            <a:br>
              <a:rPr lang="tr-T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TRENDS ARE OBSERVED?</a:t>
            </a:r>
            <a:endParaRPr lang="en-US" sz="6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08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CB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41BDE699-905C-472B-A032-5E8253CDE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277" t="18769" r="27088" b="42299"/>
          <a:stretch/>
        </p:blipFill>
        <p:spPr>
          <a:xfrm>
            <a:off x="145049" y="553931"/>
            <a:ext cx="3447892" cy="349022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7AC075B0-D5F7-491B-8EA1-6239DFFF11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3831" t="18768" r="7759" b="42795"/>
          <a:stretch/>
        </p:blipFill>
        <p:spPr>
          <a:xfrm>
            <a:off x="4061791" y="553931"/>
            <a:ext cx="3447891" cy="404931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9D81ED6-43E9-44DE-A612-B7CE8E39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025" t="32536" r="68981" b="26449"/>
          <a:stretch/>
        </p:blipFill>
        <p:spPr>
          <a:xfrm>
            <a:off x="7509682" y="397304"/>
            <a:ext cx="4211703" cy="422579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AD853051-0141-4C6E-92E8-6D8F3430E2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2071" t="50272" r="51782" b="42467"/>
          <a:stretch/>
        </p:blipFill>
        <p:spPr>
          <a:xfrm>
            <a:off x="145049" y="4168169"/>
            <a:ext cx="1423537" cy="93885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45E88EC5-7C32-46A6-8324-184E060B6E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3352" t="52561" r="41888" b="42467"/>
          <a:stretch/>
        </p:blipFill>
        <p:spPr>
          <a:xfrm>
            <a:off x="1568586" y="4477732"/>
            <a:ext cx="1069668" cy="62928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B1165BDE-2580-45E7-AA11-519AB41C2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4641" t="52561" r="31474" b="42467"/>
          <a:stretch/>
        </p:blipFill>
        <p:spPr>
          <a:xfrm>
            <a:off x="2605230" y="4477732"/>
            <a:ext cx="873035" cy="62928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45B9D8A2-249E-4A98-8962-534BE36EC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1998" t="72118" r="32499" b="13542"/>
          <a:stretch/>
        </p:blipFill>
        <p:spPr>
          <a:xfrm>
            <a:off x="8041367" y="4792376"/>
            <a:ext cx="4081499" cy="154243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8CDD6306-E43D-4512-B743-67A92729A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2008" t="57665" r="32533" b="27995"/>
          <a:stretch/>
        </p:blipFill>
        <p:spPr>
          <a:xfrm>
            <a:off x="3891983" y="4792376"/>
            <a:ext cx="4149384" cy="15424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AD2FC2C-CB02-4346-8C38-9DC0770B2284}"/>
              </a:ext>
            </a:extLst>
          </p:cNvPr>
          <p:cNvSpPr/>
          <p:nvPr/>
        </p:nvSpPr>
        <p:spPr>
          <a:xfrm>
            <a:off x="5750351" y="5024487"/>
            <a:ext cx="480767" cy="25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8C309C6-BDFA-4194-89E6-CC0E30B20CBF}"/>
              </a:ext>
            </a:extLst>
          </p:cNvPr>
          <p:cNvSpPr/>
          <p:nvPr/>
        </p:nvSpPr>
        <p:spPr>
          <a:xfrm>
            <a:off x="5750350" y="5808483"/>
            <a:ext cx="480767" cy="25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0B45C2C-DBA3-4B39-AD97-8C089EE1C5F6}"/>
              </a:ext>
            </a:extLst>
          </p:cNvPr>
          <p:cNvSpPr/>
          <p:nvPr/>
        </p:nvSpPr>
        <p:spPr>
          <a:xfrm>
            <a:off x="9841732" y="5048930"/>
            <a:ext cx="480767" cy="2321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93C75F7-AC48-485C-85DC-545CD8E6762E}"/>
              </a:ext>
            </a:extLst>
          </p:cNvPr>
          <p:cNvSpPr/>
          <p:nvPr/>
        </p:nvSpPr>
        <p:spPr>
          <a:xfrm>
            <a:off x="1653078" y="4513806"/>
            <a:ext cx="480767" cy="256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93178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AB0760E7-E29E-451C-99AB-D84E344986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261" y="2519455"/>
            <a:ext cx="3344763" cy="383036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4675879-F418-47CD-915D-7617C66AAF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2727" y="508183"/>
            <a:ext cx="4078591" cy="164490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53A7C627-B3EC-4EFA-AC87-5E7FCDF445CF}"/>
              </a:ext>
            </a:extLst>
          </p:cNvPr>
          <p:cNvSpPr/>
          <p:nvPr/>
        </p:nvSpPr>
        <p:spPr>
          <a:xfrm>
            <a:off x="2709090" y="775398"/>
            <a:ext cx="725864" cy="7329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776D4290-84B4-4A95-8839-1275D36916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4100" t="22557" r="8276" b="42429"/>
          <a:stretch/>
        </p:blipFill>
        <p:spPr>
          <a:xfrm>
            <a:off x="6606477" y="2519455"/>
            <a:ext cx="3540377" cy="395655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DBAC14EB-264B-42DA-810F-6E96C536DD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78344"/>
          <a:stretch/>
        </p:blipFill>
        <p:spPr>
          <a:xfrm>
            <a:off x="6892270" y="523373"/>
            <a:ext cx="1736737" cy="164490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7274F50-A22F-4CE5-BEA9-068615706C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4005" r="46269"/>
          <a:stretch/>
        </p:blipFill>
        <p:spPr>
          <a:xfrm>
            <a:off x="8625244" y="523373"/>
            <a:ext cx="779986" cy="164490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009CDBEF-9F48-46D2-891F-3F27A7E87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0273"/>
          <a:stretch/>
        </p:blipFill>
        <p:spPr>
          <a:xfrm>
            <a:off x="9366868" y="523373"/>
            <a:ext cx="779986" cy="164490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8089848-C5F7-4C7F-9B0D-FB2238F73341}"/>
              </a:ext>
            </a:extLst>
          </p:cNvPr>
          <p:cNvSpPr/>
          <p:nvPr/>
        </p:nvSpPr>
        <p:spPr>
          <a:xfrm>
            <a:off x="8723973" y="1352761"/>
            <a:ext cx="681257" cy="311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58765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</Words>
  <Application>Microsoft Office PowerPoint</Application>
  <PresentationFormat>Özel</PresentationFormat>
  <Paragraphs>32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Office Teması</vt:lpstr>
      <vt:lpstr>Slayt 1</vt:lpstr>
      <vt:lpstr>THE AIM OF THE STUDY</vt:lpstr>
      <vt:lpstr>HOW MANY NPs ACCUMULATE IN A TUMOUR?</vt:lpstr>
      <vt:lpstr>Slayt 4</vt:lpstr>
      <vt:lpstr>Slayt 5</vt:lpstr>
      <vt:lpstr>Slayt 6</vt:lpstr>
      <vt:lpstr>WHAT KIND OF  TRENDS ARE OBSERVED?</vt:lpstr>
      <vt:lpstr>Slayt 8</vt:lpstr>
      <vt:lpstr>Slayt 9</vt:lpstr>
      <vt:lpstr>Slayt 10</vt:lpstr>
      <vt:lpstr>Slayt 11</vt:lpstr>
      <vt:lpstr>PROBLEMS ENCOUNTERED DUE TO LOW DELIVERY EFFICIENCY…</vt:lpstr>
      <vt:lpstr>SIMPLE DOSIMETRY               1%ID</vt:lpstr>
      <vt:lpstr>TUMOUR-TARGETING MECHANISMS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defne ege.durucu</dc:creator>
  <cp:lastModifiedBy>Pc Hp</cp:lastModifiedBy>
  <cp:revision>2</cp:revision>
  <dcterms:created xsi:type="dcterms:W3CDTF">2019-10-30T01:34:48Z</dcterms:created>
  <dcterms:modified xsi:type="dcterms:W3CDTF">2019-12-30T09:21:51Z</dcterms:modified>
</cp:coreProperties>
</file>