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20" r:id="rId3"/>
    <p:sldId id="368" r:id="rId4"/>
    <p:sldId id="321" r:id="rId5"/>
    <p:sldId id="367" r:id="rId6"/>
    <p:sldId id="369" r:id="rId7"/>
    <p:sldId id="347"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88" d="100"/>
          <a:sy n="88" d="100"/>
        </p:scale>
        <p:origin x="494"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Unvan 1"/>
          <p:cNvSpPr txBox="1">
            <a:spLocks/>
          </p:cNvSpPr>
          <p:nvPr userDrawn="1"/>
        </p:nvSpPr>
        <p:spPr>
          <a:xfrm rot="19943020">
            <a:off x="-241085" y="2704036"/>
            <a:ext cx="13088960" cy="1376998"/>
          </a:xfrm>
          <a:prstGeom prst="rect">
            <a:avLst/>
          </a:prstGeom>
          <a:noFill/>
          <a:ln>
            <a:noFill/>
          </a:ln>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8800" b="0" cap="none"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b="0" cap="none"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2E497E8-C68C-450E-8755-81D3DDBA3FFD}"/>
              </a:ext>
            </a:extLst>
          </p:cNvPr>
          <p:cNvSpPr>
            <a:spLocks noGrp="1"/>
          </p:cNvSpPr>
          <p:nvPr>
            <p:ph type="ctrTitle"/>
          </p:nvPr>
        </p:nvSpPr>
        <p:spPr>
          <a:xfrm>
            <a:off x="1008303" y="501843"/>
            <a:ext cx="7766936" cy="1646302"/>
          </a:xfrm>
        </p:spPr>
        <p:txBody>
          <a:bodyPr/>
          <a:lstStyle/>
          <a:p>
            <a:r>
              <a:rPr lang="tr-TR" dirty="0"/>
              <a:t>TURİZM PAZARLAMASI</a:t>
            </a:r>
          </a:p>
        </p:txBody>
      </p:sp>
      <p:pic>
        <p:nvPicPr>
          <p:cNvPr id="5" name="Resim 4">
            <a:extLst>
              <a:ext uri="{FF2B5EF4-FFF2-40B4-BE49-F238E27FC236}">
                <a16:creationId xmlns:a16="http://schemas.microsoft.com/office/drawing/2014/main" id="{387859F3-26E5-49D7-9AA6-AA28DB7284B5}"/>
              </a:ext>
            </a:extLst>
          </p:cNvPr>
          <p:cNvPicPr>
            <a:picLocks noChangeAspect="1"/>
          </p:cNvPicPr>
          <p:nvPr/>
        </p:nvPicPr>
        <p:blipFill>
          <a:blip r:embed="rId2"/>
          <a:stretch>
            <a:fillRect/>
          </a:stretch>
        </p:blipFill>
        <p:spPr>
          <a:xfrm>
            <a:off x="530631" y="2465098"/>
            <a:ext cx="8549409" cy="4194320"/>
          </a:xfrm>
          <a:prstGeom prst="rect">
            <a:avLst/>
          </a:prstGeom>
        </p:spPr>
      </p:pic>
    </p:spTree>
    <p:extLst>
      <p:ext uri="{BB962C8B-B14F-4D97-AF65-F5344CB8AC3E}">
        <p14:creationId xmlns:p14="http://schemas.microsoft.com/office/powerpoint/2010/main" val="2462815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a:xfrm>
            <a:off x="604597" y="292909"/>
            <a:ext cx="8596668" cy="1320800"/>
          </a:xfrm>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1" y="953309"/>
            <a:ext cx="10037618" cy="3880773"/>
          </a:xfrm>
        </p:spPr>
        <p:txBody>
          <a:bodyPr>
            <a:noAutofit/>
          </a:bodyPr>
          <a:lstStyle/>
          <a:p>
            <a:pPr algn="just"/>
            <a:endParaRPr lang="tr-TR" sz="3200" b="1" dirty="0">
              <a:latin typeface="Times New Roman" panose="02020603050405020304" pitchFamily="18" charset="0"/>
              <a:cs typeface="Times New Roman" panose="02020603050405020304" pitchFamily="18" charset="0"/>
            </a:endParaRPr>
          </a:p>
          <a:p>
            <a:pPr marL="0" indent="0">
              <a:buNone/>
            </a:pPr>
            <a:r>
              <a:rPr lang="tr-TR" sz="2400" b="1" dirty="0">
                <a:latin typeface="Times New Roman" panose="02020603050405020304" pitchFamily="18" charset="0"/>
                <a:cs typeface="Times New Roman" panose="02020603050405020304" pitchFamily="18" charset="0"/>
              </a:rPr>
              <a:t>	B)FİYATLANDIRMA</a:t>
            </a:r>
            <a:endParaRPr lang="tr-TR" sz="2400" dirty="0">
              <a:latin typeface="Times New Roman" panose="02020603050405020304" pitchFamily="18" charset="0"/>
              <a:cs typeface="Times New Roman" panose="02020603050405020304" pitchFamily="18" charset="0"/>
            </a:endParaRPr>
          </a:p>
          <a:p>
            <a:pPr marL="363538" indent="0" algn="just">
              <a:buNone/>
            </a:pPr>
            <a:r>
              <a:rPr lang="tr-TR" sz="2400" dirty="0">
                <a:latin typeface="Times New Roman" panose="02020603050405020304" pitchFamily="18" charset="0"/>
                <a:cs typeface="Times New Roman" panose="02020603050405020304" pitchFamily="18" charset="0"/>
              </a:rPr>
              <a:t>Fiyatlan­dırma, ürün veya hizmetin üretim maliyeti ve uygun bir kâr mar­jı ile bağlantılı olarak, ilgili ürün veya hizmetin değerinin belirlenmesidir. Turizm işletmeleri arz ettikleri ürün veya hizmetleri, işletme politika ve hedefleri ışığında fiyatlandırır. İş­letmelerin, fiyatı belirlerken, kendi üretim biçimlerini, yatırım oranlarını ve kâr payını göz önünde bulundurarak belirleme­leri, standart bir fiyatlandırma yaklaşımının kullanılmasını engel­lemektedir</a:t>
            </a:r>
            <a:r>
              <a:rPr lang="tr-TR" sz="2400" dirty="0" smtClean="0">
                <a:latin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1024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a:xfrm>
            <a:off x="604597" y="292909"/>
            <a:ext cx="8596668" cy="1320800"/>
          </a:xfrm>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1" y="953309"/>
            <a:ext cx="10037618" cy="3880773"/>
          </a:xfrm>
        </p:spPr>
        <p:txBody>
          <a:bodyPr>
            <a:noAutofit/>
          </a:bodyPr>
          <a:lstStyle/>
          <a:p>
            <a:pPr algn="just"/>
            <a:endParaRPr lang="tr-TR" sz="3200" b="1" dirty="0">
              <a:latin typeface="Times New Roman" panose="02020603050405020304" pitchFamily="18" charset="0"/>
              <a:cs typeface="Times New Roman" panose="02020603050405020304" pitchFamily="18" charset="0"/>
            </a:endParaRPr>
          </a:p>
          <a:p>
            <a:pPr marL="0" indent="0">
              <a:buNone/>
            </a:pPr>
            <a:r>
              <a:rPr lang="tr-TR" sz="2400" b="1" dirty="0">
                <a:latin typeface="Times New Roman" panose="02020603050405020304" pitchFamily="18" charset="0"/>
                <a:cs typeface="Times New Roman" panose="02020603050405020304" pitchFamily="18" charset="0"/>
              </a:rPr>
              <a:t>	B)FİYATLANDIRMA</a:t>
            </a:r>
            <a:endParaRPr lang="tr-TR" sz="2400" dirty="0">
              <a:latin typeface="Times New Roman" panose="02020603050405020304" pitchFamily="18" charset="0"/>
              <a:cs typeface="Times New Roman" panose="02020603050405020304" pitchFamily="18" charset="0"/>
            </a:endParaRPr>
          </a:p>
          <a:p>
            <a:pPr marL="363538" indent="0" algn="just">
              <a:buNone/>
            </a:pPr>
            <a:r>
              <a:rPr lang="tr-TR" sz="2400" dirty="0" smtClean="0">
                <a:latin typeface="Times New Roman" panose="02020603050405020304" pitchFamily="18" charset="0"/>
                <a:cs typeface="Times New Roman" panose="02020603050405020304" pitchFamily="18" charset="0"/>
              </a:rPr>
              <a:t>Fiyatı</a:t>
            </a:r>
            <a:r>
              <a:rPr lang="tr-TR" sz="2400" dirty="0">
                <a:latin typeface="Times New Roman" panose="02020603050405020304" pitchFamily="18" charset="0"/>
                <a:cs typeface="Times New Roman" panose="02020603050405020304" pitchFamily="18" charset="0"/>
              </a:rPr>
              <a:t>; ürün, dağıtım ve tutundurmadan ayıran en önemli yanı ise gelir ile ilişkili olmasıdır. Diğer pazarlama karması elemanlarının işletmede maliyetlerin yükselmesine neden olmasına karşılık fiyat; işletmenin gelir elde etmesini sağlayacak yegane unsurdur. Fiyat tüketicilerin hizmetle ilgili algılarını etkileyen değişkenlerden biridir.</a:t>
            </a:r>
          </a:p>
          <a:p>
            <a:pPr marL="0" indent="0" algn="just">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2216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a:xfrm>
            <a:off x="604597" y="292909"/>
            <a:ext cx="8596668" cy="1320800"/>
          </a:xfrm>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1" y="953309"/>
            <a:ext cx="10131136" cy="3880773"/>
          </a:xfrm>
        </p:spPr>
        <p:txBody>
          <a:bodyPr>
            <a:noAutofit/>
          </a:bodyPr>
          <a:lstStyle/>
          <a:p>
            <a:pPr marL="400050" lvl="1" indent="0" algn="just">
              <a:buNone/>
            </a:pPr>
            <a:endParaRPr lang="tr-TR" sz="2400" dirty="0" smtClean="0">
              <a:latin typeface="Times New Roman" panose="02020603050405020304" pitchFamily="18" charset="0"/>
              <a:cs typeface="Times New Roman" panose="02020603050405020304" pitchFamily="18" charset="0"/>
            </a:endParaRPr>
          </a:p>
          <a:p>
            <a:pPr marL="400050" lvl="1" indent="0" algn="just">
              <a:buNone/>
            </a:pPr>
            <a:endParaRPr lang="tr-TR" sz="2400" dirty="0">
              <a:latin typeface="Times New Roman" panose="02020603050405020304" pitchFamily="18" charset="0"/>
              <a:cs typeface="Times New Roman" panose="02020603050405020304" pitchFamily="18" charset="0"/>
            </a:endParaRPr>
          </a:p>
          <a:p>
            <a:pPr marL="400050" lvl="1" indent="0" algn="just">
              <a:buNone/>
            </a:pPr>
            <a:r>
              <a:rPr lang="tr-TR" sz="2400" dirty="0" smtClean="0">
                <a:latin typeface="Times New Roman" panose="02020603050405020304" pitchFamily="18" charset="0"/>
                <a:cs typeface="Times New Roman" panose="02020603050405020304" pitchFamily="18" charset="0"/>
              </a:rPr>
              <a:t>Tüketicilerin </a:t>
            </a:r>
            <a:r>
              <a:rPr lang="tr-TR" sz="2400" dirty="0">
                <a:latin typeface="Times New Roman" panose="02020603050405020304" pitchFamily="18" charset="0"/>
                <a:cs typeface="Times New Roman" panose="02020603050405020304" pitchFamily="18" charset="0"/>
              </a:rPr>
              <a:t>turizm ürün veya hizmetlerini algılamada kullandıkları önemli ölçütlerden birisi de fiyattır. Müşteri üretici hakkında çok fazla bilgiye sahip değilse psikolojik olarak fiyat yükseldikçe ürün veya hizmetin kalitesinin arttığını düşünebilecektir. Fiyatın diğer bir önemi ise, bir turizm işletmesinin pazara sunduğu ürün yada hizmetin talebini etkilemesi ve işletmenin rekabet durumunun, pazar payının, gelirinin ve kârının da bundan etkilenmesidir.</a:t>
            </a:r>
          </a:p>
          <a:p>
            <a:pPr marL="0" indent="0" algn="just">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5638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a:xfrm>
            <a:off x="604597" y="292909"/>
            <a:ext cx="8596668" cy="1320800"/>
          </a:xfrm>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1" y="953309"/>
            <a:ext cx="10131136" cy="3880773"/>
          </a:xfrm>
        </p:spPr>
        <p:txBody>
          <a:bodyPr>
            <a:noAutofit/>
          </a:bodyPr>
          <a:lstStyle/>
          <a:p>
            <a:pPr marL="400050" lvl="1" indent="0" algn="just">
              <a:buNone/>
            </a:pPr>
            <a:endParaRPr lang="tr-TR" sz="2400" dirty="0" smtClean="0">
              <a:latin typeface="Times New Roman" panose="02020603050405020304" pitchFamily="18" charset="0"/>
              <a:cs typeface="Times New Roman" panose="02020603050405020304" pitchFamily="18" charset="0"/>
            </a:endParaRPr>
          </a:p>
          <a:p>
            <a:pPr marL="400050" lvl="1" indent="0" algn="just">
              <a:buNone/>
            </a:pPr>
            <a:r>
              <a:rPr lang="tr-TR" sz="2400" dirty="0" smtClean="0">
                <a:latin typeface="Times New Roman" panose="02020603050405020304" pitchFamily="18" charset="0"/>
                <a:cs typeface="Times New Roman" panose="02020603050405020304" pitchFamily="18" charset="0"/>
              </a:rPr>
              <a:t>Yüksek </a:t>
            </a:r>
            <a:r>
              <a:rPr lang="tr-TR" sz="2400" dirty="0">
                <a:latin typeface="Times New Roman" panose="02020603050405020304" pitchFamily="18" charset="0"/>
                <a:cs typeface="Times New Roman" panose="02020603050405020304" pitchFamily="18" charset="0"/>
              </a:rPr>
              <a:t>enflasyon dönemlerinde ve rekabetin şiddetli olduğu pazarlarda ürün ve hizmetlerin fiyatlandırılması turizm işletmeleri için önemli bir pazarlama kararıdır. Müşteriler fiyatı bir kalite göstergesi olarak gördükleri ve fiyat kalite beklentilerine yön verdiği için hizmet fiyatları dikkatli bir şekilde belirlenmelidir. </a:t>
            </a:r>
          </a:p>
          <a:p>
            <a:pPr marL="0" indent="0" algn="just">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83243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a:xfrm>
            <a:off x="604597" y="292909"/>
            <a:ext cx="8596668" cy="1320800"/>
          </a:xfrm>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1" y="953309"/>
            <a:ext cx="10131136" cy="3880773"/>
          </a:xfrm>
        </p:spPr>
        <p:txBody>
          <a:bodyPr>
            <a:noAutofit/>
          </a:bodyPr>
          <a:lstStyle/>
          <a:p>
            <a:pPr marL="400050" lvl="1" indent="0" algn="just">
              <a:buNone/>
            </a:pPr>
            <a:endParaRPr lang="tr-TR" sz="2400" dirty="0" smtClean="0">
              <a:latin typeface="Times New Roman" panose="02020603050405020304" pitchFamily="18" charset="0"/>
              <a:cs typeface="Times New Roman" panose="02020603050405020304" pitchFamily="18" charset="0"/>
            </a:endParaRPr>
          </a:p>
          <a:p>
            <a:pPr marL="400050" lvl="1" indent="0" algn="just">
              <a:buNone/>
            </a:pPr>
            <a:r>
              <a:rPr lang="tr-TR" sz="2400" smtClean="0">
                <a:latin typeface="Times New Roman" panose="02020603050405020304" pitchFamily="18" charset="0"/>
                <a:cs typeface="Times New Roman" panose="02020603050405020304" pitchFamily="18" charset="0"/>
              </a:rPr>
              <a:t>Turizm </a:t>
            </a:r>
            <a:r>
              <a:rPr lang="tr-TR" sz="2400" dirty="0">
                <a:latin typeface="Times New Roman" panose="02020603050405020304" pitchFamily="18" charset="0"/>
                <a:cs typeface="Times New Roman" panose="02020603050405020304" pitchFamily="18" charset="0"/>
              </a:rPr>
              <a:t>işletmelerinin fiyatlama kararlarını etkileyen etmenler; maliyetler, rakipler, aracılar, yasal düzenlemeler, arz ve talep, pazarın yapısı, fiyatlama amaçları, turizm ürününün nitelikleri, tüketici davranışları ve ekonomik durumdur.</a:t>
            </a:r>
          </a:p>
          <a:p>
            <a:pPr marL="0" indent="0" algn="just">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4122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4BAAAE3-2F95-4666-83AB-7A974851554E}"/>
              </a:ext>
            </a:extLst>
          </p:cNvPr>
          <p:cNvSpPr>
            <a:spLocks noGrp="1"/>
          </p:cNvSpPr>
          <p:nvPr>
            <p:ph type="title"/>
          </p:nvPr>
        </p:nvSpPr>
        <p:spPr>
          <a:xfrm>
            <a:off x="718694" y="935083"/>
            <a:ext cx="8596668" cy="1320800"/>
          </a:xfrm>
        </p:spPr>
        <p:txBody>
          <a:bodyPr>
            <a:normAutofit fontScale="90000"/>
          </a:bodyPr>
          <a:lstStyle/>
          <a:p>
            <a:r>
              <a:rPr lang="tr-TR" b="1" dirty="0" smtClean="0"/>
              <a:t>Kaynakça</a:t>
            </a:r>
            <a:br>
              <a:rPr lang="tr-TR" b="1" dirty="0" smtClean="0"/>
            </a:br>
            <a:r>
              <a:rPr lang="tr-TR" b="1" dirty="0"/>
              <a:t/>
            </a:r>
            <a:br>
              <a:rPr lang="tr-TR" b="1" dirty="0"/>
            </a:br>
            <a:endParaRPr lang="tr-TR" dirty="0"/>
          </a:p>
        </p:txBody>
      </p:sp>
      <p:sp>
        <p:nvSpPr>
          <p:cNvPr id="3" name="Unvan 1">
            <a:extLst>
              <a:ext uri="{FF2B5EF4-FFF2-40B4-BE49-F238E27FC236}">
                <a16:creationId xmlns:a16="http://schemas.microsoft.com/office/drawing/2014/main" id="{84BAAAE3-2F95-4666-83AB-7A974851554E}"/>
              </a:ext>
            </a:extLst>
          </p:cNvPr>
          <p:cNvSpPr txBox="1">
            <a:spLocks/>
          </p:cNvSpPr>
          <p:nvPr/>
        </p:nvSpPr>
        <p:spPr>
          <a:xfrm>
            <a:off x="718694" y="2672443"/>
            <a:ext cx="9583546" cy="3188426"/>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sz="2400" b="1" dirty="0" smtClean="0"/>
              <a:t>Nazmi Kozak, Turizm Pazarlaması, Detay Yayıncılık</a:t>
            </a:r>
          </a:p>
          <a:p>
            <a:endParaRPr lang="tr-TR" sz="2400" b="1" dirty="0"/>
          </a:p>
          <a:p>
            <a:r>
              <a:rPr lang="tr-TR" sz="2400" b="1" dirty="0" smtClean="0"/>
              <a:t/>
            </a:r>
            <a:br>
              <a:rPr lang="tr-TR" sz="2400" b="1" dirty="0" smtClean="0"/>
            </a:br>
            <a:r>
              <a:rPr lang="tr-TR" sz="2400" b="1" dirty="0" smtClean="0"/>
              <a:t>Bahattin </a:t>
            </a:r>
            <a:r>
              <a:rPr lang="tr-TR" sz="2400" b="1" dirty="0" err="1" smtClean="0"/>
              <a:t>Rızaoğlu</a:t>
            </a:r>
            <a:r>
              <a:rPr lang="tr-TR" sz="2400" b="1" dirty="0" smtClean="0"/>
              <a:t>, </a:t>
            </a:r>
            <a:r>
              <a:rPr lang="tr-TR" sz="2400" b="1" dirty="0"/>
              <a:t>Turizm Pazarlaması, Detay </a:t>
            </a:r>
            <a:r>
              <a:rPr lang="tr-TR" sz="2400" b="1" dirty="0" smtClean="0"/>
              <a:t>Yayıncılık</a:t>
            </a:r>
          </a:p>
          <a:p>
            <a:endParaRPr lang="tr-TR" sz="2400" b="1" dirty="0" smtClean="0"/>
          </a:p>
          <a:p>
            <a:endParaRPr lang="tr-TR" sz="2400" b="1" dirty="0"/>
          </a:p>
          <a:p>
            <a:r>
              <a:rPr lang="tr-TR" sz="2400" b="1" dirty="0" smtClean="0"/>
              <a:t>Hacıoğlu Necdet, </a:t>
            </a:r>
            <a:r>
              <a:rPr lang="tr-TR" sz="2400" b="1" dirty="0"/>
              <a:t>Turizm Pazarlaması, </a:t>
            </a:r>
            <a:r>
              <a:rPr lang="tr-TR" sz="2400" b="1" dirty="0" smtClean="0"/>
              <a:t>Nobel </a:t>
            </a:r>
            <a:r>
              <a:rPr lang="tr-TR" sz="2400" b="1" dirty="0"/>
              <a:t>Yayıncılık</a:t>
            </a:r>
          </a:p>
          <a:p>
            <a:endParaRPr lang="tr-TR" sz="2400" b="1" dirty="0"/>
          </a:p>
          <a:p>
            <a:endParaRPr lang="tr-TR" sz="2400" dirty="0"/>
          </a:p>
        </p:txBody>
      </p:sp>
    </p:spTree>
    <p:extLst>
      <p:ext uri="{BB962C8B-B14F-4D97-AF65-F5344CB8AC3E}">
        <p14:creationId xmlns:p14="http://schemas.microsoft.com/office/powerpoint/2010/main" val="2636548730"/>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248</TotalTime>
  <Words>166</Words>
  <Application>Microsoft Office PowerPoint</Application>
  <PresentationFormat>Geniş ekran</PresentationFormat>
  <Paragraphs>26</Paragraphs>
  <Slides>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Arial</vt:lpstr>
      <vt:lpstr>Times New Roman</vt:lpstr>
      <vt:lpstr>Trebuchet MS</vt:lpstr>
      <vt:lpstr>Wingdings 3</vt:lpstr>
      <vt:lpstr>Yüzeyler</vt:lpstr>
      <vt:lpstr>TURİZM PAZARLAMASI</vt:lpstr>
      <vt:lpstr>PAZARLAMA KARMASI ELEMANLARI </vt:lpstr>
      <vt:lpstr>PAZARLAMA KARMASI ELEMANLARI </vt:lpstr>
      <vt:lpstr>PAZARLAMA KARMASI ELEMANLARI </vt:lpstr>
      <vt:lpstr>PAZARLAMA KARMASI ELEMANLARI </vt:lpstr>
      <vt:lpstr>PAZARLAMA KARMASI ELEMANLARI </vt:lpstr>
      <vt:lpstr>Kaynakça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PAZARLAMASI</dc:title>
  <dc:creator>Fuat Atasoy</dc:creator>
  <cp:lastModifiedBy>Fuat Atasoy</cp:lastModifiedBy>
  <cp:revision>32</cp:revision>
  <dcterms:created xsi:type="dcterms:W3CDTF">2019-02-18T10:31:28Z</dcterms:created>
  <dcterms:modified xsi:type="dcterms:W3CDTF">2019-05-01T17:13:27Z</dcterms:modified>
</cp:coreProperties>
</file>