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64D42-94F9-4453-BD97-17DD936DA0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DB244-4319-4410-8F3A-E999639A90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7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64D42-94F9-4453-BD97-17DD936DA0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DB244-4319-4410-8F3A-E999639A90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8217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64D42-94F9-4453-BD97-17DD936DA0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DB244-4319-4410-8F3A-E999639A90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36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64D42-94F9-4453-BD97-17DD936DA0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DB244-4319-4410-8F3A-E999639A90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72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64D42-94F9-4453-BD97-17DD936DA0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DB244-4319-4410-8F3A-E999639A90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5607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64D42-94F9-4453-BD97-17DD936DA0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DB244-4319-4410-8F3A-E999639A90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007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64D42-94F9-4453-BD97-17DD936DA0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DB244-4319-4410-8F3A-E999639A90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0715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64D42-94F9-4453-BD97-17DD936DA0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DB244-4319-4410-8F3A-E999639A90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7566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64D42-94F9-4453-BD97-17DD936DA0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DB244-4319-4410-8F3A-E999639A90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7842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64D42-94F9-4453-BD97-17DD936DA0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DB244-4319-4410-8F3A-E999639A90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2855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64D42-94F9-4453-BD97-17DD936DA0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DB244-4319-4410-8F3A-E999639A90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6575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64D42-94F9-4453-BD97-17DD936DA07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DB244-4319-4410-8F3A-E999639A90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454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.tr/s/ref=dp_byline_sr_book_2?ie=UTF8&amp;field-author=%C3%9Cmm%C3%BChan+Nazan+Yatk%C4%B1n&amp;search-alias=books" TargetMode="External"/><Relationship Id="rId2" Type="http://schemas.openxmlformats.org/officeDocument/2006/relationships/hyperlink" Target="https://www.amazon.com.tr/s/ref=dp_byline_sr_book_1?ie=UTF8&amp;field-author=Ahmet+Yatk%C4%B1n&amp;search-alias=book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Halkla İlişkiler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091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Halkla ilişkiler süreci bir işletme açısından çok önemlidir. Bunun için iletişimde bulunulacak olan kitlenin mesajı olduğu gibi algılaması kilit bir noktadır. </a:t>
            </a:r>
          </a:p>
          <a:p>
            <a:r>
              <a:rPr lang="tr-TR" dirty="0" smtClean="0"/>
              <a:t>Tüketici beklenti ve eğilimleri sürekli değişeceği için bunların mutlaka takip edilmesi gerekmektedir.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7076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Planlama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Yönetim süreçlerinden ilki olan planlama aşaması halkla ilişkiler sürecinde büyük önem taşımaktadır. </a:t>
            </a:r>
          </a:p>
          <a:p>
            <a:r>
              <a:rPr lang="tr-TR" altLang="tr-TR" dirty="0" smtClean="0"/>
              <a:t>Planlama, bilindiği gibi geleceğe ilişkin kararların önceden alınmasıdır ve bu süreç ile ilgili evrelerin önceden şekillenmesidir. </a:t>
            </a:r>
          </a:p>
          <a:p>
            <a:r>
              <a:rPr lang="tr-TR" altLang="tr-TR" dirty="0" smtClean="0"/>
              <a:t>En kötü plan bile plan yapmamaktan iyidir. </a:t>
            </a:r>
          </a:p>
          <a:p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652709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Tüm planların birbiri ile uyumlu olması gerekir. </a:t>
            </a:r>
          </a:p>
          <a:p>
            <a:r>
              <a:rPr lang="tr-TR" altLang="tr-TR" dirty="0" smtClean="0"/>
              <a:t>Tüm planların bir bütün dahilinde olması beklenmektedir. </a:t>
            </a:r>
          </a:p>
          <a:p>
            <a:r>
              <a:rPr lang="tr-TR" altLang="tr-TR" dirty="0" smtClean="0"/>
              <a:t>Tüm departmanların iş birliği önemlidir. </a:t>
            </a:r>
          </a:p>
          <a:p>
            <a:r>
              <a:rPr lang="tr-TR" altLang="tr-TR" dirty="0" smtClean="0"/>
              <a:t>İşletme içindeki diğer bölümler ile olan iletişim sayesinde planlar etkinlik kazanır.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3544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Durum değerlendirme,</a:t>
            </a:r>
          </a:p>
          <a:p>
            <a:r>
              <a:rPr lang="tr-TR" dirty="0" smtClean="0"/>
              <a:t>İşletme ile ilgili olan herkesin bakış açısı takip edilip araştırma yapılmalıdır. Bu işletmeyi amaçlarına götürmede önemli bir aşamadır.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6982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125" indent="-282575"/>
            <a:r>
              <a:rPr lang="tr-TR" altLang="tr-TR" dirty="0" smtClean="0"/>
              <a:t>Amaçların belirlenmesi,</a:t>
            </a:r>
          </a:p>
          <a:p>
            <a:pPr marL="365125" indent="-282575"/>
            <a:r>
              <a:rPr lang="tr-TR" altLang="tr-TR" dirty="0" smtClean="0"/>
              <a:t>İşletmenin amaçları önceden bilinirse buna uygun bir yol çizilmiş olur. Bu süreçte halkı bilinçlendirme ve bilgilendirme için uygun yöntemler uygulanır. </a:t>
            </a:r>
          </a:p>
          <a:p>
            <a:pPr marL="365125" indent="-282575"/>
            <a:r>
              <a:rPr lang="tr-TR" altLang="tr-TR" dirty="0" smtClean="0"/>
              <a:t>Bu sayede işletme ile ilgili olumlu bir imaj çizilmiş olur. 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429567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err="1" smtClean="0"/>
              <a:t>Tengilimoğlu</a:t>
            </a:r>
            <a:r>
              <a:rPr lang="tr-TR" dirty="0" smtClean="0"/>
              <a:t>, D. Sağlık Kurumlarında Halkla İlişkiler.</a:t>
            </a:r>
          </a:p>
          <a:p>
            <a:r>
              <a:rPr lang="tr-TR" dirty="0" smtClean="0"/>
              <a:t>Halkla İlişkiler ve İletişim , 2018, </a:t>
            </a:r>
            <a:r>
              <a:rPr lang="tr-TR" u="sng" dirty="0" smtClean="0">
                <a:hlinkClick r:id="rId2"/>
              </a:rPr>
              <a:t>Ahmet Yatkın</a:t>
            </a:r>
            <a:r>
              <a:rPr lang="tr-TR" dirty="0" smtClean="0"/>
              <a:t> , </a:t>
            </a:r>
            <a:r>
              <a:rPr lang="tr-TR" u="sng" dirty="0" smtClean="0">
                <a:hlinkClick r:id="rId3"/>
              </a:rPr>
              <a:t>Ümmühan Nazan Yatkın</a:t>
            </a:r>
            <a:r>
              <a:rPr lang="tr-TR" dirty="0" smtClean="0"/>
              <a:t> , Nobel Akademik Yayıncılık; 5. baskı </a:t>
            </a:r>
            <a:endParaRPr lang="tr-TR" b="1" dirty="0" smtClean="0"/>
          </a:p>
          <a:p>
            <a:r>
              <a:rPr lang="tr-TR" dirty="0" smtClean="0"/>
              <a:t>Bülbül, R. (2000). Halkla İlişkiler ve Tanıtım, Nobel Yayın, Ankara</a:t>
            </a:r>
            <a:endParaRPr lang="tr-TR" b="1" dirty="0" smtClean="0"/>
          </a:p>
          <a:p>
            <a:r>
              <a:rPr lang="tr-TR" dirty="0" smtClean="0"/>
              <a:t>Ertekin, Y. (2000). Halkla İlişkiler, Yargı Yayıncılık, Ankara</a:t>
            </a:r>
          </a:p>
          <a:p>
            <a:r>
              <a:rPr lang="tr-TR" dirty="0" smtClean="0"/>
              <a:t>Mısırlı, İ. (2003). Genel İletişim, Detay Yayıncılık, Ankara </a:t>
            </a:r>
          </a:p>
          <a:p>
            <a:r>
              <a:rPr lang="tr-TR" dirty="0" smtClean="0"/>
              <a:t>T.C. Anadolu Üniversitesi Yayını No: 2713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1676</a:t>
            </a:r>
          </a:p>
          <a:p>
            <a:r>
              <a:rPr lang="tr-TR" dirty="0" smtClean="0"/>
              <a:t>Halkla İlişkiler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Prof.Dr</a:t>
            </a:r>
            <a:r>
              <a:rPr lang="tr-TR" dirty="0" smtClean="0"/>
              <a:t>. Ahmet Kalender (Ünite 1) </a:t>
            </a:r>
            <a:r>
              <a:rPr lang="tr-TR" dirty="0" err="1" smtClean="0"/>
              <a:t>Prof.Dr</a:t>
            </a:r>
            <a:r>
              <a:rPr lang="tr-TR" dirty="0" smtClean="0"/>
              <a:t>. Zeynep Filiz </a:t>
            </a:r>
            <a:r>
              <a:rPr lang="tr-TR" dirty="0" err="1" smtClean="0"/>
              <a:t>Peltekoğlu</a:t>
            </a:r>
            <a:r>
              <a:rPr lang="tr-TR" dirty="0" smtClean="0"/>
              <a:t> (Ünite 2) </a:t>
            </a:r>
            <a:r>
              <a:rPr lang="tr-TR" dirty="0" err="1" smtClean="0"/>
              <a:t>Doç.Dr</a:t>
            </a:r>
            <a:r>
              <a:rPr lang="tr-TR" dirty="0" smtClean="0"/>
              <a:t>. Sevil </a:t>
            </a:r>
            <a:r>
              <a:rPr lang="tr-TR" dirty="0" err="1" smtClean="0"/>
              <a:t>Bayçu</a:t>
            </a:r>
            <a:r>
              <a:rPr lang="tr-TR" dirty="0" smtClean="0"/>
              <a:t> (Ünite 3) </a:t>
            </a:r>
            <a:r>
              <a:rPr lang="tr-TR" dirty="0" err="1" smtClean="0"/>
              <a:t>Dr.Öğr.Üyesi</a:t>
            </a:r>
            <a:r>
              <a:rPr lang="tr-TR" dirty="0" smtClean="0"/>
              <a:t> Mehmet Sinan Ergüven (Ünite 4) </a:t>
            </a:r>
            <a:r>
              <a:rPr lang="tr-TR" dirty="0" err="1" smtClean="0"/>
              <a:t>Prof.Dr</a:t>
            </a:r>
            <a:r>
              <a:rPr lang="tr-TR" dirty="0" smtClean="0"/>
              <a:t>. </a:t>
            </a:r>
            <a:r>
              <a:rPr lang="tr-TR" dirty="0" err="1" smtClean="0"/>
              <a:t>Rasime</a:t>
            </a:r>
            <a:r>
              <a:rPr lang="tr-TR" dirty="0" smtClean="0"/>
              <a:t> Ayhan Yılmaz (Ünite 5) </a:t>
            </a:r>
            <a:r>
              <a:rPr lang="tr-TR" dirty="0" err="1" smtClean="0"/>
              <a:t>Prof.Dr</a:t>
            </a:r>
            <a:r>
              <a:rPr lang="tr-TR" dirty="0" smtClean="0"/>
              <a:t>. Ayla Okay (Ünite 6) </a:t>
            </a:r>
            <a:r>
              <a:rPr lang="tr-TR" dirty="0" err="1" smtClean="0"/>
              <a:t>Prof.Dr</a:t>
            </a:r>
            <a:r>
              <a:rPr lang="tr-TR" dirty="0" smtClean="0"/>
              <a:t>. Aylin Göztaş (Ünite 7) </a:t>
            </a:r>
            <a:r>
              <a:rPr lang="tr-TR" dirty="0" err="1" smtClean="0"/>
              <a:t>Prof.Dr</a:t>
            </a:r>
            <a:r>
              <a:rPr lang="tr-TR" dirty="0" smtClean="0"/>
              <a:t>. Sema Becerikli (Ünite 8)  </a:t>
            </a:r>
          </a:p>
          <a:p>
            <a:r>
              <a:rPr lang="tr-TR" dirty="0" smtClean="0"/>
              <a:t>Editör </a:t>
            </a:r>
            <a:r>
              <a:rPr lang="tr-TR" dirty="0" err="1" smtClean="0"/>
              <a:t>Prof.Dr</a:t>
            </a:r>
            <a:r>
              <a:rPr lang="tr-TR" dirty="0" smtClean="0"/>
              <a:t>. Aydın Ziya Özgür</a:t>
            </a:r>
          </a:p>
          <a:p>
            <a:r>
              <a:rPr lang="tr-TR" dirty="0" err="1" smtClean="0"/>
              <a:t>Megep</a:t>
            </a:r>
            <a:r>
              <a:rPr lang="tr-TR" dirty="0" smtClean="0"/>
              <a:t> (Mesleki Eğitim Ve Öğretim Sisteminin Güçlendirilmesi Projesi) Halkla İlişkiler Ve  Organizasyon Hizmetleri Alanı , Ankara 2007, Milli Eğitim Bakanlığı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8980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smtClean="0"/>
              <a:t>T.C. Anadolu </a:t>
            </a:r>
            <a:r>
              <a:rPr lang="tr-TR" dirty="0" err="1" smtClean="0"/>
              <a:t>Ün‹Vers‹Tes</a:t>
            </a:r>
            <a:r>
              <a:rPr lang="tr-TR" dirty="0" smtClean="0"/>
              <a:t>‹ Yayını No: 2613 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1581</a:t>
            </a:r>
          </a:p>
          <a:p>
            <a:r>
              <a:rPr lang="tr-TR" dirty="0" smtClean="0"/>
              <a:t>Halkla İlişkiler Uygulama Teknikleri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Öğr.Gör.Dr</a:t>
            </a:r>
            <a:r>
              <a:rPr lang="tr-TR" dirty="0" smtClean="0"/>
              <a:t>. Melike </a:t>
            </a:r>
            <a:r>
              <a:rPr lang="tr-TR" dirty="0" err="1" smtClean="0"/>
              <a:t>Taﬁcıoğlu</a:t>
            </a:r>
            <a:r>
              <a:rPr lang="tr-TR" dirty="0" smtClean="0"/>
              <a:t> (Ünite 1) </a:t>
            </a:r>
            <a:r>
              <a:rPr lang="tr-TR" dirty="0" err="1" smtClean="0"/>
              <a:t>Yrd.Doç.Dr</a:t>
            </a:r>
            <a:r>
              <a:rPr lang="tr-TR" dirty="0" smtClean="0"/>
              <a:t>. Feyyaz Bodur (Ünite 2) </a:t>
            </a:r>
            <a:r>
              <a:rPr lang="tr-TR" dirty="0" err="1" smtClean="0"/>
              <a:t>Doç.Dr</a:t>
            </a:r>
            <a:r>
              <a:rPr lang="tr-TR" dirty="0" smtClean="0"/>
              <a:t>. Hüseyin Eryılmaz (Ünite 3) </a:t>
            </a:r>
            <a:r>
              <a:rPr lang="tr-TR" dirty="0" err="1" smtClean="0"/>
              <a:t>Yrd.Doç.Dr</a:t>
            </a:r>
            <a:r>
              <a:rPr lang="tr-TR" dirty="0" smtClean="0"/>
              <a:t>. Berrin </a:t>
            </a:r>
            <a:r>
              <a:rPr lang="tr-TR" dirty="0" err="1" smtClean="0"/>
              <a:t>Özkanal</a:t>
            </a:r>
            <a:r>
              <a:rPr lang="tr-TR" dirty="0" smtClean="0"/>
              <a:t> (Ünite 4) </a:t>
            </a:r>
            <a:r>
              <a:rPr lang="tr-TR" dirty="0" err="1" smtClean="0"/>
              <a:t>Prof.Dr</a:t>
            </a:r>
            <a:r>
              <a:rPr lang="tr-TR" dirty="0" smtClean="0"/>
              <a:t>. Cengiz Hakan Aydın (Ünite 5) </a:t>
            </a:r>
            <a:r>
              <a:rPr lang="tr-TR" dirty="0" err="1" smtClean="0"/>
              <a:t>Öğr.Gör</a:t>
            </a:r>
            <a:r>
              <a:rPr lang="tr-TR" dirty="0" smtClean="0"/>
              <a:t>. Eren Göksel (Ünite 6)</a:t>
            </a:r>
          </a:p>
          <a:p>
            <a:r>
              <a:rPr lang="tr-TR" dirty="0" smtClean="0"/>
              <a:t>Editör </a:t>
            </a:r>
            <a:r>
              <a:rPr lang="tr-TR" dirty="0" err="1" smtClean="0"/>
              <a:t>Yrd.Doç.Dr</a:t>
            </a:r>
            <a:r>
              <a:rPr lang="tr-TR" dirty="0" smtClean="0"/>
              <a:t>. Berrin </a:t>
            </a:r>
            <a:r>
              <a:rPr lang="tr-TR" dirty="0" err="1" smtClean="0"/>
              <a:t>Özkanal</a:t>
            </a:r>
            <a:endParaRPr lang="tr-TR" dirty="0" smtClean="0"/>
          </a:p>
          <a:p>
            <a:r>
              <a:rPr lang="tr-TR" dirty="0" smtClean="0"/>
              <a:t> </a:t>
            </a:r>
          </a:p>
          <a:p>
            <a:r>
              <a:rPr lang="tr-TR" dirty="0" smtClean="0"/>
              <a:t>T.C. Anadolu Üniversitesi Yayını No: 2603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1571 </a:t>
            </a:r>
          </a:p>
          <a:p>
            <a:r>
              <a:rPr lang="tr-TR" dirty="0" smtClean="0"/>
              <a:t>Halkla İlişkiler Yönetimi 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Doç.Dr</a:t>
            </a:r>
            <a:r>
              <a:rPr lang="tr-TR" dirty="0" smtClean="0"/>
              <a:t>. Filiz Demir (Ünite 1, 3) </a:t>
            </a:r>
            <a:r>
              <a:rPr lang="tr-TR" dirty="0" err="1" smtClean="0"/>
              <a:t>Arş.Gör.Dr</a:t>
            </a:r>
            <a:r>
              <a:rPr lang="tr-TR" dirty="0" smtClean="0"/>
              <a:t>. Ozan </a:t>
            </a:r>
            <a:r>
              <a:rPr lang="tr-TR" dirty="0" err="1" smtClean="0"/>
              <a:t>Ağlargöz</a:t>
            </a:r>
            <a:r>
              <a:rPr lang="tr-TR" dirty="0" smtClean="0"/>
              <a:t> (Ünite 2) </a:t>
            </a:r>
            <a:r>
              <a:rPr lang="tr-TR" dirty="0" err="1" smtClean="0"/>
              <a:t>Yrd.Doç.Dr</a:t>
            </a:r>
            <a:r>
              <a:rPr lang="tr-TR" dirty="0" smtClean="0"/>
              <a:t>. N. Bilge İspir (Ünite 4) </a:t>
            </a:r>
            <a:r>
              <a:rPr lang="tr-TR" dirty="0" err="1" smtClean="0"/>
              <a:t>Doç.Dr</a:t>
            </a:r>
            <a:r>
              <a:rPr lang="tr-TR" dirty="0" smtClean="0"/>
              <a:t>. İdil Süher (Ünite 5) </a:t>
            </a:r>
            <a:r>
              <a:rPr lang="tr-TR" dirty="0" err="1" smtClean="0"/>
              <a:t>Öğr.Gör</a:t>
            </a:r>
            <a:r>
              <a:rPr lang="tr-TR" dirty="0" smtClean="0"/>
              <a:t>. Levent </a:t>
            </a:r>
            <a:r>
              <a:rPr lang="tr-TR" dirty="0" err="1" smtClean="0"/>
              <a:t>Özkoçak</a:t>
            </a:r>
            <a:r>
              <a:rPr lang="tr-TR" dirty="0" smtClean="0"/>
              <a:t> (Ünite 6)    Editör </a:t>
            </a:r>
            <a:r>
              <a:rPr lang="tr-TR" dirty="0" err="1" smtClean="0"/>
              <a:t>Yrd.Doç.Dr</a:t>
            </a:r>
            <a:r>
              <a:rPr lang="tr-TR" dirty="0" smtClean="0"/>
              <a:t>. Nuray Tokgöz</a:t>
            </a:r>
          </a:p>
          <a:p>
            <a:r>
              <a:rPr lang="tr-TR" dirty="0" smtClean="0"/>
              <a:t> </a:t>
            </a:r>
          </a:p>
          <a:p>
            <a:r>
              <a:rPr lang="tr-TR" dirty="0" err="1" smtClean="0"/>
              <a:t>Megep</a:t>
            </a:r>
            <a:r>
              <a:rPr lang="tr-TR" dirty="0" smtClean="0"/>
              <a:t> (Meslekî Eğitim Ve Öğretim Sisteminin  Güçlendirilmesi Projesi) </a:t>
            </a:r>
          </a:p>
          <a:p>
            <a:r>
              <a:rPr lang="tr-TR" dirty="0" smtClean="0"/>
              <a:t>Halkla İlişkiler Ve Organizasyon Hizmetleri </a:t>
            </a:r>
          </a:p>
          <a:p>
            <a:r>
              <a:rPr lang="tr-TR" dirty="0" smtClean="0"/>
              <a:t>Halkla İlişkiler Kavramı </a:t>
            </a:r>
          </a:p>
          <a:p>
            <a:r>
              <a:rPr lang="tr-TR" dirty="0" smtClean="0"/>
              <a:t> Ankara 2006, Milli Eğitim Bakanlığı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731788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258</Words>
  <Application>Microsoft Office PowerPoint</Application>
  <PresentationFormat>Ekran Gösterisi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Halkla İlişkiler</vt:lpstr>
      <vt:lpstr>PowerPoint Sunusu</vt:lpstr>
      <vt:lpstr>Planlama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</dc:title>
  <dc:creator>EDA</dc:creator>
  <cp:lastModifiedBy>EDA</cp:lastModifiedBy>
  <cp:revision>11</cp:revision>
  <dcterms:created xsi:type="dcterms:W3CDTF">2020-05-14T11:14:22Z</dcterms:created>
  <dcterms:modified xsi:type="dcterms:W3CDTF">2020-05-14T11:30:11Z</dcterms:modified>
</cp:coreProperties>
</file>