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54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792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399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2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75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44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794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015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492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433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59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E8350-EC1A-41C9-AF6B-4CDD3C61C0CA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D4B52-3265-43BC-8CB5-767DD84C40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17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ENDOTRAKEAL ENTÜBASYON UYGULAMALARI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209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5188" y="1628775"/>
            <a:ext cx="7772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	Komplikasyonlar:</a:t>
            </a:r>
          </a:p>
          <a:p>
            <a:pPr eaLnBrk="1" hangingPunct="1"/>
            <a:r>
              <a:rPr lang="tr-TR"/>
              <a:t>Travma(dil, dudaklar,diş, farinks, trakea)</a:t>
            </a:r>
          </a:p>
          <a:p>
            <a:pPr eaLnBrk="1" hangingPunct="1"/>
            <a:r>
              <a:rPr lang="tr-TR"/>
              <a:t>Özefagus veya sağ ana bronş entübasyonu</a:t>
            </a:r>
          </a:p>
          <a:p>
            <a:pPr eaLnBrk="1" hangingPunct="1"/>
            <a:r>
              <a:rPr lang="tr-TR"/>
              <a:t>Hipoksemi, disritmi</a:t>
            </a:r>
          </a:p>
          <a:p>
            <a:pPr eaLnBrk="1" hangingPunct="1"/>
            <a:r>
              <a:rPr lang="tr-TR"/>
              <a:t>Kanama, hematom</a:t>
            </a:r>
          </a:p>
          <a:p>
            <a:pPr eaLnBrk="1" hangingPunct="1"/>
            <a:r>
              <a:rPr lang="tr-TR"/>
              <a:t>Vokal kord hasarı</a:t>
            </a:r>
          </a:p>
          <a:p>
            <a:pPr eaLnBrk="1" hangingPunct="1"/>
            <a:r>
              <a:rPr lang="tr-TR"/>
              <a:t>Farigo-özefagial perforasyon</a:t>
            </a:r>
          </a:p>
          <a:p>
            <a:pPr eaLnBrk="1" hangingPunct="1"/>
            <a:r>
              <a:rPr lang="tr-TR"/>
              <a:t>Gastrik regürjitasyon</a:t>
            </a:r>
            <a:endParaRPr lang="en-US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438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5188" y="1844675"/>
            <a:ext cx="80645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Endikasyonları:</a:t>
            </a:r>
          </a:p>
          <a:p>
            <a:pPr eaLnBrk="1" hangingPunct="1"/>
            <a:r>
              <a:rPr lang="tr-TR"/>
              <a:t>Orofaringeal-Laringeal aksı birleştirmede sorun varsa</a:t>
            </a:r>
          </a:p>
          <a:p>
            <a:pPr eaLnBrk="1" hangingPunct="1"/>
            <a:r>
              <a:rPr lang="tr-TR"/>
              <a:t>Laringoskopi zor ise</a:t>
            </a:r>
          </a:p>
          <a:p>
            <a:pPr eaLnBrk="1" hangingPunct="1"/>
            <a:r>
              <a:rPr lang="tr-TR"/>
              <a:t>Nöromuskuler blokaj tehlikeli ise</a:t>
            </a:r>
          </a:p>
          <a:p>
            <a:pPr eaLnBrk="1" hangingPunct="1"/>
            <a:r>
              <a:rPr lang="tr-TR"/>
              <a:t>Krikotiroidotomi yapılamıyor ise</a:t>
            </a:r>
          </a:p>
          <a:p>
            <a:pPr eaLnBrk="1" hangingPunct="1"/>
            <a:r>
              <a:rPr lang="tr-TR"/>
              <a:t>Sırtüstü yatmayı tolere edemeyecek bilinci açık KKY, KOAH, astım hastaları oturur pozisyonda entübe edilirler.</a:t>
            </a: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521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427ABC-8223-4882-96DE-6489EB8AB95A}" type="slidenum">
              <a:rPr lang="tr-TR"/>
              <a:pPr>
                <a:defRPr/>
              </a:pPr>
              <a:t>2</a:t>
            </a:fld>
            <a:endParaRPr lang="tr-TR" dirty="0"/>
          </a:p>
        </p:txBody>
      </p:sp>
      <p:pic>
        <p:nvPicPr>
          <p:cNvPr id="61443" name="Picture 2" descr="diarech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4063" y="4076701"/>
            <a:ext cx="2519362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3" descr="dialink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5501" y="1916113"/>
            <a:ext cx="2449513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Picture 4" descr="R-VOCAL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1088" y="1916113"/>
            <a:ext cx="37655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966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6" name="Picture 4" descr="vocal cords_norm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6910" y="1412875"/>
            <a:ext cx="7429552" cy="5016521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91581" dir="19578596" algn="ctr" rotWithShape="0">
              <a:schemeClr val="tx1"/>
            </a:outerShdw>
          </a:effectLst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30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pic>
        <p:nvPicPr>
          <p:cNvPr id="67590" name="Picture 6" descr="epiglotic_absce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1158" y="1428736"/>
            <a:ext cx="8286808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91581" dir="19578596" algn="ctr" rotWithShape="0">
              <a:schemeClr val="tx1"/>
            </a:outerShdw>
          </a:effectLst>
        </p:spPr>
      </p:pic>
    </p:spTree>
    <p:extLst>
      <p:ext uri="{BB962C8B-B14F-4D97-AF65-F5344CB8AC3E}">
        <p14:creationId xmlns:p14="http://schemas.microsoft.com/office/powerpoint/2010/main" val="9399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CED40-8B2C-4355-9901-98461750A9CD}" type="slidenum">
              <a:rPr lang="tr-TR"/>
              <a:pPr>
                <a:defRPr/>
              </a:pPr>
              <a:t>5</a:t>
            </a:fld>
            <a:endParaRPr lang="tr-TR"/>
          </a:p>
        </p:txBody>
      </p:sp>
      <p:graphicFrame>
        <p:nvGraphicFramePr>
          <p:cNvPr id="11266" name="Object 2"/>
          <p:cNvGraphicFramePr>
            <a:graphicFrameLocks noGrp="1"/>
          </p:cNvGraphicFramePr>
          <p:nvPr>
            <p:ph sz="quarter" idx="1"/>
          </p:nvPr>
        </p:nvGraphicFramePr>
        <p:xfrm>
          <a:off x="1981200" y="2643182"/>
          <a:ext cx="3657600" cy="400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aperPort Document" r:id="rId3" imgW="4038480" imgH="4508280" progId="">
                  <p:embed/>
                </p:oleObj>
              </mc:Choice>
              <mc:Fallback>
                <p:oleObj name="PaperPort Document" r:id="rId3" imgW="4038480" imgH="4508280" progId="">
                  <p:embed/>
                  <p:pic>
                    <p:nvPicPr>
                      <p:cNvPr id="11266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43182"/>
                        <a:ext cx="3657600" cy="4000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Grp="1"/>
          </p:cNvGraphicFramePr>
          <p:nvPr>
            <p:ph sz="quarter" idx="2"/>
          </p:nvPr>
        </p:nvGraphicFramePr>
        <p:xfrm>
          <a:off x="6381752" y="2571744"/>
          <a:ext cx="2997198" cy="4000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aperPort Document" r:id="rId5" imgW="3897000" imgH="4584600" progId="">
                  <p:embed/>
                </p:oleObj>
              </mc:Choice>
              <mc:Fallback>
                <p:oleObj name="PaperPort Document" r:id="rId5" imgW="3897000" imgH="4584600" progId="">
                  <p:embed/>
                  <p:pic>
                    <p:nvPicPr>
                      <p:cNvPr id="1126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2" y="2571744"/>
                        <a:ext cx="2997198" cy="4000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2135188" y="1628776"/>
            <a:ext cx="8229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tr-TR" sz="2800">
                <a:latin typeface="Tahoma" pitchFamily="34" charset="0"/>
              </a:rPr>
              <a:t>	Sağ elle tutulan endotrakeal tüp kord vokallerin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tr-TR" sz="2800">
                <a:latin typeface="Tahoma" pitchFamily="34" charset="0"/>
              </a:rPr>
              <a:t>   arasından geçirilerek trakeaya yerleştirilir.</a:t>
            </a:r>
          </a:p>
        </p:txBody>
      </p:sp>
      <p:sp>
        <p:nvSpPr>
          <p:cNvPr id="11270" name="Rectangle 2"/>
          <p:cNvSpPr>
            <a:spLocks noChangeArrowheads="1"/>
          </p:cNvSpPr>
          <p:nvPr/>
        </p:nvSpPr>
        <p:spPr bwMode="auto">
          <a:xfrm>
            <a:off x="3143251" y="692150"/>
            <a:ext cx="588170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3200" b="1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5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Slayt Numarası Yer Tutucusu"/>
          <p:cNvSpPr txBox="1">
            <a:spLocks noGrp="1"/>
          </p:cNvSpPr>
          <p:nvPr/>
        </p:nvSpPr>
        <p:spPr bwMode="auto">
          <a:xfrm>
            <a:off x="8382000" y="6015038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464185C-9079-4DB9-B87B-030848C08DCB}" type="slidenum">
              <a:rPr lang="tr-TR" sz="1400">
                <a:solidFill>
                  <a:schemeClr val="bg2"/>
                </a:solidFill>
              </a:rPr>
              <a:pPr algn="r">
                <a:defRPr/>
              </a:pPr>
              <a:t>6</a:t>
            </a:fld>
            <a:endParaRPr lang="tr-TR" sz="1400">
              <a:solidFill>
                <a:schemeClr val="bg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DA60-6490-4E4E-84BF-E98E6FBBB8BA}" type="slidenum">
              <a:rPr lang="tr-TR" smtClean="0"/>
              <a:pPr/>
              <a:t>6</a:t>
            </a:fld>
            <a:endParaRPr lang="tr-TR"/>
          </a:p>
        </p:txBody>
      </p:sp>
      <p:graphicFrame>
        <p:nvGraphicFramePr>
          <p:cNvPr id="12290" name="Object 2"/>
          <p:cNvGraphicFramePr>
            <a:graphicFrameLocks noGrp="1"/>
          </p:cNvGraphicFramePr>
          <p:nvPr>
            <p:ph sz="half" idx="4294967295"/>
          </p:nvPr>
        </p:nvGraphicFramePr>
        <p:xfrm>
          <a:off x="1881158" y="3214687"/>
          <a:ext cx="3429024" cy="32591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PaperPort Document" r:id="rId3" imgW="4038480" imgH="4508280" progId="">
                  <p:embed/>
                </p:oleObj>
              </mc:Choice>
              <mc:Fallback>
                <p:oleObj name="PaperPort Document" r:id="rId3" imgW="4038480" imgH="4508280" progId="">
                  <p:embed/>
                  <p:pic>
                    <p:nvPicPr>
                      <p:cNvPr id="1229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58" y="3214687"/>
                        <a:ext cx="3429024" cy="32591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Grp="1"/>
          </p:cNvGraphicFramePr>
          <p:nvPr>
            <p:ph sz="half" idx="4294967295"/>
          </p:nvPr>
        </p:nvGraphicFramePr>
        <p:xfrm>
          <a:off x="6381752" y="3286125"/>
          <a:ext cx="3786214" cy="3124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PaperPort Document" r:id="rId5" imgW="3897000" imgH="4584600" progId="">
                  <p:embed/>
                </p:oleObj>
              </mc:Choice>
              <mc:Fallback>
                <p:oleObj name="PaperPort Document" r:id="rId5" imgW="3897000" imgH="4584600" progId="">
                  <p:embed/>
                  <p:pic>
                    <p:nvPicPr>
                      <p:cNvPr id="1229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2" y="3286125"/>
                        <a:ext cx="3786214" cy="31242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992313" y="765176"/>
            <a:ext cx="822960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endParaRPr lang="tr-TR" sz="2800">
              <a:latin typeface="Tahom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endParaRPr lang="tr-TR" sz="2800">
              <a:latin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</a:pPr>
            <a:r>
              <a:rPr lang="tr-TR" sz="2800">
                <a:latin typeface="Tahoma" pitchFamily="34" charset="0"/>
              </a:rPr>
              <a:t>   Tüp laringoskop bıçağının yarığından sokulmamalıdır, çünkü bu yarık larinks ve vokal kordların görülmesini sağlar. </a:t>
            </a:r>
          </a:p>
        </p:txBody>
      </p:sp>
    </p:spTree>
    <p:extLst>
      <p:ext uri="{BB962C8B-B14F-4D97-AF65-F5344CB8AC3E}">
        <p14:creationId xmlns:p14="http://schemas.microsoft.com/office/powerpoint/2010/main" val="28409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5" name="Picture 2" descr="C38F04C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95538" y="1419225"/>
            <a:ext cx="7072362" cy="3538538"/>
          </a:xfrm>
          <a:noFill/>
        </p:spPr>
      </p:pic>
      <p:sp>
        <p:nvSpPr>
          <p:cNvPr id="4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1252355" name="Rectangle 3"/>
          <p:cNvSpPr>
            <a:spLocks noChangeArrowheads="1"/>
          </p:cNvSpPr>
          <p:nvPr/>
        </p:nvSpPr>
        <p:spPr bwMode="auto">
          <a:xfrm>
            <a:off x="2135188" y="4957763"/>
            <a:ext cx="799306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tr-TR" sz="2000" dirty="0" err="1">
                <a:latin typeface="Tahoma" pitchFamily="34" charset="0"/>
              </a:rPr>
              <a:t>Kardiak</a:t>
            </a:r>
            <a:r>
              <a:rPr lang="tr-TR" sz="2000" dirty="0">
                <a:latin typeface="Tahoma" pitchFamily="34" charset="0"/>
              </a:rPr>
              <a:t> </a:t>
            </a:r>
            <a:r>
              <a:rPr lang="tr-TR" sz="2000" dirty="0" err="1">
                <a:latin typeface="Tahoma" pitchFamily="34" charset="0"/>
              </a:rPr>
              <a:t>arrestlerde</a:t>
            </a:r>
            <a:r>
              <a:rPr lang="tr-TR" sz="2000" dirty="0">
                <a:latin typeface="Tahoma" pitchFamily="34" charset="0"/>
              </a:rPr>
              <a:t> </a:t>
            </a:r>
            <a:r>
              <a:rPr lang="tr-TR" sz="2000" dirty="0" err="1">
                <a:latin typeface="Tahoma" pitchFamily="34" charset="0"/>
              </a:rPr>
              <a:t>krikoid</a:t>
            </a:r>
            <a:r>
              <a:rPr lang="tr-TR" sz="2000" dirty="0">
                <a:latin typeface="Tahoma" pitchFamily="34" charset="0"/>
              </a:rPr>
              <a:t> basının rutin uygulanmasından kaçınılmalıdır. Yüksek havayolu basınçlarına veya havayolunun tamamen  kapanmasına neden olabilir.</a:t>
            </a:r>
          </a:p>
        </p:txBody>
      </p:sp>
    </p:spTree>
    <p:extLst>
      <p:ext uri="{BB962C8B-B14F-4D97-AF65-F5344CB8AC3E}">
        <p14:creationId xmlns:p14="http://schemas.microsoft.com/office/powerpoint/2010/main" val="141350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pic>
        <p:nvPicPr>
          <p:cNvPr id="65539" name="Picture 3" descr="C38F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786" y="1500174"/>
            <a:ext cx="735811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386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2" descr="C38F2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95472" y="1357298"/>
            <a:ext cx="7773990" cy="4900612"/>
          </a:xfrm>
          <a:noFill/>
        </p:spPr>
      </p:pic>
      <p:sp>
        <p:nvSpPr>
          <p:cNvPr id="3" name="5 Slayt Numarası Yer Tutucusu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4E2866A0-F5D0-45E9-87D2-44364594383D}" type="slidenum">
              <a:rPr lang="tr-TR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6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Geniş ekran</PresentationFormat>
  <Paragraphs>27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Wingdings</vt:lpstr>
      <vt:lpstr>Office Teması</vt:lpstr>
      <vt:lpstr>PaperPort Document</vt:lpstr>
      <vt:lpstr>ENDOTRAKEAL ENTÜBASYON UYGULAMALARI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ENDOTRAKEAL ENTÜBASYON UYGULAMALARI</dc:title>
  <dc:creator>HP</dc:creator>
  <cp:lastModifiedBy>HP</cp:lastModifiedBy>
  <cp:revision>1</cp:revision>
  <dcterms:created xsi:type="dcterms:W3CDTF">2020-05-09T23:53:21Z</dcterms:created>
  <dcterms:modified xsi:type="dcterms:W3CDTF">2020-05-09T23:53:45Z</dcterms:modified>
</cp:coreProperties>
</file>