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1" d="100"/>
          <a:sy n="81" d="100"/>
        </p:scale>
        <p:origin x="1068" y="7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2/21/2020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5FB67-13BD-4A07-A42B-F2DDB568A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60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2</a:t>
            </a:fld>
            <a:endParaRPr lang="en-US"/>
          </a:p>
        </p:txBody>
      </p:sp>
    </p:spTree>
    <p:extLst>
      <p:ext uri="{BB962C8B-B14F-4D97-AF65-F5344CB8AC3E}">
        <p14:creationId xmlns:p14="http://schemas.microsoft.com/office/powerpoint/2010/main" val="418642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3</a:t>
            </a:fld>
            <a:endParaRPr lang="en-US"/>
          </a:p>
        </p:txBody>
      </p:sp>
    </p:spTree>
    <p:extLst>
      <p:ext uri="{BB962C8B-B14F-4D97-AF65-F5344CB8AC3E}">
        <p14:creationId xmlns:p14="http://schemas.microsoft.com/office/powerpoint/2010/main" val="105984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4</a:t>
            </a:fld>
            <a:endParaRPr lang="en-US"/>
          </a:p>
        </p:txBody>
      </p:sp>
    </p:spTree>
    <p:extLst>
      <p:ext uri="{BB962C8B-B14F-4D97-AF65-F5344CB8AC3E}">
        <p14:creationId xmlns:p14="http://schemas.microsoft.com/office/powerpoint/2010/main" val="15562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5</a:t>
            </a:fld>
            <a:endParaRPr lang="en-US"/>
          </a:p>
        </p:txBody>
      </p:sp>
    </p:spTree>
    <p:extLst>
      <p:ext uri="{BB962C8B-B14F-4D97-AF65-F5344CB8AC3E}">
        <p14:creationId xmlns:p14="http://schemas.microsoft.com/office/powerpoint/2010/main" val="213503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6</a:t>
            </a:fld>
            <a:endParaRPr lang="en-US"/>
          </a:p>
        </p:txBody>
      </p:sp>
    </p:spTree>
    <p:extLst>
      <p:ext uri="{BB962C8B-B14F-4D97-AF65-F5344CB8AC3E}">
        <p14:creationId xmlns:p14="http://schemas.microsoft.com/office/powerpoint/2010/main" val="43265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7</a:t>
            </a:fld>
            <a:endParaRPr lang="en-US"/>
          </a:p>
        </p:txBody>
      </p:sp>
    </p:spTree>
    <p:extLst>
      <p:ext uri="{BB962C8B-B14F-4D97-AF65-F5344CB8AC3E}">
        <p14:creationId xmlns:p14="http://schemas.microsoft.com/office/powerpoint/2010/main" val="412193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8</a:t>
            </a:fld>
            <a:endParaRPr lang="en-US"/>
          </a:p>
        </p:txBody>
      </p:sp>
    </p:spTree>
    <p:extLst>
      <p:ext uri="{BB962C8B-B14F-4D97-AF65-F5344CB8AC3E}">
        <p14:creationId xmlns:p14="http://schemas.microsoft.com/office/powerpoint/2010/main" val="264383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9</a:t>
            </a:fld>
            <a:endParaRPr lang="en-US"/>
          </a:p>
        </p:txBody>
      </p:sp>
    </p:spTree>
    <p:extLst>
      <p:ext uri="{BB962C8B-B14F-4D97-AF65-F5344CB8AC3E}">
        <p14:creationId xmlns:p14="http://schemas.microsoft.com/office/powerpoint/2010/main" val="232141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2/21/2020</a:t>
            </a:fld>
            <a:endParaRPr lang="tr-TR"/>
          </a:p>
        </p:txBody>
      </p:sp>
      <p:sp>
        <p:nvSpPr>
          <p:cNvPr id="6" name="Footer Placeholder 5"/>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2/21/2020</a:t>
            </a:fld>
            <a:endParaRPr lang="tr-TR"/>
          </a:p>
        </p:txBody>
      </p:sp>
      <p:sp>
        <p:nvSpPr>
          <p:cNvPr id="8" name="Footer Placeholder 7"/>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2/21/2020</a:t>
            </a:fld>
            <a:endParaRPr lang="tr-TR"/>
          </a:p>
        </p:txBody>
      </p:sp>
      <p:sp>
        <p:nvSpPr>
          <p:cNvPr id="4" name="Footer Placeholder 3"/>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2/21/2020</a:t>
            </a:fld>
            <a:endParaRPr lang="tr-TR"/>
          </a:p>
        </p:txBody>
      </p:sp>
      <p:sp>
        <p:nvSpPr>
          <p:cNvPr id="3" name="Footer Placeholder 2"/>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2/21/2020</a:t>
            </a:fld>
            <a:endParaRPr lang="tr-TR"/>
          </a:p>
        </p:txBody>
      </p:sp>
      <p:sp>
        <p:nvSpPr>
          <p:cNvPr id="6" name="Footer Placeholder 5"/>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2/21/2020</a:t>
            </a:fld>
            <a:endParaRPr lang="tr-TR"/>
          </a:p>
        </p:txBody>
      </p:sp>
      <p:sp>
        <p:nvSpPr>
          <p:cNvPr id="6" name="Footer Placeholder 5"/>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2/21/2020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2/21/2020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2/21/2020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2/21/2020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2/21/2020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5589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2/21/2020</a:t>
            </a:fld>
            <a:endParaRPr lang="en-US"/>
          </a:p>
        </p:txBody>
      </p:sp>
      <p:sp>
        <p:nvSpPr>
          <p:cNvPr id="6" name="Footer Placeholder 5"/>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2/21/2020</a:t>
            </a:fld>
            <a:endParaRPr lang="en-US"/>
          </a:p>
        </p:txBody>
      </p:sp>
      <p:sp>
        <p:nvSpPr>
          <p:cNvPr id="8" name="Footer Placeholder 7"/>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2/21/2020</a:t>
            </a:fld>
            <a:endParaRPr lang="en-US"/>
          </a:p>
        </p:txBody>
      </p:sp>
      <p:sp>
        <p:nvSpPr>
          <p:cNvPr id="4" name="Footer Placeholder 3"/>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2/21/2020</a:t>
            </a:fld>
            <a:endParaRPr lang="en-US"/>
          </a:p>
        </p:txBody>
      </p:sp>
      <p:sp>
        <p:nvSpPr>
          <p:cNvPr id="3" name="Footer Placeholder 2"/>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2/21/2020</a:t>
            </a:fld>
            <a:endParaRPr lang="en-US"/>
          </a:p>
        </p:txBody>
      </p:sp>
      <p:sp>
        <p:nvSpPr>
          <p:cNvPr id="6" name="Footer Placeholder 5"/>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2/21/2020</a:t>
            </a:fld>
            <a:endParaRPr lang="en-US"/>
          </a:p>
        </p:txBody>
      </p:sp>
      <p:sp>
        <p:nvSpPr>
          <p:cNvPr id="6" name="Footer Placeholder 5"/>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2/21/2020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2/21/2020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2"/>
          <p:cNvSpPr>
            <a:spLocks noGrp="1"/>
          </p:cNvSpPr>
          <p:nvPr>
            <p:ph idx="1"/>
          </p:nvPr>
        </p:nvSpPr>
        <p:spPr>
          <a:xfrm>
            <a:off x="652347" y="1828058"/>
            <a:ext cx="7843954" cy="3459774"/>
          </a:xfrm>
        </p:spPr>
        <p:txBody>
          <a:bodyPr anchor="t">
            <a:noAutofit/>
          </a:bodyPr>
          <a:lstStyle/>
          <a:p>
            <a:pPr algn="just">
              <a:buFont typeface="Wingdings" panose="05000000000000000000" pitchFamily="2" charset="2"/>
              <a:buChar char="Ø"/>
            </a:pPr>
            <a:endParaRPr lang="tr-TR" sz="3600" b="1" dirty="0"/>
          </a:p>
          <a:p>
            <a:pPr marL="0" indent="0" algn="ctr">
              <a:buClr>
                <a:srgbClr val="AD0101"/>
              </a:buClr>
              <a:buNone/>
            </a:pPr>
            <a:r>
              <a:rPr lang="tr-TR" sz="3600" b="1" dirty="0">
                <a:solidFill>
                  <a:srgbClr val="303030"/>
                </a:solidFill>
              </a:rPr>
              <a:t>GGY201 GAYRİMENKUL GELİŞTİRME VE GAYRİMENKUL EKONOMİSİNE GİRİŞ</a:t>
            </a:r>
          </a:p>
          <a:p>
            <a:pPr marL="0" indent="0" algn="just">
              <a:buClr>
                <a:srgbClr val="AD0101"/>
              </a:buClr>
              <a:buNone/>
            </a:pPr>
            <a:endParaRPr lang="tr-TR" sz="1500" b="1" dirty="0">
              <a:solidFill>
                <a:srgbClr val="303030"/>
              </a:solidFill>
            </a:endParaRPr>
          </a:p>
          <a:p>
            <a:pPr marL="0" indent="0" algn="ctr">
              <a:buClr>
                <a:srgbClr val="AD0101"/>
              </a:buClr>
              <a:buNone/>
            </a:pPr>
            <a:endParaRPr lang="tr-TR" b="1" dirty="0">
              <a:solidFill>
                <a:srgbClr val="303030"/>
              </a:solidFill>
            </a:endParaRPr>
          </a:p>
          <a:p>
            <a:pPr marL="0" indent="0" algn="ctr">
              <a:buClr>
                <a:srgbClr val="AD0101"/>
              </a:buClr>
              <a:buNone/>
            </a:pPr>
            <a:r>
              <a:rPr lang="tr-TR" sz="1350" b="1" dirty="0">
                <a:solidFill>
                  <a:srgbClr val="303030"/>
                </a:solidFill>
              </a:rPr>
              <a:t>Prof. Dr. Harun TANRIVERMİŞ - Doç. Dr. Yeşim </a:t>
            </a:r>
            <a:r>
              <a:rPr lang="tr-TR" sz="1350" b="1" dirty="0" smtClean="0">
                <a:solidFill>
                  <a:srgbClr val="303030"/>
                </a:solidFill>
              </a:rPr>
              <a:t>TANRIVERMİŞ</a:t>
            </a:r>
            <a:endParaRPr lang="tr-TR" sz="1350" b="1" dirty="0">
              <a:solidFill>
                <a:srgbClr val="303030"/>
              </a:solidFill>
            </a:endParaRPr>
          </a:p>
          <a:p>
            <a:pPr marL="0" indent="0" algn="ctr">
              <a:buClr>
                <a:srgbClr val="AD0101"/>
              </a:buClr>
              <a:buNone/>
            </a:pPr>
            <a:r>
              <a:rPr lang="tr-TR" sz="1200" dirty="0">
                <a:solidFill>
                  <a:srgbClr val="303030"/>
                </a:solidFill>
              </a:rPr>
              <a:t>Ankara Üniversitesi Uygulamalı Bilimler Fakültesi Gayrimenkul Geliştirme ve Yönetimi Bölümü</a:t>
            </a:r>
          </a:p>
        </p:txBody>
      </p:sp>
      <p:sp>
        <p:nvSpPr>
          <p:cNvPr id="15"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38743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a:solidFill>
                  <a:schemeClr val="tx1"/>
                </a:solidFill>
                <a:latin typeface="Arial" panose="020B0604020202020204" pitchFamily="34" charset="0"/>
                <a:ea typeface="Times New Roman" panose="02020603050405020304" pitchFamily="18" charset="0"/>
              </a:rPr>
              <a:t>NEDEN İNŞAAT VE GAYRİMENKUL SEKTÖRLERİ?</a:t>
            </a:r>
            <a:endParaRPr lang="en-GB" sz="2400" dirty="0">
              <a:solidFill>
                <a:schemeClr val="tx1"/>
              </a:solidFill>
            </a:endParaRPr>
          </a:p>
        </p:txBody>
      </p:sp>
      <p:sp>
        <p:nvSpPr>
          <p:cNvPr id="9" name="İçerik Yer Tutucusu 2"/>
          <p:cNvSpPr>
            <a:spLocks noGrp="1"/>
          </p:cNvSpPr>
          <p:nvPr>
            <p:ph idx="1"/>
          </p:nvPr>
        </p:nvSpPr>
        <p:spPr>
          <a:xfrm>
            <a:off x="652347" y="1825025"/>
            <a:ext cx="7843954" cy="3462807"/>
          </a:xfrm>
        </p:spPr>
        <p:txBody>
          <a:bodyPr anchor="t">
            <a:noAutofit/>
          </a:bodyPr>
          <a:lstStyle/>
          <a:p>
            <a:pPr marL="0" indent="0" algn="just">
              <a:lnSpc>
                <a:spcPct val="100000"/>
              </a:lnSpc>
              <a:spcBef>
                <a:spcPts val="450"/>
              </a:spcBef>
              <a:buClr>
                <a:srgbClr val="160093"/>
              </a:buClr>
              <a:buFont typeface="Courier New" panose="02070309020205020404" pitchFamily="49" charset="0"/>
              <a:buChar char="o"/>
            </a:pPr>
            <a:r>
              <a:rPr lang="tr-TR" sz="2025" dirty="0">
                <a:latin typeface="Arial" panose="020B0604020202020204" pitchFamily="34" charset="0"/>
                <a:cs typeface="Arial" panose="020B0604020202020204" pitchFamily="34" charset="0"/>
              </a:rPr>
              <a:t>Türkiye’de 2000 yılında GSYH içinde inşaatın payı % 5,3 ve gayrimenkulün payı % 8,4 ve iki sektörün toplamı % 13,7 iken, 2016 yılında bu oranlar sırasıyla % 8,6, % 7,7 ve % 16,3 olmuştur. </a:t>
            </a:r>
          </a:p>
          <a:p>
            <a:pPr marL="0" indent="0" algn="just">
              <a:lnSpc>
                <a:spcPct val="100000"/>
              </a:lnSpc>
              <a:spcBef>
                <a:spcPts val="450"/>
              </a:spcBef>
              <a:buClr>
                <a:srgbClr val="160093"/>
              </a:buClr>
              <a:buFont typeface="Courier New" panose="02070309020205020404" pitchFamily="49" charset="0"/>
              <a:buChar char="o"/>
            </a:pPr>
            <a:r>
              <a:rPr lang="tr-TR" sz="1950" dirty="0">
                <a:latin typeface="Arial" panose="020B0604020202020204" pitchFamily="34" charset="0"/>
                <a:cs typeface="Arial" panose="020B0604020202020204" pitchFamily="34" charset="0"/>
              </a:rPr>
              <a:t> 2017 yılının birinci ve ikinci çeyreğinde inşaat ve gayrimenkul sektörlerinde üretim artışı ve ulusal hasıla içindeki paylarının aynı düzeyde olması ve büyüme eğilimlerinin devam etmesi beklenmektedir. </a:t>
            </a:r>
          </a:p>
          <a:p>
            <a:pPr marL="0" indent="0" algn="just">
              <a:lnSpc>
                <a:spcPct val="100000"/>
              </a:lnSpc>
              <a:spcBef>
                <a:spcPts val="450"/>
              </a:spcBef>
              <a:buClr>
                <a:srgbClr val="160093"/>
              </a:buClr>
              <a:buFont typeface="Courier New" panose="02070309020205020404" pitchFamily="49" charset="0"/>
              <a:buChar char="o"/>
            </a:pPr>
            <a:r>
              <a:rPr lang="tr-TR" sz="2025" dirty="0">
                <a:latin typeface="Arial" panose="020B0604020202020204" pitchFamily="34" charset="0"/>
                <a:cs typeface="Arial" panose="020B0604020202020204" pitchFamily="34" charset="0"/>
              </a:rPr>
              <a:t> Türkiye ekonomisinde kriz algısı ve inşaat ve gayrimenkul sektörlerinde daralma riski var mı?</a:t>
            </a:r>
            <a:endParaRPr lang="en-GB" sz="2025" dirty="0">
              <a:latin typeface="Arial" panose="020B0604020202020204" pitchFamily="34" charset="0"/>
              <a:cs typeface="Arial" panose="020B0604020202020204" pitchFamily="34" charset="0"/>
            </a:endParaRPr>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07149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a:solidFill>
                  <a:schemeClr val="tx1"/>
                </a:solidFill>
                <a:latin typeface="Arial" panose="020B0604020202020204" pitchFamily="34" charset="0"/>
                <a:ea typeface="Times New Roman" panose="02020603050405020304" pitchFamily="18" charset="0"/>
              </a:rPr>
              <a:t>NEDEN İNŞAAT VE GAYRİMENKUL SEKTÖRLERİ?</a:t>
            </a:r>
            <a:endParaRPr lang="en-GB" sz="2400" dirty="0">
              <a:solidFill>
                <a:schemeClr val="tx1"/>
              </a:solidFill>
            </a:endParaRPr>
          </a:p>
        </p:txBody>
      </p:sp>
      <p:sp>
        <p:nvSpPr>
          <p:cNvPr id="9" name="İçerik Yer Tutucusu 2"/>
          <p:cNvSpPr>
            <a:spLocks noGrp="1"/>
          </p:cNvSpPr>
          <p:nvPr>
            <p:ph idx="1"/>
          </p:nvPr>
        </p:nvSpPr>
        <p:spPr>
          <a:xfrm>
            <a:off x="652347" y="1825025"/>
            <a:ext cx="7843954" cy="3462807"/>
          </a:xfrm>
        </p:spPr>
        <p:txBody>
          <a:bodyPr anchor="t">
            <a:noAutofit/>
          </a:bodyPr>
          <a:lstStyle/>
          <a:p>
            <a:pPr algn="just">
              <a:buClr>
                <a:srgbClr val="160093"/>
              </a:buClr>
              <a:buFont typeface="Courier New" panose="02070309020205020404" pitchFamily="49" charset="0"/>
              <a:buChar char="o"/>
            </a:pPr>
            <a:r>
              <a:rPr lang="tr-TR" sz="2100" dirty="0">
                <a:latin typeface="Arial" panose="020B0604020202020204" pitchFamily="34" charset="0"/>
                <a:ea typeface="Times New Roman" panose="02020603050405020304" pitchFamily="18" charset="0"/>
                <a:cs typeface="Arial" panose="020B0604020202020204" pitchFamily="34" charset="0"/>
              </a:rPr>
              <a:t>Türkiye’de ulusal hesaplar sistemi ve milli gelirin analizinde hizmetler ana grubu içinde gayrimenkul ve inşaat faaliyetlerinin iki grupta toplandığı, ancak başından sonuna aynı şirket bünyesinde yürütülen gayrimenkul geliştirme faaliyetlerinin bir bütün olarak inşaat grubu içinde yer almadığı görülmektedir. </a:t>
            </a:r>
          </a:p>
          <a:p>
            <a:pPr algn="just">
              <a:buClr>
                <a:srgbClr val="160093"/>
              </a:buClr>
              <a:buFont typeface="Courier New" panose="02070309020205020404" pitchFamily="49" charset="0"/>
              <a:buChar char="o"/>
            </a:pPr>
            <a:r>
              <a:rPr lang="tr-TR" sz="2100" dirty="0">
                <a:latin typeface="Arial" panose="020B0604020202020204" pitchFamily="34" charset="0"/>
                <a:cs typeface="Arial" panose="020B0604020202020204" pitchFamily="34" charset="0"/>
              </a:rPr>
              <a:t>Türkiye ve birçok gelişmekte olan ülkede gayrimenkul geliştirme bir meslek dalı olarak tanımlanmamış ve ulusal hesaplar sistemine eklenmemiştir.</a:t>
            </a:r>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135792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a:solidFill>
                  <a:schemeClr val="tx1"/>
                </a:solidFill>
                <a:latin typeface="Arial" panose="020B0604020202020204" pitchFamily="34" charset="0"/>
                <a:ea typeface="Times New Roman" panose="02020603050405020304" pitchFamily="18" charset="0"/>
              </a:rPr>
              <a:t>NEDEN İNŞAAT VE GAYRİMENKUL SEKTÖRLERİ?</a:t>
            </a:r>
            <a:endParaRPr lang="en-GB" sz="2400" dirty="0">
              <a:solidFill>
                <a:schemeClr val="tx1"/>
              </a:solidFill>
            </a:endParaRPr>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1598772" y="1745009"/>
            <a:ext cx="5816441" cy="3528553"/>
          </a:xfrm>
          <a:prstGeom prst="rect">
            <a:avLst/>
          </a:prstGeom>
          <a:noFill/>
          <a:ln w="9525">
            <a:noFill/>
            <a:miter lim="800000"/>
            <a:headEnd/>
            <a:tailEnd/>
          </a:ln>
        </p:spPr>
      </p:pic>
    </p:spTree>
    <p:extLst>
      <p:ext uri="{BB962C8B-B14F-4D97-AF65-F5344CB8AC3E}">
        <p14:creationId xmlns:p14="http://schemas.microsoft.com/office/powerpoint/2010/main" val="335438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a:solidFill>
                  <a:schemeClr val="tx1"/>
                </a:solidFill>
                <a:latin typeface="Arial" panose="020B0604020202020204" pitchFamily="34" charset="0"/>
                <a:ea typeface="Times New Roman" panose="02020603050405020304" pitchFamily="18" charset="0"/>
              </a:rPr>
              <a:t>NEDEN İNŞAAT VE GAYRİMENKUL SEKTÖRLERİ?</a:t>
            </a:r>
            <a:endParaRPr lang="en-GB" sz="2400" dirty="0">
              <a:solidFill>
                <a:schemeClr val="tx1"/>
              </a:solidFill>
            </a:endParaRPr>
          </a:p>
        </p:txBody>
      </p:sp>
      <p:sp>
        <p:nvSpPr>
          <p:cNvPr id="9" name="İçerik Yer Tutucusu 2"/>
          <p:cNvSpPr>
            <a:spLocks noGrp="1"/>
          </p:cNvSpPr>
          <p:nvPr>
            <p:ph idx="1"/>
          </p:nvPr>
        </p:nvSpPr>
        <p:spPr>
          <a:xfrm>
            <a:off x="652347" y="1825025"/>
            <a:ext cx="7843954" cy="3462807"/>
          </a:xfrm>
        </p:spPr>
        <p:txBody>
          <a:bodyPr anchor="t">
            <a:noAutofit/>
          </a:bodyPr>
          <a:lstStyle/>
          <a:p>
            <a:pPr algn="just">
              <a:spcBef>
                <a:spcPts val="150"/>
              </a:spcBef>
              <a:spcAft>
                <a:spcPts val="0"/>
              </a:spcAft>
              <a:buClr>
                <a:srgbClr val="160093"/>
              </a:buClr>
              <a:buFont typeface="Courier New" panose="02070309020205020404" pitchFamily="49" charset="0"/>
              <a:buChar char="o"/>
            </a:pPr>
            <a:r>
              <a:rPr lang="tr-TR" sz="2000" b="1" dirty="0">
                <a:solidFill>
                  <a:srgbClr val="160093"/>
                </a:solidFill>
                <a:latin typeface="Arial" panose="020B0604020202020204" pitchFamily="34" charset="0"/>
                <a:ea typeface="Times New Roman" panose="02020603050405020304" pitchFamily="18" charset="0"/>
                <a:cs typeface="Arial" panose="020B0604020202020204" pitchFamily="34" charset="0"/>
              </a:rPr>
              <a:t>NACE sınıflama sisteminde inşaat grubu; bina ve bina dışı inşaat işleri için genel inşaat işleri ile özel uzmanlık gerektiren inşaat faaliyetlerini kapsamakta olup, bunlar; yeni iş, onarım, ilave ve değişiklikler, prefabrik binaların veya yapıların montajı ve geçici yapıların inşaatlarını da içerir. </a:t>
            </a:r>
          </a:p>
          <a:p>
            <a:pPr algn="just">
              <a:spcBef>
                <a:spcPts val="150"/>
              </a:spcBef>
              <a:spcAft>
                <a:spcPts val="0"/>
              </a:spcAft>
              <a:buClr>
                <a:srgbClr val="160093"/>
              </a:buClr>
              <a:buFont typeface="Courier New" panose="02070309020205020404" pitchFamily="49" charset="0"/>
              <a:buChar char="o"/>
            </a:pPr>
            <a:endParaRPr lang="tr-TR" sz="2000" dirty="0" smtClean="0">
              <a:latin typeface="Arial" panose="020B0604020202020204" pitchFamily="34" charset="0"/>
              <a:ea typeface="Times New Roman" panose="02020603050405020304" pitchFamily="18" charset="0"/>
              <a:cs typeface="Arial" panose="020B0604020202020204" pitchFamily="34" charset="0"/>
            </a:endParaRPr>
          </a:p>
          <a:p>
            <a:pPr algn="just">
              <a:spcBef>
                <a:spcPts val="150"/>
              </a:spcBef>
              <a:spcAft>
                <a:spcPts val="0"/>
              </a:spcAft>
              <a:buClr>
                <a:srgbClr val="160093"/>
              </a:buClr>
              <a:buFont typeface="Courier New" panose="02070309020205020404" pitchFamily="49" charset="0"/>
              <a:buChar char="o"/>
            </a:pPr>
            <a:r>
              <a:rPr lang="tr-TR" sz="2000" dirty="0" smtClean="0">
                <a:latin typeface="Arial" panose="020B0604020202020204" pitchFamily="34" charset="0"/>
                <a:ea typeface="Times New Roman" panose="02020603050405020304" pitchFamily="18" charset="0"/>
                <a:cs typeface="Arial" panose="020B0604020202020204" pitchFamily="34" charset="0"/>
              </a:rPr>
              <a:t>İnşaat </a:t>
            </a:r>
            <a:r>
              <a:rPr lang="tr-TR" sz="2000" dirty="0">
                <a:latin typeface="Arial" panose="020B0604020202020204" pitchFamily="34" charset="0"/>
                <a:ea typeface="Times New Roman" panose="02020603050405020304" pitchFamily="18" charset="0"/>
                <a:cs typeface="Arial" panose="020B0604020202020204" pitchFamily="34" charset="0"/>
              </a:rPr>
              <a:t>projelerinin geliştirilmesi ile “daha sonra satışa yönelik olarak bina projelerinin gerçekleştirilmesi amacıyla mali, teknik ve fiziksel araçların bir araya getirilmesi suretiyle konut veya diğer amaçlı kullanıma yönelik bina projelerinin geliştirilmesi” yer almaktadır. Ancak “mimarlık ve mühendislik faaliyetleri” ile “proje ile bağlantılı proje yönetimi hizmetleri” kapsam dışı bırakılmıştır. </a:t>
            </a:r>
            <a:endParaRPr lang="tr-TR" dirty="0">
              <a:latin typeface="Arial" panose="020B0604020202020204" pitchFamily="34" charset="0"/>
              <a:ea typeface="Times New Roman" panose="02020603050405020304" pitchFamily="18" charset="0"/>
              <a:cs typeface="Arial" panose="020B0604020202020204" pitchFamily="34" charset="0"/>
            </a:endParaRPr>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341741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a:solidFill>
                  <a:schemeClr val="tx1"/>
                </a:solidFill>
                <a:latin typeface="Arial" panose="020B0604020202020204" pitchFamily="34" charset="0"/>
                <a:ea typeface="Times New Roman" panose="02020603050405020304" pitchFamily="18" charset="0"/>
              </a:rPr>
              <a:t>NEDEN İNŞAAT VE GAYRİMENKUL SEKTÖRLERİ?</a:t>
            </a:r>
            <a:endParaRPr lang="en-GB" sz="2400" dirty="0">
              <a:solidFill>
                <a:schemeClr val="tx1"/>
              </a:solidFill>
            </a:endParaRPr>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570" y="1859157"/>
            <a:ext cx="6718020" cy="39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51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a:solidFill>
                  <a:schemeClr val="tx1"/>
                </a:solidFill>
                <a:latin typeface="Arial" panose="020B0604020202020204" pitchFamily="34" charset="0"/>
                <a:ea typeface="Times New Roman" panose="02020603050405020304" pitchFamily="18" charset="0"/>
              </a:rPr>
              <a:t>NEDEN İNŞAAT VE GAYRİMENKUL SEKTÖRLERİ?</a:t>
            </a:r>
            <a:endParaRPr lang="en-GB" sz="2400" dirty="0">
              <a:solidFill>
                <a:schemeClr val="tx1"/>
              </a:solidFill>
            </a:endParaRPr>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813" y="1805316"/>
            <a:ext cx="6022181" cy="28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977960" y="4644955"/>
            <a:ext cx="4248535" cy="300082"/>
          </a:xfrm>
          <a:prstGeom prst="rect">
            <a:avLst/>
          </a:prstGeom>
        </p:spPr>
        <p:txBody>
          <a:bodyPr wrap="none">
            <a:spAutoFit/>
          </a:bodyPr>
          <a:lstStyle/>
          <a:p>
            <a:r>
              <a:rPr lang="tr-TR" sz="1350" dirty="0" err="1"/>
              <a:t>NACE’de</a:t>
            </a:r>
            <a:r>
              <a:rPr lang="tr-TR" sz="1350" dirty="0"/>
              <a:t> Gayrimenkul Faaliyetlerinin Ayrımı ve Eksiklikleri </a:t>
            </a:r>
          </a:p>
        </p:txBody>
      </p:sp>
    </p:spTree>
    <p:extLst>
      <p:ext uri="{BB962C8B-B14F-4D97-AF65-F5344CB8AC3E}">
        <p14:creationId xmlns:p14="http://schemas.microsoft.com/office/powerpoint/2010/main" val="373863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a:solidFill>
                  <a:schemeClr val="tx1"/>
                </a:solidFill>
                <a:latin typeface="Arial" panose="020B0604020202020204" pitchFamily="34" charset="0"/>
                <a:ea typeface="Times New Roman" panose="02020603050405020304" pitchFamily="18" charset="0"/>
              </a:rPr>
              <a:t>NEDEN İNŞAAT VE GAYRİMENKUL SEKTÖRLERİ?</a:t>
            </a:r>
            <a:endParaRPr lang="en-GB" sz="2400" dirty="0">
              <a:solidFill>
                <a:schemeClr val="tx1"/>
              </a:solidFill>
            </a:endParaRPr>
          </a:p>
        </p:txBody>
      </p:sp>
      <p:sp>
        <p:nvSpPr>
          <p:cNvPr id="9" name="İçerik Yer Tutucusu 2"/>
          <p:cNvSpPr>
            <a:spLocks noGrp="1"/>
          </p:cNvSpPr>
          <p:nvPr>
            <p:ph idx="1"/>
          </p:nvPr>
        </p:nvSpPr>
        <p:spPr>
          <a:xfrm>
            <a:off x="652347" y="1825025"/>
            <a:ext cx="7843954" cy="3462807"/>
          </a:xfrm>
        </p:spPr>
        <p:txBody>
          <a:bodyPr anchor="t">
            <a:noAutofit/>
          </a:bodyPr>
          <a:lstStyle/>
          <a:p>
            <a:pPr algn="just">
              <a:spcBef>
                <a:spcPts val="150"/>
              </a:spcBef>
              <a:spcAft>
                <a:spcPts val="0"/>
              </a:spcAft>
              <a:buClr>
                <a:srgbClr val="160093"/>
              </a:buClr>
              <a:buFont typeface="Courier New" panose="02070309020205020404" pitchFamily="49" charset="0"/>
              <a:buChar char="o"/>
            </a:pPr>
            <a:r>
              <a:rPr lang="tr-TR" sz="2000" dirty="0">
                <a:latin typeface="Arial" panose="020B0604020202020204" pitchFamily="34" charset="0"/>
                <a:ea typeface="Times New Roman" panose="02020603050405020304" pitchFamily="18" charset="0"/>
                <a:cs typeface="Arial" panose="020B0604020202020204" pitchFamily="34" charset="0"/>
              </a:rPr>
              <a:t>Türkiye ekonomisinde büyümenin sürdürülebilir olmadığı, genellikle güçlü büyümenin ardından daralmanın yaşandığı görülmektedir. </a:t>
            </a:r>
          </a:p>
          <a:p>
            <a:pPr algn="just">
              <a:spcBef>
                <a:spcPts val="150"/>
              </a:spcBef>
              <a:spcAft>
                <a:spcPts val="0"/>
              </a:spcAft>
              <a:buClr>
                <a:srgbClr val="160093"/>
              </a:buClr>
              <a:buFont typeface="Courier New" panose="02070309020205020404" pitchFamily="49" charset="0"/>
              <a:buChar char="o"/>
            </a:pPr>
            <a:r>
              <a:rPr lang="tr-TR" sz="2000" dirty="0">
                <a:latin typeface="Arial" panose="020B0604020202020204" pitchFamily="34" charset="0"/>
                <a:ea typeface="Times New Roman" panose="02020603050405020304" pitchFamily="18" charset="0"/>
                <a:cs typeface="Arial" panose="020B0604020202020204" pitchFamily="34" charset="0"/>
              </a:rPr>
              <a:t>Sabit fiyatlara göre sektörlerin büyüme hızları incelendiği zaman 2000 yılında genel büyüme hızı % 6,8 iken, inşaat sektöründeki büyüme % 4,9 ve gayrimenkul sektöründe büyüme % 4,8 olmuştur. </a:t>
            </a:r>
          </a:p>
          <a:p>
            <a:pPr algn="just">
              <a:spcBef>
                <a:spcPts val="150"/>
              </a:spcBef>
              <a:spcAft>
                <a:spcPts val="0"/>
              </a:spcAft>
              <a:buClr>
                <a:srgbClr val="160093"/>
              </a:buClr>
              <a:buFont typeface="Courier New" panose="02070309020205020404" pitchFamily="49" charset="0"/>
              <a:buChar char="o"/>
            </a:pPr>
            <a:r>
              <a:rPr lang="tr-TR" sz="2000" dirty="0" smtClean="0">
                <a:latin typeface="Arial" panose="020B0604020202020204" pitchFamily="34" charset="0"/>
                <a:ea typeface="Times New Roman" panose="02020603050405020304" pitchFamily="18" charset="0"/>
                <a:cs typeface="Arial" panose="020B0604020202020204" pitchFamily="34" charset="0"/>
              </a:rPr>
              <a:t>2016 </a:t>
            </a:r>
            <a:r>
              <a:rPr lang="tr-TR" sz="2000" dirty="0">
                <a:latin typeface="Arial" panose="020B0604020202020204" pitchFamily="34" charset="0"/>
                <a:ea typeface="Times New Roman" panose="02020603050405020304" pitchFamily="18" charset="0"/>
                <a:cs typeface="Arial" panose="020B0604020202020204" pitchFamily="34" charset="0"/>
              </a:rPr>
              <a:t>yılında ekonominin büyüme hızı % 3,9 iken, inşaat sektörü % 6,8 ve gayrimenkul faaliyetleri % 3,5 oranları ile orta seviyede seyretmiş ve iki alt sektördeki büyüme hızı da söz konusu dönemde ülkenin ortalama büyüme hızı ile aynı seviyede olmuştur. </a:t>
            </a:r>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860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smtClean="0">
                <a:solidFill>
                  <a:schemeClr val="tx1"/>
                </a:solidFill>
              </a:rPr>
              <a:t>Kaynaklar</a:t>
            </a:r>
            <a:endParaRPr lang="tr-TR" sz="2400" dirty="0">
              <a:solidFill>
                <a:schemeClr val="tx1"/>
              </a:solidFill>
            </a:endParaRPr>
          </a:p>
        </p:txBody>
      </p:sp>
      <p:sp>
        <p:nvSpPr>
          <p:cNvPr id="9" name="İçerik Yer Tutucusu 2"/>
          <p:cNvSpPr>
            <a:spLocks noGrp="1"/>
          </p:cNvSpPr>
          <p:nvPr>
            <p:ph idx="1"/>
          </p:nvPr>
        </p:nvSpPr>
        <p:spPr>
          <a:xfrm>
            <a:off x="652347" y="1825025"/>
            <a:ext cx="7843954" cy="3462807"/>
          </a:xfrm>
        </p:spPr>
        <p:txBody>
          <a:bodyPr anchor="t">
            <a:noAutofit/>
          </a:bodyPr>
          <a:lstStyle/>
          <a:p>
            <a:pPr marL="0" indent="0" algn="just">
              <a:spcBef>
                <a:spcPct val="0"/>
              </a:spcBef>
              <a:buClr>
                <a:srgbClr val="160093"/>
              </a:buClr>
              <a:buNone/>
            </a:pPr>
            <a:r>
              <a:rPr lang="tr-TR" altLang="tr-TR" sz="1600" dirty="0"/>
              <a:t>Finans Matematiği, Z. Başkaya ve </a:t>
            </a:r>
            <a:r>
              <a:rPr lang="tr-TR" altLang="tr-TR" sz="1600" dirty="0" err="1"/>
              <a:t>D.Alper</a:t>
            </a:r>
            <a:r>
              <a:rPr lang="tr-TR" altLang="tr-TR" sz="1600" dirty="0"/>
              <a:t>, 2. Baskı, Ekin Kitabevi, Bursa, 2003.</a:t>
            </a:r>
          </a:p>
          <a:p>
            <a:pPr marL="0" indent="0" algn="just">
              <a:spcBef>
                <a:spcPct val="0"/>
              </a:spcBef>
              <a:buClr>
                <a:srgbClr val="160093"/>
              </a:buClr>
              <a:buNone/>
            </a:pPr>
            <a:r>
              <a:rPr lang="tr-TR" altLang="tr-TR" sz="1600" dirty="0"/>
              <a:t>İpotek Karşılığı Menkulleştirilmiş Krediler (İKMEK-MORTGACE), K. Yalçıner, Ankara, 2006.</a:t>
            </a:r>
          </a:p>
          <a:p>
            <a:pPr marL="0" indent="0" algn="just">
              <a:spcBef>
                <a:spcPct val="0"/>
              </a:spcBef>
              <a:buClr>
                <a:srgbClr val="160093"/>
              </a:buClr>
              <a:buNone/>
            </a:pPr>
            <a:r>
              <a:rPr lang="tr-TR" altLang="tr-TR" sz="1600" dirty="0"/>
              <a:t>Kadastro Bilgisi, T. </a:t>
            </a:r>
            <a:r>
              <a:rPr lang="tr-TR" altLang="tr-TR" sz="1600" dirty="0" err="1"/>
              <a:t>Tüdeş</a:t>
            </a:r>
            <a:r>
              <a:rPr lang="tr-TR" altLang="tr-TR" sz="1600" dirty="0"/>
              <a:t> ve C. Bıyık, 3. Baskı, Karadeniz Teknik Üniversitesi Mühendislik-Mimarlık Fakültesi Yayınları, Genel Yayın No:174, Fakülte Yayın No:50, KTÜ Matbaası, Trabzon, 2001.</a:t>
            </a:r>
          </a:p>
          <a:p>
            <a:pPr marL="0" indent="0" algn="just">
              <a:spcBef>
                <a:spcPct val="0"/>
              </a:spcBef>
              <a:buClr>
                <a:srgbClr val="160093"/>
              </a:buClr>
              <a:buNone/>
            </a:pPr>
            <a:r>
              <a:rPr lang="tr-TR" altLang="tr-TR" sz="1600" dirty="0"/>
              <a:t>Konut Alanlarının İyileştirilmesinde Toplumsal Bağlam Rolü, Hürriyet </a:t>
            </a:r>
            <a:r>
              <a:rPr lang="tr-TR" altLang="tr-TR" sz="1600" dirty="0" err="1"/>
              <a:t>Öğdül</a:t>
            </a:r>
            <a:r>
              <a:rPr lang="tr-TR" altLang="tr-TR" sz="1600" dirty="0"/>
              <a:t>, Mimar Sinan Üniversitesi, İstanbul, 1999.</a:t>
            </a:r>
          </a:p>
          <a:p>
            <a:pPr marL="0" indent="0" algn="just">
              <a:spcBef>
                <a:spcPct val="0"/>
              </a:spcBef>
              <a:buClr>
                <a:srgbClr val="160093"/>
              </a:buClr>
              <a:buNone/>
            </a:pPr>
            <a:r>
              <a:rPr lang="tr-TR" altLang="tr-TR" sz="1600" dirty="0"/>
              <a:t>Land </a:t>
            </a:r>
            <a:r>
              <a:rPr lang="tr-TR" altLang="tr-TR" sz="1600" dirty="0" err="1"/>
              <a:t>and</a:t>
            </a:r>
            <a:r>
              <a:rPr lang="tr-TR" altLang="tr-TR" sz="1600" dirty="0"/>
              <a:t> </a:t>
            </a:r>
            <a:r>
              <a:rPr lang="tr-TR" altLang="tr-TR" sz="1600" dirty="0" err="1"/>
              <a:t>Estate</a:t>
            </a:r>
            <a:r>
              <a:rPr lang="tr-TR" altLang="tr-TR" sz="1600" dirty="0"/>
              <a:t> Management, J. </a:t>
            </a:r>
            <a:r>
              <a:rPr lang="tr-TR" altLang="tr-TR" sz="1600" dirty="0" err="1"/>
              <a:t>Nix</a:t>
            </a:r>
            <a:r>
              <a:rPr lang="tr-TR" altLang="tr-TR" sz="1600" dirty="0"/>
              <a:t>, P. </a:t>
            </a:r>
            <a:r>
              <a:rPr lang="tr-TR" altLang="tr-TR" sz="1600" dirty="0" err="1"/>
              <a:t>Hill</a:t>
            </a:r>
            <a:r>
              <a:rPr lang="tr-TR" altLang="tr-TR" sz="1600" dirty="0"/>
              <a:t>, N. Williams </a:t>
            </a:r>
            <a:r>
              <a:rPr lang="tr-TR" altLang="tr-TR" sz="1600" dirty="0" err="1"/>
              <a:t>and</a:t>
            </a:r>
            <a:r>
              <a:rPr lang="tr-TR" altLang="tr-TR" sz="1600" dirty="0"/>
              <a:t> J. </a:t>
            </a:r>
            <a:r>
              <a:rPr lang="tr-TR" altLang="tr-TR" sz="1600" dirty="0" err="1"/>
              <a:t>Bough</a:t>
            </a:r>
            <a:r>
              <a:rPr lang="tr-TR" altLang="tr-TR" sz="1600" dirty="0"/>
              <a:t>, Packard Publishing Limited, Third Edition, </a:t>
            </a:r>
            <a:r>
              <a:rPr lang="tr-TR" altLang="tr-TR" sz="1600" dirty="0" err="1"/>
              <a:t>Chichester</a:t>
            </a:r>
            <a:r>
              <a:rPr lang="tr-TR" altLang="tr-TR" sz="1600" dirty="0"/>
              <a:t>, UK, 1999.</a:t>
            </a:r>
          </a:p>
          <a:p>
            <a:pPr marL="0" indent="0" algn="just">
              <a:spcBef>
                <a:spcPct val="0"/>
              </a:spcBef>
              <a:buClr>
                <a:srgbClr val="160093"/>
              </a:buClr>
              <a:buNone/>
            </a:pPr>
            <a:r>
              <a:rPr lang="tr-TR" altLang="tr-TR" sz="1600" dirty="0"/>
              <a:t>Mekanın Politikası, G. </a:t>
            </a:r>
            <a:r>
              <a:rPr lang="tr-TR" altLang="tr-TR" sz="1600" dirty="0" err="1"/>
              <a:t>Bachelard</a:t>
            </a:r>
            <a:r>
              <a:rPr lang="tr-TR" altLang="tr-TR" sz="1600" dirty="0"/>
              <a:t>, Kesit Yayınları, İstanbul, 1996.</a:t>
            </a:r>
          </a:p>
          <a:p>
            <a:pPr marL="0" indent="0" algn="just">
              <a:spcBef>
                <a:spcPct val="0"/>
              </a:spcBef>
              <a:buClr>
                <a:srgbClr val="160093"/>
              </a:buClr>
              <a:buNone/>
            </a:pPr>
            <a:r>
              <a:rPr lang="tr-TR" altLang="tr-TR" sz="1600" dirty="0"/>
              <a:t>Real </a:t>
            </a:r>
            <a:r>
              <a:rPr lang="tr-TR" altLang="tr-TR" sz="1600" dirty="0" err="1"/>
              <a:t>Estate</a:t>
            </a:r>
            <a:r>
              <a:rPr lang="tr-TR" altLang="tr-TR" sz="1600" dirty="0"/>
              <a:t> </a:t>
            </a:r>
            <a:r>
              <a:rPr lang="tr-TR" altLang="tr-TR" sz="1600" dirty="0" err="1"/>
              <a:t>Investment</a:t>
            </a:r>
            <a:r>
              <a:rPr lang="tr-TR" altLang="tr-TR" sz="1600" dirty="0"/>
              <a:t> </a:t>
            </a:r>
            <a:r>
              <a:rPr lang="tr-TR" altLang="tr-TR" sz="1600" dirty="0" err="1"/>
              <a:t>Trusts</a:t>
            </a:r>
            <a:r>
              <a:rPr lang="tr-TR" altLang="tr-TR" sz="1600" dirty="0"/>
              <a:t> </a:t>
            </a:r>
            <a:r>
              <a:rPr lang="tr-TR" altLang="tr-TR" sz="1600" dirty="0" err="1"/>
              <a:t>Handbook</a:t>
            </a:r>
            <a:r>
              <a:rPr lang="tr-TR" altLang="tr-TR" sz="1600" dirty="0"/>
              <a:t>, W.K. </a:t>
            </a:r>
            <a:r>
              <a:rPr lang="tr-TR" altLang="tr-TR" sz="1600" dirty="0" err="1"/>
              <a:t>Kelly</a:t>
            </a:r>
            <a:r>
              <a:rPr lang="tr-TR" altLang="tr-TR" sz="1600" dirty="0"/>
              <a:t>, </a:t>
            </a:r>
            <a:r>
              <a:rPr lang="tr-TR" altLang="tr-TR" sz="1600" dirty="0" err="1"/>
              <a:t>American</a:t>
            </a:r>
            <a:r>
              <a:rPr lang="tr-TR" altLang="tr-TR" sz="1600" dirty="0"/>
              <a:t> </a:t>
            </a:r>
            <a:r>
              <a:rPr lang="tr-TR" altLang="tr-TR" sz="1600" dirty="0" err="1"/>
              <a:t>Law</a:t>
            </a:r>
            <a:r>
              <a:rPr lang="tr-TR" altLang="tr-TR" sz="1600" dirty="0"/>
              <a:t> </a:t>
            </a:r>
            <a:r>
              <a:rPr lang="tr-TR" altLang="tr-TR" sz="1600" dirty="0" err="1"/>
              <a:t>Institute</a:t>
            </a:r>
            <a:r>
              <a:rPr lang="tr-TR" altLang="tr-TR" sz="1600" dirty="0"/>
              <a:t>, USA, 1989.</a:t>
            </a:r>
          </a:p>
          <a:p>
            <a:pPr marL="0" indent="0" algn="just">
              <a:spcBef>
                <a:spcPct val="0"/>
              </a:spcBef>
              <a:buClr>
                <a:srgbClr val="160093"/>
              </a:buClr>
              <a:buNone/>
            </a:pPr>
            <a:r>
              <a:rPr lang="tr-TR" altLang="tr-TR" sz="1600" dirty="0"/>
              <a:t>Real </a:t>
            </a:r>
            <a:r>
              <a:rPr lang="tr-TR" altLang="tr-TR" sz="1600" dirty="0" err="1"/>
              <a:t>Estate</a:t>
            </a:r>
            <a:r>
              <a:rPr lang="tr-TR" altLang="tr-TR" sz="1600" dirty="0"/>
              <a:t> </a:t>
            </a:r>
            <a:r>
              <a:rPr lang="tr-TR" altLang="tr-TR" sz="1600" dirty="0" err="1"/>
              <a:t>Principles</a:t>
            </a:r>
            <a:r>
              <a:rPr lang="tr-TR" altLang="tr-TR" sz="1600" dirty="0"/>
              <a:t> </a:t>
            </a:r>
            <a:r>
              <a:rPr lang="tr-TR" altLang="tr-TR" sz="1600" dirty="0" err="1"/>
              <a:t>and</a:t>
            </a:r>
            <a:r>
              <a:rPr lang="tr-TR" altLang="tr-TR" sz="1600" dirty="0"/>
              <a:t> </a:t>
            </a:r>
            <a:r>
              <a:rPr lang="tr-TR" altLang="tr-TR" sz="1600" dirty="0" err="1"/>
              <a:t>Practices</a:t>
            </a:r>
            <a:r>
              <a:rPr lang="tr-TR" altLang="tr-TR" sz="1600" dirty="0"/>
              <a:t>, G. </a:t>
            </a:r>
            <a:r>
              <a:rPr lang="tr-TR" altLang="tr-TR" sz="1600" dirty="0" err="1"/>
              <a:t>Karvel</a:t>
            </a:r>
            <a:r>
              <a:rPr lang="tr-TR" altLang="tr-TR" sz="1600" dirty="0"/>
              <a:t> ve M.A. </a:t>
            </a:r>
            <a:r>
              <a:rPr lang="tr-TR" altLang="tr-TR" sz="1600" dirty="0" err="1"/>
              <a:t>Unger</a:t>
            </a:r>
            <a:r>
              <a:rPr lang="tr-TR" altLang="tr-TR" sz="1600" dirty="0"/>
              <a:t>, 9. Edition, South-western Publishing </a:t>
            </a:r>
            <a:r>
              <a:rPr lang="tr-TR" altLang="tr-TR" sz="1600" dirty="0" err="1"/>
              <a:t>Co</a:t>
            </a:r>
            <a:r>
              <a:rPr lang="tr-TR" altLang="tr-TR" sz="1600" dirty="0"/>
              <a:t>., Ohio, USA, 1991.</a:t>
            </a:r>
          </a:p>
          <a:p>
            <a:pPr marL="0" indent="0" algn="just">
              <a:spcBef>
                <a:spcPct val="0"/>
              </a:spcBef>
              <a:buClr>
                <a:srgbClr val="160093"/>
              </a:buClr>
              <a:buNone/>
            </a:pPr>
            <a:r>
              <a:rPr lang="tr-TR" altLang="tr-TR" sz="1600" dirty="0"/>
              <a:t>Yatırım Projelerinin Düzenlenmesi Değerlendirilmesi ve İzlenmesi, O. </a:t>
            </a:r>
            <a:r>
              <a:rPr lang="tr-TR" altLang="tr-TR" sz="1600" dirty="0" err="1"/>
              <a:t>Güvemli</a:t>
            </a:r>
            <a:r>
              <a:rPr lang="tr-TR" altLang="tr-TR" sz="1600" dirty="0"/>
              <a:t>, Atlas Yayın Dağıtım Yayın No:7, İstanbul, 2001.</a:t>
            </a:r>
            <a:endParaRPr lang="tr-TR" sz="1400" dirty="0"/>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4270645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12440</TotalTime>
  <Words>623</Words>
  <Application>Microsoft Office PowerPoint</Application>
  <PresentationFormat>Ekran Gösterisi (4:3)</PresentationFormat>
  <Paragraphs>44</Paragraphs>
  <Slides>9</Slides>
  <Notes>9</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9</vt:i4>
      </vt:variant>
    </vt:vector>
  </HeadingPairs>
  <TitlesOfParts>
    <vt:vector size="19" baseType="lpstr">
      <vt:lpstr>ＭＳ Ｐゴシック</vt:lpstr>
      <vt:lpstr>Arial</vt:lpstr>
      <vt:lpstr>Calibri</vt:lpstr>
      <vt:lpstr>Century Gothic</vt:lpstr>
      <vt:lpstr>Courier New</vt:lpstr>
      <vt:lpstr>Times New Roman</vt:lpstr>
      <vt:lpstr>Wingdings</vt:lpstr>
      <vt:lpstr>ekonomi</vt:lpstr>
      <vt:lpstr>1_Rics</vt:lpstr>
      <vt:lpstr>h.t.</vt:lpstr>
      <vt:lpstr>PowerPoint Sunusu</vt:lpstr>
      <vt:lpstr>NEDEN İNŞAAT VE GAYRİMENKUL SEKTÖRLERİ?</vt:lpstr>
      <vt:lpstr>NEDEN İNŞAAT VE GAYRİMENKUL SEKTÖRLERİ?</vt:lpstr>
      <vt:lpstr>NEDEN İNŞAAT VE GAYRİMENKUL SEKTÖRLERİ?</vt:lpstr>
      <vt:lpstr>NEDEN İNŞAAT VE GAYRİMENKUL SEKTÖRLERİ?</vt:lpstr>
      <vt:lpstr>NEDEN İNŞAAT VE GAYRİMENKUL SEKTÖRLERİ?</vt:lpstr>
      <vt:lpstr>NEDEN İNŞAAT VE GAYRİMENKUL SEKTÖRLERİ?</vt:lpstr>
      <vt:lpstr>NEDEN İNŞAAT VE GAYRİMENKUL SEKTÖRLERİ?</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sinan güneş</cp:lastModifiedBy>
  <cp:revision>810</cp:revision>
  <cp:lastPrinted>2016-10-24T07:53:35Z</cp:lastPrinted>
  <dcterms:created xsi:type="dcterms:W3CDTF">2016-09-18T09:35:24Z</dcterms:created>
  <dcterms:modified xsi:type="dcterms:W3CDTF">2020-02-21T09:07:32Z</dcterms:modified>
</cp:coreProperties>
</file>