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602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4186427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1059844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155626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2135039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432658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4121938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2643831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232141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5589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874363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NEDEN İNŞAAT VE GAYRİMENKUL SEKTÖRLERİ?</a:t>
            </a:r>
            <a:endParaRPr lang="en-GB"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sz="2025" dirty="0">
                <a:latin typeface="Arial" panose="020B0604020202020204" pitchFamily="34" charset="0"/>
                <a:cs typeface="Arial" panose="020B0604020202020204" pitchFamily="34" charset="0"/>
              </a:rPr>
              <a:t>Türkiye’de 2000 yılında GSYH içinde inşaatın payı % 5,3 ve gayrimenkulün payı % 8,4 ve iki sektörün toplamı % 13,7 iken, 2016 yılında bu oranlar sırasıyla % 8,6, % 7,7 ve % 16,3 olmuştur. </a:t>
            </a:r>
          </a:p>
          <a:p>
            <a:pPr marL="0" indent="0" algn="just">
              <a:lnSpc>
                <a:spcPct val="100000"/>
              </a:lnSpc>
              <a:spcBef>
                <a:spcPts val="450"/>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 2017 yılının birinci ve ikinci çeyreğinde inşaat ve gayrimenkul sektörlerinde üretim artışı ve ulusal hasıla içindeki paylarının aynı düzeyde olması ve büyüme eğilimlerinin devam etmesi beklenmektedir. </a:t>
            </a:r>
          </a:p>
          <a:p>
            <a:pPr marL="0" indent="0" algn="just">
              <a:lnSpc>
                <a:spcPct val="100000"/>
              </a:lnSpc>
              <a:spcBef>
                <a:spcPts val="450"/>
              </a:spcBef>
              <a:buClr>
                <a:srgbClr val="160093"/>
              </a:buClr>
              <a:buFont typeface="Courier New" panose="02070309020205020404" pitchFamily="49" charset="0"/>
              <a:buChar char="o"/>
            </a:pPr>
            <a:r>
              <a:rPr lang="tr-TR" sz="2025" dirty="0">
                <a:latin typeface="Arial" panose="020B0604020202020204" pitchFamily="34" charset="0"/>
                <a:cs typeface="Arial" panose="020B0604020202020204" pitchFamily="34" charset="0"/>
              </a:rPr>
              <a:t> Türkiye ekonomisinde kriz algısı ve inşaat ve gayrimenkul sektörlerinde daralma riski var mı?</a:t>
            </a:r>
            <a:endParaRPr lang="en-GB" sz="2025"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71497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NEDEN İNŞAAT VE GAYRİMENKUL SEKTÖRLERİ?</a:t>
            </a:r>
            <a:endParaRPr lang="en-GB"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algn="just">
              <a:buClr>
                <a:srgbClr val="160093"/>
              </a:buClr>
              <a:buFont typeface="Courier New" panose="02070309020205020404" pitchFamily="49" charset="0"/>
              <a:buChar char="o"/>
            </a:pPr>
            <a:r>
              <a:rPr lang="tr-TR" sz="2100" dirty="0">
                <a:latin typeface="Arial" panose="020B0604020202020204" pitchFamily="34" charset="0"/>
                <a:ea typeface="Times New Roman" panose="02020603050405020304" pitchFamily="18" charset="0"/>
                <a:cs typeface="Arial" panose="020B0604020202020204" pitchFamily="34" charset="0"/>
              </a:rPr>
              <a:t>Türkiye’de ulusal hesaplar sistemi ve milli gelirin analizinde hizmetler ana grubu içinde gayrimenkul ve inşaat faaliyetlerinin iki grupta toplandığı, ancak başından sonuna aynı şirket bünyesinde yürütülen gayrimenkul geliştirme faaliyetlerinin bir bütün olarak inşaat grubu içinde yer almadığı görülmektedir. </a:t>
            </a:r>
          </a:p>
          <a:p>
            <a:pPr algn="just">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Türkiye ve birçok gelişmekte olan ülkede gayrimenkul geliştirme bir meslek dalı olarak tanımlanmamış ve ulusal hesaplar sistemine eklenmemiştir.</a:t>
            </a: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57925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NEDEN İNŞAAT VE GAYRİMENKUL SEKTÖRLERİ?</a:t>
            </a:r>
            <a:endParaRPr lang="en-GB" sz="2400" dirty="0">
              <a:solidFill>
                <a:schemeClr val="tx1"/>
              </a:solidFill>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pic>
        <p:nvPicPr>
          <p:cNvPr id="15" name="Picture 2"/>
          <p:cNvPicPr>
            <a:picLocks noChangeAspect="1" noChangeArrowheads="1"/>
          </p:cNvPicPr>
          <p:nvPr/>
        </p:nvPicPr>
        <p:blipFill>
          <a:blip r:embed="rId3" cstate="print"/>
          <a:srcRect/>
          <a:stretch>
            <a:fillRect/>
          </a:stretch>
        </p:blipFill>
        <p:spPr bwMode="auto">
          <a:xfrm>
            <a:off x="1598772" y="1745009"/>
            <a:ext cx="5816441" cy="3528553"/>
          </a:xfrm>
          <a:prstGeom prst="rect">
            <a:avLst/>
          </a:prstGeom>
          <a:noFill/>
          <a:ln w="9525">
            <a:noFill/>
            <a:miter lim="800000"/>
            <a:headEnd/>
            <a:tailEnd/>
          </a:ln>
        </p:spPr>
      </p:pic>
    </p:spTree>
    <p:extLst>
      <p:ext uri="{BB962C8B-B14F-4D97-AF65-F5344CB8AC3E}">
        <p14:creationId xmlns:p14="http://schemas.microsoft.com/office/powerpoint/2010/main" val="3354381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NEDEN İNŞAAT VE GAYRİMENKUL SEKTÖRLERİ?</a:t>
            </a:r>
            <a:endParaRPr lang="en-GB"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150"/>
              </a:spcBef>
              <a:spcAft>
                <a:spcPts val="0"/>
              </a:spcAft>
              <a:buClr>
                <a:srgbClr val="160093"/>
              </a:buClr>
              <a:buFont typeface="Courier New" panose="02070309020205020404" pitchFamily="49" charset="0"/>
              <a:buChar char="o"/>
            </a:pPr>
            <a:r>
              <a:rPr lang="tr-TR" sz="2000" b="1" dirty="0">
                <a:solidFill>
                  <a:srgbClr val="160093"/>
                </a:solidFill>
                <a:latin typeface="Arial" panose="020B0604020202020204" pitchFamily="34" charset="0"/>
                <a:ea typeface="Times New Roman" panose="02020603050405020304" pitchFamily="18" charset="0"/>
                <a:cs typeface="Arial" panose="020B0604020202020204" pitchFamily="34" charset="0"/>
              </a:rPr>
              <a:t>NACE sınıflama sisteminde inşaat grubu; bina ve bina dışı inşaat işleri için genel inşaat işleri ile özel uzmanlık gerektiren inşaat faaliyetlerini kapsamakta olup, bunlar; yeni iş, onarım, ilave ve değişiklikler, prefabrik binaların veya yapıların montajı ve geçici yapıların inşaatlarını da içerir. </a:t>
            </a:r>
          </a:p>
          <a:p>
            <a:pPr algn="just">
              <a:spcBef>
                <a:spcPts val="150"/>
              </a:spcBef>
              <a:spcAft>
                <a:spcPts val="0"/>
              </a:spcAft>
              <a:buClr>
                <a:srgbClr val="160093"/>
              </a:buClr>
              <a:buFont typeface="Courier New" panose="02070309020205020404" pitchFamily="49" charset="0"/>
              <a:buChar char="o"/>
            </a:pPr>
            <a:endParaRPr lang="tr-TR" sz="2000" dirty="0" smtClean="0">
              <a:latin typeface="Arial" panose="020B0604020202020204" pitchFamily="34" charset="0"/>
              <a:ea typeface="Times New Roman" panose="02020603050405020304" pitchFamily="18" charset="0"/>
              <a:cs typeface="Arial" panose="020B0604020202020204" pitchFamily="34" charset="0"/>
            </a:endParaRPr>
          </a:p>
          <a:p>
            <a:pPr algn="just">
              <a:spcBef>
                <a:spcPts val="150"/>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ea typeface="Times New Roman" panose="02020603050405020304" pitchFamily="18" charset="0"/>
                <a:cs typeface="Arial" panose="020B0604020202020204" pitchFamily="34" charset="0"/>
              </a:rPr>
              <a:t>İnşaat </a:t>
            </a:r>
            <a:r>
              <a:rPr lang="tr-TR" sz="2000" dirty="0">
                <a:latin typeface="Arial" panose="020B0604020202020204" pitchFamily="34" charset="0"/>
                <a:ea typeface="Times New Roman" panose="02020603050405020304" pitchFamily="18" charset="0"/>
                <a:cs typeface="Arial" panose="020B0604020202020204" pitchFamily="34" charset="0"/>
              </a:rPr>
              <a:t>projelerinin geliştirilmesi ile “daha sonra satışa yönelik olarak bina projelerinin gerçekleştirilmesi amacıyla mali, teknik ve fiziksel araçların bir araya getirilmesi suretiyle konut veya diğer amaçlı kullanıma yönelik bina projelerinin geliştirilmesi” yer almaktadır. Ancak “mimarlık ve mühendislik faaliyetleri” ile “proje ile bağlantılı proje yönetimi hizmetleri” kapsam dışı bırakılmıştır. </a:t>
            </a:r>
            <a:endParaRPr lang="tr-TR" dirty="0">
              <a:latin typeface="Arial" panose="020B0604020202020204" pitchFamily="34" charset="0"/>
              <a:ea typeface="Times New Roman" panose="02020603050405020304" pitchFamily="18"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417416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NEDEN İNŞAAT VE GAYRİMENKUL SEKTÖRLERİ?</a:t>
            </a:r>
            <a:endParaRPr lang="en-GB" sz="2400" dirty="0">
              <a:solidFill>
                <a:schemeClr val="tx1"/>
              </a:solidFill>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1570" y="1859157"/>
            <a:ext cx="6718020" cy="3961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8512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NEDEN İNŞAAT VE GAYRİMENKUL SEKTÖRLERİ?</a:t>
            </a:r>
            <a:endParaRPr lang="en-GB" sz="2400" dirty="0">
              <a:solidFill>
                <a:schemeClr val="tx1"/>
              </a:solidFill>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4813" y="1805316"/>
            <a:ext cx="6022181" cy="2839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1977960" y="4644955"/>
            <a:ext cx="4248535" cy="300082"/>
          </a:xfrm>
          <a:prstGeom prst="rect">
            <a:avLst/>
          </a:prstGeom>
        </p:spPr>
        <p:txBody>
          <a:bodyPr wrap="none">
            <a:spAutoFit/>
          </a:bodyPr>
          <a:lstStyle/>
          <a:p>
            <a:r>
              <a:rPr lang="tr-TR" sz="1350" dirty="0" err="1"/>
              <a:t>NACE’de</a:t>
            </a:r>
            <a:r>
              <a:rPr lang="tr-TR" sz="1350" dirty="0"/>
              <a:t> Gayrimenkul Faaliyetlerinin Ayrımı ve Eksiklikleri </a:t>
            </a:r>
          </a:p>
        </p:txBody>
      </p:sp>
    </p:spTree>
    <p:extLst>
      <p:ext uri="{BB962C8B-B14F-4D97-AF65-F5344CB8AC3E}">
        <p14:creationId xmlns:p14="http://schemas.microsoft.com/office/powerpoint/2010/main" val="3738634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NEDEN İNŞAAT VE GAYRİMENKUL SEKTÖRLERİ?</a:t>
            </a:r>
            <a:endParaRPr lang="en-GB"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150"/>
              </a:spcBef>
              <a:spcAft>
                <a:spcPts val="0"/>
              </a:spcAft>
              <a:buClr>
                <a:srgbClr val="160093"/>
              </a:buClr>
              <a:buFont typeface="Courier New" panose="02070309020205020404" pitchFamily="49" charset="0"/>
              <a:buChar char="o"/>
            </a:pPr>
            <a:r>
              <a:rPr lang="tr-TR" sz="2000" dirty="0">
                <a:latin typeface="Arial" panose="020B0604020202020204" pitchFamily="34" charset="0"/>
                <a:ea typeface="Times New Roman" panose="02020603050405020304" pitchFamily="18" charset="0"/>
                <a:cs typeface="Arial" panose="020B0604020202020204" pitchFamily="34" charset="0"/>
              </a:rPr>
              <a:t>Türkiye ekonomisinde büyümenin sürdürülebilir olmadığı, genellikle güçlü büyümenin ardından daralmanın yaşandığı görülmektedir. </a:t>
            </a:r>
          </a:p>
          <a:p>
            <a:pPr algn="just">
              <a:spcBef>
                <a:spcPts val="150"/>
              </a:spcBef>
              <a:spcAft>
                <a:spcPts val="0"/>
              </a:spcAft>
              <a:buClr>
                <a:srgbClr val="160093"/>
              </a:buClr>
              <a:buFont typeface="Courier New" panose="02070309020205020404" pitchFamily="49" charset="0"/>
              <a:buChar char="o"/>
            </a:pPr>
            <a:r>
              <a:rPr lang="tr-TR" sz="2000" dirty="0">
                <a:latin typeface="Arial" panose="020B0604020202020204" pitchFamily="34" charset="0"/>
                <a:ea typeface="Times New Roman" panose="02020603050405020304" pitchFamily="18" charset="0"/>
                <a:cs typeface="Arial" panose="020B0604020202020204" pitchFamily="34" charset="0"/>
              </a:rPr>
              <a:t>Sabit fiyatlara göre sektörlerin büyüme hızları incelendiği zaman 2000 yılında genel büyüme hızı % 6,8 iken, inşaat sektöründeki büyüme % 4,9 ve gayrimenkul sektöründe büyüme % 4,8 olmuştur. </a:t>
            </a:r>
          </a:p>
          <a:p>
            <a:pPr algn="just">
              <a:spcBef>
                <a:spcPts val="150"/>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ea typeface="Times New Roman" panose="02020603050405020304" pitchFamily="18" charset="0"/>
                <a:cs typeface="Arial" panose="020B0604020202020204" pitchFamily="34" charset="0"/>
              </a:rPr>
              <a:t>2016 </a:t>
            </a:r>
            <a:r>
              <a:rPr lang="tr-TR" sz="2000" dirty="0">
                <a:latin typeface="Arial" panose="020B0604020202020204" pitchFamily="34" charset="0"/>
                <a:ea typeface="Times New Roman" panose="02020603050405020304" pitchFamily="18" charset="0"/>
                <a:cs typeface="Arial" panose="020B0604020202020204" pitchFamily="34" charset="0"/>
              </a:rPr>
              <a:t>yılında ekonominin büyüme hızı % 3,9 iken, inşaat sektörü % 6,8 ve gayrimenkul faaliyetleri % 3,5 oranları ile orta seviyede seyretmiş ve iki alt sektördeki büyüme hızı da söz konusu dönemde ülkenin ortalama büyüme hızı ile aynı seviyede olmuştur. </a:t>
            </a: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8606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2706455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623</Words>
  <Application>Microsoft Office PowerPoint</Application>
  <PresentationFormat>Ekran Gösterisi (4:3)</PresentationFormat>
  <Paragraphs>44</Paragraphs>
  <Slides>9</Slides>
  <Notes>9</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Century Gothic</vt:lpstr>
      <vt:lpstr>Courier New</vt:lpstr>
      <vt:lpstr>Times New Roman</vt:lpstr>
      <vt:lpstr>Wingdings</vt:lpstr>
      <vt:lpstr>ekonomi</vt:lpstr>
      <vt:lpstr>1_Rics</vt:lpstr>
      <vt:lpstr>h.t.</vt:lpstr>
      <vt:lpstr>PowerPoint Sunusu</vt:lpstr>
      <vt:lpstr>NEDEN İNŞAAT VE GAYRİMENKUL SEKTÖRLERİ?</vt:lpstr>
      <vt:lpstr>NEDEN İNŞAAT VE GAYRİMENKUL SEKTÖRLERİ?</vt:lpstr>
      <vt:lpstr>NEDEN İNŞAAT VE GAYRİMENKUL SEKTÖRLERİ?</vt:lpstr>
      <vt:lpstr>NEDEN İNŞAAT VE GAYRİMENKUL SEKTÖRLERİ?</vt:lpstr>
      <vt:lpstr>NEDEN İNŞAAT VE GAYRİMENKUL SEKTÖRLERİ?</vt:lpstr>
      <vt:lpstr>NEDEN İNŞAAT VE GAYRİMENKUL SEKTÖRLERİ?</vt:lpstr>
      <vt:lpstr>NEDEN İNŞAAT VE GAYRİMENKUL SEKTÖRLERİ?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2020-02-21T09:07:32Z</dcterms:modified>
</cp:coreProperties>
</file>