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1"/>
  </p:notesMasterIdLst>
  <p:sldIdLst>
    <p:sldId id="1089" r:id="rId4"/>
    <p:sldId id="1084" r:id="rId5"/>
    <p:sldId id="1085" r:id="rId6"/>
    <p:sldId id="1086" r:id="rId7"/>
    <p:sldId id="1087" r:id="rId8"/>
    <p:sldId id="1088" r:id="rId9"/>
    <p:sldId id="1090" r:id="rId10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208" autoAdjust="0"/>
    <p:restoredTop sz="91471" autoAdjust="0"/>
  </p:normalViewPr>
  <p:slideViewPr>
    <p:cSldViewPr snapToGrid="0">
      <p:cViewPr varScale="1">
        <p:scale>
          <a:sx n="84" d="100"/>
          <a:sy n="84" d="100"/>
        </p:scale>
        <p:origin x="1272" y="90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tableStyles" Target="tableStyle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2/24/2020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2/24/2020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2/24/2020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2/24/2020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2/24/2020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2/24/2020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721960" y="1940434"/>
            <a:ext cx="3700081" cy="1522729"/>
          </a:xfrm>
          <a:prstGeom prst="rect">
            <a:avLst/>
          </a:prstGeom>
        </p:spPr>
        <p:txBody>
          <a:bodyPr lIns="0" tIns="0" rIns="0" bIns="0"/>
          <a:lstStyle>
            <a:lvl1pPr>
              <a:defRPr sz="4050" b="1" i="0">
                <a:solidFill>
                  <a:srgbClr val="25252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99351" y="2325370"/>
            <a:ext cx="7345298" cy="1691004"/>
          </a:xfrm>
          <a:prstGeom prst="rect">
            <a:avLst/>
          </a:prstGeom>
        </p:spPr>
        <p:txBody>
          <a:bodyPr lIns="0" tIns="0" rIns="0" bIns="0"/>
          <a:lstStyle>
            <a:lvl1pPr>
              <a:defRPr sz="1950" b="0" i="0">
                <a:solidFill>
                  <a:srgbClr val="2F2F2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3262186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6649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7" r:id="rId3"/>
    <p:sldLayoutId id="2147483698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EKONOMİ I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(MİKROEKONOMİ)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Prof. Dr. </a:t>
            </a:r>
            <a:r>
              <a:rPr lang="en-US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Harun </a:t>
            </a: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TANRIVERMİŞ </a:t>
            </a:r>
            <a:r>
              <a:rPr lang="tr-TR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 Doç. Dr. </a:t>
            </a:r>
            <a:r>
              <a:rPr lang="tr-TR" sz="1600" b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Yeşim TANRIVERMİŞ</a:t>
            </a:r>
            <a:endParaRPr lang="tr-TR" sz="1600" b="1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405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41841" y="1451229"/>
            <a:ext cx="3990499" cy="379431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9"/>
              </a:spcBef>
            </a:pPr>
            <a:r>
              <a:rPr sz="2400" dirty="0"/>
              <a:t>EKSİK </a:t>
            </a:r>
            <a:r>
              <a:rPr sz="2400" spc="-4" dirty="0"/>
              <a:t>REKABET</a:t>
            </a:r>
            <a:r>
              <a:rPr sz="2400" spc="-53" dirty="0"/>
              <a:t> </a:t>
            </a:r>
            <a:r>
              <a:rPr sz="2400" spc="-30" dirty="0"/>
              <a:t>PİYASASI</a:t>
            </a:r>
            <a:endParaRPr sz="2400"/>
          </a:p>
        </p:txBody>
      </p:sp>
      <p:sp>
        <p:nvSpPr>
          <p:cNvPr id="3" name="object 3"/>
          <p:cNvSpPr txBox="1"/>
          <p:nvPr/>
        </p:nvSpPr>
        <p:spPr>
          <a:xfrm>
            <a:off x="926592" y="1887626"/>
            <a:ext cx="7319486" cy="2238914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214789" marR="3810" indent="-205740" algn="just">
              <a:spcBef>
                <a:spcPts val="79"/>
              </a:spcBef>
              <a:buClr>
                <a:srgbClr val="AC0000"/>
              </a:buClr>
              <a:buSzPct val="96153"/>
              <a:buFont typeface="Wingdings"/>
              <a:buChar char=""/>
              <a:tabLst>
                <a:tab pos="215265" algn="l"/>
              </a:tabLst>
            </a:pPr>
            <a:r>
              <a:rPr sz="1950" spc="-75" dirty="0">
                <a:solidFill>
                  <a:srgbClr val="2F2F2F"/>
                </a:solidFill>
                <a:latin typeface="Arial"/>
                <a:cs typeface="Arial"/>
              </a:rPr>
              <a:t>Tam </a:t>
            </a:r>
            <a:r>
              <a:rPr sz="1950" dirty="0">
                <a:solidFill>
                  <a:srgbClr val="2F2F2F"/>
                </a:solidFill>
                <a:latin typeface="Arial"/>
                <a:cs typeface="Arial"/>
              </a:rPr>
              <a:t>rekabet </a:t>
            </a:r>
            <a:r>
              <a:rPr sz="1950" spc="-4" dirty="0">
                <a:solidFill>
                  <a:srgbClr val="2F2F2F"/>
                </a:solidFill>
                <a:latin typeface="Arial"/>
                <a:cs typeface="Arial"/>
              </a:rPr>
              <a:t>piyasalarında </a:t>
            </a:r>
            <a:r>
              <a:rPr sz="1950" dirty="0">
                <a:solidFill>
                  <a:srgbClr val="2F2F2F"/>
                </a:solidFill>
                <a:latin typeface="Arial"/>
                <a:cs typeface="Arial"/>
              </a:rPr>
              <a:t>ortaya konulan </a:t>
            </a:r>
            <a:r>
              <a:rPr sz="1950" spc="-4" dirty="0">
                <a:solidFill>
                  <a:srgbClr val="2F2F2F"/>
                </a:solidFill>
                <a:latin typeface="Arial"/>
                <a:cs typeface="Arial"/>
              </a:rPr>
              <a:t>şartların işlemediği </a:t>
            </a:r>
            <a:r>
              <a:rPr sz="1950" dirty="0">
                <a:solidFill>
                  <a:srgbClr val="2F2F2F"/>
                </a:solidFill>
                <a:latin typeface="Arial"/>
                <a:cs typeface="Arial"/>
              </a:rPr>
              <a:t>ya  da </a:t>
            </a:r>
            <a:r>
              <a:rPr sz="1950" spc="-4" dirty="0">
                <a:solidFill>
                  <a:srgbClr val="2F2F2F"/>
                </a:solidFill>
                <a:latin typeface="Arial"/>
                <a:cs typeface="Arial"/>
              </a:rPr>
              <a:t>kısmen işlediği </a:t>
            </a:r>
            <a:r>
              <a:rPr sz="1950" dirty="0">
                <a:solidFill>
                  <a:srgbClr val="2F2F2F"/>
                </a:solidFill>
                <a:latin typeface="Arial"/>
                <a:cs typeface="Arial"/>
              </a:rPr>
              <a:t>piyasalar eksik rekabet </a:t>
            </a:r>
            <a:r>
              <a:rPr sz="1950" spc="-4" dirty="0">
                <a:solidFill>
                  <a:srgbClr val="2F2F2F"/>
                </a:solidFill>
                <a:latin typeface="Arial"/>
                <a:cs typeface="Arial"/>
              </a:rPr>
              <a:t>piyasaları </a:t>
            </a:r>
            <a:r>
              <a:rPr sz="1950" dirty="0">
                <a:solidFill>
                  <a:srgbClr val="2F2F2F"/>
                </a:solidFill>
                <a:latin typeface="Arial"/>
                <a:cs typeface="Arial"/>
              </a:rPr>
              <a:t>olarak  </a:t>
            </a:r>
            <a:r>
              <a:rPr sz="1950" spc="-15" dirty="0">
                <a:solidFill>
                  <a:srgbClr val="2F2F2F"/>
                </a:solidFill>
                <a:latin typeface="Arial"/>
                <a:cs typeface="Arial"/>
              </a:rPr>
              <a:t>adlandırılır.</a:t>
            </a:r>
            <a:endParaRPr sz="1950">
              <a:latin typeface="Arial"/>
              <a:cs typeface="Arial"/>
            </a:endParaRPr>
          </a:p>
          <a:p>
            <a:pPr marL="215265" indent="-205740" algn="just">
              <a:spcBef>
                <a:spcPts val="469"/>
              </a:spcBef>
              <a:buClr>
                <a:srgbClr val="AC0000"/>
              </a:buClr>
              <a:buSzPct val="96153"/>
              <a:buFont typeface="Wingdings"/>
              <a:buChar char=""/>
              <a:tabLst>
                <a:tab pos="215265" algn="l"/>
              </a:tabLst>
            </a:pPr>
            <a:r>
              <a:rPr sz="1950" dirty="0">
                <a:solidFill>
                  <a:srgbClr val="2F2F2F"/>
                </a:solidFill>
                <a:latin typeface="Arial"/>
                <a:cs typeface="Arial"/>
              </a:rPr>
              <a:t>Gerçek hayatta en fazla </a:t>
            </a:r>
            <a:r>
              <a:rPr sz="1950" spc="-4" dirty="0">
                <a:solidFill>
                  <a:srgbClr val="2F2F2F"/>
                </a:solidFill>
                <a:latin typeface="Arial"/>
                <a:cs typeface="Arial"/>
              </a:rPr>
              <a:t>karşılaşılan </a:t>
            </a:r>
            <a:r>
              <a:rPr sz="1950" dirty="0">
                <a:solidFill>
                  <a:srgbClr val="2F2F2F"/>
                </a:solidFill>
                <a:latin typeface="Arial"/>
                <a:cs typeface="Arial"/>
              </a:rPr>
              <a:t>piyasa</a:t>
            </a:r>
            <a:r>
              <a:rPr sz="1950" spc="-8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950" spc="-15" dirty="0">
                <a:solidFill>
                  <a:srgbClr val="2F2F2F"/>
                </a:solidFill>
                <a:latin typeface="Arial"/>
                <a:cs typeface="Arial"/>
              </a:rPr>
              <a:t>türüdür.</a:t>
            </a:r>
            <a:endParaRPr sz="1950">
              <a:latin typeface="Arial"/>
              <a:cs typeface="Arial"/>
            </a:endParaRPr>
          </a:p>
          <a:p>
            <a:pPr marL="214789" marR="4763" indent="-205740" algn="just">
              <a:spcBef>
                <a:spcPts val="472"/>
              </a:spcBef>
              <a:buClr>
                <a:srgbClr val="AC0000"/>
              </a:buClr>
              <a:buSzPct val="96153"/>
              <a:buFont typeface="Wingdings"/>
              <a:buChar char=""/>
              <a:tabLst>
                <a:tab pos="215265" algn="l"/>
              </a:tabLst>
            </a:pPr>
            <a:r>
              <a:rPr sz="1950" dirty="0">
                <a:solidFill>
                  <a:srgbClr val="2F2F2F"/>
                </a:solidFill>
                <a:latin typeface="Arial"/>
                <a:cs typeface="Arial"/>
              </a:rPr>
              <a:t>Bir </a:t>
            </a:r>
            <a:r>
              <a:rPr sz="1950" spc="-4" dirty="0">
                <a:solidFill>
                  <a:srgbClr val="2F2F2F"/>
                </a:solidFill>
                <a:latin typeface="Arial"/>
                <a:cs typeface="Arial"/>
              </a:rPr>
              <a:t>malın fiyatı, </a:t>
            </a:r>
            <a:r>
              <a:rPr sz="1950" dirty="0">
                <a:solidFill>
                  <a:srgbClr val="2F2F2F"/>
                </a:solidFill>
                <a:latin typeface="Arial"/>
                <a:cs typeface="Arial"/>
              </a:rPr>
              <a:t>piyasadaki </a:t>
            </a:r>
            <a:r>
              <a:rPr sz="1950" spc="-4" dirty="0">
                <a:solidFill>
                  <a:srgbClr val="2F2F2F"/>
                </a:solidFill>
                <a:latin typeface="Arial"/>
                <a:cs typeface="Arial"/>
              </a:rPr>
              <a:t>alıcı </a:t>
            </a:r>
            <a:r>
              <a:rPr sz="1950" dirty="0">
                <a:solidFill>
                  <a:srgbClr val="2F2F2F"/>
                </a:solidFill>
                <a:latin typeface="Arial"/>
                <a:cs typeface="Arial"/>
              </a:rPr>
              <a:t>veya </a:t>
            </a:r>
            <a:r>
              <a:rPr sz="1950" spc="-4" dirty="0">
                <a:solidFill>
                  <a:srgbClr val="2F2F2F"/>
                </a:solidFill>
                <a:latin typeface="Arial"/>
                <a:cs typeface="Arial"/>
              </a:rPr>
              <a:t>satıcılardan </a:t>
            </a:r>
            <a:r>
              <a:rPr sz="1950" dirty="0">
                <a:solidFill>
                  <a:srgbClr val="2F2F2F"/>
                </a:solidFill>
                <a:latin typeface="Arial"/>
                <a:cs typeface="Arial"/>
              </a:rPr>
              <a:t>biri ya da  </a:t>
            </a:r>
            <a:r>
              <a:rPr sz="1950" spc="-4" dirty="0">
                <a:solidFill>
                  <a:srgbClr val="2F2F2F"/>
                </a:solidFill>
                <a:latin typeface="Arial"/>
                <a:cs typeface="Arial"/>
              </a:rPr>
              <a:t>birkaçı tarafından değiştirilebiliyorsa, </a:t>
            </a:r>
            <a:r>
              <a:rPr sz="1950" dirty="0">
                <a:solidFill>
                  <a:srgbClr val="2F2F2F"/>
                </a:solidFill>
                <a:latin typeface="Arial"/>
                <a:cs typeface="Arial"/>
              </a:rPr>
              <a:t>söz konusu piyasa </a:t>
            </a:r>
            <a:r>
              <a:rPr sz="1950" spc="-4" dirty="0">
                <a:solidFill>
                  <a:srgbClr val="2F2F2F"/>
                </a:solidFill>
                <a:latin typeface="Arial"/>
                <a:cs typeface="Arial"/>
              </a:rPr>
              <a:t>eksik  </a:t>
            </a:r>
            <a:r>
              <a:rPr sz="1950" dirty="0">
                <a:solidFill>
                  <a:srgbClr val="2F2F2F"/>
                </a:solidFill>
                <a:latin typeface="Arial"/>
                <a:cs typeface="Arial"/>
              </a:rPr>
              <a:t>rekabet</a:t>
            </a:r>
            <a:r>
              <a:rPr sz="1950" spc="-15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950" spc="-11" dirty="0">
                <a:solidFill>
                  <a:srgbClr val="2F2F2F"/>
                </a:solidFill>
                <a:latin typeface="Arial"/>
                <a:cs typeface="Arial"/>
              </a:rPr>
              <a:t>piyasasıdır.</a:t>
            </a:r>
            <a:endParaRPr sz="195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338169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41841" y="1451229"/>
            <a:ext cx="3990499" cy="379431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9"/>
              </a:spcBef>
            </a:pPr>
            <a:r>
              <a:rPr sz="2400" dirty="0"/>
              <a:t>EKSİK </a:t>
            </a:r>
            <a:r>
              <a:rPr sz="2400" spc="-4" dirty="0"/>
              <a:t>REKABET</a:t>
            </a:r>
            <a:r>
              <a:rPr sz="2400" spc="-53" dirty="0"/>
              <a:t> </a:t>
            </a:r>
            <a:r>
              <a:rPr sz="2400" spc="-30" dirty="0"/>
              <a:t>PİYASASI</a:t>
            </a:r>
            <a:endParaRPr sz="2400"/>
          </a:p>
        </p:txBody>
      </p:sp>
      <p:sp>
        <p:nvSpPr>
          <p:cNvPr id="3" name="object 3"/>
          <p:cNvSpPr txBox="1"/>
          <p:nvPr/>
        </p:nvSpPr>
        <p:spPr>
          <a:xfrm>
            <a:off x="926591" y="2601277"/>
            <a:ext cx="7320915" cy="1874712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214789" marR="6668" indent="-205740" algn="just">
              <a:spcBef>
                <a:spcPts val="79"/>
              </a:spcBef>
              <a:buClr>
                <a:srgbClr val="AC0000"/>
              </a:buClr>
              <a:buFont typeface="Wingdings"/>
              <a:buChar char=""/>
              <a:tabLst>
                <a:tab pos="215265" algn="l"/>
              </a:tabLst>
            </a:pPr>
            <a:r>
              <a:rPr sz="1950" dirty="0">
                <a:solidFill>
                  <a:srgbClr val="2F2F2F"/>
                </a:solidFill>
                <a:latin typeface="Arial"/>
                <a:cs typeface="Arial"/>
              </a:rPr>
              <a:t>Uygulamada çok </a:t>
            </a:r>
            <a:r>
              <a:rPr sz="1950" spc="-4" dirty="0">
                <a:solidFill>
                  <a:srgbClr val="2F2F2F"/>
                </a:solidFill>
                <a:latin typeface="Arial"/>
                <a:cs typeface="Arial"/>
              </a:rPr>
              <a:t>farklı </a:t>
            </a:r>
            <a:r>
              <a:rPr sz="1950" dirty="0">
                <a:solidFill>
                  <a:srgbClr val="2F2F2F"/>
                </a:solidFill>
                <a:latin typeface="Arial"/>
                <a:cs typeface="Arial"/>
              </a:rPr>
              <a:t>ve </a:t>
            </a:r>
            <a:r>
              <a:rPr sz="1950" spc="-4" dirty="0">
                <a:solidFill>
                  <a:srgbClr val="2F2F2F"/>
                </a:solidFill>
                <a:latin typeface="Arial"/>
                <a:cs typeface="Arial"/>
              </a:rPr>
              <a:t>fazla sayıda </a:t>
            </a:r>
            <a:r>
              <a:rPr sz="1950" dirty="0">
                <a:solidFill>
                  <a:srgbClr val="2F2F2F"/>
                </a:solidFill>
                <a:latin typeface="Arial"/>
                <a:cs typeface="Arial"/>
              </a:rPr>
              <a:t>eksik </a:t>
            </a:r>
            <a:r>
              <a:rPr sz="1950" spc="-4" dirty="0">
                <a:solidFill>
                  <a:srgbClr val="2F2F2F"/>
                </a:solidFill>
                <a:latin typeface="Arial"/>
                <a:cs typeface="Arial"/>
              </a:rPr>
              <a:t>rekabet piyasası  </a:t>
            </a:r>
            <a:r>
              <a:rPr sz="1950" spc="-8" dirty="0">
                <a:solidFill>
                  <a:srgbClr val="2F2F2F"/>
                </a:solidFill>
                <a:latin typeface="Arial"/>
                <a:cs typeface="Arial"/>
              </a:rPr>
              <a:t>bulunmaktadır.</a:t>
            </a:r>
            <a:endParaRPr sz="1950">
              <a:latin typeface="Arial"/>
              <a:cs typeface="Arial"/>
            </a:endParaRPr>
          </a:p>
          <a:p>
            <a:pPr marL="214789" marR="3810" indent="-205740" algn="just">
              <a:spcBef>
                <a:spcPts val="469"/>
              </a:spcBef>
              <a:buClr>
                <a:srgbClr val="AC0000"/>
              </a:buClr>
              <a:buFont typeface="Wingdings"/>
              <a:buChar char=""/>
              <a:tabLst>
                <a:tab pos="215265" algn="l"/>
              </a:tabLst>
            </a:pPr>
            <a:r>
              <a:rPr sz="1950" dirty="0">
                <a:solidFill>
                  <a:srgbClr val="2F2F2F"/>
                </a:solidFill>
                <a:latin typeface="Arial"/>
                <a:cs typeface="Arial"/>
              </a:rPr>
              <a:t>İktisat teorisine göre tam rekabetin en fazla </a:t>
            </a:r>
            <a:r>
              <a:rPr sz="1950" spc="-4" dirty="0">
                <a:solidFill>
                  <a:srgbClr val="2F2F2F"/>
                </a:solidFill>
                <a:latin typeface="Arial"/>
                <a:cs typeface="Arial"/>
              </a:rPr>
              <a:t>önemsenen </a:t>
            </a:r>
            <a:r>
              <a:rPr sz="1950" dirty="0">
                <a:solidFill>
                  <a:srgbClr val="2F2F2F"/>
                </a:solidFill>
                <a:latin typeface="Arial"/>
                <a:cs typeface="Arial"/>
              </a:rPr>
              <a:t>ve kârı  en yüksek yapma konusunda en ciddi </a:t>
            </a:r>
            <a:r>
              <a:rPr sz="1950" spc="-4" dirty="0">
                <a:solidFill>
                  <a:srgbClr val="2F2F2F"/>
                </a:solidFill>
                <a:latin typeface="Arial"/>
                <a:cs typeface="Arial"/>
              </a:rPr>
              <a:t>sonuçlarla karşılaşılan  </a:t>
            </a:r>
            <a:r>
              <a:rPr sz="1950" dirty="0">
                <a:solidFill>
                  <a:srgbClr val="2F2F2F"/>
                </a:solidFill>
                <a:latin typeface="Arial"/>
                <a:cs typeface="Arial"/>
              </a:rPr>
              <a:t>"Atomize Olma" koşulu eksik rekabet piyasalarının incelenmesi  </a:t>
            </a:r>
            <a:r>
              <a:rPr sz="1950" spc="-4" dirty="0">
                <a:solidFill>
                  <a:srgbClr val="2F2F2F"/>
                </a:solidFill>
                <a:latin typeface="Arial"/>
                <a:cs typeface="Arial"/>
              </a:rPr>
              <a:t>açısından öncelikle </a:t>
            </a:r>
            <a:r>
              <a:rPr sz="1950" dirty="0">
                <a:solidFill>
                  <a:srgbClr val="2F2F2F"/>
                </a:solidFill>
                <a:latin typeface="Arial"/>
                <a:cs typeface="Arial"/>
              </a:rPr>
              <a:t>bu konuda değerlendirme</a:t>
            </a:r>
            <a:r>
              <a:rPr sz="1950" spc="8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950" spc="-11" dirty="0">
                <a:solidFill>
                  <a:srgbClr val="2F2F2F"/>
                </a:solidFill>
                <a:latin typeface="Arial"/>
                <a:cs typeface="Arial"/>
              </a:rPr>
              <a:t>yapılmaktadır.</a:t>
            </a:r>
            <a:endParaRPr sz="195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0" y="5287517"/>
            <a:ext cx="984123" cy="7132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</p:spTree>
    <p:extLst>
      <p:ext uri="{BB962C8B-B14F-4D97-AF65-F5344CB8AC3E}">
        <p14:creationId xmlns:p14="http://schemas.microsoft.com/office/powerpoint/2010/main" val="5799341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41841" y="1451229"/>
            <a:ext cx="3990499" cy="379431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9"/>
              </a:spcBef>
            </a:pPr>
            <a:r>
              <a:rPr sz="2400" dirty="0"/>
              <a:t>EKSİK </a:t>
            </a:r>
            <a:r>
              <a:rPr sz="2400" spc="-4" dirty="0"/>
              <a:t>REKABET</a:t>
            </a:r>
            <a:r>
              <a:rPr sz="2400" spc="-53" dirty="0"/>
              <a:t> </a:t>
            </a:r>
            <a:r>
              <a:rPr sz="2400" spc="-30" dirty="0"/>
              <a:t>PİYASASI</a:t>
            </a:r>
            <a:endParaRPr sz="2400"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674512" y="2601277"/>
            <a:ext cx="8000857" cy="1819055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241935" marR="4286" indent="-205740" algn="just">
              <a:lnSpc>
                <a:spcPct val="150000"/>
              </a:lnSpc>
              <a:spcBef>
                <a:spcPts val="79"/>
              </a:spcBef>
              <a:buClr>
                <a:srgbClr val="AC0000"/>
              </a:buClr>
              <a:buFont typeface="Wingdings"/>
              <a:buChar char=""/>
              <a:tabLst>
                <a:tab pos="242411" algn="l"/>
              </a:tabLst>
            </a:pPr>
            <a:r>
              <a:rPr dirty="0"/>
              <a:t>Türkiye’de </a:t>
            </a:r>
            <a:r>
              <a:rPr spc="-15" dirty="0"/>
              <a:t>otomotiv, </a:t>
            </a:r>
            <a:r>
              <a:rPr dirty="0"/>
              <a:t>beyaz </a:t>
            </a:r>
            <a:r>
              <a:rPr spc="-4" dirty="0"/>
              <a:t>eşya </a:t>
            </a:r>
            <a:r>
              <a:rPr dirty="0"/>
              <a:t>vb. piyasalarda üretici </a:t>
            </a:r>
            <a:r>
              <a:rPr spc="-4" dirty="0"/>
              <a:t>sayısının  </a:t>
            </a:r>
            <a:r>
              <a:rPr dirty="0"/>
              <a:t>az </a:t>
            </a:r>
            <a:r>
              <a:rPr spc="-4" dirty="0"/>
              <a:t>olması </a:t>
            </a:r>
            <a:r>
              <a:rPr dirty="0"/>
              <a:t>sebebiyle bu </a:t>
            </a:r>
            <a:r>
              <a:rPr spc="-4" dirty="0"/>
              <a:t>piyasaların </a:t>
            </a:r>
            <a:r>
              <a:rPr dirty="0"/>
              <a:t>atomize olma </a:t>
            </a:r>
            <a:r>
              <a:rPr spc="-4" dirty="0"/>
              <a:t>özelliği</a:t>
            </a:r>
            <a:r>
              <a:rPr spc="15" dirty="0"/>
              <a:t> </a:t>
            </a:r>
            <a:r>
              <a:rPr spc="-15" dirty="0"/>
              <a:t>yoktur.</a:t>
            </a:r>
          </a:p>
          <a:p>
            <a:pPr marL="241935" marR="3810" indent="-205740" algn="just">
              <a:lnSpc>
                <a:spcPct val="150000"/>
              </a:lnSpc>
              <a:spcBef>
                <a:spcPts val="469"/>
              </a:spcBef>
              <a:buClr>
                <a:srgbClr val="AC0000"/>
              </a:buClr>
              <a:buFont typeface="Wingdings"/>
              <a:buChar char=""/>
              <a:tabLst>
                <a:tab pos="242411" algn="l"/>
                <a:tab pos="1534954" algn="l"/>
                <a:tab pos="2969419" algn="l"/>
                <a:tab pos="4498181" algn="l"/>
                <a:tab pos="5917882" algn="l"/>
              </a:tabLst>
            </a:pPr>
            <a:r>
              <a:rPr dirty="0"/>
              <a:t>Rekl</a:t>
            </a:r>
            <a:r>
              <a:rPr spc="-8" dirty="0"/>
              <a:t>a</a:t>
            </a:r>
            <a:r>
              <a:rPr dirty="0"/>
              <a:t>mla</a:t>
            </a:r>
            <a:r>
              <a:rPr spc="-109" dirty="0"/>
              <a:t>r</a:t>
            </a:r>
            <a:r>
              <a:rPr dirty="0"/>
              <a:t>,	sta</a:t>
            </a:r>
            <a:r>
              <a:rPr spc="4" dirty="0"/>
              <a:t>n</a:t>
            </a:r>
            <a:r>
              <a:rPr dirty="0"/>
              <a:t>d</a:t>
            </a:r>
            <a:r>
              <a:rPr spc="4" dirty="0"/>
              <a:t>a</a:t>
            </a:r>
            <a:r>
              <a:rPr dirty="0"/>
              <a:t>rt</a:t>
            </a:r>
            <a:r>
              <a:rPr spc="-11" dirty="0"/>
              <a:t>l</a:t>
            </a:r>
            <a:r>
              <a:rPr dirty="0"/>
              <a:t>ara	</a:t>
            </a:r>
            <a:r>
              <a:rPr spc="-4" dirty="0"/>
              <a:t>u</a:t>
            </a:r>
            <a:r>
              <a:rPr spc="4" dirty="0"/>
              <a:t>y</a:t>
            </a:r>
            <a:r>
              <a:rPr spc="-4" dirty="0"/>
              <a:t>u</a:t>
            </a:r>
            <a:r>
              <a:rPr spc="-11" dirty="0"/>
              <a:t>lm</a:t>
            </a:r>
            <a:r>
              <a:rPr spc="-4" dirty="0"/>
              <a:t>amas</a:t>
            </a:r>
            <a:r>
              <a:rPr spc="-11" dirty="0"/>
              <a:t>ı</a:t>
            </a:r>
            <a:r>
              <a:rPr dirty="0"/>
              <a:t>,	</a:t>
            </a:r>
            <a:r>
              <a:rPr spc="-4" dirty="0"/>
              <a:t>h</a:t>
            </a:r>
            <a:r>
              <a:rPr dirty="0"/>
              <a:t>a</a:t>
            </a:r>
            <a:r>
              <a:rPr spc="-4" dirty="0"/>
              <a:t>b</a:t>
            </a:r>
            <a:r>
              <a:rPr dirty="0"/>
              <a:t>erleşme	y</a:t>
            </a:r>
            <a:r>
              <a:rPr spc="4" dirty="0"/>
              <a:t>e</a:t>
            </a:r>
            <a:r>
              <a:rPr dirty="0"/>
              <a:t>ters</a:t>
            </a:r>
            <a:r>
              <a:rPr spc="-11" dirty="0"/>
              <a:t>i</a:t>
            </a:r>
            <a:r>
              <a:rPr dirty="0"/>
              <a:t>zl</a:t>
            </a:r>
            <a:r>
              <a:rPr spc="-11" dirty="0"/>
              <a:t>i</a:t>
            </a:r>
            <a:r>
              <a:rPr dirty="0"/>
              <a:t>k</a:t>
            </a:r>
            <a:r>
              <a:rPr spc="-8" dirty="0"/>
              <a:t>l</a:t>
            </a:r>
            <a:r>
              <a:rPr dirty="0"/>
              <a:t>eri  </a:t>
            </a:r>
            <a:r>
              <a:rPr spc="-8" dirty="0"/>
              <a:t>şeffaflık </a:t>
            </a:r>
            <a:r>
              <a:rPr dirty="0"/>
              <a:t>ve homojenlik </a:t>
            </a:r>
            <a:r>
              <a:rPr spc="-4" dirty="0"/>
              <a:t>özelliklerini </a:t>
            </a:r>
            <a:r>
              <a:rPr dirty="0"/>
              <a:t>de ortadan</a:t>
            </a:r>
            <a:r>
              <a:rPr spc="49" dirty="0"/>
              <a:t> </a:t>
            </a:r>
            <a:r>
              <a:rPr spc="-8" dirty="0"/>
              <a:t>kaldırabilmektedir.</a:t>
            </a:r>
          </a:p>
        </p:txBody>
      </p:sp>
      <p:sp>
        <p:nvSpPr>
          <p:cNvPr id="12" name="object 12"/>
          <p:cNvSpPr/>
          <p:nvPr/>
        </p:nvSpPr>
        <p:spPr>
          <a:xfrm>
            <a:off x="0" y="5287517"/>
            <a:ext cx="984123" cy="7132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</p:spTree>
    <p:extLst>
      <p:ext uri="{BB962C8B-B14F-4D97-AF65-F5344CB8AC3E}">
        <p14:creationId xmlns:p14="http://schemas.microsoft.com/office/powerpoint/2010/main" val="3705398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38896" y="1451229"/>
            <a:ext cx="5396388" cy="379431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9"/>
              </a:spcBef>
            </a:pPr>
            <a:r>
              <a:rPr sz="2400" dirty="0"/>
              <a:t>EKSİK </a:t>
            </a:r>
            <a:r>
              <a:rPr sz="2400" spc="-4" dirty="0"/>
              <a:t>REKABET </a:t>
            </a:r>
            <a:r>
              <a:rPr sz="2400" spc="-30" dirty="0"/>
              <a:t>PİYASASI</a:t>
            </a:r>
            <a:r>
              <a:rPr sz="2400" spc="-45" dirty="0"/>
              <a:t> </a:t>
            </a:r>
            <a:r>
              <a:rPr sz="2400" dirty="0"/>
              <a:t>TÜRLERİ</a:t>
            </a:r>
            <a:endParaRPr sz="2400"/>
          </a:p>
        </p:txBody>
      </p:sp>
      <p:sp>
        <p:nvSpPr>
          <p:cNvPr id="3" name="object 3"/>
          <p:cNvSpPr txBox="1"/>
          <p:nvPr/>
        </p:nvSpPr>
        <p:spPr>
          <a:xfrm>
            <a:off x="926592" y="2118245"/>
            <a:ext cx="7319486" cy="2800126"/>
          </a:xfrm>
          <a:prstGeom prst="rect">
            <a:avLst/>
          </a:prstGeom>
        </p:spPr>
        <p:txBody>
          <a:bodyPr vert="horz" wrap="square" lIns="0" tIns="55245" rIns="0" bIns="0" rtlCol="0">
            <a:spAutoFit/>
          </a:bodyPr>
          <a:lstStyle/>
          <a:p>
            <a:pPr marL="9525">
              <a:spcBef>
                <a:spcPts val="435"/>
              </a:spcBef>
            </a:pPr>
            <a:r>
              <a:rPr sz="1500" spc="-34" dirty="0">
                <a:solidFill>
                  <a:srgbClr val="2F2F2F"/>
                </a:solidFill>
                <a:latin typeface="Arial"/>
                <a:cs typeface="Arial"/>
              </a:rPr>
              <a:t>Tekel</a:t>
            </a:r>
            <a:r>
              <a:rPr sz="1500" spc="-15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2F2F2F"/>
                </a:solidFill>
                <a:latin typeface="Arial"/>
                <a:cs typeface="Arial"/>
              </a:rPr>
              <a:t>Piyasalar</a:t>
            </a:r>
            <a:endParaRPr sz="1500">
              <a:latin typeface="Arial"/>
              <a:cs typeface="Arial"/>
            </a:endParaRPr>
          </a:p>
          <a:p>
            <a:pPr marL="214789" marR="5239" indent="-205740">
              <a:spcBef>
                <a:spcPts val="360"/>
              </a:spcBef>
              <a:buClr>
                <a:srgbClr val="AC0000"/>
              </a:buClr>
              <a:buFont typeface="Wingdings"/>
              <a:buChar char=""/>
              <a:tabLst>
                <a:tab pos="215265" algn="l"/>
              </a:tabLst>
            </a:pPr>
            <a:r>
              <a:rPr sz="1500" dirty="0">
                <a:solidFill>
                  <a:srgbClr val="2F2F2F"/>
                </a:solidFill>
                <a:latin typeface="Arial"/>
                <a:cs typeface="Arial"/>
              </a:rPr>
              <a:t>Bir mal </a:t>
            </a:r>
            <a:r>
              <a:rPr sz="1500" spc="-4" dirty="0">
                <a:solidFill>
                  <a:srgbClr val="2F2F2F"/>
                </a:solidFill>
                <a:latin typeface="Arial"/>
                <a:cs typeface="Arial"/>
              </a:rPr>
              <a:t>piyasasında alıcı ve/veya üreticilerden </a:t>
            </a:r>
            <a:r>
              <a:rPr sz="1500" spc="-8" dirty="0">
                <a:solidFill>
                  <a:srgbClr val="2F2F2F"/>
                </a:solidFill>
                <a:latin typeface="Arial"/>
                <a:cs typeface="Arial"/>
              </a:rPr>
              <a:t>(satıcı) </a:t>
            </a:r>
            <a:r>
              <a:rPr sz="1500" spc="-4" dirty="0">
                <a:solidFill>
                  <a:srgbClr val="2F2F2F"/>
                </a:solidFill>
                <a:latin typeface="Arial"/>
                <a:cs typeface="Arial"/>
              </a:rPr>
              <a:t>biri fiyatı değiştirebiliyorsa </a:t>
            </a:r>
            <a:r>
              <a:rPr sz="1500" dirty="0">
                <a:solidFill>
                  <a:srgbClr val="2F2F2F"/>
                </a:solidFill>
                <a:latin typeface="Arial"/>
                <a:cs typeface="Arial"/>
              </a:rPr>
              <a:t>o  piyasaya tekel piyasa</a:t>
            </a:r>
            <a:r>
              <a:rPr sz="1500" spc="-38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500" spc="-15" dirty="0">
                <a:solidFill>
                  <a:srgbClr val="2F2F2F"/>
                </a:solidFill>
                <a:latin typeface="Arial"/>
                <a:cs typeface="Arial"/>
              </a:rPr>
              <a:t>denir.</a:t>
            </a:r>
            <a:endParaRPr sz="1500">
              <a:latin typeface="Arial"/>
              <a:cs typeface="Arial"/>
            </a:endParaRPr>
          </a:p>
          <a:p>
            <a:pPr marL="215265" indent="-205740">
              <a:spcBef>
                <a:spcPts val="360"/>
              </a:spcBef>
              <a:buClr>
                <a:srgbClr val="AC0000"/>
              </a:buClr>
              <a:buFont typeface="Wingdings"/>
              <a:buChar char=""/>
              <a:tabLst>
                <a:tab pos="215265" algn="l"/>
              </a:tabLst>
            </a:pPr>
            <a:r>
              <a:rPr sz="1500" dirty="0">
                <a:solidFill>
                  <a:srgbClr val="2F2F2F"/>
                </a:solidFill>
                <a:latin typeface="Arial"/>
                <a:cs typeface="Arial"/>
              </a:rPr>
              <a:t>Elektrik,</a:t>
            </a:r>
            <a:r>
              <a:rPr sz="1500" spc="90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500" spc="-4" dirty="0">
                <a:solidFill>
                  <a:srgbClr val="2F2F2F"/>
                </a:solidFill>
                <a:latin typeface="Arial"/>
                <a:cs typeface="Arial"/>
              </a:rPr>
              <a:t>su</a:t>
            </a:r>
            <a:r>
              <a:rPr sz="1500" spc="101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500" spc="-8" dirty="0">
                <a:solidFill>
                  <a:srgbClr val="2F2F2F"/>
                </a:solidFill>
                <a:latin typeface="Arial"/>
                <a:cs typeface="Arial"/>
              </a:rPr>
              <a:t>ve</a:t>
            </a:r>
            <a:r>
              <a:rPr sz="1500" spc="98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500" spc="-4" dirty="0">
                <a:solidFill>
                  <a:srgbClr val="2F2F2F"/>
                </a:solidFill>
                <a:latin typeface="Arial"/>
                <a:cs typeface="Arial"/>
              </a:rPr>
              <a:t>doğalgaz</a:t>
            </a:r>
            <a:r>
              <a:rPr sz="1500" spc="105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500" spc="-4" dirty="0">
                <a:solidFill>
                  <a:srgbClr val="2F2F2F"/>
                </a:solidFill>
                <a:latin typeface="Arial"/>
                <a:cs typeface="Arial"/>
              </a:rPr>
              <a:t>gibi</a:t>
            </a:r>
            <a:r>
              <a:rPr sz="1500" spc="98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500" spc="-4" dirty="0">
                <a:solidFill>
                  <a:srgbClr val="2F2F2F"/>
                </a:solidFill>
                <a:latin typeface="Arial"/>
                <a:cs typeface="Arial"/>
              </a:rPr>
              <a:t>ürünleri</a:t>
            </a:r>
            <a:r>
              <a:rPr sz="1500" spc="105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500" spc="-4" dirty="0">
                <a:solidFill>
                  <a:srgbClr val="2F2F2F"/>
                </a:solidFill>
                <a:latin typeface="Arial"/>
                <a:cs typeface="Arial"/>
              </a:rPr>
              <a:t>pazarlayan</a:t>
            </a:r>
            <a:r>
              <a:rPr sz="1500" spc="98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500" spc="-4" dirty="0">
                <a:solidFill>
                  <a:srgbClr val="2F2F2F"/>
                </a:solidFill>
                <a:latin typeface="Arial"/>
                <a:cs typeface="Arial"/>
              </a:rPr>
              <a:t>firmalar</a:t>
            </a:r>
            <a:r>
              <a:rPr sz="1500" spc="105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500" spc="-4" dirty="0">
                <a:solidFill>
                  <a:srgbClr val="2F2F2F"/>
                </a:solidFill>
                <a:latin typeface="Arial"/>
                <a:cs typeface="Arial"/>
              </a:rPr>
              <a:t>bu</a:t>
            </a:r>
            <a:r>
              <a:rPr sz="1500" spc="98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500" spc="-4" dirty="0">
                <a:solidFill>
                  <a:srgbClr val="2F2F2F"/>
                </a:solidFill>
                <a:latin typeface="Arial"/>
                <a:cs typeface="Arial"/>
              </a:rPr>
              <a:t>piyasa</a:t>
            </a:r>
            <a:r>
              <a:rPr sz="1500" spc="101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500" spc="-4" dirty="0">
                <a:solidFill>
                  <a:srgbClr val="2F2F2F"/>
                </a:solidFill>
                <a:latin typeface="Arial"/>
                <a:cs typeface="Arial"/>
              </a:rPr>
              <a:t>için</a:t>
            </a:r>
            <a:r>
              <a:rPr sz="1500" spc="101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500" spc="-4" dirty="0">
                <a:solidFill>
                  <a:srgbClr val="2F2F2F"/>
                </a:solidFill>
                <a:latin typeface="Arial"/>
                <a:cs typeface="Arial"/>
              </a:rPr>
              <a:t>örnek</a:t>
            </a:r>
            <a:r>
              <a:rPr sz="1500" spc="98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500" spc="-4" dirty="0">
                <a:solidFill>
                  <a:srgbClr val="2F2F2F"/>
                </a:solidFill>
                <a:latin typeface="Arial"/>
                <a:cs typeface="Arial"/>
              </a:rPr>
              <a:t>teşkil</a:t>
            </a:r>
            <a:endParaRPr sz="1500">
              <a:latin typeface="Arial"/>
              <a:cs typeface="Arial"/>
            </a:endParaRPr>
          </a:p>
          <a:p>
            <a:pPr marL="214789"/>
            <a:r>
              <a:rPr sz="1500" spc="-8" dirty="0">
                <a:solidFill>
                  <a:srgbClr val="2F2F2F"/>
                </a:solidFill>
                <a:latin typeface="Arial"/>
                <a:cs typeface="Arial"/>
              </a:rPr>
              <a:t>edebilir.</a:t>
            </a:r>
            <a:endParaRPr sz="1500">
              <a:latin typeface="Arial"/>
              <a:cs typeface="Arial"/>
            </a:endParaRPr>
          </a:p>
          <a:p>
            <a:pPr marL="214789" marR="4763" indent="-205740" algn="just">
              <a:spcBef>
                <a:spcPts val="360"/>
              </a:spcBef>
              <a:buClr>
                <a:srgbClr val="AC0000"/>
              </a:buClr>
              <a:buFont typeface="Wingdings"/>
              <a:buChar char=""/>
              <a:tabLst>
                <a:tab pos="215265" algn="l"/>
              </a:tabLst>
            </a:pPr>
            <a:r>
              <a:rPr sz="1500" spc="-8" dirty="0">
                <a:solidFill>
                  <a:srgbClr val="2F2F2F"/>
                </a:solidFill>
                <a:latin typeface="Arial"/>
                <a:cs typeface="Arial"/>
              </a:rPr>
              <a:t>Ayrıca </a:t>
            </a:r>
            <a:r>
              <a:rPr sz="1500" dirty="0">
                <a:solidFill>
                  <a:srgbClr val="2F2F2F"/>
                </a:solidFill>
                <a:latin typeface="Arial"/>
                <a:cs typeface="Arial"/>
              </a:rPr>
              <a:t>bazı piyasalarda </a:t>
            </a:r>
            <a:r>
              <a:rPr sz="1500" spc="-4" dirty="0">
                <a:solidFill>
                  <a:srgbClr val="2F2F2F"/>
                </a:solidFill>
                <a:latin typeface="Arial"/>
                <a:cs typeface="Arial"/>
              </a:rPr>
              <a:t>birden fazla firma anlaşma sağlayarak </a:t>
            </a:r>
            <a:r>
              <a:rPr sz="1500" spc="-8" dirty="0">
                <a:solidFill>
                  <a:srgbClr val="2F2F2F"/>
                </a:solidFill>
                <a:latin typeface="Arial"/>
                <a:cs typeface="Arial"/>
              </a:rPr>
              <a:t>ve </a:t>
            </a:r>
            <a:r>
              <a:rPr sz="1500" dirty="0">
                <a:solidFill>
                  <a:srgbClr val="2F2F2F"/>
                </a:solidFill>
                <a:latin typeface="Arial"/>
                <a:cs typeface="Arial"/>
              </a:rPr>
              <a:t>rekabeti </a:t>
            </a:r>
            <a:r>
              <a:rPr sz="1500" spc="-4" dirty="0">
                <a:solidFill>
                  <a:srgbClr val="2F2F2F"/>
                </a:solidFill>
                <a:latin typeface="Arial"/>
                <a:cs typeface="Arial"/>
              </a:rPr>
              <a:t>ortadan  kaldırarak </a:t>
            </a:r>
            <a:r>
              <a:rPr sz="1500" dirty="0">
                <a:solidFill>
                  <a:srgbClr val="2F2F2F"/>
                </a:solidFill>
                <a:latin typeface="Arial"/>
                <a:cs typeface="Arial"/>
              </a:rPr>
              <a:t>monopol </a:t>
            </a:r>
            <a:r>
              <a:rPr sz="1500" spc="-4" dirty="0">
                <a:solidFill>
                  <a:srgbClr val="2F2F2F"/>
                </a:solidFill>
                <a:latin typeface="Arial"/>
                <a:cs typeface="Arial"/>
              </a:rPr>
              <a:t>gücü </a:t>
            </a:r>
            <a:r>
              <a:rPr sz="1500" spc="-11" dirty="0">
                <a:solidFill>
                  <a:srgbClr val="2F2F2F"/>
                </a:solidFill>
                <a:latin typeface="Arial"/>
                <a:cs typeface="Arial"/>
              </a:rPr>
              <a:t>yaratabilir. </a:t>
            </a:r>
            <a:r>
              <a:rPr sz="1500" spc="-4" dirty="0">
                <a:solidFill>
                  <a:srgbClr val="2F2F2F"/>
                </a:solidFill>
                <a:latin typeface="Arial"/>
                <a:cs typeface="Arial"/>
              </a:rPr>
              <a:t>Karteller ve tröstler </a:t>
            </a:r>
            <a:r>
              <a:rPr sz="1500" dirty="0">
                <a:solidFill>
                  <a:srgbClr val="2F2F2F"/>
                </a:solidFill>
                <a:latin typeface="Arial"/>
                <a:cs typeface="Arial"/>
              </a:rPr>
              <a:t>söz </a:t>
            </a:r>
            <a:r>
              <a:rPr sz="1500" spc="-4" dirty="0">
                <a:solidFill>
                  <a:srgbClr val="2F2F2F"/>
                </a:solidFill>
                <a:latin typeface="Arial"/>
                <a:cs typeface="Arial"/>
              </a:rPr>
              <a:t>konusu </a:t>
            </a:r>
            <a:r>
              <a:rPr sz="1500" dirty="0">
                <a:solidFill>
                  <a:srgbClr val="2F2F2F"/>
                </a:solidFill>
                <a:latin typeface="Arial"/>
                <a:cs typeface="Arial"/>
              </a:rPr>
              <a:t>monopoller </a:t>
            </a:r>
            <a:r>
              <a:rPr sz="1500" spc="-4" dirty="0">
                <a:solidFill>
                  <a:srgbClr val="2F2F2F"/>
                </a:solidFill>
                <a:latin typeface="Arial"/>
                <a:cs typeface="Arial"/>
              </a:rPr>
              <a:t>için  örnek</a:t>
            </a:r>
            <a:r>
              <a:rPr sz="1500" spc="-26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500" spc="-11" dirty="0">
                <a:solidFill>
                  <a:srgbClr val="2F2F2F"/>
                </a:solidFill>
                <a:latin typeface="Arial"/>
                <a:cs typeface="Arial"/>
              </a:rPr>
              <a:t>olabilir.</a:t>
            </a:r>
            <a:endParaRPr sz="1500">
              <a:latin typeface="Arial"/>
              <a:cs typeface="Arial"/>
            </a:endParaRPr>
          </a:p>
          <a:p>
            <a:pPr marL="214789" marR="3810" indent="-205740" algn="just">
              <a:spcBef>
                <a:spcPts val="363"/>
              </a:spcBef>
              <a:buClr>
                <a:srgbClr val="AC0000"/>
              </a:buClr>
              <a:buFont typeface="Wingdings"/>
              <a:buChar char=""/>
              <a:tabLst>
                <a:tab pos="215265" algn="l"/>
              </a:tabLst>
            </a:pPr>
            <a:r>
              <a:rPr sz="1500" spc="-4" dirty="0">
                <a:solidFill>
                  <a:srgbClr val="2F2F2F"/>
                </a:solidFill>
                <a:latin typeface="Arial"/>
                <a:cs typeface="Arial"/>
              </a:rPr>
              <a:t>Uluslararası düzeyde OPEC (Organization </a:t>
            </a:r>
            <a:r>
              <a:rPr sz="1500" dirty="0">
                <a:solidFill>
                  <a:srgbClr val="2F2F2F"/>
                </a:solidFill>
                <a:latin typeface="Arial"/>
                <a:cs typeface="Arial"/>
              </a:rPr>
              <a:t>of </a:t>
            </a:r>
            <a:r>
              <a:rPr sz="1500" spc="-4" dirty="0">
                <a:solidFill>
                  <a:srgbClr val="2F2F2F"/>
                </a:solidFill>
                <a:latin typeface="Arial"/>
                <a:cs typeface="Arial"/>
              </a:rPr>
              <a:t>Petroleum Exporting </a:t>
            </a:r>
            <a:r>
              <a:rPr sz="1500" dirty="0">
                <a:solidFill>
                  <a:srgbClr val="2F2F2F"/>
                </a:solidFill>
                <a:latin typeface="Arial"/>
                <a:cs typeface="Arial"/>
              </a:rPr>
              <a:t>Countries) kartel  </a:t>
            </a:r>
            <a:r>
              <a:rPr sz="1500" spc="-4" dirty="0">
                <a:solidFill>
                  <a:srgbClr val="2F2F2F"/>
                </a:solidFill>
                <a:latin typeface="Arial"/>
                <a:cs typeface="Arial"/>
              </a:rPr>
              <a:t>için </a:t>
            </a:r>
            <a:r>
              <a:rPr sz="1500" dirty="0">
                <a:solidFill>
                  <a:srgbClr val="2F2F2F"/>
                </a:solidFill>
                <a:latin typeface="Arial"/>
                <a:cs typeface="Arial"/>
              </a:rPr>
              <a:t>en </a:t>
            </a:r>
            <a:r>
              <a:rPr sz="1500" spc="-4" dirty="0">
                <a:solidFill>
                  <a:srgbClr val="2F2F2F"/>
                </a:solidFill>
                <a:latin typeface="Arial"/>
                <a:cs typeface="Arial"/>
              </a:rPr>
              <a:t>iyi örnek </a:t>
            </a:r>
            <a:r>
              <a:rPr sz="1500" spc="-8" dirty="0">
                <a:solidFill>
                  <a:srgbClr val="2F2F2F"/>
                </a:solidFill>
                <a:latin typeface="Arial"/>
                <a:cs typeface="Arial"/>
              </a:rPr>
              <a:t>olabilir. </a:t>
            </a:r>
            <a:r>
              <a:rPr sz="1500" dirty="0">
                <a:solidFill>
                  <a:srgbClr val="2F2F2F"/>
                </a:solidFill>
                <a:latin typeface="Arial"/>
                <a:cs typeface="Arial"/>
              </a:rPr>
              <a:t>Firmalar </a:t>
            </a:r>
            <a:r>
              <a:rPr sz="1500" spc="-4" dirty="0">
                <a:solidFill>
                  <a:srgbClr val="2F2F2F"/>
                </a:solidFill>
                <a:latin typeface="Arial"/>
                <a:cs typeface="Arial"/>
              </a:rPr>
              <a:t>fiyat </a:t>
            </a:r>
            <a:r>
              <a:rPr sz="1500" dirty="0">
                <a:solidFill>
                  <a:srgbClr val="2F2F2F"/>
                </a:solidFill>
                <a:latin typeface="Arial"/>
                <a:cs typeface="Arial"/>
              </a:rPr>
              <a:t>üzerinde </a:t>
            </a:r>
            <a:r>
              <a:rPr sz="1500" spc="-4" dirty="0">
                <a:solidFill>
                  <a:srgbClr val="2F2F2F"/>
                </a:solidFill>
                <a:latin typeface="Arial"/>
                <a:cs typeface="Arial"/>
              </a:rPr>
              <a:t>anlaşmalarının ötesinde birleşerek  </a:t>
            </a:r>
            <a:r>
              <a:rPr sz="1500" dirty="0">
                <a:solidFill>
                  <a:srgbClr val="2F2F2F"/>
                </a:solidFill>
                <a:latin typeface="Arial"/>
                <a:cs typeface="Arial"/>
              </a:rPr>
              <a:t>bir monopol güç </a:t>
            </a:r>
            <a:r>
              <a:rPr sz="1500" spc="-8" dirty="0">
                <a:solidFill>
                  <a:srgbClr val="2F2F2F"/>
                </a:solidFill>
                <a:latin typeface="Arial"/>
                <a:cs typeface="Arial"/>
              </a:rPr>
              <a:t>oluşturabilir. </a:t>
            </a:r>
            <a:r>
              <a:rPr sz="1500" dirty="0">
                <a:solidFill>
                  <a:srgbClr val="2F2F2F"/>
                </a:solidFill>
                <a:latin typeface="Arial"/>
                <a:cs typeface="Arial"/>
              </a:rPr>
              <a:t>Söz konusu bu birlik ise </a:t>
            </a:r>
            <a:r>
              <a:rPr sz="1500" spc="-11" dirty="0">
                <a:solidFill>
                  <a:srgbClr val="2F2F2F"/>
                </a:solidFill>
                <a:latin typeface="Arial"/>
                <a:cs typeface="Arial"/>
              </a:rPr>
              <a:t>Tröst </a:t>
            </a:r>
            <a:r>
              <a:rPr sz="1500" dirty="0">
                <a:solidFill>
                  <a:srgbClr val="2F2F2F"/>
                </a:solidFill>
                <a:latin typeface="Arial"/>
                <a:cs typeface="Arial"/>
              </a:rPr>
              <a:t>olarak</a:t>
            </a:r>
            <a:r>
              <a:rPr sz="1500" spc="-131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500" spc="-11" dirty="0">
                <a:solidFill>
                  <a:srgbClr val="2F2F2F"/>
                </a:solidFill>
                <a:latin typeface="Arial"/>
                <a:cs typeface="Arial"/>
              </a:rPr>
              <a:t>adlandırılır.</a:t>
            </a:r>
            <a:endParaRPr sz="15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239166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38896" y="1451229"/>
            <a:ext cx="5396388" cy="379431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9"/>
              </a:spcBef>
            </a:pPr>
            <a:r>
              <a:rPr sz="2400" dirty="0"/>
              <a:t>EKSİK </a:t>
            </a:r>
            <a:r>
              <a:rPr sz="2400" spc="-4" dirty="0"/>
              <a:t>REKABET </a:t>
            </a:r>
            <a:r>
              <a:rPr sz="2400" spc="-30" dirty="0"/>
              <a:t>PİYASASI</a:t>
            </a:r>
            <a:r>
              <a:rPr sz="2400" spc="-45" dirty="0"/>
              <a:t> </a:t>
            </a:r>
            <a:r>
              <a:rPr sz="2400" dirty="0"/>
              <a:t>TÜRLERİ</a:t>
            </a:r>
            <a:endParaRPr sz="2400"/>
          </a:p>
        </p:txBody>
      </p:sp>
      <p:sp>
        <p:nvSpPr>
          <p:cNvPr id="3" name="object 3"/>
          <p:cNvSpPr txBox="1"/>
          <p:nvPr/>
        </p:nvSpPr>
        <p:spPr>
          <a:xfrm>
            <a:off x="926591" y="2117789"/>
            <a:ext cx="7319010" cy="2992999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4165283" algn="just">
              <a:lnSpc>
                <a:spcPct val="120000"/>
              </a:lnSpc>
              <a:spcBef>
                <a:spcPts val="75"/>
              </a:spcBef>
            </a:pP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Diğer Eksik Rekabet Piyasaları  Oligopol</a:t>
            </a:r>
            <a:r>
              <a:rPr spc="23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Piyasalar</a:t>
            </a:r>
            <a:endParaRPr>
              <a:latin typeface="Arial"/>
              <a:cs typeface="Arial"/>
            </a:endParaRPr>
          </a:p>
          <a:p>
            <a:pPr marL="214789" marR="3810" indent="-205740" algn="just">
              <a:spcBef>
                <a:spcPts val="431"/>
              </a:spcBef>
              <a:buClr>
                <a:srgbClr val="AC0000"/>
              </a:buClr>
              <a:buFont typeface="Wingdings"/>
              <a:buChar char=""/>
              <a:tabLst>
                <a:tab pos="215265" algn="l"/>
              </a:tabLst>
            </a:pP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Alıcıların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çok, piyasaya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hakim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olan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üretici </a:t>
            </a:r>
            <a:r>
              <a:rPr spc="-8" dirty="0">
                <a:solidFill>
                  <a:srgbClr val="2F2F2F"/>
                </a:solidFill>
                <a:latin typeface="Arial"/>
                <a:cs typeface="Arial"/>
              </a:rPr>
              <a:t>(satıcı)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firmaların ise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az  sayıda bulunduğu piyasa </a:t>
            </a:r>
            <a:r>
              <a:rPr spc="-15" dirty="0">
                <a:solidFill>
                  <a:srgbClr val="2F2F2F"/>
                </a:solidFill>
                <a:latin typeface="Arial"/>
                <a:cs typeface="Arial"/>
              </a:rPr>
              <a:t>türüdür.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Burada firmaların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söz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konusu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malın 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fiyatını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belirleyebilen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ya da değiştirebilen satıcılar olduğu  </a:t>
            </a:r>
            <a:r>
              <a:rPr spc="-11" dirty="0">
                <a:solidFill>
                  <a:srgbClr val="2F2F2F"/>
                </a:solidFill>
                <a:latin typeface="Arial"/>
                <a:cs typeface="Arial"/>
              </a:rPr>
              <a:t>vurgulanmalıdır.</a:t>
            </a:r>
            <a:endParaRPr>
              <a:latin typeface="Arial"/>
              <a:cs typeface="Arial"/>
            </a:endParaRPr>
          </a:p>
          <a:p>
            <a:pPr marL="214789" marR="3810" indent="-205740" algn="just">
              <a:spcBef>
                <a:spcPts val="435"/>
              </a:spcBef>
              <a:buClr>
                <a:srgbClr val="AC0000"/>
              </a:buClr>
              <a:buFont typeface="Wingdings"/>
              <a:buChar char=""/>
              <a:tabLst>
                <a:tab pos="215265" algn="l"/>
              </a:tabLst>
            </a:pP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Oligopol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piyasada firma </a:t>
            </a:r>
            <a:r>
              <a:rPr spc="-8" dirty="0">
                <a:solidFill>
                  <a:srgbClr val="2F2F2F"/>
                </a:solidFill>
                <a:latin typeface="Arial"/>
                <a:cs typeface="Arial"/>
              </a:rPr>
              <a:t>sayısının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az olması,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firmaların ortaya  koyduğu fiyat,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üretim, reklam gibi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konularda birbirlerinden  etkilenmeleri söz </a:t>
            </a:r>
            <a:r>
              <a:rPr spc="-11" dirty="0">
                <a:solidFill>
                  <a:srgbClr val="2F2F2F"/>
                </a:solidFill>
                <a:latin typeface="Arial"/>
                <a:cs typeface="Arial"/>
              </a:rPr>
              <a:t>konusudur.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Bu etkilenme karşılıklı bağımlılık olarak  </a:t>
            </a:r>
            <a:r>
              <a:rPr spc="-15" dirty="0">
                <a:solidFill>
                  <a:srgbClr val="2F2F2F"/>
                </a:solidFill>
                <a:latin typeface="Arial"/>
                <a:cs typeface="Arial"/>
              </a:rPr>
              <a:t>adlandırılır.</a:t>
            </a:r>
            <a:endParaRPr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792627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98867" y="1405508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algn="ctr">
              <a:lnSpc>
                <a:spcPct val="100000"/>
              </a:lnSpc>
              <a:spcBef>
                <a:spcPts val="75"/>
              </a:spcBef>
            </a:pPr>
            <a:r>
              <a:rPr sz="2700" dirty="0" smtClean="0"/>
              <a:t>KAYNAKLAR</a:t>
            </a:r>
            <a:endParaRPr sz="2700" dirty="0"/>
          </a:p>
        </p:txBody>
      </p:sp>
      <p:sp>
        <p:nvSpPr>
          <p:cNvPr id="4" name="object 4"/>
          <p:cNvSpPr txBox="1"/>
          <p:nvPr/>
        </p:nvSpPr>
        <p:spPr>
          <a:xfrm>
            <a:off x="434341" y="2218372"/>
            <a:ext cx="7795260" cy="2562112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İktisada Giriş: Prensipler ve Politika, İlker Parasız, Ezgi Kitabevi Yayınları, Bursa, 2003.</a:t>
            </a:r>
          </a:p>
          <a:p>
            <a:pPr algn="just">
              <a:lnSpc>
                <a:spcPct val="150000"/>
              </a:lnSpc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İktisadın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ABC’si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İlker Parasız, Ezgi Kitabevi Yayınları, Bursa, 2004.</a:t>
            </a:r>
          </a:p>
          <a:p>
            <a:pPr algn="just">
              <a:lnSpc>
                <a:spcPct val="150000"/>
              </a:lnSpc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İktisat Bilimine Giriş, Gülden Ülgen, Der Yayınları, İstanbul, 2002.</a:t>
            </a:r>
          </a:p>
          <a:p>
            <a:pPr algn="just">
              <a:lnSpc>
                <a:spcPct val="150000"/>
              </a:lnSpc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İktisat Biliminin Temelleri, Halil Seyidoğlu,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Güzem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Can Yayınları, İstanbul, 2006.</a:t>
            </a:r>
          </a:p>
          <a:p>
            <a:pPr algn="just">
              <a:lnSpc>
                <a:spcPct val="150000"/>
              </a:lnSpc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İktisat, Zeynel Dinler, Ekin Kitapevi Yayınları, Bursa, 2007.</a:t>
            </a:r>
          </a:p>
          <a:p>
            <a:pPr marL="9525" algn="just">
              <a:lnSpc>
                <a:spcPct val="150000"/>
              </a:lnSpc>
              <a:spcBef>
                <a:spcPts val="75"/>
              </a:spcBef>
              <a:buClr>
                <a:srgbClr val="AC0000"/>
              </a:buClr>
              <a:tabLst>
                <a:tab pos="215265" algn="l"/>
              </a:tabLst>
            </a:pP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724670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12441</TotalTime>
  <Words>399</Words>
  <Application>Microsoft Office PowerPoint</Application>
  <PresentationFormat>Ekran Gösterisi (4:3)</PresentationFormat>
  <Paragraphs>31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7</vt:i4>
      </vt:variant>
    </vt:vector>
  </HeadingPairs>
  <TitlesOfParts>
    <vt:vector size="15" baseType="lpstr">
      <vt:lpstr>ＭＳ Ｐゴシック</vt:lpstr>
      <vt:lpstr>Arial</vt:lpstr>
      <vt:lpstr>Calibri</vt:lpstr>
      <vt:lpstr>Times New Roman</vt:lpstr>
      <vt:lpstr>Wingdings</vt:lpstr>
      <vt:lpstr>ekonomi</vt:lpstr>
      <vt:lpstr>1_Rics</vt:lpstr>
      <vt:lpstr>h.t.</vt:lpstr>
      <vt:lpstr>PowerPoint Sunusu</vt:lpstr>
      <vt:lpstr>EKSİK REKABET PİYASASI</vt:lpstr>
      <vt:lpstr>EKSİK REKABET PİYASASI</vt:lpstr>
      <vt:lpstr>EKSİK REKABET PİYASASI</vt:lpstr>
      <vt:lpstr>EKSİK REKABET PİYASASI TÜRLERİ</vt:lpstr>
      <vt:lpstr>EKSİK REKABET PİYASASI TÜRLERİ</vt:lpstr>
      <vt:lpstr>KAYNAKLAR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Taşınmaz</cp:lastModifiedBy>
  <cp:revision>813</cp:revision>
  <cp:lastPrinted>2016-10-24T07:53:35Z</cp:lastPrinted>
  <dcterms:created xsi:type="dcterms:W3CDTF">2016-09-18T09:35:24Z</dcterms:created>
  <dcterms:modified xsi:type="dcterms:W3CDTF">2020-02-24T11:32:07Z</dcterms:modified>
</cp:coreProperties>
</file>