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91" r:id="rId2"/>
    <p:sldId id="258" r:id="rId3"/>
    <p:sldId id="259" r:id="rId4"/>
    <p:sldId id="260" r:id="rId5"/>
    <p:sldId id="261" r:id="rId6"/>
    <p:sldId id="262" r:id="rId7"/>
    <p:sldId id="264" r:id="rId8"/>
    <p:sldId id="265" r:id="rId9"/>
    <p:sldId id="294" r:id="rId10"/>
    <p:sldId id="267" r:id="rId11"/>
    <p:sldId id="268" r:id="rId12"/>
    <p:sldId id="269" r:id="rId13"/>
    <p:sldId id="271" r:id="rId14"/>
    <p:sldId id="272" r:id="rId15"/>
    <p:sldId id="273" r:id="rId16"/>
    <p:sldId id="274" r:id="rId17"/>
    <p:sldId id="292" r:id="rId18"/>
    <p:sldId id="276" r:id="rId19"/>
    <p:sldId id="280" r:id="rId20"/>
    <p:sldId id="293" r:id="rId21"/>
    <p:sldId id="283" r:id="rId22"/>
    <p:sldId id="284" r:id="rId23"/>
    <p:sldId id="285" r:id="rId24"/>
    <p:sldId id="286"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DCDFF683-D36F-4F14-8251-DC6FD3704ED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CDFF683-D36F-4F14-8251-DC6FD3704EDF}"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CDFF683-D36F-4F14-8251-DC6FD3704ED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2CEED8C5-3440-4356-A171-DE62D5F40386}"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DCDFF683-D36F-4F14-8251-DC6FD3704EDF}"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CEED8C5-3440-4356-A171-DE62D5F40386}" type="datetimeFigureOut">
              <a:rPr lang="tr-TR" smtClean="0"/>
              <a:pPr/>
              <a:t>13.02.2018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CDFF683-D36F-4F14-8251-DC6FD3704EDF}"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8.hafta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3"/>
          <p:cNvSpPr>
            <a:spLocks noGrp="1" noChangeArrowheads="1"/>
          </p:cNvSpPr>
          <p:nvPr>
            <p:ph idx="1"/>
          </p:nvPr>
        </p:nvSpPr>
        <p:spPr>
          <a:xfrm>
            <a:off x="539750" y="1196975"/>
            <a:ext cx="8153400" cy="4392613"/>
          </a:xfrm>
        </p:spPr>
        <p:txBody>
          <a:bodyPr/>
          <a:lstStyle/>
          <a:p>
            <a:pPr marL="0" indent="0" eaLnBrk="1" hangingPunct="1">
              <a:lnSpc>
                <a:spcPct val="90000"/>
              </a:lnSpc>
              <a:buNone/>
            </a:pPr>
            <a:r>
              <a:rPr lang="tr-TR" sz="2000" b="1" dirty="0" smtClean="0"/>
              <a:t>Geçme</a:t>
            </a:r>
            <a:r>
              <a:rPr lang="tr-TR" sz="2000" dirty="0" smtClean="0"/>
              <a:t>: Eş çalışan iki parçanın montajdan sonra, boyutları arasındaki farklılıktan doğan durumdur. Üç şekilde olur : Boşluklu geçme, ara geçme ve sıkı geçme.</a:t>
            </a:r>
          </a:p>
          <a:p>
            <a:pPr eaLnBrk="1" hangingPunct="1">
              <a:lnSpc>
                <a:spcPct val="90000"/>
              </a:lnSpc>
            </a:pPr>
            <a:endParaRPr lang="tr-TR" sz="2000" b="1" dirty="0" smtClean="0"/>
          </a:p>
          <a:p>
            <a:pPr marL="0" indent="0" eaLnBrk="1" hangingPunct="1">
              <a:lnSpc>
                <a:spcPct val="90000"/>
              </a:lnSpc>
              <a:buNone/>
            </a:pPr>
            <a:r>
              <a:rPr lang="tr-TR" sz="2000" b="1" dirty="0" smtClean="0"/>
              <a:t>Boşluklu geçme</a:t>
            </a:r>
            <a:r>
              <a:rPr lang="tr-TR" sz="2000" dirty="0" smtClean="0"/>
              <a:t>: Milin maksimum çapı deliğin minimum çapından daha küçüktür  </a:t>
            </a:r>
            <a:r>
              <a:rPr lang="tr-TR" sz="2000" dirty="0" err="1" smtClean="0"/>
              <a:t>d</a:t>
            </a:r>
            <a:r>
              <a:rPr lang="tr-TR" sz="2000" baseline="-25000" dirty="0" err="1" smtClean="0"/>
              <a:t>max</a:t>
            </a:r>
            <a:r>
              <a:rPr lang="tr-TR" sz="2000" dirty="0" smtClean="0"/>
              <a:t> &lt; </a:t>
            </a:r>
            <a:r>
              <a:rPr lang="tr-TR" sz="2000" dirty="0" err="1" smtClean="0"/>
              <a:t>D</a:t>
            </a:r>
            <a:r>
              <a:rPr lang="tr-TR" sz="2000" baseline="-25000" dirty="0" err="1" smtClean="0"/>
              <a:t>min</a:t>
            </a:r>
            <a:r>
              <a:rPr lang="tr-TR" sz="2000" dirty="0" smtClean="0"/>
              <a:t>  .Montaj kolaydır.</a:t>
            </a:r>
          </a:p>
          <a:p>
            <a:pPr eaLnBrk="1" hangingPunct="1">
              <a:lnSpc>
                <a:spcPct val="90000"/>
              </a:lnSpc>
            </a:pPr>
            <a:endParaRPr lang="tr-TR" sz="2000" b="1" dirty="0" smtClean="0"/>
          </a:p>
          <a:p>
            <a:pPr marL="0" indent="0" eaLnBrk="1" hangingPunct="1">
              <a:lnSpc>
                <a:spcPct val="90000"/>
              </a:lnSpc>
              <a:buNone/>
            </a:pPr>
            <a:r>
              <a:rPr lang="tr-TR" sz="2000" b="1" dirty="0" smtClean="0"/>
              <a:t>Sıkı geçme: </a:t>
            </a:r>
            <a:r>
              <a:rPr lang="tr-TR" sz="2000" dirty="0" smtClean="0"/>
              <a:t>Milin minimum çapı deliğin maksimum çapından daha büyüktür </a:t>
            </a:r>
            <a:r>
              <a:rPr lang="tr-TR" sz="2000" dirty="0" err="1" smtClean="0"/>
              <a:t>d</a:t>
            </a:r>
            <a:r>
              <a:rPr lang="tr-TR" sz="2000" baseline="-25000" dirty="0" err="1" smtClean="0"/>
              <a:t>min</a:t>
            </a:r>
            <a:r>
              <a:rPr lang="tr-TR" sz="2000" dirty="0" smtClean="0"/>
              <a:t> &gt; </a:t>
            </a:r>
            <a:r>
              <a:rPr lang="tr-TR" sz="2000" dirty="0" err="1" smtClean="0"/>
              <a:t>D</a:t>
            </a:r>
            <a:r>
              <a:rPr lang="tr-TR" sz="2000" baseline="-25000" dirty="0" err="1" smtClean="0"/>
              <a:t>max</a:t>
            </a:r>
            <a:r>
              <a:rPr lang="tr-TR" sz="2000" dirty="0" smtClean="0"/>
              <a:t>  .(Montajda </a:t>
            </a:r>
            <a:r>
              <a:rPr lang="tr-TR" sz="2000" dirty="0" err="1" smtClean="0"/>
              <a:t>eksenel</a:t>
            </a:r>
            <a:r>
              <a:rPr lang="tr-TR" sz="2000" dirty="0" smtClean="0"/>
              <a:t> kuvvet gerekli.)</a:t>
            </a:r>
          </a:p>
          <a:p>
            <a:pPr eaLnBrk="1" hangingPunct="1">
              <a:lnSpc>
                <a:spcPct val="90000"/>
              </a:lnSpc>
            </a:pPr>
            <a:endParaRPr lang="tr-TR" sz="2000" b="1" dirty="0" smtClean="0"/>
          </a:p>
          <a:p>
            <a:pPr marL="0" indent="0" eaLnBrk="1" hangingPunct="1">
              <a:lnSpc>
                <a:spcPct val="90000"/>
              </a:lnSpc>
              <a:buNone/>
            </a:pPr>
            <a:r>
              <a:rPr lang="tr-TR" sz="2000" b="1" dirty="0" smtClean="0"/>
              <a:t>Ara geçme:</a:t>
            </a:r>
            <a:r>
              <a:rPr lang="tr-TR" sz="2000" dirty="0" smtClean="0"/>
              <a:t> Montajdan sonra parçalar arasında boşluk veya sıkılık meydana gelebilir .Bu geçmelerde tolerans bölgeleri kısmen veya tamamen çakışır.</a:t>
            </a:r>
          </a:p>
        </p:txBody>
      </p:sp>
      <p:sp>
        <p:nvSpPr>
          <p:cNvPr id="5" name="5 Slayt Numarası Yer Tutucusu"/>
          <p:cNvSpPr>
            <a:spLocks noGrp="1"/>
          </p:cNvSpPr>
          <p:nvPr>
            <p:ph type="sldNum" sz="quarter" idx="12"/>
          </p:nvPr>
        </p:nvSpPr>
        <p:spPr/>
        <p:txBody>
          <a:bodyPr/>
          <a:lstStyle/>
          <a:p>
            <a:pPr>
              <a:defRPr/>
            </a:pPr>
            <a:fld id="{2FFD5BA2-8EA4-45A1-9FD6-D331D90D99D1}" type="slidenum">
              <a:rPr lang="tr-TR"/>
              <a:pPr>
                <a:defRPr/>
              </a:pPr>
              <a:t>10</a:t>
            </a:fld>
            <a:endParaRPr lang="tr-TR"/>
          </a:p>
        </p:txBody>
      </p:sp>
    </p:spTree>
    <p:extLst>
      <p:ext uri="{BB962C8B-B14F-4D97-AF65-F5344CB8AC3E}">
        <p14:creationId xmlns:p14="http://schemas.microsoft.com/office/powerpoint/2010/main" xmlns="" val="3631409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3"/>
          <p:cNvSpPr>
            <a:spLocks noGrp="1" noChangeArrowheads="1"/>
          </p:cNvSpPr>
          <p:nvPr>
            <p:ph idx="1"/>
          </p:nvPr>
        </p:nvSpPr>
        <p:spPr>
          <a:xfrm>
            <a:off x="533400" y="908050"/>
            <a:ext cx="8153400" cy="5041900"/>
          </a:xfrm>
        </p:spPr>
        <p:txBody>
          <a:bodyPr>
            <a:normAutofit fontScale="92500" lnSpcReduction="10000"/>
          </a:bodyPr>
          <a:lstStyle/>
          <a:p>
            <a:pPr marL="0" indent="0" eaLnBrk="1" hangingPunct="1">
              <a:lnSpc>
                <a:spcPct val="80000"/>
              </a:lnSpc>
              <a:buNone/>
            </a:pPr>
            <a:r>
              <a:rPr lang="tr-TR" sz="2000" dirty="0" err="1" smtClean="0"/>
              <a:t>a.Boşluklu</a:t>
            </a:r>
            <a:r>
              <a:rPr lang="tr-TR" sz="2000" dirty="0" smtClean="0"/>
              <a:t> geçmede maksimum (</a:t>
            </a:r>
            <a:r>
              <a:rPr lang="tr-TR" sz="2000" dirty="0" err="1" smtClean="0"/>
              <a:t>Bb</a:t>
            </a:r>
            <a:r>
              <a:rPr lang="tr-TR" sz="2000" dirty="0" smtClean="0"/>
              <a:t>) ve minimum (</a:t>
            </a:r>
            <a:r>
              <a:rPr lang="tr-TR" sz="2000" dirty="0" err="1" smtClean="0"/>
              <a:t>Bk</a:t>
            </a:r>
            <a:r>
              <a:rPr lang="tr-TR" sz="2000" dirty="0" smtClean="0"/>
              <a:t>) boşluk değerleri,</a:t>
            </a:r>
          </a:p>
          <a:p>
            <a:pPr eaLnBrk="1" hangingPunct="1">
              <a:lnSpc>
                <a:spcPct val="80000"/>
              </a:lnSpc>
            </a:pPr>
            <a:endParaRPr lang="tr-TR" sz="2000" dirty="0" smtClean="0"/>
          </a:p>
          <a:p>
            <a:pPr eaLnBrk="1" hangingPunct="1">
              <a:lnSpc>
                <a:spcPct val="80000"/>
              </a:lnSpc>
            </a:pPr>
            <a:r>
              <a:rPr lang="tr-TR" sz="2000" dirty="0" err="1" smtClean="0"/>
              <a:t>B</a:t>
            </a:r>
            <a:r>
              <a:rPr lang="tr-TR" sz="2000" baseline="-25000" dirty="0" err="1" smtClean="0"/>
              <a:t>b</a:t>
            </a:r>
            <a:r>
              <a:rPr lang="tr-TR" sz="2000" dirty="0" smtClean="0"/>
              <a:t> : Boşluk – büyük </a:t>
            </a:r>
            <a:endParaRPr lang="tr-TR" sz="2000" dirty="0" smtClean="0">
              <a:latin typeface="Arial" charset="0"/>
            </a:endParaRPr>
          </a:p>
          <a:p>
            <a:pPr eaLnBrk="1" hangingPunct="1">
              <a:lnSpc>
                <a:spcPct val="80000"/>
              </a:lnSpc>
            </a:pPr>
            <a:endParaRPr lang="tr-TR" sz="2000" dirty="0" smtClean="0">
              <a:latin typeface="Arial" charset="0"/>
            </a:endParaRPr>
          </a:p>
          <a:p>
            <a:pPr eaLnBrk="1" hangingPunct="1">
              <a:lnSpc>
                <a:spcPct val="80000"/>
              </a:lnSpc>
            </a:pPr>
            <a:r>
              <a:rPr lang="tr-TR" sz="2000" dirty="0" err="1" smtClean="0"/>
              <a:t>B</a:t>
            </a:r>
            <a:r>
              <a:rPr lang="tr-TR" sz="2000" baseline="-25000" dirty="0" err="1" smtClean="0"/>
              <a:t>k</a:t>
            </a:r>
            <a:r>
              <a:rPr lang="tr-TR" sz="2000" baseline="-25000" dirty="0" smtClean="0"/>
              <a:t> </a:t>
            </a:r>
            <a:r>
              <a:rPr lang="tr-TR" sz="2000" dirty="0" smtClean="0"/>
              <a:t>: Boşluk – küçük</a:t>
            </a:r>
          </a:p>
          <a:p>
            <a:pPr eaLnBrk="1" hangingPunct="1">
              <a:lnSpc>
                <a:spcPct val="80000"/>
              </a:lnSpc>
            </a:pPr>
            <a:endParaRPr lang="tr-TR" sz="2000" dirty="0" smtClean="0"/>
          </a:p>
          <a:p>
            <a:pPr eaLnBrk="1" hangingPunct="1">
              <a:lnSpc>
                <a:spcPct val="80000"/>
              </a:lnSpc>
            </a:pPr>
            <a:r>
              <a:rPr lang="tr-TR" sz="2000" dirty="0" err="1" smtClean="0"/>
              <a:t>B</a:t>
            </a:r>
            <a:r>
              <a:rPr lang="tr-TR" sz="2000" baseline="-25000" dirty="0" err="1" smtClean="0"/>
              <a:t>b</a:t>
            </a:r>
            <a:r>
              <a:rPr lang="tr-TR" sz="2000" dirty="0" smtClean="0"/>
              <a:t>  = </a:t>
            </a:r>
            <a:r>
              <a:rPr lang="tr-TR" sz="2000" dirty="0" err="1" smtClean="0"/>
              <a:t>D</a:t>
            </a:r>
            <a:r>
              <a:rPr lang="tr-TR" sz="2000" baseline="-25000" dirty="0" err="1" smtClean="0"/>
              <a:t>max</a:t>
            </a:r>
            <a:r>
              <a:rPr lang="tr-TR" sz="2000" dirty="0" smtClean="0"/>
              <a:t> - </a:t>
            </a:r>
            <a:r>
              <a:rPr lang="tr-TR" sz="2000" dirty="0" err="1" smtClean="0"/>
              <a:t>d</a:t>
            </a:r>
            <a:r>
              <a:rPr lang="tr-TR" sz="2000" baseline="-25000" dirty="0" err="1" smtClean="0"/>
              <a:t>min</a:t>
            </a:r>
            <a:r>
              <a:rPr lang="tr-TR" sz="2000" dirty="0" smtClean="0"/>
              <a:t>;B</a:t>
            </a:r>
            <a:r>
              <a:rPr lang="tr-TR" sz="2000" baseline="-25000" dirty="0" smtClean="0"/>
              <a:t>k</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d</a:t>
            </a:r>
            <a:r>
              <a:rPr lang="tr-TR" sz="2000" baseline="-25000" dirty="0" err="1" smtClean="0"/>
              <a:t>max</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şeklinde ifade edilir</a:t>
            </a:r>
          </a:p>
          <a:p>
            <a:pPr eaLnBrk="1" hangingPunct="1">
              <a:lnSpc>
                <a:spcPct val="80000"/>
              </a:lnSpc>
              <a:buFont typeface="Wingdings" pitchFamily="2" charset="2"/>
              <a:buNone/>
            </a:pPr>
            <a:endParaRPr lang="tr-TR" sz="2000" dirty="0" smtClean="0"/>
          </a:p>
          <a:p>
            <a:pPr eaLnBrk="1" hangingPunct="1">
              <a:lnSpc>
                <a:spcPct val="80000"/>
              </a:lnSpc>
            </a:pPr>
            <a:r>
              <a:rPr lang="tr-TR" sz="2000" dirty="0" err="1" smtClean="0"/>
              <a:t>B</a:t>
            </a:r>
            <a:r>
              <a:rPr lang="tr-TR" sz="2000" baseline="-25000" dirty="0" err="1" smtClean="0"/>
              <a:t>b</a:t>
            </a:r>
            <a:r>
              <a:rPr lang="tr-TR" sz="2000" dirty="0" smtClean="0"/>
              <a:t>  = </a:t>
            </a:r>
            <a:r>
              <a:rPr lang="tr-TR" sz="2000" dirty="0" err="1" smtClean="0"/>
              <a:t>D</a:t>
            </a:r>
            <a:r>
              <a:rPr lang="tr-TR" sz="2000" baseline="-25000" dirty="0" err="1" smtClean="0"/>
              <a:t>max</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d</a:t>
            </a:r>
            <a:r>
              <a:rPr lang="tr-TR" sz="2000" baseline="-25000" dirty="0" err="1" smtClean="0"/>
              <a:t>N</a:t>
            </a:r>
            <a:r>
              <a:rPr lang="tr-TR" sz="2000" dirty="0" smtClean="0"/>
              <a:t> + </a:t>
            </a:r>
            <a:r>
              <a:rPr lang="tr-TR" sz="2000" dirty="0" err="1" smtClean="0"/>
              <a:t>A</a:t>
            </a:r>
            <a:r>
              <a:rPr lang="tr-TR" sz="2000" baseline="-25000" dirty="0" err="1" smtClean="0"/>
              <a:t>ü</a:t>
            </a:r>
            <a:r>
              <a:rPr lang="tr-TR" sz="2000" dirty="0" smtClean="0"/>
              <a:t>) – (</a:t>
            </a:r>
            <a:r>
              <a:rPr lang="tr-TR" sz="2000" dirty="0" err="1" smtClean="0"/>
              <a:t>d</a:t>
            </a:r>
            <a:r>
              <a:rPr lang="tr-TR" sz="2000" baseline="-25000" dirty="0" err="1" smtClean="0"/>
              <a:t>N</a:t>
            </a:r>
            <a:r>
              <a:rPr lang="tr-TR" sz="2000" baseline="-25000" dirty="0" smtClean="0"/>
              <a:t> </a:t>
            </a:r>
            <a:r>
              <a:rPr lang="tr-TR" sz="2000" dirty="0" smtClean="0"/>
              <a:t>+</a:t>
            </a:r>
            <a:r>
              <a:rPr lang="tr-TR" sz="2000" dirty="0" err="1" smtClean="0"/>
              <a:t>a</a:t>
            </a:r>
            <a:r>
              <a:rPr lang="tr-TR" sz="2000" baseline="-25000" dirty="0" err="1" smtClean="0"/>
              <a:t>a</a:t>
            </a:r>
            <a:r>
              <a:rPr lang="tr-TR" sz="2000" dirty="0" smtClean="0"/>
              <a:t>) = </a:t>
            </a:r>
            <a:r>
              <a:rPr lang="tr-TR" sz="2000" dirty="0" err="1" smtClean="0"/>
              <a:t>A</a:t>
            </a:r>
            <a:r>
              <a:rPr lang="tr-TR" sz="2000" baseline="-25000" dirty="0" err="1" smtClean="0"/>
              <a:t>ü</a:t>
            </a:r>
            <a:r>
              <a:rPr lang="tr-TR" sz="2000" dirty="0" smtClean="0"/>
              <a:t>- </a:t>
            </a:r>
            <a:r>
              <a:rPr lang="tr-TR" sz="2000" dirty="0" err="1" smtClean="0"/>
              <a:t>a</a:t>
            </a:r>
            <a:r>
              <a:rPr lang="tr-TR" sz="2000" baseline="-25000" dirty="0" err="1" smtClean="0"/>
              <a:t>a</a:t>
            </a:r>
            <a:r>
              <a:rPr lang="tr-TR" sz="2000" dirty="0" smtClean="0"/>
              <a:t>        .</a:t>
            </a:r>
          </a:p>
          <a:p>
            <a:pPr eaLnBrk="1" hangingPunct="1">
              <a:lnSpc>
                <a:spcPct val="80000"/>
              </a:lnSpc>
            </a:pPr>
            <a:endParaRPr lang="tr-TR" sz="2000" dirty="0" smtClean="0"/>
          </a:p>
          <a:p>
            <a:pPr eaLnBrk="1" hangingPunct="1">
              <a:lnSpc>
                <a:spcPct val="80000"/>
              </a:lnSpc>
            </a:pPr>
            <a:r>
              <a:rPr lang="tr-TR" sz="2000" dirty="0" smtClean="0"/>
              <a:t>B</a:t>
            </a:r>
            <a:r>
              <a:rPr lang="tr-TR" sz="2000" baseline="-25000" dirty="0" smtClean="0"/>
              <a:t>k</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d</a:t>
            </a:r>
            <a:r>
              <a:rPr lang="tr-TR" sz="2000" baseline="-25000" dirty="0" err="1" smtClean="0"/>
              <a:t>max</a:t>
            </a:r>
            <a:r>
              <a:rPr lang="tr-TR" sz="2000" dirty="0" smtClean="0"/>
              <a:t> = (</a:t>
            </a:r>
            <a:r>
              <a:rPr lang="tr-TR" sz="2000" dirty="0" err="1" smtClean="0"/>
              <a:t>d</a:t>
            </a:r>
            <a:r>
              <a:rPr lang="tr-TR" sz="2000" baseline="-25000" dirty="0" err="1" smtClean="0"/>
              <a:t>N</a:t>
            </a:r>
            <a:r>
              <a:rPr lang="tr-TR" sz="2000" dirty="0" smtClean="0"/>
              <a:t> +</a:t>
            </a:r>
            <a:r>
              <a:rPr lang="tr-TR" sz="2000" dirty="0" err="1" smtClean="0"/>
              <a:t>A</a:t>
            </a:r>
            <a:r>
              <a:rPr lang="tr-TR" sz="2000" baseline="-25000" dirty="0" err="1" smtClean="0"/>
              <a:t>a</a:t>
            </a:r>
            <a:r>
              <a:rPr lang="tr-TR" sz="2000" dirty="0" smtClean="0"/>
              <a:t>) – (</a:t>
            </a:r>
            <a:r>
              <a:rPr lang="tr-TR" sz="2000" dirty="0" err="1" smtClean="0"/>
              <a:t>d</a:t>
            </a:r>
            <a:r>
              <a:rPr lang="tr-TR" sz="2000" baseline="-25000" dirty="0" err="1" smtClean="0"/>
              <a:t>N</a:t>
            </a:r>
            <a:r>
              <a:rPr lang="tr-TR" sz="2000" dirty="0" smtClean="0"/>
              <a:t> +</a:t>
            </a:r>
            <a:r>
              <a:rPr lang="tr-TR" sz="2000" dirty="0" err="1" smtClean="0"/>
              <a:t>a</a:t>
            </a:r>
            <a:r>
              <a:rPr lang="tr-TR" sz="2000" baseline="-25000" dirty="0" err="1" smtClean="0"/>
              <a:t>ü</a:t>
            </a:r>
            <a:r>
              <a:rPr lang="tr-TR" sz="2000" dirty="0" smtClean="0"/>
              <a:t>) = </a:t>
            </a:r>
            <a:r>
              <a:rPr lang="tr-TR" sz="2000" dirty="0" err="1" smtClean="0"/>
              <a:t>A</a:t>
            </a:r>
            <a:r>
              <a:rPr lang="tr-TR" sz="2000" baseline="-25000" dirty="0" err="1" smtClean="0"/>
              <a:t>a</a:t>
            </a:r>
            <a:r>
              <a:rPr lang="tr-TR" sz="2000" dirty="0" smtClean="0"/>
              <a:t>- </a:t>
            </a:r>
            <a:r>
              <a:rPr lang="tr-TR" sz="2000" dirty="0" err="1" smtClean="0"/>
              <a:t>a</a:t>
            </a:r>
            <a:r>
              <a:rPr lang="tr-TR" sz="2000" baseline="-25000" dirty="0" err="1" smtClean="0"/>
              <a:t>ü</a:t>
            </a:r>
            <a:r>
              <a:rPr lang="tr-TR" sz="2000" dirty="0" smtClean="0"/>
              <a:t>      .</a:t>
            </a:r>
          </a:p>
          <a:p>
            <a:pPr marL="0" indent="0" eaLnBrk="1" hangingPunct="1">
              <a:lnSpc>
                <a:spcPct val="80000"/>
              </a:lnSpc>
              <a:buNone/>
            </a:pPr>
            <a:r>
              <a:rPr lang="tr-TR" sz="2000" dirty="0" smtClean="0"/>
              <a:t>	</a:t>
            </a:r>
          </a:p>
          <a:p>
            <a:pPr marL="0" indent="0" eaLnBrk="1" hangingPunct="1">
              <a:lnSpc>
                <a:spcPct val="80000"/>
              </a:lnSpc>
              <a:buNone/>
            </a:pPr>
            <a:r>
              <a:rPr lang="tr-TR" sz="2000" dirty="0" smtClean="0"/>
              <a:t>Boşluğun Toleransı,</a:t>
            </a:r>
          </a:p>
          <a:p>
            <a:pPr eaLnBrk="1" hangingPunct="1">
              <a:lnSpc>
                <a:spcPct val="80000"/>
              </a:lnSpc>
            </a:pPr>
            <a:endParaRPr lang="tr-TR" sz="2000" dirty="0" smtClean="0"/>
          </a:p>
          <a:p>
            <a:pPr eaLnBrk="1" hangingPunct="1">
              <a:lnSpc>
                <a:spcPct val="80000"/>
              </a:lnSpc>
            </a:pPr>
            <a:r>
              <a:rPr lang="tr-TR" sz="2000" dirty="0" smtClean="0"/>
              <a:t>T</a:t>
            </a:r>
            <a:r>
              <a:rPr lang="tr-TR" sz="2000" baseline="-25000" dirty="0" smtClean="0"/>
              <a:t>B</a:t>
            </a:r>
            <a:r>
              <a:rPr lang="tr-TR" sz="2000" dirty="0" smtClean="0"/>
              <a:t>  = </a:t>
            </a:r>
            <a:r>
              <a:rPr lang="tr-TR" sz="2000" dirty="0" err="1" smtClean="0"/>
              <a:t>B</a:t>
            </a:r>
            <a:r>
              <a:rPr lang="tr-TR" sz="2000" baseline="-25000" dirty="0" err="1" smtClean="0"/>
              <a:t>b</a:t>
            </a:r>
            <a:r>
              <a:rPr lang="tr-TR" sz="2000" baseline="-25000" dirty="0" smtClean="0"/>
              <a:t> </a:t>
            </a:r>
            <a:r>
              <a:rPr lang="tr-TR" sz="2000" dirty="0" smtClean="0"/>
              <a:t>- B</a:t>
            </a:r>
            <a:r>
              <a:rPr lang="tr-TR" sz="2000" baseline="-25000" dirty="0" smtClean="0"/>
              <a:t>k</a:t>
            </a:r>
            <a:r>
              <a:rPr lang="tr-TR" sz="2000" dirty="0" smtClean="0"/>
              <a:t>  =  T</a:t>
            </a:r>
            <a:r>
              <a:rPr lang="tr-TR" sz="2000" baseline="-25000" dirty="0" smtClean="0"/>
              <a:t>D</a:t>
            </a:r>
            <a:r>
              <a:rPr lang="tr-TR" sz="2000" dirty="0" smtClean="0"/>
              <a:t> + </a:t>
            </a:r>
            <a:r>
              <a:rPr lang="tr-TR" sz="2000" dirty="0" err="1" smtClean="0"/>
              <a:t>T</a:t>
            </a:r>
            <a:r>
              <a:rPr lang="tr-TR" sz="2000" baseline="-25000" dirty="0" err="1" smtClean="0"/>
              <a:t>d</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olarak bulunur.</a:t>
            </a:r>
          </a:p>
        </p:txBody>
      </p:sp>
      <p:sp>
        <p:nvSpPr>
          <p:cNvPr id="5" name="5 Slayt Numarası Yer Tutucusu"/>
          <p:cNvSpPr>
            <a:spLocks noGrp="1"/>
          </p:cNvSpPr>
          <p:nvPr>
            <p:ph type="sldNum" sz="quarter" idx="12"/>
          </p:nvPr>
        </p:nvSpPr>
        <p:spPr/>
        <p:txBody>
          <a:bodyPr/>
          <a:lstStyle/>
          <a:p>
            <a:pPr>
              <a:defRPr/>
            </a:pPr>
            <a:fld id="{6062C2B4-5304-4A8A-BB67-EBAF36843C18}" type="slidenum">
              <a:rPr lang="tr-TR"/>
              <a:pPr>
                <a:defRPr/>
              </a:pPr>
              <a:t>11</a:t>
            </a:fld>
            <a:endParaRPr lang="tr-TR"/>
          </a:p>
        </p:txBody>
      </p:sp>
    </p:spTree>
    <p:extLst>
      <p:ext uri="{BB962C8B-B14F-4D97-AF65-F5344CB8AC3E}">
        <p14:creationId xmlns:p14="http://schemas.microsoft.com/office/powerpoint/2010/main" xmlns="" val="128777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3"/>
          <p:cNvSpPr>
            <a:spLocks noGrp="1" noChangeArrowheads="1"/>
          </p:cNvSpPr>
          <p:nvPr>
            <p:ph idx="1"/>
          </p:nvPr>
        </p:nvSpPr>
        <p:spPr>
          <a:xfrm>
            <a:off x="533400" y="1268413"/>
            <a:ext cx="8153400" cy="4824883"/>
          </a:xfrm>
        </p:spPr>
        <p:txBody>
          <a:bodyPr>
            <a:normAutofit fontScale="92500" lnSpcReduction="10000"/>
          </a:bodyPr>
          <a:lstStyle/>
          <a:p>
            <a:pPr marL="0" indent="0" eaLnBrk="1" hangingPunct="1">
              <a:lnSpc>
                <a:spcPct val="80000"/>
              </a:lnSpc>
              <a:buNone/>
            </a:pPr>
            <a:r>
              <a:rPr lang="tr-TR" sz="2000" dirty="0" err="1" smtClean="0"/>
              <a:t>b.Sıkı</a:t>
            </a:r>
            <a:r>
              <a:rPr lang="tr-TR" sz="2000" dirty="0" smtClean="0"/>
              <a:t> geçmede maksimum sıkılık ( S</a:t>
            </a:r>
            <a:r>
              <a:rPr lang="tr-TR" sz="2000" baseline="-25000" dirty="0" smtClean="0"/>
              <a:t>b</a:t>
            </a:r>
            <a:r>
              <a:rPr lang="tr-TR" sz="2000" dirty="0" smtClean="0"/>
              <a:t> ) ve </a:t>
            </a:r>
            <a:r>
              <a:rPr lang="tr-TR" sz="2000" dirty="0" err="1" smtClean="0"/>
              <a:t>minumum</a:t>
            </a:r>
            <a:r>
              <a:rPr lang="tr-TR" sz="2000" dirty="0" smtClean="0"/>
              <a:t> sıkılık  (</a:t>
            </a:r>
            <a:r>
              <a:rPr lang="tr-TR" sz="2000" dirty="0" err="1" smtClean="0"/>
              <a:t>S</a:t>
            </a:r>
            <a:r>
              <a:rPr lang="tr-TR" sz="2000" baseline="-25000" dirty="0" err="1" smtClean="0"/>
              <a:t>k</a:t>
            </a:r>
            <a:r>
              <a:rPr lang="tr-TR" sz="2000" dirty="0" smtClean="0"/>
              <a:t> ) ,</a:t>
            </a:r>
          </a:p>
          <a:p>
            <a:pPr eaLnBrk="1" hangingPunct="1">
              <a:lnSpc>
                <a:spcPct val="80000"/>
              </a:lnSpc>
            </a:pPr>
            <a:endParaRPr lang="tr-TR" sz="2000" dirty="0" smtClean="0"/>
          </a:p>
          <a:p>
            <a:pPr eaLnBrk="1" hangingPunct="1">
              <a:lnSpc>
                <a:spcPct val="80000"/>
              </a:lnSpc>
            </a:pPr>
            <a:r>
              <a:rPr lang="tr-TR" sz="2000" dirty="0" smtClean="0"/>
              <a:t>S</a:t>
            </a:r>
            <a:r>
              <a:rPr lang="tr-TR" sz="2000" baseline="-25000" dirty="0" smtClean="0"/>
              <a:t>b</a:t>
            </a:r>
            <a:r>
              <a:rPr lang="tr-TR" sz="2000" dirty="0" smtClean="0"/>
              <a:t> = </a:t>
            </a:r>
            <a:r>
              <a:rPr lang="tr-TR" sz="2000" dirty="0" err="1" smtClean="0"/>
              <a:t>d</a:t>
            </a:r>
            <a:r>
              <a:rPr lang="tr-TR" sz="2000" baseline="-25000" dirty="0" err="1" smtClean="0"/>
              <a:t>max</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S</a:t>
            </a:r>
            <a:r>
              <a:rPr lang="tr-TR" sz="2000" baseline="-25000" dirty="0" err="1" smtClean="0"/>
              <a:t>k</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D</a:t>
            </a:r>
            <a:r>
              <a:rPr lang="tr-TR" sz="2000" baseline="-25000" dirty="0" err="1" smtClean="0"/>
              <a:t>max</a:t>
            </a:r>
            <a:endParaRPr lang="tr-TR" sz="2000" dirty="0" smtClean="0"/>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şeklinde yazılır. Burada değerler pozitif çıkar. [Boşluğun karşıtı olarak , sıkılık negatif değerler olarak elde edilmek istenirse  S</a:t>
            </a:r>
            <a:r>
              <a:rPr lang="tr-TR" sz="2000" baseline="-25000" dirty="0" smtClean="0"/>
              <a:t>b</a:t>
            </a:r>
            <a:r>
              <a:rPr lang="tr-TR" sz="2000" dirty="0" smtClean="0"/>
              <a:t> = </a:t>
            </a:r>
            <a:r>
              <a:rPr lang="tr-TR" sz="2000" dirty="0" err="1" smtClean="0"/>
              <a:t>D</a:t>
            </a:r>
            <a:r>
              <a:rPr lang="tr-TR" sz="2000" baseline="-25000" dirty="0" err="1" smtClean="0"/>
              <a:t>min</a:t>
            </a:r>
            <a:r>
              <a:rPr lang="tr-TR" sz="2000" dirty="0" smtClean="0"/>
              <a:t>  -  </a:t>
            </a:r>
            <a:r>
              <a:rPr lang="tr-TR" sz="2000" dirty="0" err="1" smtClean="0"/>
              <a:t>d</a:t>
            </a:r>
            <a:r>
              <a:rPr lang="tr-TR" sz="2000" baseline="-25000" dirty="0" err="1" smtClean="0"/>
              <a:t>max</a:t>
            </a:r>
            <a:r>
              <a:rPr lang="tr-TR" sz="2000" dirty="0" smtClean="0"/>
              <a:t>   ve  </a:t>
            </a:r>
            <a:r>
              <a:rPr lang="tr-TR" sz="2000" dirty="0" err="1" smtClean="0"/>
              <a:t>S</a:t>
            </a:r>
            <a:r>
              <a:rPr lang="tr-TR" sz="2000" baseline="-25000" dirty="0" err="1" smtClean="0"/>
              <a:t>k</a:t>
            </a:r>
            <a:r>
              <a:rPr lang="tr-TR" sz="2000" dirty="0" smtClean="0"/>
              <a:t>  =  </a:t>
            </a:r>
            <a:r>
              <a:rPr lang="tr-TR" sz="2000" dirty="0" err="1" smtClean="0"/>
              <a:t>D</a:t>
            </a:r>
            <a:r>
              <a:rPr lang="tr-TR" sz="2000" baseline="-25000" dirty="0" err="1" smtClean="0"/>
              <a:t>max</a:t>
            </a:r>
            <a:r>
              <a:rPr lang="tr-TR" sz="2000" dirty="0" smtClean="0"/>
              <a:t>   -  </a:t>
            </a:r>
            <a:r>
              <a:rPr lang="tr-TR" sz="2000" dirty="0" err="1" smtClean="0"/>
              <a:t>d</a:t>
            </a:r>
            <a:r>
              <a:rPr lang="tr-TR" sz="2000" baseline="-25000" dirty="0" err="1" smtClean="0"/>
              <a:t>min</a:t>
            </a:r>
            <a:r>
              <a:rPr lang="tr-TR" sz="2000" dirty="0" smtClean="0"/>
              <a:t>   olarak yazılır.   Bu arada da daha önceki bağlantılardan yararlanılarak ;</a:t>
            </a:r>
          </a:p>
          <a:p>
            <a:pPr eaLnBrk="1" hangingPunct="1">
              <a:lnSpc>
                <a:spcPct val="80000"/>
              </a:lnSpc>
            </a:pPr>
            <a:endParaRPr lang="tr-TR" sz="2000" dirty="0" smtClean="0"/>
          </a:p>
          <a:p>
            <a:pPr eaLnBrk="1" hangingPunct="1">
              <a:lnSpc>
                <a:spcPct val="80000"/>
              </a:lnSpc>
            </a:pPr>
            <a:r>
              <a:rPr lang="tr-TR" sz="2000" dirty="0" smtClean="0"/>
              <a:t>S</a:t>
            </a:r>
            <a:r>
              <a:rPr lang="tr-TR" sz="2000" baseline="-25000" dirty="0" smtClean="0"/>
              <a:t>b</a:t>
            </a:r>
            <a:r>
              <a:rPr lang="tr-TR" sz="2000" dirty="0" smtClean="0"/>
              <a:t> = ( d + </a:t>
            </a:r>
            <a:r>
              <a:rPr lang="tr-TR" sz="2000" dirty="0" err="1" smtClean="0"/>
              <a:t>a</a:t>
            </a:r>
            <a:r>
              <a:rPr lang="tr-TR" sz="2000" baseline="-25000" dirty="0" err="1" smtClean="0"/>
              <a:t>ü</a:t>
            </a:r>
            <a:r>
              <a:rPr lang="tr-TR" sz="2000" dirty="0" smtClean="0"/>
              <a:t> ) – ( d + </a:t>
            </a:r>
            <a:r>
              <a:rPr lang="tr-TR" sz="2000" dirty="0" err="1" smtClean="0"/>
              <a:t>A</a:t>
            </a:r>
            <a:r>
              <a:rPr lang="tr-TR" sz="2000" baseline="-25000" dirty="0" err="1" smtClean="0"/>
              <a:t>a</a:t>
            </a:r>
            <a:r>
              <a:rPr lang="tr-TR" sz="2000" dirty="0" smtClean="0"/>
              <a:t> ) = </a:t>
            </a:r>
            <a:r>
              <a:rPr lang="tr-TR" sz="2000" dirty="0" err="1" smtClean="0"/>
              <a:t>a</a:t>
            </a:r>
            <a:r>
              <a:rPr lang="tr-TR" sz="2000" baseline="-25000" dirty="0" err="1" smtClean="0"/>
              <a:t>ü</a:t>
            </a:r>
            <a:r>
              <a:rPr lang="tr-TR" sz="2000" dirty="0" smtClean="0"/>
              <a:t>  -  </a:t>
            </a:r>
            <a:r>
              <a:rPr lang="tr-TR" sz="2000" dirty="0" err="1" smtClean="0"/>
              <a:t>A</a:t>
            </a:r>
            <a:r>
              <a:rPr lang="tr-TR" sz="2000" baseline="-25000" dirty="0" err="1" smtClean="0"/>
              <a:t>a</a:t>
            </a:r>
            <a:endParaRPr lang="tr-TR" sz="2000" dirty="0" smtClean="0">
              <a:latin typeface="Arial" charset="0"/>
            </a:endParaRPr>
          </a:p>
          <a:p>
            <a:pPr eaLnBrk="1" hangingPunct="1">
              <a:lnSpc>
                <a:spcPct val="80000"/>
              </a:lnSpc>
            </a:pPr>
            <a:endParaRPr lang="tr-TR" sz="2000" dirty="0" smtClean="0">
              <a:latin typeface="Arial" charset="0"/>
            </a:endParaRPr>
          </a:p>
          <a:p>
            <a:pPr eaLnBrk="1" hangingPunct="1">
              <a:lnSpc>
                <a:spcPct val="80000"/>
              </a:lnSpc>
            </a:pPr>
            <a:r>
              <a:rPr lang="tr-TR" sz="2000" dirty="0" err="1" smtClean="0"/>
              <a:t>Sk</a:t>
            </a:r>
            <a:r>
              <a:rPr lang="tr-TR" sz="2000" dirty="0" smtClean="0"/>
              <a:t>  = ( d + </a:t>
            </a:r>
            <a:r>
              <a:rPr lang="tr-TR" sz="2000" dirty="0" err="1" smtClean="0"/>
              <a:t>a</a:t>
            </a:r>
            <a:r>
              <a:rPr lang="tr-TR" sz="2000" baseline="-25000" dirty="0" err="1" smtClean="0"/>
              <a:t>a</a:t>
            </a:r>
            <a:r>
              <a:rPr lang="tr-TR" sz="2000" dirty="0" smtClean="0"/>
              <a:t> ) – ( d + </a:t>
            </a:r>
            <a:r>
              <a:rPr lang="tr-TR" sz="2000" dirty="0" err="1" smtClean="0"/>
              <a:t>A</a:t>
            </a:r>
            <a:r>
              <a:rPr lang="tr-TR" sz="2000" baseline="-25000" dirty="0" err="1" smtClean="0"/>
              <a:t>ü</a:t>
            </a:r>
            <a:r>
              <a:rPr lang="tr-TR" sz="2000" dirty="0" smtClean="0"/>
              <a:t> ) =</a:t>
            </a:r>
            <a:r>
              <a:rPr lang="tr-TR" sz="2000" dirty="0" err="1" smtClean="0"/>
              <a:t>a</a:t>
            </a:r>
            <a:r>
              <a:rPr lang="tr-TR" sz="2000" baseline="-25000" dirty="0" err="1" smtClean="0"/>
              <a:t>a</a:t>
            </a:r>
            <a:r>
              <a:rPr lang="tr-TR" sz="2000" dirty="0" smtClean="0"/>
              <a:t>  -  </a:t>
            </a:r>
            <a:r>
              <a:rPr lang="tr-TR" sz="2000" dirty="0" err="1" smtClean="0"/>
              <a:t>A</a:t>
            </a:r>
            <a:r>
              <a:rPr lang="tr-TR" sz="2000" baseline="-25000" dirty="0" err="1" smtClean="0"/>
              <a:t>ü</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ve sıklığın toleransı da ,</a:t>
            </a:r>
          </a:p>
          <a:p>
            <a:pPr eaLnBrk="1" hangingPunct="1">
              <a:lnSpc>
                <a:spcPct val="80000"/>
              </a:lnSpc>
            </a:pPr>
            <a:endParaRPr lang="tr-TR" sz="2000" dirty="0" smtClean="0"/>
          </a:p>
          <a:p>
            <a:pPr eaLnBrk="1" hangingPunct="1">
              <a:lnSpc>
                <a:spcPct val="80000"/>
              </a:lnSpc>
            </a:pPr>
            <a:r>
              <a:rPr lang="tr-TR" sz="2000" dirty="0" err="1" smtClean="0"/>
              <a:t>T</a:t>
            </a:r>
            <a:r>
              <a:rPr lang="tr-TR" sz="2000" baseline="-25000" dirty="0" err="1" smtClean="0"/>
              <a:t>s</a:t>
            </a:r>
            <a:r>
              <a:rPr lang="tr-TR" sz="2000" dirty="0" smtClean="0"/>
              <a:t>  = S</a:t>
            </a:r>
            <a:r>
              <a:rPr lang="tr-TR" sz="2000" baseline="-25000" dirty="0" smtClean="0"/>
              <a:t>b</a:t>
            </a:r>
            <a:r>
              <a:rPr lang="tr-TR" sz="2000" dirty="0" smtClean="0"/>
              <a:t>  -  </a:t>
            </a:r>
            <a:r>
              <a:rPr lang="tr-TR" sz="2000" dirty="0" err="1" smtClean="0"/>
              <a:t>S</a:t>
            </a:r>
            <a:r>
              <a:rPr lang="tr-TR" sz="2000" baseline="-25000" dirty="0" err="1" smtClean="0"/>
              <a:t>k</a:t>
            </a:r>
            <a:r>
              <a:rPr lang="tr-TR" sz="2000" dirty="0" smtClean="0"/>
              <a:t>  =  </a:t>
            </a:r>
            <a:r>
              <a:rPr lang="tr-TR" sz="2000" dirty="0" err="1" smtClean="0"/>
              <a:t>T</a:t>
            </a:r>
            <a:r>
              <a:rPr lang="tr-TR" sz="2000" baseline="-25000" dirty="0" err="1" smtClean="0"/>
              <a:t>d</a:t>
            </a:r>
            <a:r>
              <a:rPr lang="tr-TR" sz="2000" dirty="0" smtClean="0"/>
              <a:t>  +  T</a:t>
            </a:r>
            <a:r>
              <a:rPr lang="tr-TR" sz="2000" baseline="-25000" dirty="0" smtClean="0"/>
              <a:t>D</a:t>
            </a:r>
            <a:r>
              <a:rPr lang="tr-TR" sz="2000" dirty="0" smtClean="0"/>
              <a:t> </a:t>
            </a:r>
          </a:p>
          <a:p>
            <a:pPr eaLnBrk="1" hangingPunct="1">
              <a:lnSpc>
                <a:spcPct val="80000"/>
              </a:lnSpc>
              <a:buFont typeface="Wingdings" pitchFamily="2" charset="2"/>
              <a:buNone/>
            </a:pPr>
            <a:r>
              <a:rPr lang="tr-TR" sz="2000" dirty="0" smtClean="0"/>
              <a:t>  </a:t>
            </a:r>
          </a:p>
          <a:p>
            <a:pPr eaLnBrk="1" hangingPunct="1">
              <a:lnSpc>
                <a:spcPct val="80000"/>
              </a:lnSpc>
              <a:buFont typeface="Wingdings" pitchFamily="2" charset="2"/>
              <a:buNone/>
            </a:pPr>
            <a:r>
              <a:rPr lang="tr-TR" sz="2000" dirty="0" smtClean="0"/>
              <a:t>     olarak bulunur.</a:t>
            </a:r>
          </a:p>
        </p:txBody>
      </p:sp>
      <p:sp>
        <p:nvSpPr>
          <p:cNvPr id="5" name="5 Slayt Numarası Yer Tutucusu"/>
          <p:cNvSpPr>
            <a:spLocks noGrp="1"/>
          </p:cNvSpPr>
          <p:nvPr>
            <p:ph type="sldNum" sz="quarter" idx="12"/>
          </p:nvPr>
        </p:nvSpPr>
        <p:spPr/>
        <p:txBody>
          <a:bodyPr/>
          <a:lstStyle/>
          <a:p>
            <a:pPr>
              <a:defRPr/>
            </a:pPr>
            <a:fld id="{D4AA5572-478C-4B7D-92C1-105ECC084BC5}" type="slidenum">
              <a:rPr lang="tr-TR"/>
              <a:pPr>
                <a:defRPr/>
              </a:pPr>
              <a:t>12</a:t>
            </a:fld>
            <a:endParaRPr lang="tr-TR"/>
          </a:p>
        </p:txBody>
      </p:sp>
    </p:spTree>
    <p:extLst>
      <p:ext uri="{BB962C8B-B14F-4D97-AF65-F5344CB8AC3E}">
        <p14:creationId xmlns:p14="http://schemas.microsoft.com/office/powerpoint/2010/main" xmlns="" val="264037469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pPr>
              <a:defRPr/>
            </a:pPr>
            <a:fld id="{CAC2390A-89A5-4F40-9642-4B381A618F5D}" type="slidenum">
              <a:rPr lang="tr-TR"/>
              <a:pPr>
                <a:defRPr/>
              </a:pPr>
              <a:t>13</a:t>
            </a:fld>
            <a:endParaRPr lang="tr-TR"/>
          </a:p>
        </p:txBody>
      </p:sp>
      <p:sp>
        <p:nvSpPr>
          <p:cNvPr id="7" name="6 İçerik Yer Tutucusu"/>
          <p:cNvSpPr>
            <a:spLocks noGrp="1"/>
          </p:cNvSpPr>
          <p:nvPr>
            <p:ph idx="1"/>
          </p:nvPr>
        </p:nvSpPr>
        <p:spPr/>
        <p:txBody>
          <a:bodyPr/>
          <a:lstStyle/>
          <a:p>
            <a:r>
              <a:rPr lang="tr-TR" sz="2800" dirty="0" smtClean="0"/>
              <a:t>Uygulamada geçmeler Birim Delik ve Birim Mil sistemi olmak üzere iki şekilde yapılır. Birim delik sisteminde deliğin tolerans bölgesi ve birim mil sisteminde milin tolerans bölgesi sabit kabul edilir ve diğer ölçü değiştirilerek çeşitli geçmeler elde edilir .</a:t>
            </a:r>
            <a:endParaRPr lang="tr-TR" dirty="0"/>
          </a:p>
        </p:txBody>
      </p:sp>
    </p:spTree>
    <p:extLst>
      <p:ext uri="{BB962C8B-B14F-4D97-AF65-F5344CB8AC3E}">
        <p14:creationId xmlns:p14="http://schemas.microsoft.com/office/powerpoint/2010/main" xmlns="" val="132564559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b="1">
                <a:solidFill>
                  <a:schemeClr val="tx2">
                    <a:tint val="100000"/>
                    <a:shade val="90000"/>
                    <a:satMod val="250000"/>
                    <a:alpha val="100000"/>
                  </a:schemeClr>
                </a:solidFill>
              </a:rPr>
              <a:t>ISO Tolerans Sistemi</a:t>
            </a:r>
            <a:endParaRPr lang="tr-TR">
              <a:solidFill>
                <a:schemeClr val="tx2">
                  <a:tint val="100000"/>
                  <a:shade val="90000"/>
                  <a:satMod val="250000"/>
                  <a:alpha val="100000"/>
                </a:schemeClr>
              </a:solidFill>
            </a:endParaRPr>
          </a:p>
        </p:txBody>
      </p:sp>
      <p:sp>
        <p:nvSpPr>
          <p:cNvPr id="163843" name="Rectangle 3"/>
          <p:cNvSpPr>
            <a:spLocks noGrp="1" noChangeArrowheads="1"/>
          </p:cNvSpPr>
          <p:nvPr>
            <p:ph idx="1"/>
          </p:nvPr>
        </p:nvSpPr>
        <p:spPr>
          <a:xfrm>
            <a:off x="457200" y="1844675"/>
            <a:ext cx="8229600" cy="3295650"/>
          </a:xfrm>
        </p:spPr>
        <p:txBody>
          <a:bodyPr>
            <a:normAutofit/>
          </a:bodyPr>
          <a:lstStyle/>
          <a:p>
            <a:pPr marL="0" indent="0" eaLnBrk="1" hangingPunct="1">
              <a:lnSpc>
                <a:spcPct val="90000"/>
              </a:lnSpc>
              <a:buNone/>
            </a:pPr>
            <a:r>
              <a:rPr lang="tr-TR" sz="2000" b="1" dirty="0" err="1" smtClean="0"/>
              <a:t>a.Kalite</a:t>
            </a:r>
            <a:r>
              <a:rPr lang="tr-TR" sz="2000" b="1" dirty="0" smtClean="0"/>
              <a:t>: </a:t>
            </a:r>
            <a:r>
              <a:rPr lang="tr-TR" sz="2000" dirty="0" err="1" smtClean="0"/>
              <a:t>Iso</a:t>
            </a:r>
            <a:r>
              <a:rPr lang="tr-TR" sz="2000" dirty="0" smtClean="0"/>
              <a:t> tolerans sisteminde 01; 0; 1, 2 … 15, 16 olmak üzere 18 kalite vardır. Bunlara karşılık gelen toleranslara temel toleranslar denilmekte ve ITO1, ITO, IT1 … ile gösterilirler. Her kalitenin tolerans birimi i ile orantılıdır. 3 … 500 mm arasındaki nominal boyutlar için temel tolerans </a:t>
            </a:r>
          </a:p>
          <a:p>
            <a:pPr eaLnBrk="1" hangingPunct="1">
              <a:lnSpc>
                <a:spcPct val="90000"/>
              </a:lnSpc>
            </a:pPr>
            <a:endParaRPr lang="tr-TR" sz="2000" dirty="0" smtClean="0"/>
          </a:p>
          <a:p>
            <a:pPr marL="0" indent="0" eaLnBrk="1" hangingPunct="1">
              <a:lnSpc>
                <a:spcPct val="90000"/>
              </a:lnSpc>
              <a:buNone/>
            </a:pPr>
            <a:r>
              <a:rPr lang="tr-TR" sz="2000" dirty="0" smtClean="0"/>
              <a:t>T = k . İ  bağıntısı ile hesaplanır. Burada k her kalite sınıfına ait bir sayıdır.</a:t>
            </a:r>
          </a:p>
          <a:p>
            <a:pPr eaLnBrk="1" hangingPunct="1">
              <a:lnSpc>
                <a:spcPct val="90000"/>
              </a:lnSpc>
            </a:pPr>
            <a:endParaRPr lang="tr-TR" sz="2000" dirty="0" smtClean="0"/>
          </a:p>
          <a:p>
            <a:pPr eaLnBrk="1" hangingPunct="1">
              <a:lnSpc>
                <a:spcPct val="90000"/>
              </a:lnSpc>
              <a:buFont typeface="Wingdings" pitchFamily="2" charset="2"/>
              <a:buNone/>
            </a:pPr>
            <a:r>
              <a:rPr lang="tr-TR" sz="1800" dirty="0" smtClean="0"/>
              <a:t>IT5   IT6    IT7   IT8   IT9   IT10   IT11   IT12   IT13   IT14     IT15   IT16</a:t>
            </a:r>
          </a:p>
          <a:p>
            <a:pPr eaLnBrk="1" hangingPunct="1">
              <a:lnSpc>
                <a:spcPct val="90000"/>
              </a:lnSpc>
              <a:buFont typeface="Wingdings" pitchFamily="2" charset="2"/>
              <a:buNone/>
            </a:pPr>
            <a:r>
              <a:rPr lang="tr-TR" sz="1800" dirty="0" smtClean="0"/>
              <a:t>7i       10i    16i    25i   40i    64i    100i    160i     250i    400i   640i    1000i(3.16)</a:t>
            </a:r>
          </a:p>
        </p:txBody>
      </p:sp>
      <p:sp>
        <p:nvSpPr>
          <p:cNvPr id="6" name="5 Slayt Numarası Yer Tutucusu"/>
          <p:cNvSpPr>
            <a:spLocks noGrp="1"/>
          </p:cNvSpPr>
          <p:nvPr>
            <p:ph type="sldNum" sz="quarter" idx="12"/>
          </p:nvPr>
        </p:nvSpPr>
        <p:spPr/>
        <p:txBody>
          <a:bodyPr/>
          <a:lstStyle/>
          <a:p>
            <a:pPr>
              <a:defRPr/>
            </a:pPr>
            <a:fld id="{C52486CD-68CC-4C4B-9CF0-B6F2E9DF5648}" type="slidenum">
              <a:rPr lang="tr-TR"/>
              <a:pPr>
                <a:defRPr/>
              </a:pPr>
              <a:t>14</a:t>
            </a:fld>
            <a:endParaRPr lang="tr-TR"/>
          </a:p>
        </p:txBody>
      </p:sp>
    </p:spTree>
    <p:extLst>
      <p:ext uri="{BB962C8B-B14F-4D97-AF65-F5344CB8AC3E}">
        <p14:creationId xmlns:p14="http://schemas.microsoft.com/office/powerpoint/2010/main" xmlns="" val="36968471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3"/>
          <p:cNvSpPr>
            <a:spLocks noGrp="1" noChangeArrowheads="1"/>
          </p:cNvSpPr>
          <p:nvPr>
            <p:ph idx="1"/>
          </p:nvPr>
        </p:nvSpPr>
        <p:spPr>
          <a:xfrm>
            <a:off x="533400" y="836712"/>
            <a:ext cx="8153400" cy="5400576"/>
          </a:xfrm>
        </p:spPr>
        <p:txBody>
          <a:bodyPr>
            <a:normAutofit fontScale="92500" lnSpcReduction="20000"/>
          </a:bodyPr>
          <a:lstStyle/>
          <a:p>
            <a:pPr marL="0" indent="0" eaLnBrk="1" hangingPunct="1">
              <a:lnSpc>
                <a:spcPct val="80000"/>
              </a:lnSpc>
              <a:buNone/>
            </a:pPr>
            <a:r>
              <a:rPr lang="tr-TR" sz="2000" dirty="0" smtClean="0"/>
              <a:t>Temel tolerans birimini tayin etmek için 3… 500 mm arasındaki nominal boyutlar 13çap kademelerine ayrılmıştır. IT5 … IT16 kaliteleri ve 3… 500 çap kademeleri için tolerans birimi i ;</a:t>
            </a:r>
          </a:p>
          <a:p>
            <a:pPr eaLnBrk="1" hangingPunct="1">
              <a:lnSpc>
                <a:spcPct val="80000"/>
              </a:lnSpc>
            </a:pPr>
            <a:endParaRPr lang="tr-TR" sz="2000" dirty="0" smtClean="0"/>
          </a:p>
          <a:p>
            <a:pPr marL="0" indent="0" eaLnBrk="1" hangingPunct="1">
              <a:lnSpc>
                <a:spcPct val="80000"/>
              </a:lnSpc>
              <a:buNone/>
            </a:pPr>
            <a:r>
              <a:rPr lang="tr-TR" sz="2000" dirty="0" smtClean="0"/>
              <a:t>i= 0.45 3√ D  + 0.001 D   (µm)</a:t>
            </a:r>
          </a:p>
          <a:p>
            <a:pPr eaLnBrk="1" hangingPunct="1">
              <a:lnSpc>
                <a:spcPct val="80000"/>
              </a:lnSpc>
              <a:buFont typeface="Wingdings" pitchFamily="2" charset="2"/>
              <a:buNone/>
            </a:pPr>
            <a:r>
              <a:rPr lang="tr-TR" sz="2000" dirty="0" smtClean="0"/>
              <a:t> </a:t>
            </a:r>
          </a:p>
          <a:p>
            <a:pPr eaLnBrk="1" hangingPunct="1">
              <a:lnSpc>
                <a:spcPct val="80000"/>
              </a:lnSpc>
              <a:buFont typeface="Wingdings" pitchFamily="2" charset="2"/>
              <a:buNone/>
            </a:pPr>
            <a:r>
              <a:rPr lang="tr-TR" sz="2000" dirty="0" smtClean="0"/>
              <a:t>     bağıntısı ile hesaplanır. Burada d boyut kademelerinin geometrik ortalaması olup,</a:t>
            </a:r>
          </a:p>
          <a:p>
            <a:pPr eaLnBrk="1" hangingPunct="1">
              <a:lnSpc>
                <a:spcPct val="80000"/>
              </a:lnSpc>
              <a:buFont typeface="Wingdings" pitchFamily="2" charset="2"/>
              <a:buNone/>
            </a:pPr>
            <a:endParaRPr lang="tr-TR" sz="2000" dirty="0" smtClean="0"/>
          </a:p>
          <a:p>
            <a:pPr eaLnBrk="1" hangingPunct="1">
              <a:lnSpc>
                <a:spcPct val="80000"/>
              </a:lnSpc>
              <a:buFont typeface="Wingdings 2" pitchFamily="18" charset="2"/>
              <a:buNone/>
            </a:pPr>
            <a:r>
              <a:rPr lang="tr-TR" sz="2000" dirty="0" smtClean="0"/>
              <a:t>	D = √Da . </a:t>
            </a:r>
            <a:r>
              <a:rPr lang="tr-TR" sz="2000" dirty="0" err="1" smtClean="0"/>
              <a:t>Dü</a:t>
            </a:r>
            <a:r>
              <a:rPr lang="tr-TR" sz="2000" dirty="0" smtClean="0"/>
              <a:t>  (mm)</a:t>
            </a:r>
          </a:p>
          <a:p>
            <a:pPr eaLnBrk="1" hangingPunct="1">
              <a:lnSpc>
                <a:spcPct val="80000"/>
              </a:lnSpc>
            </a:pPr>
            <a:endParaRPr lang="tr-TR" sz="2000" dirty="0" smtClean="0"/>
          </a:p>
          <a:p>
            <a:pPr eaLnBrk="1" hangingPunct="1">
              <a:lnSpc>
                <a:spcPct val="80000"/>
              </a:lnSpc>
              <a:buFont typeface="Wingdings 2" pitchFamily="18" charset="2"/>
              <a:buNone/>
            </a:pPr>
            <a:r>
              <a:rPr lang="tr-TR" sz="2000" dirty="0" smtClean="0">
                <a:latin typeface="Arial" charset="0"/>
              </a:rPr>
              <a:t>   </a:t>
            </a:r>
            <a:r>
              <a:rPr lang="tr-TR" sz="2000" dirty="0" smtClean="0"/>
              <a:t>eşitliği ile bulunur.</a:t>
            </a:r>
          </a:p>
          <a:p>
            <a:pPr eaLnBrk="1" hangingPunct="1">
              <a:lnSpc>
                <a:spcPct val="80000"/>
              </a:lnSpc>
            </a:pPr>
            <a:endParaRPr lang="tr-TR" sz="2000" dirty="0" smtClean="0"/>
          </a:p>
          <a:p>
            <a:pPr marL="0" indent="0" eaLnBrk="1" hangingPunct="1">
              <a:lnSpc>
                <a:spcPct val="80000"/>
              </a:lnSpc>
              <a:buNone/>
            </a:pPr>
            <a:r>
              <a:rPr lang="tr-TR" sz="2000" dirty="0" smtClean="0"/>
              <a:t>Da  =  kademenin alt sınırı (mm)</a:t>
            </a:r>
          </a:p>
          <a:p>
            <a:pPr eaLnBrk="1" hangingPunct="1">
              <a:lnSpc>
                <a:spcPct val="80000"/>
              </a:lnSpc>
            </a:pPr>
            <a:endParaRPr lang="tr-TR" sz="2000" dirty="0" smtClean="0"/>
          </a:p>
          <a:p>
            <a:pPr marL="0" indent="0" eaLnBrk="1" hangingPunct="1">
              <a:lnSpc>
                <a:spcPct val="80000"/>
              </a:lnSpc>
              <a:buNone/>
            </a:pPr>
            <a:r>
              <a:rPr lang="tr-TR" sz="2000" dirty="0" err="1" smtClean="0"/>
              <a:t>Dü</a:t>
            </a:r>
            <a:r>
              <a:rPr lang="tr-TR" sz="2000" dirty="0" smtClean="0"/>
              <a:t>  = kademenin üst sınırı (mm) </a:t>
            </a:r>
            <a:r>
              <a:rPr lang="tr-TR" sz="2000" dirty="0" err="1" smtClean="0"/>
              <a:t>dir</a:t>
            </a:r>
            <a:r>
              <a:rPr lang="tr-TR" sz="2000" dirty="0" smtClean="0"/>
              <a:t>.</a:t>
            </a:r>
          </a:p>
          <a:p>
            <a:pPr eaLnBrk="1" hangingPunct="1">
              <a:lnSpc>
                <a:spcPct val="80000"/>
              </a:lnSpc>
            </a:pPr>
            <a:endParaRPr lang="tr-TR" sz="2000" dirty="0" smtClean="0"/>
          </a:p>
          <a:p>
            <a:pPr marL="0" indent="0" eaLnBrk="1" hangingPunct="1">
              <a:lnSpc>
                <a:spcPct val="80000"/>
              </a:lnSpc>
              <a:buNone/>
            </a:pPr>
            <a:r>
              <a:rPr lang="tr-TR" sz="2000" dirty="0" smtClean="0"/>
              <a:t>[0.001 D] sıcaklık dolayısı ile meydana gelen belirsizlikler için konulmuştur.</a:t>
            </a:r>
            <a:endParaRPr lang="tr-TR" sz="2000" dirty="0" smtClean="0">
              <a:latin typeface="Arial" charset="0"/>
            </a:endParaRPr>
          </a:p>
          <a:p>
            <a:pPr eaLnBrk="1" hangingPunct="1">
              <a:lnSpc>
                <a:spcPct val="80000"/>
              </a:lnSpc>
            </a:pPr>
            <a:endParaRPr lang="tr-TR" sz="2000" dirty="0" smtClean="0">
              <a:latin typeface="Arial" charset="0"/>
            </a:endParaRPr>
          </a:p>
          <a:p>
            <a:pPr marL="0" indent="0" eaLnBrk="1" hangingPunct="1">
              <a:lnSpc>
                <a:spcPct val="80000"/>
              </a:lnSpc>
              <a:buFont typeface="Wingdings" pitchFamily="2" charset="2"/>
              <a:buNone/>
            </a:pPr>
            <a:r>
              <a:rPr lang="tr-TR" sz="2000" dirty="0" smtClean="0"/>
              <a:t>     Böylece 3.16 ve 3.17	</a:t>
            </a:r>
            <a:r>
              <a:rPr lang="tr-TR" sz="2000" dirty="0" err="1" smtClean="0"/>
              <a:t>nolu</a:t>
            </a:r>
            <a:r>
              <a:rPr lang="tr-TR" sz="2000" dirty="0" smtClean="0"/>
              <a:t> bağıntılar yardımıyla IT5 … IT16 kalite sınıfları için hesaplama yapılabilir. Uygulamada bu değerler cetveller halinde verilmektedir. </a:t>
            </a:r>
          </a:p>
        </p:txBody>
      </p:sp>
      <p:sp>
        <p:nvSpPr>
          <p:cNvPr id="5" name="5 Slayt Numarası Yer Tutucusu"/>
          <p:cNvSpPr>
            <a:spLocks noGrp="1"/>
          </p:cNvSpPr>
          <p:nvPr>
            <p:ph type="sldNum" sz="quarter" idx="12"/>
          </p:nvPr>
        </p:nvSpPr>
        <p:spPr/>
        <p:txBody>
          <a:bodyPr/>
          <a:lstStyle/>
          <a:p>
            <a:pPr>
              <a:defRPr/>
            </a:pPr>
            <a:fld id="{9A6A89A9-E4AF-48D6-8FA7-8E42A708A049}" type="slidenum">
              <a:rPr lang="tr-TR"/>
              <a:pPr>
                <a:defRPr/>
              </a:pPr>
              <a:t>15</a:t>
            </a:fld>
            <a:endParaRPr lang="tr-TR"/>
          </a:p>
        </p:txBody>
      </p:sp>
    </p:spTree>
    <p:extLst>
      <p:ext uri="{BB962C8B-B14F-4D97-AF65-F5344CB8AC3E}">
        <p14:creationId xmlns:p14="http://schemas.microsoft.com/office/powerpoint/2010/main" xmlns="" val="890221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3"/>
          <p:cNvSpPr>
            <a:spLocks noGrp="1" noChangeArrowheads="1"/>
          </p:cNvSpPr>
          <p:nvPr>
            <p:ph idx="1"/>
          </p:nvPr>
        </p:nvSpPr>
        <p:spPr>
          <a:xfrm>
            <a:off x="395288" y="1862138"/>
            <a:ext cx="8229600" cy="3295650"/>
          </a:xfrm>
        </p:spPr>
        <p:txBody>
          <a:bodyPr>
            <a:normAutofit fontScale="92500" lnSpcReduction="10000"/>
          </a:bodyPr>
          <a:lstStyle/>
          <a:p>
            <a:pPr eaLnBrk="1" hangingPunct="1">
              <a:lnSpc>
                <a:spcPct val="90000"/>
              </a:lnSpc>
              <a:buFont typeface="Wingdings" pitchFamily="2" charset="2"/>
              <a:buNone/>
            </a:pPr>
            <a:r>
              <a:rPr lang="tr-TR" sz="2000" b="1" smtClean="0"/>
              <a:t>      Kalita Sınıflarının Kullanım Alanları</a:t>
            </a:r>
          </a:p>
          <a:p>
            <a:pPr eaLnBrk="1" hangingPunct="1">
              <a:lnSpc>
                <a:spcPct val="90000"/>
              </a:lnSpc>
            </a:pPr>
            <a:endParaRPr lang="tr-TR" sz="2000" smtClean="0"/>
          </a:p>
          <a:p>
            <a:pPr eaLnBrk="1" hangingPunct="1">
              <a:lnSpc>
                <a:spcPct val="90000"/>
              </a:lnSpc>
            </a:pPr>
            <a:r>
              <a:rPr lang="tr-TR" sz="2000" smtClean="0"/>
              <a:t>0</a:t>
            </a:r>
            <a:r>
              <a:rPr lang="tr-TR" sz="2000" smtClean="0">
                <a:latin typeface="Arial" charset="0"/>
              </a:rPr>
              <a:t>,</a:t>
            </a:r>
            <a:r>
              <a:rPr lang="tr-TR" sz="2000" smtClean="0"/>
              <a:t>1… 3 : Ölçme aletleri ve mastarlar</a:t>
            </a:r>
          </a:p>
          <a:p>
            <a:pPr eaLnBrk="1" hangingPunct="1">
              <a:lnSpc>
                <a:spcPct val="90000"/>
              </a:lnSpc>
            </a:pPr>
            <a:endParaRPr lang="tr-TR" sz="2000" smtClean="0"/>
          </a:p>
          <a:p>
            <a:pPr eaLnBrk="1" hangingPunct="1">
              <a:lnSpc>
                <a:spcPct val="90000"/>
              </a:lnSpc>
            </a:pPr>
            <a:r>
              <a:rPr lang="tr-TR" sz="2000" smtClean="0"/>
              <a:t>4 … 6 : Hassas cihazlar, takım tezgahları, uçak ve uzay sanayii</a:t>
            </a:r>
          </a:p>
          <a:p>
            <a:pPr eaLnBrk="1" hangingPunct="1">
              <a:lnSpc>
                <a:spcPct val="90000"/>
              </a:lnSpc>
            </a:pPr>
            <a:endParaRPr lang="tr-TR" sz="2000" smtClean="0"/>
          </a:p>
          <a:p>
            <a:pPr eaLnBrk="1" hangingPunct="1">
              <a:lnSpc>
                <a:spcPct val="90000"/>
              </a:lnSpc>
            </a:pPr>
            <a:r>
              <a:rPr lang="tr-TR" sz="2000" smtClean="0"/>
              <a:t>7 … 9 : Normal makine, otomotiv</a:t>
            </a:r>
          </a:p>
          <a:p>
            <a:pPr eaLnBrk="1" hangingPunct="1">
              <a:lnSpc>
                <a:spcPct val="90000"/>
              </a:lnSpc>
            </a:pPr>
            <a:endParaRPr lang="tr-TR" sz="2000" smtClean="0"/>
          </a:p>
          <a:p>
            <a:pPr eaLnBrk="1" hangingPunct="1">
              <a:lnSpc>
                <a:spcPct val="90000"/>
              </a:lnSpc>
            </a:pPr>
            <a:r>
              <a:rPr lang="tr-TR" sz="2000" smtClean="0"/>
              <a:t>10 … 12: Tarım makinaları</a:t>
            </a:r>
          </a:p>
          <a:p>
            <a:pPr eaLnBrk="1" hangingPunct="1">
              <a:lnSpc>
                <a:spcPct val="90000"/>
              </a:lnSpc>
            </a:pPr>
            <a:endParaRPr lang="tr-TR" sz="2000" smtClean="0"/>
          </a:p>
          <a:p>
            <a:pPr eaLnBrk="1" hangingPunct="1">
              <a:lnSpc>
                <a:spcPct val="90000"/>
              </a:lnSpc>
            </a:pPr>
            <a:r>
              <a:rPr lang="tr-TR" sz="2000" smtClean="0"/>
              <a:t>13 … 16 :Döküm çelik konstrüksiyon ve kaba işler</a:t>
            </a:r>
          </a:p>
        </p:txBody>
      </p:sp>
      <p:sp>
        <p:nvSpPr>
          <p:cNvPr id="5" name="5 Slayt Numarası Yer Tutucusu"/>
          <p:cNvSpPr>
            <a:spLocks noGrp="1"/>
          </p:cNvSpPr>
          <p:nvPr>
            <p:ph type="sldNum" sz="quarter" idx="12"/>
          </p:nvPr>
        </p:nvSpPr>
        <p:spPr/>
        <p:txBody>
          <a:bodyPr/>
          <a:lstStyle/>
          <a:p>
            <a:pPr>
              <a:defRPr/>
            </a:pPr>
            <a:fld id="{1F31FC3F-7299-499D-9E8B-07D4E9C5D31B}" type="slidenum">
              <a:rPr lang="tr-TR"/>
              <a:pPr>
                <a:defRPr/>
              </a:pPr>
              <a:t>16</a:t>
            </a:fld>
            <a:endParaRPr lang="tr-TR"/>
          </a:p>
        </p:txBody>
      </p:sp>
    </p:spTree>
    <p:extLst>
      <p:ext uri="{BB962C8B-B14F-4D97-AF65-F5344CB8AC3E}">
        <p14:creationId xmlns:p14="http://schemas.microsoft.com/office/powerpoint/2010/main" xmlns="" val="4101469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mil ve delik toleransları ile ilgili görsel sonucu"/>
          <p:cNvPicPr>
            <a:picLocks noGrp="1"/>
          </p:cNvPicPr>
          <p:nvPr>
            <p:ph idx="1"/>
          </p:nvPr>
        </p:nvPicPr>
        <p:blipFill>
          <a:blip r:embed="rId2"/>
          <a:srcRect/>
          <a:stretch>
            <a:fillRect/>
          </a:stretch>
        </p:blipFill>
        <p:spPr bwMode="auto">
          <a:xfrm>
            <a:off x="1714480" y="1142984"/>
            <a:ext cx="5000626" cy="1933575"/>
          </a:xfrm>
          <a:prstGeom prst="rect">
            <a:avLst/>
          </a:prstGeom>
          <a:noFill/>
          <a:ln w="9525">
            <a:noFill/>
            <a:miter lim="800000"/>
            <a:headEnd/>
            <a:tailEnd/>
          </a:ln>
        </p:spPr>
      </p:pic>
      <p:pic>
        <p:nvPicPr>
          <p:cNvPr id="5" name="4 Resim" descr="mil ve delik toleransları ile ilgili görsel sonucu"/>
          <p:cNvPicPr/>
          <p:nvPr/>
        </p:nvPicPr>
        <p:blipFill>
          <a:blip r:embed="rId3"/>
          <a:srcRect/>
          <a:stretch>
            <a:fillRect/>
          </a:stretch>
        </p:blipFill>
        <p:spPr bwMode="auto">
          <a:xfrm>
            <a:off x="1928794" y="3429000"/>
            <a:ext cx="4857784" cy="1907017"/>
          </a:xfrm>
          <a:prstGeom prst="rect">
            <a:avLst/>
          </a:prstGeom>
          <a:noFill/>
          <a:ln w="9525">
            <a:noFill/>
            <a:miter lim="800000"/>
            <a:headEnd/>
            <a:tailEnd/>
          </a:ln>
        </p:spPr>
      </p:pic>
      <p:sp>
        <p:nvSpPr>
          <p:cNvPr id="6" name="5 Dikdörtgen"/>
          <p:cNvSpPr/>
          <p:nvPr/>
        </p:nvSpPr>
        <p:spPr>
          <a:xfrm>
            <a:off x="785786" y="5643578"/>
            <a:ext cx="7429552" cy="369332"/>
          </a:xfrm>
          <a:prstGeom prst="rect">
            <a:avLst/>
          </a:prstGeom>
        </p:spPr>
        <p:txBody>
          <a:bodyPr wrap="square">
            <a:spAutoFit/>
          </a:bodyPr>
          <a:lstStyle/>
          <a:p>
            <a:r>
              <a:rPr lang="tr-TR" dirty="0" smtClean="0"/>
              <a:t>www.</a:t>
            </a:r>
            <a:r>
              <a:rPr lang="tr-TR" dirty="0" err="1" smtClean="0"/>
              <a:t>muhendislikbilgileri</a:t>
            </a:r>
            <a:r>
              <a:rPr lang="tr-TR" dirty="0" smtClean="0"/>
              <a:t>.com/?</a:t>
            </a:r>
            <a:r>
              <a:rPr lang="tr-TR" dirty="0" err="1" smtClean="0"/>
              <a:t>pnum</a:t>
            </a:r>
            <a:r>
              <a:rPr lang="tr-TR" dirty="0" smtClean="0"/>
              <a:t>=118&amp;</a:t>
            </a:r>
            <a:r>
              <a:rPr lang="tr-TR" dirty="0" err="1" smtClean="0"/>
              <a:t>pt</a:t>
            </a:r>
            <a:r>
              <a:rPr lang="tr-TR" dirty="0" smtClean="0"/>
              <a:t>=GEÇME-TOLERANSLAR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3"/>
          <p:cNvSpPr>
            <a:spLocks noGrp="1" noChangeArrowheads="1"/>
          </p:cNvSpPr>
          <p:nvPr>
            <p:ph idx="1"/>
          </p:nvPr>
        </p:nvSpPr>
        <p:spPr>
          <a:xfrm>
            <a:off x="457200" y="1790700"/>
            <a:ext cx="8229600" cy="3006725"/>
          </a:xfrm>
        </p:spPr>
        <p:txBody>
          <a:bodyPr/>
          <a:lstStyle/>
          <a:p>
            <a:pPr marL="0" indent="0" eaLnBrk="1" hangingPunct="1">
              <a:lnSpc>
                <a:spcPct val="90000"/>
              </a:lnSpc>
              <a:buNone/>
            </a:pPr>
            <a:r>
              <a:rPr lang="tr-TR" sz="2000" dirty="0" smtClean="0"/>
              <a:t>b.  Tolerans bölgelerinin sıfır </a:t>
            </a:r>
            <a:r>
              <a:rPr lang="tr-TR" sz="2000" dirty="0" err="1" smtClean="0"/>
              <a:t>çizgsine</a:t>
            </a:r>
            <a:r>
              <a:rPr lang="tr-TR" sz="2000" dirty="0" smtClean="0"/>
              <a:t> uzaklıkları    ISO tolerans sisteminde delikler için A, B, C, … Z, ZA, ZB, ZC gibi büyük harfler miller için de bunların küçük harfleri kullanılmaktadır. I, L, O, Q, W harfleri kullanılmaz. Deliklerde  A … G arasında, toleransın alt ve üst sınırı pozitif J, JS toleranslarında üst sınır pozitif  alt sınır negatiftir. K ‘ dan sonrakilerin tümünde  alt üst sınır negatiftir .Millerde ise bu söylenenlerin tersi vardır. H toleransında, toleransın alt sınırı sıfır çizgisini üzerinde ve h’ da üst sınır sıfır çizgisi üzerindedir.  Böylece H toleransı birim delik  sisteminin, h toleransı da birim mil sisteminin simgesi olmaktadır.</a:t>
            </a:r>
          </a:p>
        </p:txBody>
      </p:sp>
      <p:sp>
        <p:nvSpPr>
          <p:cNvPr id="5" name="5 Slayt Numarası Yer Tutucusu"/>
          <p:cNvSpPr>
            <a:spLocks noGrp="1"/>
          </p:cNvSpPr>
          <p:nvPr>
            <p:ph type="sldNum" sz="quarter" idx="12"/>
          </p:nvPr>
        </p:nvSpPr>
        <p:spPr/>
        <p:txBody>
          <a:bodyPr/>
          <a:lstStyle/>
          <a:p>
            <a:pPr>
              <a:defRPr/>
            </a:pPr>
            <a:fld id="{79142325-0684-4556-BB4C-50793F16A617}" type="slidenum">
              <a:rPr lang="tr-TR"/>
              <a:pPr>
                <a:defRPr/>
              </a:pPr>
              <a:t>18</a:t>
            </a:fld>
            <a:endParaRPr lang="tr-TR"/>
          </a:p>
        </p:txBody>
      </p:sp>
    </p:spTree>
    <p:extLst>
      <p:ext uri="{BB962C8B-B14F-4D97-AF65-F5344CB8AC3E}">
        <p14:creationId xmlns:p14="http://schemas.microsoft.com/office/powerpoint/2010/main" xmlns="" val="43724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b="1">
                <a:solidFill>
                  <a:schemeClr val="tx2">
                    <a:tint val="100000"/>
                    <a:shade val="90000"/>
                    <a:satMod val="250000"/>
                    <a:alpha val="100000"/>
                  </a:schemeClr>
                </a:solidFill>
              </a:rPr>
              <a:t>ISO Sisteminde Geçmeler</a:t>
            </a:r>
            <a:r>
              <a:rPr lang="tr-TR">
                <a:solidFill>
                  <a:schemeClr val="tx2">
                    <a:tint val="100000"/>
                    <a:shade val="90000"/>
                    <a:satMod val="250000"/>
                    <a:alpha val="100000"/>
                  </a:schemeClr>
                </a:solidFill>
              </a:rPr>
              <a:t> </a:t>
            </a:r>
          </a:p>
        </p:txBody>
      </p:sp>
      <p:sp>
        <p:nvSpPr>
          <p:cNvPr id="172035" name="Rectangle 3"/>
          <p:cNvSpPr>
            <a:spLocks noGrp="1" noChangeArrowheads="1"/>
          </p:cNvSpPr>
          <p:nvPr>
            <p:ph idx="1"/>
          </p:nvPr>
        </p:nvSpPr>
        <p:spPr>
          <a:xfrm>
            <a:off x="533400" y="1828800"/>
            <a:ext cx="8153400" cy="4337050"/>
          </a:xfrm>
        </p:spPr>
        <p:txBody>
          <a:bodyPr/>
          <a:lstStyle/>
          <a:p>
            <a:pPr marL="0" indent="0" eaLnBrk="1" hangingPunct="1">
              <a:lnSpc>
                <a:spcPct val="80000"/>
              </a:lnSpc>
              <a:buNone/>
            </a:pPr>
            <a:r>
              <a:rPr lang="tr-TR" sz="2000" dirty="0" smtClean="0"/>
              <a:t>Bu sistemde geçmeler, Birim delik sisteminde H ve birim mil sisteminde h ile oranlanarak gösterilir. Örneğin H7/g6 veya F6/h7 gibi.</a:t>
            </a:r>
          </a:p>
          <a:p>
            <a:pPr eaLnBrk="1" hangingPunct="1">
              <a:lnSpc>
                <a:spcPct val="80000"/>
              </a:lnSpc>
            </a:pPr>
            <a:endParaRPr lang="tr-TR" sz="2000" dirty="0" smtClean="0"/>
          </a:p>
          <a:p>
            <a:pPr marL="0" indent="0" eaLnBrk="1" hangingPunct="1">
              <a:lnSpc>
                <a:spcPct val="80000"/>
              </a:lnSpc>
              <a:buNone/>
            </a:pPr>
            <a:r>
              <a:rPr lang="tr-TR" sz="2000" dirty="0" smtClean="0"/>
              <a:t>Birim Delik Sisteminde, milin a… h toleransları boşluklu geçme, </a:t>
            </a:r>
            <a:r>
              <a:rPr lang="tr-TR" sz="2000" dirty="0" err="1" smtClean="0"/>
              <a:t>js</a:t>
            </a:r>
            <a:r>
              <a:rPr lang="tr-TR" sz="2000" dirty="0" smtClean="0"/>
              <a:t>… m toleransları ara geçme ve s… </a:t>
            </a:r>
            <a:r>
              <a:rPr lang="tr-TR" sz="2000" dirty="0" err="1" smtClean="0"/>
              <a:t>zc</a:t>
            </a:r>
            <a:r>
              <a:rPr lang="tr-TR" sz="2000" dirty="0" smtClean="0"/>
              <a:t> toleransları sıkı geçme meydana getirir. n, p, r toleransları, hassas (küçük)toleranslarda sıkı geçme; kaba (büyük) toleranslarda ara geçme </a:t>
            </a:r>
            <a:r>
              <a:rPr lang="tr-TR" sz="2000" dirty="0" err="1" smtClean="0"/>
              <a:t>oluşturular</a:t>
            </a:r>
            <a:r>
              <a:rPr lang="tr-TR" sz="2000" dirty="0" smtClean="0"/>
              <a:t>.</a:t>
            </a:r>
          </a:p>
          <a:p>
            <a:pPr eaLnBrk="1" hangingPunct="1">
              <a:lnSpc>
                <a:spcPct val="80000"/>
              </a:lnSpc>
            </a:pPr>
            <a:endParaRPr lang="tr-TR" sz="2000" dirty="0" smtClean="0"/>
          </a:p>
          <a:p>
            <a:pPr marL="0" indent="0" eaLnBrk="1" hangingPunct="1">
              <a:lnSpc>
                <a:spcPct val="80000"/>
              </a:lnSpc>
              <a:buNone/>
            </a:pPr>
            <a:r>
              <a:rPr lang="tr-TR" sz="2000" dirty="0" smtClean="0"/>
              <a:t>Birim mil sisteminde ; deliğin A … H toleransları boşluklu geçme, </a:t>
            </a:r>
            <a:r>
              <a:rPr lang="tr-TR" sz="2000" dirty="0" err="1" smtClean="0"/>
              <a:t>js</a:t>
            </a:r>
            <a:r>
              <a:rPr lang="tr-TR" sz="2000" dirty="0" smtClean="0"/>
              <a:t> … m toleransları ara geçme, s… </a:t>
            </a:r>
            <a:r>
              <a:rPr lang="tr-TR" sz="2000" dirty="0" err="1" smtClean="0"/>
              <a:t>zc</a:t>
            </a:r>
            <a:r>
              <a:rPr lang="tr-TR" sz="2000" dirty="0" smtClean="0"/>
              <a:t> toleransları sıkı geçme oluşturur. n, p, r toleransları hassas toleranslarda sıkı geçme ve kaba toleranslarda ara geçme oluşturur.</a:t>
            </a:r>
          </a:p>
          <a:p>
            <a:pPr eaLnBrk="1" hangingPunct="1">
              <a:lnSpc>
                <a:spcPct val="80000"/>
              </a:lnSpc>
            </a:pPr>
            <a:endParaRPr lang="tr-TR" sz="2000" dirty="0" smtClean="0"/>
          </a:p>
          <a:p>
            <a:pPr marL="0" indent="0" eaLnBrk="1" hangingPunct="1">
              <a:lnSpc>
                <a:spcPct val="80000"/>
              </a:lnSpc>
              <a:buNone/>
            </a:pPr>
            <a:r>
              <a:rPr lang="tr-TR" sz="2000" dirty="0" smtClean="0"/>
              <a:t>Teknik bakımdan birim delik ve mil sistemi fark etmez. Ekonomik yönden birim delik tercih edilir.</a:t>
            </a:r>
          </a:p>
        </p:txBody>
      </p:sp>
      <p:sp>
        <p:nvSpPr>
          <p:cNvPr id="6" name="5 Slayt Numarası Yer Tutucusu"/>
          <p:cNvSpPr>
            <a:spLocks noGrp="1"/>
          </p:cNvSpPr>
          <p:nvPr>
            <p:ph type="sldNum" sz="quarter" idx="12"/>
          </p:nvPr>
        </p:nvSpPr>
        <p:spPr/>
        <p:txBody>
          <a:bodyPr/>
          <a:lstStyle/>
          <a:p>
            <a:pPr>
              <a:defRPr/>
            </a:pPr>
            <a:fld id="{888DCCC7-4E8D-4197-95AC-3EDFA9ECB34B}" type="slidenum">
              <a:rPr lang="tr-TR"/>
              <a:pPr>
                <a:defRPr/>
              </a:pPr>
              <a:t>19</a:t>
            </a:fld>
            <a:endParaRPr lang="tr-TR"/>
          </a:p>
        </p:txBody>
      </p:sp>
    </p:spTree>
    <p:extLst>
      <p:ext uri="{BB962C8B-B14F-4D97-AF65-F5344CB8AC3E}">
        <p14:creationId xmlns:p14="http://schemas.microsoft.com/office/powerpoint/2010/main" xmlns="" val="1881602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457200" y="253536"/>
            <a:ext cx="8229600" cy="1143000"/>
          </a:xfrm>
        </p:spPr>
        <p:txBody>
          <a:bodyPr>
            <a:normAutofit/>
          </a:bodyPr>
          <a:lstStyle/>
          <a:p>
            <a:pPr marL="54864" indent="0" eaLnBrk="1" fontAlgn="auto" hangingPunct="1">
              <a:spcAft>
                <a:spcPts val="0"/>
              </a:spcAft>
              <a:defRPr/>
            </a:pPr>
            <a:r>
              <a:rPr lang="tr-TR" sz="4000" b="1">
                <a:solidFill>
                  <a:schemeClr val="tx2">
                    <a:tint val="100000"/>
                    <a:shade val="90000"/>
                    <a:satMod val="250000"/>
                    <a:alpha val="100000"/>
                  </a:schemeClr>
                </a:solidFill>
              </a:rPr>
              <a:t>TOLERANS VE YÜZEY KALİTELERİ</a:t>
            </a:r>
            <a:r>
              <a:rPr lang="tr-TR" sz="4000">
                <a:solidFill>
                  <a:schemeClr val="tx2">
                    <a:tint val="100000"/>
                    <a:shade val="90000"/>
                    <a:satMod val="250000"/>
                    <a:alpha val="100000"/>
                  </a:schemeClr>
                </a:solidFill>
              </a:rPr>
              <a:t> </a:t>
            </a:r>
          </a:p>
        </p:txBody>
      </p:sp>
      <p:sp>
        <p:nvSpPr>
          <p:cNvPr id="150531" name="Rectangle 3"/>
          <p:cNvSpPr>
            <a:spLocks noGrp="1" noChangeArrowheads="1"/>
          </p:cNvSpPr>
          <p:nvPr>
            <p:ph idx="1"/>
          </p:nvPr>
        </p:nvSpPr>
        <p:spPr>
          <a:xfrm>
            <a:off x="457200" y="2438400"/>
            <a:ext cx="8229600" cy="3151188"/>
          </a:xfrm>
        </p:spPr>
        <p:txBody>
          <a:bodyPr>
            <a:normAutofit lnSpcReduction="10000"/>
          </a:bodyPr>
          <a:lstStyle/>
          <a:p>
            <a:pPr marL="0" indent="0" eaLnBrk="1" hangingPunct="1">
              <a:lnSpc>
                <a:spcPct val="90000"/>
              </a:lnSpc>
              <a:buNone/>
            </a:pPr>
            <a:r>
              <a:rPr lang="tr-TR" sz="2000" dirty="0" smtClean="0"/>
              <a:t>Konstrüksiyon işlemi makinanın komple ve imalat resimlerinin çizilmesi ile sonuçlanır. Bu resimler boyut ve imalat yönünden tüm bilgileri içermelidir. Parçanın kolay ve ekonomik işlenmesi için boyut toleransı, şekil toleransı ve yüzey kalitesi belirtilmelidir.</a:t>
            </a:r>
          </a:p>
          <a:p>
            <a:pPr eaLnBrk="1" hangingPunct="1">
              <a:lnSpc>
                <a:spcPct val="90000"/>
              </a:lnSpc>
            </a:pPr>
            <a:endParaRPr lang="tr-TR" sz="2000" dirty="0" smtClean="0"/>
          </a:p>
          <a:p>
            <a:pPr eaLnBrk="1" hangingPunct="1">
              <a:lnSpc>
                <a:spcPct val="90000"/>
              </a:lnSpc>
              <a:buFont typeface="Wingdings 2" pitchFamily="18" charset="2"/>
              <a:buNone/>
            </a:pPr>
            <a:r>
              <a:rPr lang="tr-TR" sz="2000" b="1" dirty="0" smtClean="0">
                <a:latin typeface="Arial" charset="0"/>
              </a:rPr>
              <a:t>    </a:t>
            </a:r>
            <a:r>
              <a:rPr lang="tr-TR" sz="2000" b="1" dirty="0" smtClean="0"/>
              <a:t>Tolerans iki nedenle gereklidir: </a:t>
            </a:r>
          </a:p>
          <a:p>
            <a:pPr eaLnBrk="1" hangingPunct="1">
              <a:lnSpc>
                <a:spcPct val="90000"/>
              </a:lnSpc>
            </a:pPr>
            <a:endParaRPr lang="tr-TR" sz="2000" b="1" dirty="0" smtClean="0"/>
          </a:p>
          <a:p>
            <a:pPr eaLnBrk="1" hangingPunct="1">
              <a:lnSpc>
                <a:spcPct val="90000"/>
              </a:lnSpc>
            </a:pPr>
            <a:r>
              <a:rPr lang="tr-TR" sz="2000" dirty="0" smtClean="0"/>
              <a:t>Parça en hassas tezgahta bile tam boyutunda işlenemez. </a:t>
            </a:r>
          </a:p>
          <a:p>
            <a:pPr eaLnBrk="1" hangingPunct="1">
              <a:lnSpc>
                <a:spcPct val="90000"/>
              </a:lnSpc>
            </a:pPr>
            <a:endParaRPr lang="tr-TR" sz="2000" dirty="0" smtClean="0"/>
          </a:p>
          <a:p>
            <a:pPr eaLnBrk="1" hangingPunct="1">
              <a:lnSpc>
                <a:spcPct val="90000"/>
              </a:lnSpc>
            </a:pPr>
            <a:r>
              <a:rPr lang="tr-TR" sz="2000" dirty="0" smtClean="0"/>
              <a:t>Buna gerek de yoktur</a:t>
            </a:r>
            <a:r>
              <a:rPr lang="tr-TR" sz="2000" dirty="0" smtClean="0">
                <a:latin typeface="Arial" charset="0"/>
              </a:rPr>
              <a:t>.</a:t>
            </a:r>
            <a:r>
              <a:rPr lang="tr-TR" sz="2000" dirty="0" smtClean="0"/>
              <a:t> </a:t>
            </a:r>
          </a:p>
        </p:txBody>
      </p:sp>
      <p:sp>
        <p:nvSpPr>
          <p:cNvPr id="6" name="5 Slayt Numarası Yer Tutucusu"/>
          <p:cNvSpPr>
            <a:spLocks noGrp="1"/>
          </p:cNvSpPr>
          <p:nvPr>
            <p:ph type="sldNum" sz="quarter" idx="12"/>
          </p:nvPr>
        </p:nvSpPr>
        <p:spPr/>
        <p:txBody>
          <a:bodyPr/>
          <a:lstStyle/>
          <a:p>
            <a:pPr>
              <a:defRPr/>
            </a:pPr>
            <a:fld id="{76BA8D89-09ED-49C2-A15E-47FBCA9044B6}" type="slidenum">
              <a:rPr lang="tr-TR"/>
              <a:pPr>
                <a:defRPr/>
              </a:pPr>
              <a:t>2</a:t>
            </a:fld>
            <a:endParaRPr lang="tr-TR"/>
          </a:p>
        </p:txBody>
      </p:sp>
    </p:spTree>
    <p:extLst>
      <p:ext uri="{BB962C8B-B14F-4D97-AF65-F5344CB8AC3E}">
        <p14:creationId xmlns:p14="http://schemas.microsoft.com/office/powerpoint/2010/main" xmlns="" val="26364618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mastar ile ölçme ile ilgili görsel sonucu"/>
          <p:cNvPicPr>
            <a:picLocks noGrp="1"/>
          </p:cNvPicPr>
          <p:nvPr>
            <p:ph idx="1"/>
          </p:nvPr>
        </p:nvPicPr>
        <p:blipFill>
          <a:blip r:embed="rId2"/>
          <a:srcRect b="6170"/>
          <a:stretch>
            <a:fillRect/>
          </a:stretch>
        </p:blipFill>
        <p:spPr bwMode="auto">
          <a:xfrm>
            <a:off x="1214414" y="1935163"/>
            <a:ext cx="5786478" cy="3779853"/>
          </a:xfrm>
          <a:prstGeom prst="rect">
            <a:avLst/>
          </a:prstGeom>
          <a:noFill/>
          <a:ln w="9525">
            <a:noFill/>
            <a:miter lim="800000"/>
            <a:headEnd/>
            <a:tailEnd/>
          </a:ln>
        </p:spPr>
      </p:pic>
      <p:sp>
        <p:nvSpPr>
          <p:cNvPr id="3" name="2 Dikdörtgen"/>
          <p:cNvSpPr/>
          <p:nvPr/>
        </p:nvSpPr>
        <p:spPr>
          <a:xfrm>
            <a:off x="214282" y="5857892"/>
            <a:ext cx="8501122" cy="369332"/>
          </a:xfrm>
          <a:prstGeom prst="rect">
            <a:avLst/>
          </a:prstGeom>
        </p:spPr>
        <p:txBody>
          <a:bodyPr wrap="square">
            <a:spAutoFit/>
          </a:bodyPr>
          <a:lstStyle/>
          <a:p>
            <a:r>
              <a:rPr lang="fi-FI" dirty="0" smtClean="0"/>
              <a:t>www.metaluzmani.com › ÖLÇME VE KONTROL › MARKALAMA VE TAKIMLAR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3"/>
          <p:cNvSpPr>
            <a:spLocks noGrp="1" noChangeArrowheads="1"/>
          </p:cNvSpPr>
          <p:nvPr>
            <p:ph idx="1"/>
          </p:nvPr>
        </p:nvSpPr>
        <p:spPr>
          <a:xfrm>
            <a:off x="457200" y="1989138"/>
            <a:ext cx="8229600" cy="2935287"/>
          </a:xfrm>
        </p:spPr>
        <p:txBody>
          <a:bodyPr/>
          <a:lstStyle/>
          <a:p>
            <a:pPr marL="0" indent="0" eaLnBrk="1" hangingPunct="1">
              <a:lnSpc>
                <a:spcPct val="90000"/>
              </a:lnSpc>
              <a:buNone/>
            </a:pPr>
            <a:r>
              <a:rPr lang="tr-TR" sz="2000" dirty="0" smtClean="0"/>
              <a:t>Tolerans seçiminde dikkatli olunmalıdır. Gereğinden hassas tolerans maliyeti çok fazla artırır. </a:t>
            </a:r>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Tolerans seçilirken;</a:t>
            </a:r>
          </a:p>
          <a:p>
            <a:pPr eaLnBrk="1" hangingPunct="1">
              <a:lnSpc>
                <a:spcPct val="90000"/>
              </a:lnSpc>
            </a:pPr>
            <a:endParaRPr lang="tr-TR" sz="2000" dirty="0" smtClean="0"/>
          </a:p>
          <a:p>
            <a:pPr eaLnBrk="1" hangingPunct="1">
              <a:lnSpc>
                <a:spcPct val="90000"/>
              </a:lnSpc>
            </a:pPr>
            <a:r>
              <a:rPr lang="tr-TR" sz="2000" dirty="0" smtClean="0"/>
              <a:t>Fonksiyonun yerine getirilebilmesi için, elemanlar arasındaki boşluk veya sıklığın minimum ve maksimum değerleri tayin edilir. </a:t>
            </a:r>
          </a:p>
          <a:p>
            <a:pPr eaLnBrk="1" hangingPunct="1">
              <a:lnSpc>
                <a:spcPct val="90000"/>
              </a:lnSpc>
            </a:pPr>
            <a:endParaRPr lang="tr-TR" sz="2000" dirty="0" smtClean="0"/>
          </a:p>
          <a:p>
            <a:pPr eaLnBrk="1" hangingPunct="1">
              <a:lnSpc>
                <a:spcPct val="90000"/>
              </a:lnSpc>
            </a:pPr>
            <a:r>
              <a:rPr lang="tr-TR" sz="2000" dirty="0" smtClean="0"/>
              <a:t>Bu değerleri yerine getirecek geçmeler seçilir.</a:t>
            </a:r>
          </a:p>
        </p:txBody>
      </p:sp>
      <p:sp>
        <p:nvSpPr>
          <p:cNvPr id="5" name="5 Slayt Numarası Yer Tutucusu"/>
          <p:cNvSpPr>
            <a:spLocks noGrp="1"/>
          </p:cNvSpPr>
          <p:nvPr>
            <p:ph type="sldNum" sz="quarter" idx="12"/>
          </p:nvPr>
        </p:nvSpPr>
        <p:spPr/>
        <p:txBody>
          <a:bodyPr/>
          <a:lstStyle/>
          <a:p>
            <a:pPr>
              <a:defRPr/>
            </a:pPr>
            <a:fld id="{E955BF29-3ED5-47BF-936A-C0957956636A}" type="slidenum">
              <a:rPr lang="tr-TR"/>
              <a:pPr>
                <a:defRPr/>
              </a:pPr>
              <a:t>21</a:t>
            </a:fld>
            <a:endParaRPr lang="tr-TR"/>
          </a:p>
        </p:txBody>
      </p:sp>
    </p:spTree>
    <p:extLst>
      <p:ext uri="{BB962C8B-B14F-4D97-AF65-F5344CB8AC3E}">
        <p14:creationId xmlns:p14="http://schemas.microsoft.com/office/powerpoint/2010/main" xmlns="" val="2073903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457200" y="253536"/>
            <a:ext cx="8229600" cy="1143000"/>
          </a:xfrm>
        </p:spPr>
        <p:txBody>
          <a:bodyPr/>
          <a:lstStyle/>
          <a:p>
            <a:pPr marL="54864" indent="0" eaLnBrk="1" fontAlgn="auto" hangingPunct="1">
              <a:spcAft>
                <a:spcPts val="0"/>
              </a:spcAft>
              <a:defRPr/>
            </a:pPr>
            <a:r>
              <a:rPr lang="tr-TR" b="1">
                <a:solidFill>
                  <a:schemeClr val="tx2">
                    <a:tint val="100000"/>
                    <a:shade val="90000"/>
                    <a:satMod val="250000"/>
                    <a:alpha val="100000"/>
                  </a:schemeClr>
                </a:solidFill>
              </a:rPr>
              <a:t>Yüzey Kalitesi</a:t>
            </a:r>
            <a:r>
              <a:rPr lang="tr-TR">
                <a:solidFill>
                  <a:schemeClr val="tx2">
                    <a:tint val="100000"/>
                    <a:shade val="90000"/>
                    <a:satMod val="250000"/>
                    <a:alpha val="100000"/>
                  </a:schemeClr>
                </a:solidFill>
              </a:rPr>
              <a:t> </a:t>
            </a:r>
          </a:p>
        </p:txBody>
      </p:sp>
      <p:sp>
        <p:nvSpPr>
          <p:cNvPr id="174083" name="Rectangle 3"/>
          <p:cNvSpPr>
            <a:spLocks noGrp="1" noChangeArrowheads="1"/>
          </p:cNvSpPr>
          <p:nvPr>
            <p:ph idx="1"/>
          </p:nvPr>
        </p:nvSpPr>
        <p:spPr>
          <a:xfrm>
            <a:off x="457200" y="2708275"/>
            <a:ext cx="8229600" cy="1711325"/>
          </a:xfrm>
        </p:spPr>
        <p:txBody>
          <a:bodyPr/>
          <a:lstStyle/>
          <a:p>
            <a:pPr marL="0" indent="0" eaLnBrk="1" hangingPunct="1">
              <a:buNone/>
            </a:pPr>
            <a:r>
              <a:rPr lang="tr-TR" sz="2000" dirty="0" smtClean="0"/>
              <a:t>Yüzey kalitesi, parçanın yüzeyinde bulunan takım izleri, hatalar ve dalgalar gibi </a:t>
            </a:r>
            <a:r>
              <a:rPr lang="tr-TR" sz="2000" dirty="0" err="1" smtClean="0"/>
              <a:t>düzgünlüksüzlerin</a:t>
            </a:r>
            <a:r>
              <a:rPr lang="tr-TR" sz="2000" dirty="0" smtClean="0"/>
              <a:t> tümüdür. Bu </a:t>
            </a:r>
            <a:r>
              <a:rPr lang="tr-TR" sz="2000" dirty="0" err="1" smtClean="0"/>
              <a:t>düzgünlüksüzler</a:t>
            </a:r>
            <a:r>
              <a:rPr lang="tr-TR" sz="2000" dirty="0" smtClean="0"/>
              <a:t>, parçalar arasındaki gerçek temas yüzeyini küçültmekte sürtünmeyi ve aşınmayı artırmakta, yorulma mukavemetini azaltmaktadır. </a:t>
            </a:r>
          </a:p>
        </p:txBody>
      </p:sp>
      <p:sp>
        <p:nvSpPr>
          <p:cNvPr id="6" name="5 Slayt Numarası Yer Tutucusu"/>
          <p:cNvSpPr>
            <a:spLocks noGrp="1"/>
          </p:cNvSpPr>
          <p:nvPr>
            <p:ph type="sldNum" sz="quarter" idx="12"/>
          </p:nvPr>
        </p:nvSpPr>
        <p:spPr/>
        <p:txBody>
          <a:bodyPr/>
          <a:lstStyle/>
          <a:p>
            <a:pPr>
              <a:defRPr/>
            </a:pPr>
            <a:fld id="{BAD91334-79AD-4B70-BBD4-3CAE68D840A1}" type="slidenum">
              <a:rPr lang="tr-TR"/>
              <a:pPr>
                <a:defRPr/>
              </a:pPr>
              <a:t>22</a:t>
            </a:fld>
            <a:endParaRPr lang="tr-TR"/>
          </a:p>
        </p:txBody>
      </p:sp>
    </p:spTree>
    <p:extLst>
      <p:ext uri="{BB962C8B-B14F-4D97-AF65-F5344CB8AC3E}">
        <p14:creationId xmlns:p14="http://schemas.microsoft.com/office/powerpoint/2010/main" xmlns="" val="42053834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467544" y="1124744"/>
            <a:ext cx="8229600" cy="1143000"/>
          </a:xfrm>
        </p:spPr>
        <p:txBody>
          <a:bodyPr>
            <a:normAutofit/>
          </a:bodyPr>
          <a:lstStyle/>
          <a:p>
            <a:pPr marL="54864" indent="0" eaLnBrk="1" fontAlgn="auto" hangingPunct="1">
              <a:spcAft>
                <a:spcPts val="0"/>
              </a:spcAft>
              <a:defRPr/>
            </a:pPr>
            <a:r>
              <a:rPr lang="tr-TR" sz="2200" dirty="0">
                <a:solidFill>
                  <a:schemeClr val="tx1"/>
                </a:solidFill>
              </a:rPr>
              <a:t>Uygulamada yüzey kalitesine, yüzey dalgalanmaları ve yüzey pürüzlülüğü etki etmektedir. </a:t>
            </a:r>
            <a:r>
              <a:rPr lang="tr-TR" sz="2200" dirty="0" smtClean="0">
                <a:solidFill>
                  <a:schemeClr val="tx1"/>
                </a:solidFill>
              </a:rPr>
              <a:t>.Yüzey </a:t>
            </a:r>
            <a:r>
              <a:rPr lang="tr-TR" sz="2200" dirty="0">
                <a:solidFill>
                  <a:schemeClr val="tx1"/>
                </a:solidFill>
              </a:rPr>
              <a:t>dalgalanmaları esas şekil hatalarına girer. Burada sadece pürüzlülük incelenecektir.</a:t>
            </a:r>
          </a:p>
        </p:txBody>
      </p:sp>
      <p:sp>
        <p:nvSpPr>
          <p:cNvPr id="6" name="5 Slayt Numarası Yer Tutucusu"/>
          <p:cNvSpPr>
            <a:spLocks noGrp="1"/>
          </p:cNvSpPr>
          <p:nvPr>
            <p:ph type="sldNum" sz="quarter" idx="12"/>
          </p:nvPr>
        </p:nvSpPr>
        <p:spPr/>
        <p:txBody>
          <a:bodyPr/>
          <a:lstStyle/>
          <a:p>
            <a:pPr>
              <a:defRPr/>
            </a:pPr>
            <a:fld id="{FD01A067-6A12-4464-B910-4FC102C52D5A}" type="slidenum">
              <a:rPr lang="tr-TR"/>
              <a:pPr>
                <a:defRPr/>
              </a:pPr>
              <a:t>23</a:t>
            </a:fld>
            <a:endParaRPr lang="tr-TR"/>
          </a:p>
        </p:txBody>
      </p:sp>
      <p:pic>
        <p:nvPicPr>
          <p:cNvPr id="9" name="8 İçerik Yer Tutucusu" descr="surface roughness ile ilgili görsel sonucu"/>
          <p:cNvPicPr>
            <a:picLocks noGrp="1"/>
          </p:cNvPicPr>
          <p:nvPr>
            <p:ph idx="1"/>
          </p:nvPr>
        </p:nvPicPr>
        <p:blipFill>
          <a:blip r:embed="rId2"/>
          <a:srcRect/>
          <a:stretch>
            <a:fillRect/>
          </a:stretch>
        </p:blipFill>
        <p:spPr bwMode="auto">
          <a:xfrm>
            <a:off x="1928794" y="2500306"/>
            <a:ext cx="5542858" cy="3371429"/>
          </a:xfrm>
          <a:prstGeom prst="rect">
            <a:avLst/>
          </a:prstGeom>
          <a:noFill/>
          <a:ln w="9525">
            <a:noFill/>
            <a:miter lim="800000"/>
            <a:headEnd/>
            <a:tailEnd/>
          </a:ln>
        </p:spPr>
      </p:pic>
      <p:sp>
        <p:nvSpPr>
          <p:cNvPr id="5" name="4 Dikdörtgen"/>
          <p:cNvSpPr/>
          <p:nvPr/>
        </p:nvSpPr>
        <p:spPr>
          <a:xfrm>
            <a:off x="1928794" y="5786454"/>
            <a:ext cx="5857916" cy="369332"/>
          </a:xfrm>
          <a:prstGeom prst="rect">
            <a:avLst/>
          </a:prstGeom>
        </p:spPr>
        <p:txBody>
          <a:bodyPr wrap="square">
            <a:spAutoFit/>
          </a:bodyPr>
          <a:lstStyle/>
          <a:p>
            <a:r>
              <a:rPr lang="tr-TR" dirty="0" smtClean="0"/>
              <a:t>https://www.sae.org/standards/content/as291a</a:t>
            </a:r>
            <a:endParaRPr lang="tr-TR" dirty="0"/>
          </a:p>
        </p:txBody>
      </p:sp>
    </p:spTree>
    <p:extLst>
      <p:ext uri="{BB962C8B-B14F-4D97-AF65-F5344CB8AC3E}">
        <p14:creationId xmlns:p14="http://schemas.microsoft.com/office/powerpoint/2010/main" xmlns="" val="18416105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3"/>
          <p:cNvSpPr>
            <a:spLocks noGrp="1" noChangeArrowheads="1"/>
          </p:cNvSpPr>
          <p:nvPr>
            <p:ph idx="1"/>
          </p:nvPr>
        </p:nvSpPr>
        <p:spPr>
          <a:xfrm>
            <a:off x="379413" y="981075"/>
            <a:ext cx="8153400" cy="4321175"/>
          </a:xfrm>
        </p:spPr>
        <p:txBody>
          <a:bodyPr>
            <a:normAutofit/>
          </a:bodyPr>
          <a:lstStyle/>
          <a:p>
            <a:pPr marL="0" indent="0" eaLnBrk="1" hangingPunct="1">
              <a:lnSpc>
                <a:spcPct val="90000"/>
              </a:lnSpc>
              <a:buNone/>
            </a:pPr>
            <a:r>
              <a:rPr lang="tr-TR" sz="2000" dirty="0" smtClean="0"/>
              <a:t>Pürüzlülük incelenirken, bir örnek uzunluğu l alınır. Bu uzunluk boyunca pürüzlülük profili incelenir. Profilin ortalama çizgisinin altında kalan boşluk alanları ile üstünde kalan çıkıntıların alanları birbirine eşittir (A</a:t>
            </a:r>
            <a:r>
              <a:rPr lang="tr-TR" sz="2000" baseline="-25000" dirty="0" smtClean="0"/>
              <a:t>1</a:t>
            </a:r>
            <a:r>
              <a:rPr lang="tr-TR" sz="2000" dirty="0" smtClean="0"/>
              <a:t>=A</a:t>
            </a:r>
            <a:r>
              <a:rPr lang="tr-TR" sz="2000" baseline="-25000" dirty="0" smtClean="0"/>
              <a:t>2</a:t>
            </a:r>
            <a:r>
              <a:rPr lang="tr-TR" sz="2000" dirty="0" smtClean="0"/>
              <a:t>). </a:t>
            </a:r>
          </a:p>
          <a:p>
            <a:pPr eaLnBrk="1" hangingPunct="1">
              <a:lnSpc>
                <a:spcPct val="90000"/>
              </a:lnSpc>
            </a:pPr>
            <a:endParaRPr lang="tr-TR" sz="2000" dirty="0" smtClean="0"/>
          </a:p>
          <a:p>
            <a:pPr marL="0" indent="0" eaLnBrk="1" hangingPunct="1">
              <a:lnSpc>
                <a:spcPct val="90000"/>
              </a:lnSpc>
              <a:buNone/>
            </a:pPr>
            <a:r>
              <a:rPr lang="tr-TR" sz="2000" dirty="0" smtClean="0"/>
              <a:t>Referans profil ( şekilde yüzeyin geometrik çizgisi) ile profil ortalama çizgisi arasındaki uzaklık </a:t>
            </a:r>
            <a:r>
              <a:rPr lang="tr-TR" sz="2000" dirty="0" err="1" smtClean="0"/>
              <a:t>Rp</a:t>
            </a:r>
            <a:r>
              <a:rPr lang="tr-TR" sz="2000" dirty="0" smtClean="0"/>
              <a:t> ve referans profile göre en derin profilin derinliği </a:t>
            </a:r>
            <a:r>
              <a:rPr lang="tr-TR" sz="2000" dirty="0" err="1" smtClean="0"/>
              <a:t>Rt</a:t>
            </a:r>
            <a:r>
              <a:rPr lang="tr-TR" sz="2000" dirty="0" smtClean="0"/>
              <a:t> olmaktadır.</a:t>
            </a:r>
          </a:p>
          <a:p>
            <a:pPr eaLnBrk="1" hangingPunct="1">
              <a:lnSpc>
                <a:spcPct val="90000"/>
              </a:lnSpc>
            </a:pPr>
            <a:endParaRPr lang="tr-TR" sz="2000" dirty="0" smtClean="0"/>
          </a:p>
          <a:p>
            <a:pPr marL="0" indent="0" eaLnBrk="1" hangingPunct="1">
              <a:lnSpc>
                <a:spcPct val="90000"/>
              </a:lnSpc>
              <a:buNone/>
            </a:pPr>
            <a:r>
              <a:rPr lang="tr-TR" sz="2000" dirty="0" smtClean="0"/>
              <a:t>Ortalama çizgi sisteminde pürüzlülüğü tayin eden faktörler ; aritmetik ortalama </a:t>
            </a:r>
            <a:r>
              <a:rPr lang="tr-TR" sz="2000" dirty="0" err="1" smtClean="0"/>
              <a:t>Ra</a:t>
            </a:r>
            <a:r>
              <a:rPr lang="tr-TR" sz="2000" dirty="0" smtClean="0"/>
              <a:t> , ezilme yüksekliği </a:t>
            </a:r>
            <a:r>
              <a:rPr lang="tr-TR" sz="2000" dirty="0" err="1" smtClean="0"/>
              <a:t>Rp</a:t>
            </a:r>
            <a:r>
              <a:rPr lang="tr-TR" sz="2000" dirty="0" smtClean="0"/>
              <a:t> ve pürüzlülüğün derinliği </a:t>
            </a:r>
            <a:r>
              <a:rPr lang="tr-TR" sz="2000" dirty="0" err="1" smtClean="0"/>
              <a:t>Rt</a:t>
            </a:r>
            <a:r>
              <a:rPr lang="tr-TR" sz="2000" dirty="0" smtClean="0"/>
              <a:t> olmaktadır.</a:t>
            </a:r>
          </a:p>
          <a:p>
            <a:pPr eaLnBrk="1" hangingPunct="1">
              <a:lnSpc>
                <a:spcPct val="90000"/>
              </a:lnSpc>
            </a:pPr>
            <a:endParaRPr lang="tr-TR" sz="2000" dirty="0" smtClean="0"/>
          </a:p>
          <a:p>
            <a:pPr marL="0" indent="0" eaLnBrk="1" hangingPunct="1">
              <a:lnSpc>
                <a:spcPct val="90000"/>
              </a:lnSpc>
              <a:buNone/>
            </a:pPr>
            <a:r>
              <a:rPr lang="tr-TR" sz="2000" dirty="0" smtClean="0"/>
              <a:t>Yüzey pürüzlülüğünün birimi mikron ve mikro </a:t>
            </a:r>
            <a:r>
              <a:rPr lang="tr-TR" sz="2000" dirty="0" err="1" smtClean="0"/>
              <a:t>inch’tir</a:t>
            </a:r>
            <a:r>
              <a:rPr lang="tr-TR" sz="2000" dirty="0" smtClean="0"/>
              <a:t>. (1 µm = 40 µin.)</a:t>
            </a:r>
          </a:p>
        </p:txBody>
      </p:sp>
      <p:sp>
        <p:nvSpPr>
          <p:cNvPr id="5" name="5 Slayt Numarası Yer Tutucusu"/>
          <p:cNvSpPr>
            <a:spLocks noGrp="1"/>
          </p:cNvSpPr>
          <p:nvPr>
            <p:ph type="sldNum" sz="quarter" idx="12"/>
          </p:nvPr>
        </p:nvSpPr>
        <p:spPr/>
        <p:txBody>
          <a:bodyPr/>
          <a:lstStyle/>
          <a:p>
            <a:pPr>
              <a:defRPr/>
            </a:pPr>
            <a:fld id="{BF304556-A992-4061-8173-BE50309C76DE}" type="slidenum">
              <a:rPr lang="tr-TR"/>
              <a:pPr>
                <a:defRPr/>
              </a:pPr>
              <a:t>24</a:t>
            </a:fld>
            <a:endParaRPr lang="tr-TR"/>
          </a:p>
        </p:txBody>
      </p:sp>
    </p:spTree>
    <p:extLst>
      <p:ext uri="{BB962C8B-B14F-4D97-AF65-F5344CB8AC3E}">
        <p14:creationId xmlns:p14="http://schemas.microsoft.com/office/powerpoint/2010/main" xmlns="" val="937954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457200" y="253536"/>
            <a:ext cx="8229600" cy="1143000"/>
          </a:xfrm>
        </p:spPr>
        <p:txBody>
          <a:bodyPr/>
          <a:lstStyle/>
          <a:p>
            <a:pPr marL="838200" indent="-838200" eaLnBrk="1" fontAlgn="auto" hangingPunct="1">
              <a:spcAft>
                <a:spcPts val="0"/>
              </a:spcAft>
              <a:defRPr/>
            </a:pPr>
            <a:r>
              <a:rPr lang="tr-TR" b="1">
                <a:solidFill>
                  <a:schemeClr val="tx2">
                    <a:tint val="100000"/>
                    <a:shade val="90000"/>
                    <a:satMod val="250000"/>
                    <a:alpha val="100000"/>
                  </a:schemeClr>
                </a:solidFill>
              </a:rPr>
              <a:t>Toleranslar ve Geçmeler</a:t>
            </a:r>
          </a:p>
        </p:txBody>
      </p:sp>
      <p:sp>
        <p:nvSpPr>
          <p:cNvPr id="151555" name="Rectangle 3"/>
          <p:cNvSpPr>
            <a:spLocks noGrp="1" noChangeArrowheads="1"/>
          </p:cNvSpPr>
          <p:nvPr>
            <p:ph idx="1"/>
          </p:nvPr>
        </p:nvSpPr>
        <p:spPr>
          <a:xfrm>
            <a:off x="457200" y="2781300"/>
            <a:ext cx="8229600" cy="1927225"/>
          </a:xfrm>
        </p:spPr>
        <p:txBody>
          <a:bodyPr/>
          <a:lstStyle/>
          <a:p>
            <a:pPr eaLnBrk="1" hangingPunct="1">
              <a:lnSpc>
                <a:spcPct val="90000"/>
              </a:lnSpc>
            </a:pPr>
            <a:r>
              <a:rPr lang="tr-TR" sz="2000" smtClean="0"/>
              <a:t>Mil ve deliğe göre açıklanması daha kolaydır. </a:t>
            </a:r>
          </a:p>
          <a:p>
            <a:pPr eaLnBrk="1" hangingPunct="1">
              <a:lnSpc>
                <a:spcPct val="90000"/>
              </a:lnSpc>
            </a:pPr>
            <a:endParaRPr lang="tr-TR" sz="2000" b="1" smtClean="0"/>
          </a:p>
          <a:p>
            <a:pPr eaLnBrk="1" hangingPunct="1">
              <a:lnSpc>
                <a:spcPct val="90000"/>
              </a:lnSpc>
            </a:pPr>
            <a:r>
              <a:rPr lang="tr-TR" sz="2000" b="1" smtClean="0"/>
              <a:t>Boyut:</a:t>
            </a:r>
            <a:r>
              <a:rPr lang="tr-TR" sz="2000" smtClean="0"/>
              <a:t> Parçanın çap ve uzunluğunu gösteren sayısal değerdir. </a:t>
            </a:r>
          </a:p>
          <a:p>
            <a:pPr eaLnBrk="1" hangingPunct="1">
              <a:lnSpc>
                <a:spcPct val="90000"/>
              </a:lnSpc>
            </a:pPr>
            <a:endParaRPr lang="tr-TR" sz="2000" b="1" smtClean="0"/>
          </a:p>
          <a:p>
            <a:pPr eaLnBrk="1" hangingPunct="1">
              <a:lnSpc>
                <a:spcPct val="90000"/>
              </a:lnSpc>
            </a:pPr>
            <a:r>
              <a:rPr lang="tr-TR" sz="2000" b="1" smtClean="0"/>
              <a:t>Gerçek veya efektif boyut:</a:t>
            </a:r>
            <a:r>
              <a:rPr lang="tr-TR" sz="2000" smtClean="0"/>
              <a:t> Ölçme ile elde edilen boyut değeridir.</a:t>
            </a:r>
          </a:p>
        </p:txBody>
      </p:sp>
      <p:sp>
        <p:nvSpPr>
          <p:cNvPr id="6" name="5 Slayt Numarası Yer Tutucusu"/>
          <p:cNvSpPr>
            <a:spLocks noGrp="1"/>
          </p:cNvSpPr>
          <p:nvPr>
            <p:ph type="sldNum" sz="quarter" idx="12"/>
          </p:nvPr>
        </p:nvSpPr>
        <p:spPr/>
        <p:txBody>
          <a:bodyPr/>
          <a:lstStyle/>
          <a:p>
            <a:pPr>
              <a:defRPr/>
            </a:pPr>
            <a:fld id="{AA34B1B7-90EF-484A-B86A-21EE2BECBEF9}" type="slidenum">
              <a:rPr lang="tr-TR"/>
              <a:pPr>
                <a:defRPr/>
              </a:pPr>
              <a:t>3</a:t>
            </a:fld>
            <a:endParaRPr lang="tr-TR"/>
          </a:p>
        </p:txBody>
      </p:sp>
    </p:spTree>
    <p:extLst>
      <p:ext uri="{BB962C8B-B14F-4D97-AF65-F5344CB8AC3E}">
        <p14:creationId xmlns:p14="http://schemas.microsoft.com/office/powerpoint/2010/main" xmlns="" val="19099244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8" name="Rectangle 4"/>
          <p:cNvSpPr>
            <a:spLocks noGrp="1" noChangeArrowheads="1"/>
          </p:cNvSpPr>
          <p:nvPr>
            <p:ph type="title"/>
          </p:nvPr>
        </p:nvSpPr>
        <p:spPr>
          <a:xfrm>
            <a:off x="395536" y="1196752"/>
            <a:ext cx="8229600" cy="1143000"/>
          </a:xfrm>
        </p:spPr>
        <p:txBody>
          <a:bodyPr>
            <a:normAutofit/>
          </a:bodyPr>
          <a:lstStyle/>
          <a:p>
            <a:pPr marL="54864" indent="0" eaLnBrk="1" fontAlgn="auto" hangingPunct="1">
              <a:spcAft>
                <a:spcPts val="0"/>
              </a:spcAft>
              <a:defRPr/>
            </a:pPr>
            <a:r>
              <a:rPr lang="tr-TR" sz="2200" b="1" dirty="0">
                <a:solidFill>
                  <a:schemeClr val="tx2">
                    <a:tint val="100000"/>
                    <a:shade val="90000"/>
                    <a:satMod val="250000"/>
                    <a:alpha val="100000"/>
                  </a:schemeClr>
                </a:solidFill>
              </a:rPr>
              <a:t>Boyut sınırları:</a:t>
            </a:r>
            <a:r>
              <a:rPr lang="tr-TR" sz="2200" dirty="0">
                <a:solidFill>
                  <a:schemeClr val="tx2">
                    <a:tint val="100000"/>
                    <a:shade val="90000"/>
                    <a:satMod val="250000"/>
                    <a:alpha val="100000"/>
                  </a:schemeClr>
                </a:solidFill>
              </a:rPr>
              <a:t> Parçanın izin verilen en büyük ve en küçük boyutudur. Gerçek boyut bu iki sınır arasında olmalıdır. </a:t>
            </a:r>
            <a:r>
              <a:rPr lang="tr-TR" sz="2200" dirty="0" smtClean="0">
                <a:solidFill>
                  <a:schemeClr val="tx2">
                    <a:tint val="100000"/>
                    <a:shade val="90000"/>
                    <a:satMod val="250000"/>
                    <a:alpha val="100000"/>
                  </a:schemeClr>
                </a:solidFill>
              </a:rPr>
              <a:t>Şekilde </a:t>
            </a:r>
            <a:r>
              <a:rPr lang="tr-TR" sz="2200" dirty="0">
                <a:solidFill>
                  <a:schemeClr val="tx2">
                    <a:tint val="100000"/>
                    <a:shade val="90000"/>
                    <a:satMod val="250000"/>
                    <a:alpha val="100000"/>
                  </a:schemeClr>
                </a:solidFill>
              </a:rPr>
              <a:t>deliğin (</a:t>
            </a:r>
            <a:r>
              <a:rPr lang="tr-TR" sz="2200" dirty="0" err="1">
                <a:solidFill>
                  <a:schemeClr val="tx2">
                    <a:tint val="100000"/>
                    <a:shade val="90000"/>
                    <a:satMod val="250000"/>
                    <a:alpha val="100000"/>
                  </a:schemeClr>
                </a:solidFill>
              </a:rPr>
              <a:t>D</a:t>
            </a:r>
            <a:r>
              <a:rPr lang="tr-TR" sz="2200" baseline="-25000" dirty="0" err="1">
                <a:solidFill>
                  <a:schemeClr val="tx2">
                    <a:tint val="100000"/>
                    <a:shade val="90000"/>
                    <a:satMod val="250000"/>
                    <a:alpha val="100000"/>
                  </a:schemeClr>
                </a:solidFill>
              </a:rPr>
              <a:t>min</a:t>
            </a:r>
            <a:r>
              <a:rPr lang="tr-TR" sz="2200" dirty="0">
                <a:solidFill>
                  <a:schemeClr val="tx2">
                    <a:tint val="100000"/>
                    <a:shade val="90000"/>
                    <a:satMod val="250000"/>
                    <a:alpha val="100000"/>
                  </a:schemeClr>
                </a:solidFill>
              </a:rPr>
              <a:t>, </a:t>
            </a:r>
            <a:r>
              <a:rPr lang="tr-TR" sz="2200" dirty="0" err="1">
                <a:solidFill>
                  <a:schemeClr val="tx2">
                    <a:tint val="100000"/>
                    <a:shade val="90000"/>
                    <a:satMod val="250000"/>
                    <a:alpha val="100000"/>
                  </a:schemeClr>
                </a:solidFill>
              </a:rPr>
              <a:t>D</a:t>
            </a:r>
            <a:r>
              <a:rPr lang="tr-TR" sz="2200" baseline="-25000" dirty="0" err="1">
                <a:solidFill>
                  <a:schemeClr val="tx2">
                    <a:tint val="100000"/>
                    <a:shade val="90000"/>
                    <a:satMod val="250000"/>
                    <a:alpha val="100000"/>
                  </a:schemeClr>
                </a:solidFill>
              </a:rPr>
              <a:t>max</a:t>
            </a:r>
            <a:r>
              <a:rPr lang="tr-TR" sz="2200" dirty="0">
                <a:solidFill>
                  <a:schemeClr val="tx2">
                    <a:tint val="100000"/>
                    <a:shade val="90000"/>
                    <a:satMod val="250000"/>
                    <a:alpha val="100000"/>
                  </a:schemeClr>
                </a:solidFill>
              </a:rPr>
              <a:t>) ve milin (</a:t>
            </a:r>
            <a:r>
              <a:rPr lang="tr-TR" sz="2200" dirty="0" err="1">
                <a:solidFill>
                  <a:schemeClr val="tx2">
                    <a:tint val="100000"/>
                    <a:shade val="90000"/>
                    <a:satMod val="250000"/>
                    <a:alpha val="100000"/>
                  </a:schemeClr>
                </a:solidFill>
              </a:rPr>
              <a:t>d</a:t>
            </a:r>
            <a:r>
              <a:rPr lang="tr-TR" sz="2200" baseline="-25000" dirty="0" err="1">
                <a:solidFill>
                  <a:schemeClr val="tx2">
                    <a:tint val="100000"/>
                    <a:shade val="90000"/>
                    <a:satMod val="250000"/>
                    <a:alpha val="100000"/>
                  </a:schemeClr>
                </a:solidFill>
              </a:rPr>
              <a:t>min</a:t>
            </a:r>
            <a:r>
              <a:rPr lang="tr-TR" sz="2200" dirty="0">
                <a:solidFill>
                  <a:schemeClr val="tx2">
                    <a:tint val="100000"/>
                    <a:shade val="90000"/>
                    <a:satMod val="250000"/>
                    <a:alpha val="100000"/>
                  </a:schemeClr>
                </a:solidFill>
              </a:rPr>
              <a:t>, </a:t>
            </a:r>
            <a:r>
              <a:rPr lang="tr-TR" sz="2200" dirty="0" err="1">
                <a:solidFill>
                  <a:schemeClr val="tx2">
                    <a:tint val="100000"/>
                    <a:shade val="90000"/>
                    <a:satMod val="250000"/>
                    <a:alpha val="100000"/>
                  </a:schemeClr>
                </a:solidFill>
              </a:rPr>
              <a:t>d</a:t>
            </a:r>
            <a:r>
              <a:rPr lang="tr-TR" sz="2200" baseline="-25000" dirty="0" err="1">
                <a:solidFill>
                  <a:schemeClr val="tx2">
                    <a:tint val="100000"/>
                    <a:shade val="90000"/>
                    <a:satMod val="250000"/>
                    <a:alpha val="100000"/>
                  </a:schemeClr>
                </a:solidFill>
              </a:rPr>
              <a:t>max</a:t>
            </a:r>
            <a:r>
              <a:rPr lang="tr-TR" sz="2200" dirty="0">
                <a:solidFill>
                  <a:schemeClr val="tx2">
                    <a:tint val="100000"/>
                    <a:shade val="90000"/>
                    <a:satMod val="250000"/>
                    <a:alpha val="100000"/>
                  </a:schemeClr>
                </a:solidFill>
              </a:rPr>
              <a:t>) maksimum ve minimum boyutları verilmiştir.</a:t>
            </a:r>
          </a:p>
        </p:txBody>
      </p:sp>
      <p:sp>
        <p:nvSpPr>
          <p:cNvPr id="6" name="5 Slayt Numarası Yer Tutucusu"/>
          <p:cNvSpPr>
            <a:spLocks noGrp="1"/>
          </p:cNvSpPr>
          <p:nvPr>
            <p:ph type="sldNum" sz="quarter" idx="12"/>
          </p:nvPr>
        </p:nvSpPr>
        <p:spPr/>
        <p:txBody>
          <a:bodyPr/>
          <a:lstStyle/>
          <a:p>
            <a:pPr>
              <a:defRPr/>
            </a:pPr>
            <a:fld id="{B0B46C3A-E7BE-4A3C-A9E3-EF3076331DA0}" type="slidenum">
              <a:rPr lang="tr-TR"/>
              <a:pPr>
                <a:defRPr/>
              </a:pPr>
              <a:t>4</a:t>
            </a:fld>
            <a:endParaRPr lang="tr-TR"/>
          </a:p>
        </p:txBody>
      </p:sp>
      <p:pic>
        <p:nvPicPr>
          <p:cNvPr id="11266" name="Picture 2" descr="shaft and hole tolerances ile ilgili görsel sonucu"/>
          <p:cNvPicPr>
            <a:picLocks noGrp="1" noChangeAspect="1" noChangeArrowheads="1"/>
          </p:cNvPicPr>
          <p:nvPr>
            <p:ph idx="1"/>
          </p:nvPr>
        </p:nvPicPr>
        <p:blipFill>
          <a:blip r:embed="rId2"/>
          <a:srcRect/>
          <a:stretch>
            <a:fillRect/>
          </a:stretch>
        </p:blipFill>
        <p:spPr bwMode="auto">
          <a:xfrm>
            <a:off x="1187450" y="2844450"/>
            <a:ext cx="6551613" cy="2778825"/>
          </a:xfrm>
          <a:prstGeom prst="rect">
            <a:avLst/>
          </a:prstGeom>
          <a:noFill/>
        </p:spPr>
      </p:pic>
      <p:sp>
        <p:nvSpPr>
          <p:cNvPr id="5" name="4 Dikdörtgen"/>
          <p:cNvSpPr/>
          <p:nvPr/>
        </p:nvSpPr>
        <p:spPr>
          <a:xfrm>
            <a:off x="1428728" y="5429264"/>
            <a:ext cx="6500858" cy="369332"/>
          </a:xfrm>
          <a:prstGeom prst="rect">
            <a:avLst/>
          </a:prstGeom>
        </p:spPr>
        <p:txBody>
          <a:bodyPr wrap="square">
            <a:spAutoFit/>
          </a:bodyPr>
          <a:lstStyle/>
          <a:p>
            <a:r>
              <a:rPr lang="tr-TR" dirty="0" smtClean="0"/>
              <a:t>http://www.</a:t>
            </a:r>
            <a:r>
              <a:rPr lang="tr-TR" dirty="0" err="1" smtClean="0"/>
              <a:t>amesweb</a:t>
            </a:r>
            <a:r>
              <a:rPr lang="tr-TR" dirty="0" smtClean="0"/>
              <a:t>.</a:t>
            </a:r>
            <a:r>
              <a:rPr lang="tr-TR" dirty="0" err="1" smtClean="0"/>
              <a:t>info</a:t>
            </a:r>
            <a:r>
              <a:rPr lang="tr-TR" dirty="0" smtClean="0"/>
              <a:t>/</a:t>
            </a:r>
            <a:r>
              <a:rPr lang="tr-TR" dirty="0" err="1" smtClean="0"/>
              <a:t>FitTolerance</a:t>
            </a:r>
            <a:r>
              <a:rPr lang="tr-TR" dirty="0" smtClean="0"/>
              <a:t>/</a:t>
            </a:r>
            <a:r>
              <a:rPr lang="tr-TR" dirty="0" err="1" smtClean="0"/>
              <a:t>FitTolerance</a:t>
            </a:r>
            <a:r>
              <a:rPr lang="tr-TR" dirty="0" smtClean="0"/>
              <a:t>.</a:t>
            </a:r>
            <a:r>
              <a:rPr lang="tr-TR" dirty="0" err="1" smtClean="0"/>
              <a:t>aspx</a:t>
            </a:r>
            <a:endParaRPr lang="tr-TR" dirty="0"/>
          </a:p>
        </p:txBody>
      </p:sp>
    </p:spTree>
    <p:extLst>
      <p:ext uri="{BB962C8B-B14F-4D97-AF65-F5344CB8AC3E}">
        <p14:creationId xmlns:p14="http://schemas.microsoft.com/office/powerpoint/2010/main" xmlns="" val="2667714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3"/>
          <p:cNvSpPr>
            <a:spLocks noGrp="1" noChangeArrowheads="1"/>
          </p:cNvSpPr>
          <p:nvPr>
            <p:ph idx="1"/>
          </p:nvPr>
        </p:nvSpPr>
        <p:spPr>
          <a:xfrm>
            <a:off x="533400" y="908720"/>
            <a:ext cx="8153400" cy="5246018"/>
          </a:xfrm>
        </p:spPr>
        <p:txBody>
          <a:bodyPr>
            <a:normAutofit/>
          </a:bodyPr>
          <a:lstStyle/>
          <a:p>
            <a:pPr marL="0" indent="0" eaLnBrk="1" hangingPunct="1">
              <a:lnSpc>
                <a:spcPct val="80000"/>
              </a:lnSpc>
              <a:buNone/>
            </a:pPr>
            <a:r>
              <a:rPr lang="tr-TR" sz="2000" b="1" dirty="0" smtClean="0"/>
              <a:t>Nominal boyut:</a:t>
            </a:r>
            <a:r>
              <a:rPr lang="tr-TR" sz="2000" dirty="0" smtClean="0"/>
              <a:t> İki sınır değeri tarif etmek için esas alınan referans boyutudur. Genellikle hesap yoluyla elde edilen değerdir. </a:t>
            </a:r>
          </a:p>
          <a:p>
            <a:pPr eaLnBrk="1" hangingPunct="1">
              <a:lnSpc>
                <a:spcPct val="80000"/>
              </a:lnSpc>
            </a:pPr>
            <a:endParaRPr lang="tr-TR" sz="2000" b="1" dirty="0" smtClean="0"/>
          </a:p>
          <a:p>
            <a:pPr marL="0" indent="0" eaLnBrk="1" hangingPunct="1">
              <a:lnSpc>
                <a:spcPct val="80000"/>
              </a:lnSpc>
              <a:buNone/>
            </a:pPr>
            <a:r>
              <a:rPr lang="tr-TR" sz="2000" b="1" dirty="0" smtClean="0"/>
              <a:t>Tolerans:</a:t>
            </a:r>
            <a:r>
              <a:rPr lang="tr-TR" sz="2000" dirty="0" smtClean="0"/>
              <a:t> Boyutun en büyük değeri ile en küçük değeri arasındaki farktır. Örneğin mil ve delik için tolerans;</a:t>
            </a:r>
          </a:p>
          <a:p>
            <a:pPr eaLnBrk="1" hangingPunct="1">
              <a:lnSpc>
                <a:spcPct val="80000"/>
              </a:lnSpc>
            </a:pPr>
            <a:endParaRPr lang="tr-TR" sz="2000" dirty="0" smtClean="0"/>
          </a:p>
          <a:p>
            <a:pPr marL="0" indent="0" eaLnBrk="1" hangingPunct="1">
              <a:lnSpc>
                <a:spcPct val="80000"/>
              </a:lnSpc>
              <a:buNone/>
            </a:pPr>
            <a:r>
              <a:rPr lang="tr-TR" sz="2000" dirty="0" err="1" smtClean="0"/>
              <a:t>Td</a:t>
            </a:r>
            <a:r>
              <a:rPr lang="tr-TR" sz="2000" dirty="0" smtClean="0"/>
              <a:t>=</a:t>
            </a:r>
            <a:r>
              <a:rPr lang="tr-TR" sz="2000" dirty="0" err="1" smtClean="0"/>
              <a:t>d</a:t>
            </a:r>
            <a:r>
              <a:rPr lang="tr-TR" sz="2000" baseline="-25000" dirty="0" err="1" smtClean="0"/>
              <a:t>max</a:t>
            </a:r>
            <a:r>
              <a:rPr lang="tr-TR" sz="2000" dirty="0" smtClean="0"/>
              <a:t>-</a:t>
            </a:r>
            <a:r>
              <a:rPr lang="tr-TR" sz="2000" dirty="0" err="1" smtClean="0"/>
              <a:t>d</a:t>
            </a:r>
            <a:r>
              <a:rPr lang="tr-TR" sz="2000" baseline="-25000" dirty="0" err="1" smtClean="0"/>
              <a:t>min</a:t>
            </a:r>
            <a:r>
              <a:rPr lang="tr-TR" sz="2000" dirty="0" smtClean="0"/>
              <a:t> ve TD=</a:t>
            </a:r>
            <a:r>
              <a:rPr lang="tr-TR" sz="2000" dirty="0" err="1" smtClean="0"/>
              <a:t>D</a:t>
            </a:r>
            <a:r>
              <a:rPr lang="tr-TR" sz="2000" baseline="-25000" dirty="0" err="1" smtClean="0"/>
              <a:t>max</a:t>
            </a:r>
            <a:r>
              <a:rPr lang="tr-TR" sz="2000" dirty="0" smtClean="0"/>
              <a:t>-</a:t>
            </a:r>
            <a:r>
              <a:rPr lang="tr-TR" sz="2000" dirty="0" err="1" smtClean="0"/>
              <a:t>D</a:t>
            </a:r>
            <a:r>
              <a:rPr lang="tr-TR" sz="2000" baseline="-25000" dirty="0" err="1" smtClean="0"/>
              <a:t>min</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olur.</a:t>
            </a:r>
            <a:endParaRPr lang="tr-TR" sz="2000" dirty="0" smtClean="0">
              <a:latin typeface="Arial" charset="0"/>
            </a:endParaRPr>
          </a:p>
          <a:p>
            <a:pPr eaLnBrk="1" hangingPunct="1">
              <a:lnSpc>
                <a:spcPct val="80000"/>
              </a:lnSpc>
              <a:buFont typeface="Wingdings" pitchFamily="2" charset="2"/>
              <a:buNone/>
            </a:pPr>
            <a:endParaRPr lang="tr-TR" sz="2000" b="1" dirty="0" smtClean="0">
              <a:latin typeface="Arial" charset="0"/>
            </a:endParaRPr>
          </a:p>
          <a:p>
            <a:pPr marL="0" indent="0" eaLnBrk="1" hangingPunct="1">
              <a:lnSpc>
                <a:spcPct val="80000"/>
              </a:lnSpc>
              <a:buNone/>
            </a:pPr>
            <a:r>
              <a:rPr lang="tr-TR" sz="2000" b="1" dirty="0" smtClean="0"/>
              <a:t>Tolerans bölgesi:</a:t>
            </a:r>
            <a:r>
              <a:rPr lang="tr-TR" sz="2000" dirty="0" smtClean="0"/>
              <a:t> Çizimle sembolik olarak toleransın sınırlarını ve büyüklüğü gösteren bölgedir.</a:t>
            </a:r>
          </a:p>
          <a:p>
            <a:pPr marL="0" indent="0" eaLnBrk="1" hangingPunct="1">
              <a:lnSpc>
                <a:spcPct val="80000"/>
              </a:lnSpc>
              <a:buNone/>
            </a:pPr>
            <a:r>
              <a:rPr lang="tr-TR" sz="2000" b="1" dirty="0" smtClean="0"/>
              <a:t>Sapma:</a:t>
            </a:r>
            <a:r>
              <a:rPr lang="tr-TR" sz="2000" dirty="0" smtClean="0"/>
              <a:t> Herhangi bir ölçü değeri ile referans değer arasındaki farktır.</a:t>
            </a:r>
          </a:p>
          <a:p>
            <a:pPr marL="0" indent="0" eaLnBrk="1" hangingPunct="1">
              <a:lnSpc>
                <a:spcPct val="80000"/>
              </a:lnSpc>
              <a:buNone/>
            </a:pPr>
            <a:r>
              <a:rPr lang="tr-TR" sz="2000" b="1" dirty="0" smtClean="0"/>
              <a:t>Üst sapma:</a:t>
            </a:r>
            <a:r>
              <a:rPr lang="tr-TR" sz="2000" dirty="0" smtClean="0"/>
              <a:t> maksimum boyut ile nominal boyut arasındaki fark </a:t>
            </a:r>
          </a:p>
          <a:p>
            <a:pPr marL="0" indent="0" eaLnBrk="1" hangingPunct="1">
              <a:lnSpc>
                <a:spcPct val="80000"/>
              </a:lnSpc>
              <a:buNone/>
            </a:pPr>
            <a:r>
              <a:rPr lang="tr-TR" sz="2000" b="1" dirty="0" smtClean="0"/>
              <a:t>Alt Sapma:</a:t>
            </a:r>
            <a:r>
              <a:rPr lang="tr-TR" sz="2000" dirty="0" smtClean="0"/>
              <a:t> </a:t>
            </a:r>
            <a:r>
              <a:rPr lang="tr-TR" sz="2000" dirty="0" err="1" smtClean="0"/>
              <a:t>Minumum</a:t>
            </a:r>
            <a:r>
              <a:rPr lang="tr-TR" sz="2000" dirty="0" smtClean="0"/>
              <a:t> boyut ile nominal boyut arasındaki fark </a:t>
            </a:r>
          </a:p>
          <a:p>
            <a:pPr marL="0" indent="0" eaLnBrk="1" hangingPunct="1">
              <a:lnSpc>
                <a:spcPct val="80000"/>
              </a:lnSpc>
              <a:buNone/>
            </a:pPr>
            <a:r>
              <a:rPr lang="tr-TR" sz="2000" b="1" dirty="0" smtClean="0"/>
              <a:t>Efektif Sapma:</a:t>
            </a:r>
            <a:r>
              <a:rPr lang="tr-TR" sz="2000" dirty="0" smtClean="0"/>
              <a:t> Gerçek boyut ile nominal boyut arasındaki fark </a:t>
            </a:r>
          </a:p>
        </p:txBody>
      </p:sp>
      <p:sp>
        <p:nvSpPr>
          <p:cNvPr id="5" name="5 Slayt Numarası Yer Tutucusu"/>
          <p:cNvSpPr>
            <a:spLocks noGrp="1"/>
          </p:cNvSpPr>
          <p:nvPr>
            <p:ph type="sldNum" sz="quarter" idx="12"/>
          </p:nvPr>
        </p:nvSpPr>
        <p:spPr/>
        <p:txBody>
          <a:bodyPr/>
          <a:lstStyle/>
          <a:p>
            <a:pPr>
              <a:defRPr/>
            </a:pPr>
            <a:fld id="{50CD6466-88F2-4F38-B2AB-BAF76E8DA071}" type="slidenum">
              <a:rPr lang="tr-TR"/>
              <a:pPr>
                <a:defRPr/>
              </a:pPr>
              <a:t>5</a:t>
            </a:fld>
            <a:endParaRPr lang="tr-TR"/>
          </a:p>
        </p:txBody>
      </p:sp>
    </p:spTree>
    <p:extLst>
      <p:ext uri="{BB962C8B-B14F-4D97-AF65-F5344CB8AC3E}">
        <p14:creationId xmlns:p14="http://schemas.microsoft.com/office/powerpoint/2010/main" xmlns="" val="364664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3"/>
          <p:cNvSpPr>
            <a:spLocks noGrp="1" noChangeArrowheads="1"/>
          </p:cNvSpPr>
          <p:nvPr>
            <p:ph idx="1"/>
          </p:nvPr>
        </p:nvSpPr>
        <p:spPr>
          <a:xfrm>
            <a:off x="457200" y="1790700"/>
            <a:ext cx="8229600" cy="3151188"/>
          </a:xfrm>
        </p:spPr>
        <p:txBody>
          <a:bodyPr>
            <a:normAutofit fontScale="92500" lnSpcReduction="10000"/>
          </a:bodyPr>
          <a:lstStyle/>
          <a:p>
            <a:pPr eaLnBrk="1" hangingPunct="1">
              <a:lnSpc>
                <a:spcPct val="80000"/>
              </a:lnSpc>
              <a:buFont typeface="Wingdings 2" pitchFamily="18" charset="2"/>
              <a:buNone/>
            </a:pPr>
            <a:r>
              <a:rPr lang="tr-TR" sz="2000" dirty="0" smtClean="0">
                <a:latin typeface="Arial" charset="0"/>
              </a:rPr>
              <a:t>    </a:t>
            </a:r>
            <a:r>
              <a:rPr lang="tr-TR" sz="2000" dirty="0" smtClean="0"/>
              <a:t>Delik ve mil için üst sapmalar A.ü., </a:t>
            </a:r>
            <a:r>
              <a:rPr lang="tr-TR" sz="2000" dirty="0" err="1" smtClean="0"/>
              <a:t>aü</a:t>
            </a:r>
            <a:r>
              <a:rPr lang="tr-TR" sz="2000" dirty="0" smtClean="0"/>
              <a:t> ve alt sapmalar </a:t>
            </a:r>
            <a:r>
              <a:rPr lang="tr-TR" sz="2000" dirty="0" err="1" smtClean="0"/>
              <a:t>A</a:t>
            </a:r>
            <a:r>
              <a:rPr lang="tr-TR" sz="2000" baseline="-25000" dirty="0" err="1" smtClean="0"/>
              <a:t>a</a:t>
            </a:r>
            <a:r>
              <a:rPr lang="tr-TR" sz="2000" dirty="0" smtClean="0"/>
              <a:t>, </a:t>
            </a:r>
            <a:r>
              <a:rPr lang="tr-TR" sz="2000" dirty="0" err="1" smtClean="0"/>
              <a:t>a</a:t>
            </a:r>
            <a:r>
              <a:rPr lang="tr-TR" sz="2000" baseline="-25000" dirty="0" err="1" smtClean="0"/>
              <a:t>a</a:t>
            </a:r>
            <a:r>
              <a:rPr lang="tr-TR" sz="2000" dirty="0" smtClean="0"/>
              <a:t> ile gösterilirse,</a:t>
            </a:r>
          </a:p>
          <a:p>
            <a:pPr eaLnBrk="1" hangingPunct="1">
              <a:lnSpc>
                <a:spcPct val="80000"/>
              </a:lnSpc>
            </a:pPr>
            <a:endParaRPr lang="tr-TR" sz="2000" dirty="0" smtClean="0"/>
          </a:p>
          <a:p>
            <a:pPr eaLnBrk="1" hangingPunct="1">
              <a:lnSpc>
                <a:spcPct val="80000"/>
              </a:lnSpc>
            </a:pPr>
            <a:r>
              <a:rPr lang="tr-TR" sz="2000" dirty="0" err="1" smtClean="0"/>
              <a:t>A</a:t>
            </a:r>
            <a:r>
              <a:rPr lang="tr-TR" sz="2000" baseline="-25000" dirty="0" err="1" smtClean="0"/>
              <a:t>ü</a:t>
            </a:r>
            <a:r>
              <a:rPr lang="tr-TR" sz="2000" dirty="0" smtClean="0"/>
              <a:t>= </a:t>
            </a:r>
            <a:r>
              <a:rPr lang="tr-TR" sz="2000" dirty="0" err="1" smtClean="0"/>
              <a:t>D</a:t>
            </a:r>
            <a:r>
              <a:rPr lang="tr-TR" sz="2000" baseline="-25000" dirty="0" err="1" smtClean="0"/>
              <a:t>max</a:t>
            </a:r>
            <a:r>
              <a:rPr lang="tr-TR" sz="2000" dirty="0" smtClean="0"/>
              <a:t>-D; </a:t>
            </a:r>
            <a:r>
              <a:rPr lang="tr-TR" sz="2000" dirty="0" err="1" smtClean="0"/>
              <a:t>A</a:t>
            </a:r>
            <a:r>
              <a:rPr lang="tr-TR" sz="2000" baseline="-25000" dirty="0" err="1" smtClean="0"/>
              <a:t>a</a:t>
            </a:r>
            <a:r>
              <a:rPr lang="tr-TR" sz="2000" dirty="0" smtClean="0"/>
              <a:t>= </a:t>
            </a:r>
            <a:r>
              <a:rPr lang="tr-TR" sz="2000" dirty="0" err="1" smtClean="0"/>
              <a:t>D</a:t>
            </a:r>
            <a:r>
              <a:rPr lang="tr-TR" sz="2000" baseline="-25000" dirty="0" err="1" smtClean="0"/>
              <a:t>min</a:t>
            </a:r>
            <a:r>
              <a:rPr lang="tr-TR" sz="2000" dirty="0" smtClean="0"/>
              <a:t>-D	</a:t>
            </a:r>
          </a:p>
          <a:p>
            <a:pPr eaLnBrk="1" hangingPunct="1">
              <a:lnSpc>
                <a:spcPct val="80000"/>
              </a:lnSpc>
            </a:pPr>
            <a:endParaRPr lang="tr-TR" sz="2000" dirty="0" smtClean="0"/>
          </a:p>
          <a:p>
            <a:pPr eaLnBrk="1" hangingPunct="1">
              <a:lnSpc>
                <a:spcPct val="80000"/>
              </a:lnSpc>
            </a:pPr>
            <a:r>
              <a:rPr lang="tr-TR" sz="2000" dirty="0" err="1" smtClean="0"/>
              <a:t>a</a:t>
            </a:r>
            <a:r>
              <a:rPr lang="tr-TR" sz="2000" baseline="-25000" dirty="0" err="1" smtClean="0"/>
              <a:t>ü</a:t>
            </a:r>
            <a:r>
              <a:rPr lang="tr-TR" sz="2000" dirty="0" smtClean="0"/>
              <a:t>=</a:t>
            </a:r>
            <a:r>
              <a:rPr lang="tr-TR" sz="2000" dirty="0" err="1" smtClean="0"/>
              <a:t>d</a:t>
            </a:r>
            <a:r>
              <a:rPr lang="tr-TR" sz="2000" baseline="-25000" dirty="0" err="1" smtClean="0"/>
              <a:t>max</a:t>
            </a:r>
            <a:r>
              <a:rPr lang="tr-TR" sz="2000" dirty="0" smtClean="0"/>
              <a:t>-d	; </a:t>
            </a:r>
            <a:r>
              <a:rPr lang="tr-TR" sz="2000" dirty="0" err="1" smtClean="0"/>
              <a:t>a</a:t>
            </a:r>
            <a:r>
              <a:rPr lang="tr-TR" sz="2000" baseline="-25000" dirty="0" err="1" smtClean="0"/>
              <a:t>a</a:t>
            </a:r>
            <a:r>
              <a:rPr lang="tr-TR" sz="2000" dirty="0" smtClean="0"/>
              <a:t>=</a:t>
            </a:r>
            <a:r>
              <a:rPr lang="tr-TR" sz="2000" dirty="0" err="1" smtClean="0"/>
              <a:t>d</a:t>
            </a:r>
            <a:r>
              <a:rPr lang="tr-TR" sz="2000" baseline="-25000" dirty="0" err="1" smtClean="0"/>
              <a:t>min</a:t>
            </a:r>
            <a:r>
              <a:rPr lang="tr-TR" sz="2000" dirty="0" smtClean="0"/>
              <a:t>-d</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olur. Bu değerler 3.1’ de yerine konulursa;</a:t>
            </a:r>
          </a:p>
          <a:p>
            <a:pPr eaLnBrk="1" hangingPunct="1">
              <a:lnSpc>
                <a:spcPct val="80000"/>
              </a:lnSpc>
              <a:buFont typeface="Wingdings" pitchFamily="2" charset="2"/>
              <a:buNone/>
            </a:pPr>
            <a:endParaRPr lang="tr-TR" sz="2000" dirty="0" smtClean="0"/>
          </a:p>
          <a:p>
            <a:pPr eaLnBrk="1" hangingPunct="1">
              <a:lnSpc>
                <a:spcPct val="80000"/>
              </a:lnSpc>
            </a:pPr>
            <a:r>
              <a:rPr lang="tr-TR" sz="2000" dirty="0" smtClean="0"/>
              <a:t>TD=</a:t>
            </a:r>
            <a:r>
              <a:rPr lang="tr-TR" sz="2000" dirty="0" err="1" smtClean="0"/>
              <a:t>D</a:t>
            </a:r>
            <a:r>
              <a:rPr lang="tr-TR" sz="2000" baseline="-25000" dirty="0" err="1" smtClean="0"/>
              <a:t>max</a:t>
            </a:r>
            <a:r>
              <a:rPr lang="tr-TR" sz="2000" dirty="0" smtClean="0"/>
              <a:t>-</a:t>
            </a:r>
            <a:r>
              <a:rPr lang="tr-TR" sz="2000" dirty="0" err="1" smtClean="0"/>
              <a:t>D</a:t>
            </a:r>
            <a:r>
              <a:rPr lang="tr-TR" sz="2000" baseline="-25000" dirty="0" err="1" smtClean="0"/>
              <a:t>min</a:t>
            </a:r>
            <a:r>
              <a:rPr lang="tr-TR" sz="2000" dirty="0" smtClean="0"/>
              <a:t>=</a:t>
            </a:r>
            <a:r>
              <a:rPr lang="tr-TR" sz="2000" dirty="0" err="1" smtClean="0"/>
              <a:t>A</a:t>
            </a:r>
            <a:r>
              <a:rPr lang="tr-TR" sz="2000" baseline="-25000" dirty="0" err="1" smtClean="0"/>
              <a:t>ü</a:t>
            </a:r>
            <a:r>
              <a:rPr lang="tr-TR" sz="2000" dirty="0" smtClean="0"/>
              <a:t>-</a:t>
            </a:r>
            <a:r>
              <a:rPr lang="tr-TR" sz="2000" dirty="0" err="1" smtClean="0"/>
              <a:t>A</a:t>
            </a:r>
            <a:r>
              <a:rPr lang="tr-TR" sz="2000" baseline="-25000" dirty="0" err="1" smtClean="0"/>
              <a:t>a</a:t>
            </a:r>
            <a:r>
              <a:rPr lang="tr-TR" sz="2000" dirty="0" smtClean="0"/>
              <a:t>;	</a:t>
            </a:r>
            <a:r>
              <a:rPr lang="tr-TR" sz="2000" dirty="0" err="1" smtClean="0"/>
              <a:t>T</a:t>
            </a:r>
            <a:r>
              <a:rPr lang="tr-TR" sz="2000" baseline="-25000" dirty="0" err="1" smtClean="0"/>
              <a:t>d</a:t>
            </a:r>
            <a:r>
              <a:rPr lang="tr-TR" sz="2000" dirty="0" smtClean="0"/>
              <a:t>=</a:t>
            </a:r>
            <a:r>
              <a:rPr lang="tr-TR" sz="2000" dirty="0" err="1" smtClean="0"/>
              <a:t>d</a:t>
            </a:r>
            <a:r>
              <a:rPr lang="tr-TR" sz="2000" baseline="-25000" dirty="0" err="1" smtClean="0"/>
              <a:t>max</a:t>
            </a:r>
            <a:r>
              <a:rPr lang="tr-TR" sz="2000" dirty="0" smtClean="0"/>
              <a:t>-</a:t>
            </a:r>
            <a:r>
              <a:rPr lang="tr-TR" sz="2000" dirty="0" err="1" smtClean="0"/>
              <a:t>d</a:t>
            </a:r>
            <a:r>
              <a:rPr lang="tr-TR" sz="2000" baseline="-25000" dirty="0" err="1" smtClean="0"/>
              <a:t>min</a:t>
            </a:r>
            <a:r>
              <a:rPr lang="tr-TR" sz="2000" dirty="0" smtClean="0"/>
              <a:t>=</a:t>
            </a:r>
            <a:r>
              <a:rPr lang="tr-TR" sz="2000" dirty="0" err="1" smtClean="0"/>
              <a:t>a</a:t>
            </a:r>
            <a:r>
              <a:rPr lang="tr-TR" sz="2000" baseline="-25000" dirty="0" err="1" smtClean="0"/>
              <a:t>ü</a:t>
            </a:r>
            <a:r>
              <a:rPr lang="tr-TR" sz="2000" dirty="0" smtClean="0"/>
              <a:t>-</a:t>
            </a:r>
            <a:r>
              <a:rPr lang="tr-TR" sz="2000" dirty="0" err="1" smtClean="0"/>
              <a:t>a</a:t>
            </a:r>
            <a:r>
              <a:rPr lang="tr-TR" sz="2000" baseline="-25000" dirty="0" err="1" smtClean="0"/>
              <a:t>a</a:t>
            </a:r>
            <a:endParaRPr lang="tr-TR" sz="2000" dirty="0" smtClean="0"/>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elde edilir. </a:t>
            </a:r>
          </a:p>
        </p:txBody>
      </p:sp>
      <p:sp>
        <p:nvSpPr>
          <p:cNvPr id="5" name="5 Slayt Numarası Yer Tutucusu"/>
          <p:cNvSpPr>
            <a:spLocks noGrp="1"/>
          </p:cNvSpPr>
          <p:nvPr>
            <p:ph type="sldNum" sz="quarter" idx="12"/>
          </p:nvPr>
        </p:nvSpPr>
        <p:spPr/>
        <p:txBody>
          <a:bodyPr/>
          <a:lstStyle/>
          <a:p>
            <a:pPr>
              <a:defRPr/>
            </a:pPr>
            <a:fld id="{E6808C23-3C2D-4817-A01C-4248EFF98857}" type="slidenum">
              <a:rPr lang="tr-TR"/>
              <a:pPr>
                <a:defRPr/>
              </a:pPr>
              <a:t>6</a:t>
            </a:fld>
            <a:endParaRPr lang="tr-TR"/>
          </a:p>
        </p:txBody>
      </p:sp>
    </p:spTree>
    <p:extLst>
      <p:ext uri="{BB962C8B-B14F-4D97-AF65-F5344CB8AC3E}">
        <p14:creationId xmlns:p14="http://schemas.microsoft.com/office/powerpoint/2010/main" xmlns="" val="10441460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3"/>
          <p:cNvSpPr>
            <a:spLocks noGrp="1" noChangeArrowheads="1"/>
          </p:cNvSpPr>
          <p:nvPr>
            <p:ph idx="1"/>
          </p:nvPr>
        </p:nvSpPr>
        <p:spPr>
          <a:xfrm>
            <a:off x="457200" y="2133600"/>
            <a:ext cx="8229600" cy="2503488"/>
          </a:xfrm>
        </p:spPr>
        <p:txBody>
          <a:bodyPr/>
          <a:lstStyle/>
          <a:p>
            <a:pPr marL="0" indent="0" eaLnBrk="1" hangingPunct="1">
              <a:lnSpc>
                <a:spcPct val="90000"/>
              </a:lnSpc>
              <a:buNone/>
            </a:pPr>
            <a:r>
              <a:rPr lang="tr-TR" sz="2000" b="1" dirty="0" smtClean="0"/>
              <a:t>Sıfır çizgisi:</a:t>
            </a:r>
            <a:r>
              <a:rPr lang="tr-TR" sz="2000" dirty="0" smtClean="0"/>
              <a:t> Grafik gösterme biçiminde nominal boyutu ifade eder. Toleransın konumunu tayin eden bu çizginin üstündeki değerler pozitif, altındaki  değerler negatiftir. Toleransın </a:t>
            </a:r>
            <a:r>
              <a:rPr lang="tr-TR" sz="2000" dirty="0" smtClean="0">
                <a:latin typeface="Arial" charset="0"/>
              </a:rPr>
              <a:t>a </a:t>
            </a:r>
            <a:r>
              <a:rPr lang="tr-TR" sz="2000" dirty="0" smtClean="0"/>
              <a:t>alt ve üst değerinin her ikisi de sıfır çizgisinin altında ya da üstünde ise buna tek taraflı tolerans denir Çift taraflı toleransta ise üst sınır pozitif, alt sınır negatiftir .Değeri aynı olan tolerans sıfır çizgisine farklı uzaklıklarda bulunabilir. </a:t>
            </a:r>
          </a:p>
        </p:txBody>
      </p:sp>
      <p:sp>
        <p:nvSpPr>
          <p:cNvPr id="5" name="5 Slayt Numarası Yer Tutucusu"/>
          <p:cNvSpPr>
            <a:spLocks noGrp="1"/>
          </p:cNvSpPr>
          <p:nvPr>
            <p:ph type="sldNum" sz="quarter" idx="12"/>
          </p:nvPr>
        </p:nvSpPr>
        <p:spPr/>
        <p:txBody>
          <a:bodyPr/>
          <a:lstStyle/>
          <a:p>
            <a:pPr>
              <a:defRPr/>
            </a:pPr>
            <a:fld id="{3B900872-9E83-46F5-AB51-E42DA6440B67}" type="slidenum">
              <a:rPr lang="tr-TR"/>
              <a:pPr>
                <a:defRPr/>
              </a:pPr>
              <a:t>7</a:t>
            </a:fld>
            <a:endParaRPr lang="tr-TR"/>
          </a:p>
        </p:txBody>
      </p:sp>
    </p:spTree>
    <p:extLst>
      <p:ext uri="{BB962C8B-B14F-4D97-AF65-F5344CB8AC3E}">
        <p14:creationId xmlns:p14="http://schemas.microsoft.com/office/powerpoint/2010/main" xmlns="" val="30749248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3"/>
          <p:cNvSpPr>
            <a:spLocks noGrp="1" noChangeArrowheads="1"/>
          </p:cNvSpPr>
          <p:nvPr>
            <p:ph idx="1"/>
          </p:nvPr>
        </p:nvSpPr>
        <p:spPr>
          <a:xfrm>
            <a:off x="533400" y="1701800"/>
            <a:ext cx="8153400" cy="3887788"/>
          </a:xfrm>
        </p:spPr>
        <p:txBody>
          <a:bodyPr>
            <a:normAutofit lnSpcReduction="10000"/>
          </a:bodyPr>
          <a:lstStyle/>
          <a:p>
            <a:pPr marL="0" indent="0" eaLnBrk="1" hangingPunct="1">
              <a:lnSpc>
                <a:spcPct val="80000"/>
              </a:lnSpc>
              <a:buNone/>
            </a:pPr>
            <a:r>
              <a:rPr lang="tr-TR" sz="2000" dirty="0" smtClean="0"/>
              <a:t>O halde toleransı iki faktör belirler: Toleransın büyüklüğü ve sıfır çizgisine uzaklığı. Böylece nominal boyutu bilinen parçanın, toleransının büyüklüğü ve uzaklığı verilirse parça boyutunun alt ve üst sınırları belirlenmiş olur. Örneğin nominal çapı d ve üst sınırı </a:t>
            </a:r>
            <a:r>
              <a:rPr lang="tr-TR" sz="2000" dirty="0" err="1" smtClean="0"/>
              <a:t>a</a:t>
            </a:r>
            <a:r>
              <a:rPr lang="tr-TR" sz="2000" baseline="-25000" dirty="0" err="1" smtClean="0"/>
              <a:t>ü</a:t>
            </a:r>
            <a:r>
              <a:rPr lang="tr-TR" sz="2000" dirty="0" smtClean="0"/>
              <a:t>, alt sınırı </a:t>
            </a:r>
            <a:r>
              <a:rPr lang="tr-TR" sz="2000" dirty="0" err="1" smtClean="0"/>
              <a:t>a</a:t>
            </a:r>
            <a:r>
              <a:rPr lang="tr-TR" sz="2000" baseline="-25000" dirty="0" err="1" smtClean="0"/>
              <a:t>a</a:t>
            </a:r>
            <a:r>
              <a:rPr lang="tr-TR" sz="2000" dirty="0" smtClean="0"/>
              <a:t> olan bir milin boyutları, </a:t>
            </a:r>
          </a:p>
          <a:p>
            <a:pPr eaLnBrk="1" hangingPunct="1">
              <a:lnSpc>
                <a:spcPct val="80000"/>
              </a:lnSpc>
            </a:pPr>
            <a:r>
              <a:rPr lang="tr-TR" sz="2000" dirty="0" smtClean="0"/>
              <a:t>	</a:t>
            </a:r>
            <a:r>
              <a:rPr lang="tr-TR" sz="2000" dirty="0" err="1" smtClean="0"/>
              <a:t>d</a:t>
            </a:r>
            <a:r>
              <a:rPr lang="tr-TR" sz="2000" baseline="-25000" dirty="0" err="1" smtClean="0"/>
              <a:t>max</a:t>
            </a:r>
            <a:r>
              <a:rPr lang="tr-TR" sz="2000" dirty="0" smtClean="0"/>
              <a:t>= d+</a:t>
            </a:r>
            <a:r>
              <a:rPr lang="tr-TR" sz="2000" dirty="0" err="1" smtClean="0"/>
              <a:t>a</a:t>
            </a:r>
            <a:r>
              <a:rPr lang="tr-TR" sz="2000" baseline="-25000" dirty="0" err="1" smtClean="0"/>
              <a:t>ü</a:t>
            </a:r>
            <a:r>
              <a:rPr lang="tr-TR" sz="2000" dirty="0" smtClean="0"/>
              <a:t>, </a:t>
            </a:r>
            <a:r>
              <a:rPr lang="tr-TR" sz="2000" dirty="0" err="1" smtClean="0"/>
              <a:t>d</a:t>
            </a:r>
            <a:r>
              <a:rPr lang="tr-TR" sz="2000" baseline="-25000" dirty="0" err="1" smtClean="0"/>
              <a:t>min</a:t>
            </a:r>
            <a:r>
              <a:rPr lang="tr-TR" sz="2000" dirty="0" smtClean="0"/>
              <a:t>=d+</a:t>
            </a:r>
            <a:r>
              <a:rPr lang="tr-TR" sz="2000" dirty="0" err="1" smtClean="0"/>
              <a:t>a</a:t>
            </a:r>
            <a:r>
              <a:rPr lang="tr-TR" sz="2000" baseline="-25000" dirty="0" err="1" smtClean="0"/>
              <a:t>a</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ile bulunur. Aynı şekilde delik için de;</a:t>
            </a:r>
          </a:p>
          <a:p>
            <a:pPr eaLnBrk="1" hangingPunct="1">
              <a:lnSpc>
                <a:spcPct val="80000"/>
              </a:lnSpc>
              <a:buFont typeface="Wingdings" pitchFamily="2" charset="2"/>
              <a:buNone/>
            </a:pPr>
            <a:endParaRPr lang="tr-TR" sz="2000" dirty="0" smtClean="0"/>
          </a:p>
          <a:p>
            <a:pPr eaLnBrk="1" hangingPunct="1">
              <a:lnSpc>
                <a:spcPct val="80000"/>
              </a:lnSpc>
            </a:pPr>
            <a:r>
              <a:rPr lang="tr-TR" sz="2000" dirty="0" smtClean="0"/>
              <a:t>	</a:t>
            </a:r>
            <a:r>
              <a:rPr lang="tr-TR" sz="2000" dirty="0" err="1" smtClean="0"/>
              <a:t>D</a:t>
            </a:r>
            <a:r>
              <a:rPr lang="tr-TR" sz="2000" baseline="-25000" dirty="0" err="1" smtClean="0"/>
              <a:t>max</a:t>
            </a:r>
            <a:r>
              <a:rPr lang="tr-TR" sz="2000" dirty="0" smtClean="0"/>
              <a:t>=d+</a:t>
            </a:r>
            <a:r>
              <a:rPr lang="tr-TR" sz="2000" dirty="0" err="1" smtClean="0"/>
              <a:t>A</a:t>
            </a:r>
            <a:r>
              <a:rPr lang="tr-TR" sz="2000" baseline="-25000" dirty="0" err="1" smtClean="0"/>
              <a:t>ü</a:t>
            </a:r>
            <a:r>
              <a:rPr lang="tr-TR" sz="2000" dirty="0" smtClean="0"/>
              <a:t>;</a:t>
            </a:r>
            <a:r>
              <a:rPr lang="tr-TR" sz="2000" dirty="0" err="1" smtClean="0"/>
              <a:t>D</a:t>
            </a:r>
            <a:r>
              <a:rPr lang="tr-TR" sz="2000" baseline="-25000" dirty="0" err="1" smtClean="0"/>
              <a:t>min</a:t>
            </a:r>
            <a:r>
              <a:rPr lang="tr-TR" sz="2000" dirty="0" smtClean="0"/>
              <a:t>=d+</a:t>
            </a:r>
            <a:r>
              <a:rPr lang="tr-TR" sz="2000" dirty="0" err="1" smtClean="0"/>
              <a:t>A</a:t>
            </a:r>
            <a:r>
              <a:rPr lang="tr-TR" sz="2000" baseline="-25000" dirty="0" err="1" smtClean="0"/>
              <a:t>a</a:t>
            </a:r>
            <a:endParaRPr lang="tr-TR" sz="2000" dirty="0" smtClean="0"/>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yazılır.</a:t>
            </a:r>
          </a:p>
          <a:p>
            <a:pPr eaLnBrk="1" hangingPunct="1">
              <a:lnSpc>
                <a:spcPct val="80000"/>
              </a:lnSpc>
              <a:buFont typeface="Wingdings" pitchFamily="2" charset="2"/>
              <a:buNone/>
            </a:pPr>
            <a:endParaRPr lang="tr-TR" sz="2000" dirty="0" smtClean="0"/>
          </a:p>
          <a:p>
            <a:pPr marL="0" indent="0" eaLnBrk="1" hangingPunct="1">
              <a:lnSpc>
                <a:spcPct val="80000"/>
              </a:lnSpc>
              <a:buNone/>
            </a:pPr>
            <a:r>
              <a:rPr lang="tr-TR" sz="2000" dirty="0" smtClean="0"/>
              <a:t>Nominal çap mil ve delik için aynı olup d veya </a:t>
            </a:r>
            <a:r>
              <a:rPr lang="tr-TR" sz="2000" dirty="0" err="1" smtClean="0"/>
              <a:t>d</a:t>
            </a:r>
            <a:r>
              <a:rPr lang="tr-TR" sz="2000" baseline="-25000" dirty="0" err="1" smtClean="0"/>
              <a:t>N</a:t>
            </a:r>
            <a:r>
              <a:rPr lang="tr-TR" sz="2000" dirty="0" smtClean="0"/>
              <a:t> ile gösterilebilir. </a:t>
            </a:r>
          </a:p>
        </p:txBody>
      </p:sp>
      <p:sp>
        <p:nvSpPr>
          <p:cNvPr id="5" name="5 Slayt Numarası Yer Tutucusu"/>
          <p:cNvSpPr>
            <a:spLocks noGrp="1"/>
          </p:cNvSpPr>
          <p:nvPr>
            <p:ph type="sldNum" sz="quarter" idx="12"/>
          </p:nvPr>
        </p:nvSpPr>
        <p:spPr/>
        <p:txBody>
          <a:bodyPr/>
          <a:lstStyle/>
          <a:p>
            <a:pPr>
              <a:defRPr/>
            </a:pPr>
            <a:fld id="{AEF6F310-0EB1-46BD-99FB-C86F203173BC}" type="slidenum">
              <a:rPr lang="tr-TR"/>
              <a:pPr>
                <a:defRPr/>
              </a:pPr>
              <a:t>8</a:t>
            </a:fld>
            <a:endParaRPr lang="tr-TR"/>
          </a:p>
        </p:txBody>
      </p:sp>
    </p:spTree>
    <p:extLst>
      <p:ext uri="{BB962C8B-B14F-4D97-AF65-F5344CB8AC3E}">
        <p14:creationId xmlns:p14="http://schemas.microsoft.com/office/powerpoint/2010/main" xmlns="" val="16577994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mil ve delik toleransları ile ilgili görsel sonucu"/>
          <p:cNvPicPr>
            <a:picLocks noGrp="1"/>
          </p:cNvPicPr>
          <p:nvPr>
            <p:ph idx="1"/>
          </p:nvPr>
        </p:nvPicPr>
        <p:blipFill>
          <a:blip r:embed="rId2"/>
          <a:srcRect/>
          <a:stretch>
            <a:fillRect/>
          </a:stretch>
        </p:blipFill>
        <p:spPr bwMode="auto">
          <a:xfrm>
            <a:off x="1214414" y="1643050"/>
            <a:ext cx="6215106" cy="3429024"/>
          </a:xfrm>
          <a:prstGeom prst="rect">
            <a:avLst/>
          </a:prstGeom>
          <a:noFill/>
          <a:ln w="9525">
            <a:noFill/>
            <a:miter lim="800000"/>
            <a:headEnd/>
            <a:tailEnd/>
          </a:ln>
        </p:spPr>
      </p:pic>
      <p:sp>
        <p:nvSpPr>
          <p:cNvPr id="5" name="4 Dikdörtgen"/>
          <p:cNvSpPr/>
          <p:nvPr/>
        </p:nvSpPr>
        <p:spPr>
          <a:xfrm>
            <a:off x="785786" y="5286388"/>
            <a:ext cx="7715304" cy="369332"/>
          </a:xfrm>
          <a:prstGeom prst="rect">
            <a:avLst/>
          </a:prstGeom>
        </p:spPr>
        <p:txBody>
          <a:bodyPr wrap="square">
            <a:spAutoFit/>
          </a:bodyPr>
          <a:lstStyle/>
          <a:p>
            <a:r>
              <a:rPr lang="tr-TR" dirty="0" smtClean="0"/>
              <a:t>https://www.makinaegitimi.com/teknik.../delik-ve-mil-toleranslari.htm</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65</TotalTime>
  <Words>1354</Words>
  <Application>Microsoft Office PowerPoint</Application>
  <PresentationFormat>Ekran Gösterisi (4:3)</PresentationFormat>
  <Paragraphs>182</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Akış</vt:lpstr>
      <vt:lpstr>ZTM321  MAKİNE ELEMANLARI   8.hafta</vt:lpstr>
      <vt:lpstr>TOLERANS VE YÜZEY KALİTELERİ </vt:lpstr>
      <vt:lpstr>Toleranslar ve Geçmeler</vt:lpstr>
      <vt:lpstr>Boyut sınırları: Parçanın izin verilen en büyük ve en küçük boyutudur. Gerçek boyut bu iki sınır arasında olmalıdır. Şekilde deliğin (Dmin, Dmax) ve milin (dmin, dmax) maksimum ve minimum boyutları verilmiştir.</vt:lpstr>
      <vt:lpstr>Slayt 5</vt:lpstr>
      <vt:lpstr>Slayt 6</vt:lpstr>
      <vt:lpstr>Slayt 7</vt:lpstr>
      <vt:lpstr>Slayt 8</vt:lpstr>
      <vt:lpstr>Slayt 9</vt:lpstr>
      <vt:lpstr>Slayt 10</vt:lpstr>
      <vt:lpstr>Slayt 11</vt:lpstr>
      <vt:lpstr>Slayt 12</vt:lpstr>
      <vt:lpstr>Slayt 13</vt:lpstr>
      <vt:lpstr>ISO Tolerans Sistemi</vt:lpstr>
      <vt:lpstr>Slayt 15</vt:lpstr>
      <vt:lpstr>Slayt 16</vt:lpstr>
      <vt:lpstr>Slayt 17</vt:lpstr>
      <vt:lpstr>Slayt 18</vt:lpstr>
      <vt:lpstr>ISO Sisteminde Geçmeler </vt:lpstr>
      <vt:lpstr>Slayt 20</vt:lpstr>
      <vt:lpstr>Slayt 21</vt:lpstr>
      <vt:lpstr>Yüzey Kalitesi </vt:lpstr>
      <vt:lpstr>Uygulamada yüzey kalitesine, yüzey dalgalanmaları ve yüzey pürüzlülüğü etki etmektedir. .Yüzey dalgalanmaları esas şekil hatalarına girer. Burada sadece pürüzlülük incelenecektir.</vt:lpstr>
      <vt:lpstr>Slayt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12</cp:revision>
  <dcterms:created xsi:type="dcterms:W3CDTF">2017-11-21T19:47:19Z</dcterms:created>
  <dcterms:modified xsi:type="dcterms:W3CDTF">2018-02-13T09:21:23Z</dcterms:modified>
</cp:coreProperties>
</file>