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60" r:id="rId4"/>
    <p:sldId id="268" r:id="rId5"/>
    <p:sldId id="261" r:id="rId6"/>
    <p:sldId id="269" r:id="rId7"/>
    <p:sldId id="266" r:id="rId8"/>
    <p:sldId id="270" r:id="rId9"/>
    <p:sldId id="271"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05218"/>
            <a:ext cx="10515600" cy="1269242"/>
          </a:xfrm>
        </p:spPr>
        <p:txBody>
          <a:bodyPr/>
          <a:lstStyle/>
          <a:p>
            <a:pPr algn="ctr"/>
            <a:r>
              <a:rPr lang="tr-TR" b="1" dirty="0" smtClean="0"/>
              <a:t>2. AKIL VE İMAN: GİRİŞ</a:t>
            </a:r>
            <a:endParaRPr lang="tr-TR" b="1" dirty="0"/>
          </a:p>
        </p:txBody>
      </p:sp>
      <p:sp>
        <p:nvSpPr>
          <p:cNvPr id="3" name="İçerik Yer Tutucusu 2"/>
          <p:cNvSpPr>
            <a:spLocks noGrp="1"/>
          </p:cNvSpPr>
          <p:nvPr>
            <p:ph idx="1"/>
          </p:nvPr>
        </p:nvSpPr>
        <p:spPr>
          <a:xfrm>
            <a:off x="1775790" y="2074460"/>
            <a:ext cx="8931967" cy="4102503"/>
          </a:xfrm>
        </p:spPr>
        <p:txBody>
          <a:bodyPr>
            <a:normAutofit lnSpcReduction="10000"/>
          </a:bodyPr>
          <a:lstStyle/>
          <a:p>
            <a:r>
              <a:rPr lang="tr-TR" dirty="0" smtClean="0"/>
              <a:t>Akıl ve iman ilişkisi su sorular bağlamında ele alınabilir:</a:t>
            </a:r>
          </a:p>
          <a:p>
            <a:r>
              <a:rPr lang="tr-TR" dirty="0" smtClean="0"/>
              <a:t>İman akla dayandırılabilir mi?</a:t>
            </a:r>
          </a:p>
          <a:p>
            <a:r>
              <a:rPr lang="tr-TR" dirty="0" smtClean="0"/>
              <a:t>İmanın doğruları ile aklın doğruları başka </a:t>
            </a:r>
            <a:r>
              <a:rPr lang="tr-TR" dirty="0" err="1" smtClean="0"/>
              <a:t>başka</a:t>
            </a:r>
            <a:r>
              <a:rPr lang="tr-TR" dirty="0" smtClean="0"/>
              <a:t> şeyler midir?</a:t>
            </a:r>
          </a:p>
          <a:p>
            <a:r>
              <a:rPr lang="tr-TR" dirty="0" smtClean="0"/>
              <a:t>Dini inancın bilgisel değeri nedir?</a:t>
            </a:r>
          </a:p>
          <a:p>
            <a:r>
              <a:rPr lang="tr-TR" dirty="0" smtClean="0"/>
              <a:t>Akla dayandırılmamış bir iman veya dini inanç ne derece mümkündür.</a:t>
            </a:r>
          </a:p>
          <a:p>
            <a:r>
              <a:rPr lang="tr-TR" dirty="0" smtClean="0"/>
              <a:t>Rasyonel düzlemde temellendirilemeyen bir inancın değeri ne olabilir?</a:t>
            </a:r>
            <a:endParaRPr lang="tr-TR" dirty="0"/>
          </a:p>
        </p:txBody>
      </p:sp>
    </p:spTree>
    <p:extLst>
      <p:ext uri="{BB962C8B-B14F-4D97-AF65-F5344CB8AC3E}">
        <p14:creationId xmlns:p14="http://schemas.microsoft.com/office/powerpoint/2010/main" val="296212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5536"/>
          </a:xfrm>
        </p:spPr>
        <p:txBody>
          <a:bodyPr>
            <a:normAutofit fontScale="90000"/>
          </a:bodyPr>
          <a:lstStyle/>
          <a:p>
            <a:pPr algn="ctr"/>
            <a:r>
              <a:rPr lang="tr-TR" b="1" dirty="0" smtClean="0"/>
              <a:t>Kaynaklar</a:t>
            </a:r>
            <a:endParaRPr lang="tr-TR" b="1" dirty="0"/>
          </a:p>
        </p:txBody>
      </p:sp>
      <p:sp>
        <p:nvSpPr>
          <p:cNvPr id="3" name="İçerik Yer Tutucusu 2"/>
          <p:cNvSpPr>
            <a:spLocks noGrp="1"/>
          </p:cNvSpPr>
          <p:nvPr>
            <p:ph idx="1"/>
          </p:nvPr>
        </p:nvSpPr>
        <p:spPr>
          <a:xfrm>
            <a:off x="1205948" y="980662"/>
            <a:ext cx="9753600" cy="5247860"/>
          </a:xfrm>
        </p:spPr>
        <p:txBody>
          <a:bodyPr>
            <a:normAutofit fontScale="32500" lnSpcReduction="20000"/>
          </a:bodyPr>
          <a:lstStyle/>
          <a:p>
            <a:endParaRPr lang="tr-TR" b="1" dirty="0" smtClean="0"/>
          </a:p>
          <a:p>
            <a:r>
              <a:rPr lang="tr-TR" sz="5500" b="1" dirty="0"/>
              <a:t>Reçber</a:t>
            </a:r>
            <a:r>
              <a:rPr lang="tr-TR" sz="5500" dirty="0"/>
              <a:t>, M. S. (2013). «Akıl ve İman», </a:t>
            </a:r>
            <a:r>
              <a:rPr lang="tr-TR" sz="5500" i="1" dirty="0"/>
              <a:t>Din Felsefesi</a:t>
            </a:r>
            <a:r>
              <a:rPr lang="tr-TR" sz="5500" dirty="0"/>
              <a:t>, ed. Recep Kılıç, Ankara: </a:t>
            </a:r>
            <a:r>
              <a:rPr lang="tr-TR" sz="5500" dirty="0" err="1"/>
              <a:t>Ankuzem</a:t>
            </a:r>
            <a:r>
              <a:rPr lang="tr-TR" sz="5500" dirty="0"/>
              <a:t>, </a:t>
            </a:r>
            <a:r>
              <a:rPr lang="tr-TR" sz="5500" dirty="0" err="1"/>
              <a:t>ss</a:t>
            </a:r>
            <a:r>
              <a:rPr lang="tr-TR" sz="5500" dirty="0"/>
              <a:t>. 175-223.</a:t>
            </a:r>
          </a:p>
          <a:p>
            <a:r>
              <a:rPr lang="tr-TR" sz="5500" b="1" dirty="0" smtClean="0"/>
              <a:t>Aydın</a:t>
            </a:r>
            <a:r>
              <a:rPr lang="tr-TR" sz="5500" dirty="0"/>
              <a:t>, M. (2002). </a:t>
            </a:r>
            <a:r>
              <a:rPr lang="tr-TR" sz="5500" i="1" dirty="0"/>
              <a:t>Din Felsefesi</a:t>
            </a:r>
            <a:r>
              <a:rPr lang="tr-TR" sz="5500" dirty="0"/>
              <a:t>, İzmir: İlahiyat Fakültesi Vakfı Yayınları.</a:t>
            </a:r>
          </a:p>
          <a:p>
            <a:r>
              <a:rPr lang="tr-TR" sz="5500" b="1" dirty="0" err="1"/>
              <a:t>Peterson</a:t>
            </a:r>
            <a:r>
              <a:rPr lang="tr-TR" sz="5500" dirty="0"/>
              <a:t> M. </a:t>
            </a:r>
            <a:r>
              <a:rPr lang="tr-TR" sz="5500" dirty="0" err="1"/>
              <a:t>vdğ</a:t>
            </a:r>
            <a:r>
              <a:rPr lang="tr-TR" sz="5500" dirty="0"/>
              <a:t>. (2003). </a:t>
            </a:r>
            <a:r>
              <a:rPr lang="tr-TR" sz="5500" i="1" dirty="0"/>
              <a:t>Akıl ve İnanç: Din Felsefesine Giriş</a:t>
            </a:r>
            <a:r>
              <a:rPr lang="tr-TR" sz="5500" dirty="0"/>
              <a:t>, (çev. Rahim Acar), İstanbul: Küre Yay.</a:t>
            </a:r>
          </a:p>
          <a:p>
            <a:r>
              <a:rPr lang="tr-TR" sz="5500" b="1" dirty="0" smtClean="0"/>
              <a:t>Taylan</a:t>
            </a:r>
            <a:r>
              <a:rPr lang="tr-TR" sz="5500" dirty="0"/>
              <a:t>, N. (2015). </a:t>
            </a:r>
            <a:r>
              <a:rPr lang="tr-TR" sz="5500" i="1" dirty="0"/>
              <a:t>Düşünce Tarihinde Tanrı Sorunu</a:t>
            </a:r>
            <a:r>
              <a:rPr lang="tr-TR" sz="5500" dirty="0"/>
              <a:t>, İstanbul: Mahya Yay. </a:t>
            </a:r>
          </a:p>
          <a:p>
            <a:r>
              <a:rPr lang="tr-TR" sz="5500" b="1" dirty="0"/>
              <a:t>Yaran</a:t>
            </a:r>
            <a:r>
              <a:rPr lang="tr-TR" sz="5500" dirty="0"/>
              <a:t>, C. S. (2011). </a:t>
            </a:r>
            <a:r>
              <a:rPr lang="tr-TR" sz="5500" i="1" dirty="0"/>
              <a:t>Bilgelik Peşinde: Din Felsefesi Yazıları</a:t>
            </a:r>
            <a:r>
              <a:rPr lang="tr-TR" sz="5500" dirty="0"/>
              <a:t>, İstanbul: Ensar Neşriyat.</a:t>
            </a:r>
          </a:p>
          <a:p>
            <a:r>
              <a:rPr lang="tr-TR" sz="5500" b="1" dirty="0" err="1" smtClean="0"/>
              <a:t>Davies</a:t>
            </a:r>
            <a:r>
              <a:rPr lang="tr-TR" sz="5500" dirty="0"/>
              <a:t>, </a:t>
            </a:r>
            <a:r>
              <a:rPr lang="tr-TR" sz="5500" dirty="0" err="1"/>
              <a:t>Brian</a:t>
            </a:r>
            <a:r>
              <a:rPr lang="tr-TR" sz="5500" dirty="0"/>
              <a:t>. (2011). </a:t>
            </a:r>
            <a:r>
              <a:rPr lang="tr-TR" sz="5500" i="1" dirty="0"/>
              <a:t>Din Felsefesine Giriş</a:t>
            </a:r>
            <a:r>
              <a:rPr lang="tr-TR" sz="5500" dirty="0"/>
              <a:t>, (çev. Fatih Taştan), İstanbul: Paradigma Yay</a:t>
            </a:r>
            <a:r>
              <a:rPr lang="tr-TR" sz="5500" dirty="0" smtClean="0"/>
              <a:t>.</a:t>
            </a:r>
          </a:p>
          <a:p>
            <a:r>
              <a:rPr lang="tr-TR" sz="5500" b="1" dirty="0" err="1"/>
              <a:t>Evans</a:t>
            </a:r>
            <a:r>
              <a:rPr lang="tr-TR" sz="5500" dirty="0"/>
              <a:t>, C. S. &amp; </a:t>
            </a:r>
            <a:r>
              <a:rPr lang="tr-TR" sz="5500" dirty="0" err="1"/>
              <a:t>Manis</a:t>
            </a:r>
            <a:r>
              <a:rPr lang="tr-TR" sz="5500" dirty="0"/>
              <a:t>, R. Z. (2010). </a:t>
            </a:r>
            <a:r>
              <a:rPr lang="tr-TR" sz="5500" i="1" dirty="0"/>
              <a:t>Din Felsefesi: İman Üzerine Rasyonel Düşünme,</a:t>
            </a:r>
            <a:r>
              <a:rPr lang="tr-TR" sz="5500" dirty="0"/>
              <a:t> (çev. Ferhat Akdemir), Ankara: </a:t>
            </a:r>
            <a:r>
              <a:rPr lang="tr-TR" sz="5500" dirty="0" err="1"/>
              <a:t>Elis</a:t>
            </a:r>
            <a:r>
              <a:rPr lang="tr-TR" sz="5500" dirty="0"/>
              <a:t> Yayınları.</a:t>
            </a:r>
          </a:p>
          <a:p>
            <a:r>
              <a:rPr lang="tr-TR" sz="5500" b="1" dirty="0" smtClean="0"/>
              <a:t>Özcan</a:t>
            </a:r>
            <a:r>
              <a:rPr lang="tr-TR" sz="5500" dirty="0"/>
              <a:t>, H. (1992). </a:t>
            </a:r>
            <a:r>
              <a:rPr lang="tr-TR" sz="5500" i="1" dirty="0"/>
              <a:t>Epistemolojik Açıdan İ</a:t>
            </a:r>
            <a:r>
              <a:rPr lang="tr-TR" sz="5500" dirty="0"/>
              <a:t>man, İstanbul: Marmara Ün. İlahiyat Vakfı Yayınları. </a:t>
            </a:r>
          </a:p>
          <a:p>
            <a:r>
              <a:rPr lang="tr-TR" sz="5500" b="1" dirty="0" smtClean="0"/>
              <a:t>Uslu</a:t>
            </a:r>
            <a:r>
              <a:rPr lang="tr-TR" sz="5500" dirty="0"/>
              <a:t>, F. (2004). </a:t>
            </a:r>
            <a:r>
              <a:rPr lang="tr-TR" sz="5500" i="1" dirty="0"/>
              <a:t>Felsefi Açıdan İmanı Temellendirme</a:t>
            </a:r>
            <a:r>
              <a:rPr lang="tr-TR" sz="5500" dirty="0"/>
              <a:t>, Ankara: Ankara Okulu Yayınları.</a:t>
            </a:r>
          </a:p>
          <a:p>
            <a:r>
              <a:rPr lang="tr-TR" sz="5500" b="1" dirty="0"/>
              <a:t>Reçber</a:t>
            </a:r>
            <a:r>
              <a:rPr lang="tr-TR" sz="5500" dirty="0"/>
              <a:t>, M. S. (2004). </a:t>
            </a:r>
            <a:r>
              <a:rPr lang="tr-TR" sz="5500" i="1" dirty="0"/>
              <a:t>Tanrı’yı Bilmenin İmkânı ve Mahiyeti</a:t>
            </a:r>
            <a:r>
              <a:rPr lang="tr-TR" sz="5500" dirty="0"/>
              <a:t>, Ankara: </a:t>
            </a:r>
            <a:r>
              <a:rPr lang="tr-TR" sz="5500" dirty="0" err="1"/>
              <a:t>Kitâbiyât</a:t>
            </a:r>
            <a:r>
              <a:rPr lang="tr-TR" sz="5500" dirty="0"/>
              <a:t>.</a:t>
            </a:r>
          </a:p>
          <a:p>
            <a:r>
              <a:rPr lang="tr-TR" sz="5500" b="1" dirty="0" err="1"/>
              <a:t>Mehdiyev</a:t>
            </a:r>
            <a:r>
              <a:rPr lang="tr-TR" sz="5500" dirty="0"/>
              <a:t>, N. (2008). </a:t>
            </a:r>
            <a:r>
              <a:rPr lang="tr-TR" sz="5500" i="1" dirty="0"/>
              <a:t>Çağdaş Din Felsefesinde Epistemolojik Yaklaşımlar ve Tanrı İnancının Rasyonelliği</a:t>
            </a:r>
            <a:r>
              <a:rPr lang="tr-TR" sz="5500" dirty="0"/>
              <a:t>, İstanbul: İSAM Yayınları.</a:t>
            </a:r>
          </a:p>
          <a:p>
            <a:r>
              <a:rPr lang="tr-TR" sz="5500" b="1" dirty="0" err="1" smtClean="0"/>
              <a:t>İbn</a:t>
            </a:r>
            <a:r>
              <a:rPr lang="tr-TR" sz="5500" b="1" dirty="0" smtClean="0"/>
              <a:t> </a:t>
            </a:r>
            <a:r>
              <a:rPr lang="tr-TR" sz="5500" b="1" dirty="0" err="1"/>
              <a:t>Rüşd</a:t>
            </a:r>
            <a:r>
              <a:rPr lang="tr-TR" sz="5500" dirty="0"/>
              <a:t>. (2003). «Felsefe-Din İlişkisi Hakkında Son Söz [</a:t>
            </a:r>
            <a:r>
              <a:rPr lang="tr-TR" sz="5500" dirty="0" err="1"/>
              <a:t>Faslü’l-Makâl</a:t>
            </a:r>
            <a:r>
              <a:rPr lang="tr-TR" sz="5500" dirty="0"/>
              <a:t>]», </a:t>
            </a:r>
            <a:r>
              <a:rPr lang="tr-TR" sz="5500" i="1" dirty="0"/>
              <a:t>İslam Filozoflarından Felsefe Metinleri</a:t>
            </a:r>
            <a:r>
              <a:rPr lang="tr-TR" sz="5500" dirty="0"/>
              <a:t>, </a:t>
            </a:r>
            <a:r>
              <a:rPr lang="tr-TR" sz="5500" dirty="0" smtClean="0"/>
              <a:t>(der</a:t>
            </a:r>
            <a:r>
              <a:rPr lang="tr-TR" sz="5500" dirty="0"/>
              <a:t>. ve çev. M. </a:t>
            </a:r>
            <a:r>
              <a:rPr lang="tr-TR" sz="5500" dirty="0" smtClean="0"/>
              <a:t>Kaya), </a:t>
            </a:r>
            <a:r>
              <a:rPr lang="tr-TR" sz="5500" dirty="0"/>
              <a:t>İstanbul: Klasik</a:t>
            </a:r>
            <a:r>
              <a:rPr lang="tr-TR" sz="5500" dirty="0" smtClean="0"/>
              <a:t>.</a:t>
            </a:r>
          </a:p>
          <a:p>
            <a:r>
              <a:rPr lang="tr-TR" sz="5500" b="1" dirty="0" err="1" smtClean="0"/>
              <a:t>Aquinas</a:t>
            </a:r>
            <a:r>
              <a:rPr lang="tr-TR" sz="5500" dirty="0" smtClean="0"/>
              <a:t>, T. (2013). «Akıl ve Vahiy Uyumu» </a:t>
            </a:r>
            <a:r>
              <a:rPr lang="tr-TR" sz="5500" i="1" dirty="0" smtClean="0"/>
              <a:t>Din Felsefesi: Seçme Metinler</a:t>
            </a:r>
            <a:r>
              <a:rPr lang="tr-TR" sz="5500" dirty="0" smtClean="0"/>
              <a:t>, ed. Michael </a:t>
            </a:r>
            <a:r>
              <a:rPr lang="tr-TR" sz="5500" dirty="0" err="1" smtClean="0"/>
              <a:t>Peterson</a:t>
            </a:r>
            <a:r>
              <a:rPr lang="tr-TR" sz="5500" dirty="0" smtClean="0"/>
              <a:t> </a:t>
            </a:r>
            <a:r>
              <a:rPr lang="tr-TR" sz="5500" dirty="0" err="1" smtClean="0"/>
              <a:t>vdğ</a:t>
            </a:r>
            <a:r>
              <a:rPr lang="tr-TR" sz="5500" dirty="0" smtClean="0"/>
              <a:t>. İstanbul: Küre, </a:t>
            </a:r>
            <a:r>
              <a:rPr lang="tr-TR" sz="5500" dirty="0" err="1" smtClean="0"/>
              <a:t>ss</a:t>
            </a:r>
            <a:r>
              <a:rPr lang="tr-TR" sz="5500" smtClean="0"/>
              <a:t>. 137-140</a:t>
            </a:r>
            <a:r>
              <a:rPr lang="tr-TR" sz="5500" dirty="0" smtClean="0"/>
              <a:t>.</a:t>
            </a:r>
            <a:endParaRPr lang="tr-TR" sz="5500" dirty="0"/>
          </a:p>
          <a:p>
            <a:endParaRPr lang="tr-TR" dirty="0"/>
          </a:p>
        </p:txBody>
      </p:sp>
    </p:spTree>
    <p:extLst>
      <p:ext uri="{BB962C8B-B14F-4D97-AF65-F5344CB8AC3E}">
        <p14:creationId xmlns:p14="http://schemas.microsoft.com/office/powerpoint/2010/main" val="3799044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59307"/>
            <a:ext cx="10515600" cy="723332"/>
          </a:xfrm>
        </p:spPr>
        <p:txBody>
          <a:bodyPr>
            <a:normAutofit/>
          </a:bodyPr>
          <a:lstStyle/>
          <a:p>
            <a:pPr algn="ctr"/>
            <a:r>
              <a:rPr lang="tr-TR" b="1" dirty="0" smtClean="0"/>
              <a:t>Bilgi-İnanç İlişkisi</a:t>
            </a:r>
            <a:endParaRPr lang="tr-TR" b="1" dirty="0"/>
          </a:p>
        </p:txBody>
      </p:sp>
      <p:sp>
        <p:nvSpPr>
          <p:cNvPr id="3" name="İçerik Yer Tutucusu 2"/>
          <p:cNvSpPr>
            <a:spLocks noGrp="1"/>
          </p:cNvSpPr>
          <p:nvPr>
            <p:ph idx="1"/>
          </p:nvPr>
        </p:nvSpPr>
        <p:spPr>
          <a:xfrm>
            <a:off x="1815548" y="1119116"/>
            <a:ext cx="9382539" cy="5057847"/>
          </a:xfrm>
        </p:spPr>
        <p:txBody>
          <a:bodyPr/>
          <a:lstStyle/>
          <a:p>
            <a:endParaRPr lang="tr-TR" dirty="0" smtClean="0"/>
          </a:p>
          <a:p>
            <a:r>
              <a:rPr lang="tr-TR" dirty="0" smtClean="0"/>
              <a:t>Bilginin geleneksel tanımına göre bilgi; «</a:t>
            </a:r>
            <a:r>
              <a:rPr lang="tr-TR" dirty="0" err="1" smtClean="0"/>
              <a:t>haklılaştırılmış</a:t>
            </a:r>
            <a:r>
              <a:rPr lang="tr-TR" dirty="0" smtClean="0"/>
              <a:t> doğru </a:t>
            </a:r>
            <a:r>
              <a:rPr lang="tr-TR" dirty="0" err="1" smtClean="0"/>
              <a:t>inanç»tır</a:t>
            </a:r>
            <a:r>
              <a:rPr lang="tr-TR" dirty="0" smtClean="0"/>
              <a:t>. </a:t>
            </a:r>
            <a:endParaRPr lang="tr-TR" dirty="0"/>
          </a:p>
          <a:p>
            <a:r>
              <a:rPr lang="tr-TR" dirty="0" smtClean="0"/>
              <a:t>Buna göre bir inancın bilgi olması için, inancın kendisinin doğru olmasının yanında doğruluğunun </a:t>
            </a:r>
            <a:r>
              <a:rPr lang="tr-TR" dirty="0" err="1" smtClean="0"/>
              <a:t>haklılaştırılmış</a:t>
            </a:r>
            <a:r>
              <a:rPr lang="tr-TR" dirty="0" smtClean="0"/>
              <a:t>/gerekçelendirilmiş olması da gerekir.</a:t>
            </a:r>
          </a:p>
          <a:p>
            <a:r>
              <a:rPr lang="tr-TR" dirty="0" smtClean="0"/>
              <a:t>Ancak gerekçelendirmenin, her zaman, bütün boyutlarıyla tamamlanmış bir süreç olmadığına dikkat etmeliyiz.</a:t>
            </a:r>
          </a:p>
          <a:p>
            <a:r>
              <a:rPr lang="tr-TR" dirty="0" smtClean="0"/>
              <a:t>Bu durumda inançla bilgi arasında bir ilişki kurabilmemiz için, gerekçelendirmenin en azından bir imkan ve </a:t>
            </a:r>
            <a:r>
              <a:rPr lang="tr-TR" dirty="0" err="1" smtClean="0"/>
              <a:t>potansiyellik</a:t>
            </a:r>
            <a:r>
              <a:rPr lang="tr-TR" dirty="0" smtClean="0"/>
              <a:t> olarak önümüzde açık olması gerekir. </a:t>
            </a:r>
            <a:endParaRPr lang="tr-TR" dirty="0"/>
          </a:p>
        </p:txBody>
      </p:sp>
    </p:spTree>
    <p:extLst>
      <p:ext uri="{BB962C8B-B14F-4D97-AF65-F5344CB8AC3E}">
        <p14:creationId xmlns:p14="http://schemas.microsoft.com/office/powerpoint/2010/main" val="1693036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Haklılaştırma</a:t>
            </a:r>
            <a:r>
              <a:rPr lang="tr-TR" b="1" dirty="0" smtClean="0"/>
              <a:t>/Gerekçelendirme Nedir?</a:t>
            </a:r>
            <a:endParaRPr lang="tr-TR" b="1" dirty="0"/>
          </a:p>
        </p:txBody>
      </p:sp>
      <p:sp>
        <p:nvSpPr>
          <p:cNvPr id="3" name="İçerik Yer Tutucusu 2"/>
          <p:cNvSpPr>
            <a:spLocks noGrp="1"/>
          </p:cNvSpPr>
          <p:nvPr>
            <p:ph idx="1"/>
          </p:nvPr>
        </p:nvSpPr>
        <p:spPr>
          <a:xfrm>
            <a:off x="1987827" y="1690688"/>
            <a:ext cx="8640416" cy="4423509"/>
          </a:xfrm>
        </p:spPr>
        <p:txBody>
          <a:bodyPr>
            <a:normAutofit/>
          </a:bodyPr>
          <a:lstStyle/>
          <a:p>
            <a:endParaRPr lang="tr-TR" dirty="0" smtClean="0"/>
          </a:p>
          <a:p>
            <a:r>
              <a:rPr lang="tr-TR" dirty="0" smtClean="0"/>
              <a:t>İnançları </a:t>
            </a:r>
            <a:r>
              <a:rPr lang="tr-TR" dirty="0" err="1" smtClean="0"/>
              <a:t>haklılaştırma</a:t>
            </a:r>
            <a:r>
              <a:rPr lang="tr-TR" dirty="0" smtClean="0"/>
              <a:t> zemini tecrübeden bağımsız (a </a:t>
            </a:r>
            <a:r>
              <a:rPr lang="tr-TR" dirty="0" err="1" smtClean="0"/>
              <a:t>priori</a:t>
            </a:r>
            <a:r>
              <a:rPr lang="tr-TR" dirty="0" smtClean="0"/>
              <a:t>) olabileceği gibi tecrübeye bağlı (a </a:t>
            </a:r>
            <a:r>
              <a:rPr lang="tr-TR" dirty="0" err="1" smtClean="0"/>
              <a:t>posteriori</a:t>
            </a:r>
            <a:r>
              <a:rPr lang="tr-TR" dirty="0" smtClean="0"/>
              <a:t>) da olabilir.</a:t>
            </a:r>
          </a:p>
          <a:p>
            <a:r>
              <a:rPr lang="tr-TR" dirty="0" smtClean="0"/>
              <a:t>Örneğin «üçgenin üç iç açısı vardır», «3+3=6» gibi bir önermenin doğruluğunu </a:t>
            </a:r>
            <a:r>
              <a:rPr lang="tr-TR" i="1" dirty="0" smtClean="0"/>
              <a:t>analitik</a:t>
            </a:r>
            <a:r>
              <a:rPr lang="tr-TR" dirty="0" smtClean="0"/>
              <a:t>, yani </a:t>
            </a:r>
            <a:r>
              <a:rPr lang="tr-TR" i="1" dirty="0" smtClean="0"/>
              <a:t>tanımsal</a:t>
            </a:r>
            <a:r>
              <a:rPr lang="tr-TR" dirty="0" smtClean="0"/>
              <a:t> bir yolla gösterebiliriz.</a:t>
            </a:r>
          </a:p>
          <a:p>
            <a:r>
              <a:rPr lang="tr-TR" dirty="0" smtClean="0"/>
              <a:t>Diğer taraftan «Dünya yuvarlaktır», «Sokaklar ıslaktır» gibi önermelerin doğruluğu ise tecrübe/gözlem yoluyla belirlenebilir.</a:t>
            </a:r>
          </a:p>
          <a:p>
            <a:endParaRPr lang="tr-TR" dirty="0"/>
          </a:p>
        </p:txBody>
      </p:sp>
    </p:spTree>
    <p:extLst>
      <p:ext uri="{BB962C8B-B14F-4D97-AF65-F5344CB8AC3E}">
        <p14:creationId xmlns:p14="http://schemas.microsoft.com/office/powerpoint/2010/main" val="2129512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İman Kavramı</a:t>
            </a:r>
            <a:endParaRPr lang="tr-TR" b="1" dirty="0"/>
          </a:p>
        </p:txBody>
      </p:sp>
      <p:sp>
        <p:nvSpPr>
          <p:cNvPr id="3" name="İçerik Yer Tutucusu 2"/>
          <p:cNvSpPr>
            <a:spLocks noGrp="1"/>
          </p:cNvSpPr>
          <p:nvPr>
            <p:ph idx="1"/>
          </p:nvPr>
        </p:nvSpPr>
        <p:spPr>
          <a:xfrm>
            <a:off x="838200" y="1433015"/>
            <a:ext cx="10515600" cy="4743948"/>
          </a:xfrm>
        </p:spPr>
        <p:txBody>
          <a:bodyPr>
            <a:normAutofit fontScale="92500"/>
          </a:bodyPr>
          <a:lstStyle/>
          <a:p>
            <a:endParaRPr lang="tr-TR" dirty="0" smtClean="0"/>
          </a:p>
          <a:p>
            <a:r>
              <a:rPr lang="tr-TR" dirty="0" smtClean="0"/>
              <a:t>İman sözcüğü epistemolojik bir anlamda kullanıldığı gibi, onun, epistemolojik olmayan bir kullanımı da vardır.</a:t>
            </a:r>
          </a:p>
          <a:p>
            <a:endParaRPr lang="tr-TR" dirty="0" smtClean="0"/>
          </a:p>
          <a:p>
            <a:r>
              <a:rPr lang="tr-TR" dirty="0" smtClean="0"/>
              <a:t>Epistemolojik anlamda iman, bir şeyin (Tanrı’nın) varlığına ve niteliklerine dair bir takım </a:t>
            </a:r>
            <a:r>
              <a:rPr lang="tr-TR" dirty="0" err="1" smtClean="0"/>
              <a:t>önermesel</a:t>
            </a:r>
            <a:r>
              <a:rPr lang="tr-TR" dirty="0" smtClean="0"/>
              <a:t> doğrulukları onaylamak anlamına gelmektedir.</a:t>
            </a:r>
          </a:p>
          <a:p>
            <a:endParaRPr lang="tr-TR" dirty="0" smtClean="0"/>
          </a:p>
          <a:p>
            <a:r>
              <a:rPr lang="tr-TR" dirty="0" smtClean="0"/>
              <a:t>Diğer taraftan iman bazen bir güven (</a:t>
            </a:r>
            <a:r>
              <a:rPr lang="tr-TR" dirty="0" err="1" smtClean="0"/>
              <a:t>fiducia</a:t>
            </a:r>
            <a:r>
              <a:rPr lang="tr-TR" dirty="0" smtClean="0"/>
              <a:t>) ilişkisi olarak da düşünülür. Ör. birine «senin bu sınavı başaracağına inanıyorum» dersiniz. Buradaki inanma, epistemolojik olmayan bir anlamda güven duymadır. </a:t>
            </a:r>
            <a:endParaRPr lang="tr-TR" dirty="0"/>
          </a:p>
        </p:txBody>
      </p:sp>
    </p:spTree>
    <p:extLst>
      <p:ext uri="{BB962C8B-B14F-4D97-AF65-F5344CB8AC3E}">
        <p14:creationId xmlns:p14="http://schemas.microsoft.com/office/powerpoint/2010/main" val="222057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99849"/>
          </a:xfrm>
        </p:spPr>
        <p:txBody>
          <a:bodyPr/>
          <a:lstStyle/>
          <a:p>
            <a:pPr algn="ctr"/>
            <a:r>
              <a:rPr lang="tr-TR" b="1" dirty="0" err="1" smtClean="0"/>
              <a:t>Önermesel</a:t>
            </a:r>
            <a:r>
              <a:rPr lang="tr-TR" b="1" dirty="0" smtClean="0"/>
              <a:t> İman Anlayışı</a:t>
            </a:r>
            <a:endParaRPr lang="tr-TR" b="1" dirty="0"/>
          </a:p>
        </p:txBody>
      </p:sp>
      <p:sp>
        <p:nvSpPr>
          <p:cNvPr id="3" name="İçerik Yer Tutucusu 2"/>
          <p:cNvSpPr>
            <a:spLocks noGrp="1"/>
          </p:cNvSpPr>
          <p:nvPr>
            <p:ph idx="1"/>
          </p:nvPr>
        </p:nvSpPr>
        <p:spPr/>
        <p:txBody>
          <a:bodyPr/>
          <a:lstStyle/>
          <a:p>
            <a:r>
              <a:rPr lang="tr-TR" dirty="0" smtClean="0"/>
              <a:t>Bu bağlamda literatürde </a:t>
            </a:r>
            <a:r>
              <a:rPr lang="tr-TR" dirty="0" err="1" smtClean="0"/>
              <a:t>önermesel</a:t>
            </a:r>
            <a:r>
              <a:rPr lang="tr-TR" dirty="0" smtClean="0"/>
              <a:t> iman ile </a:t>
            </a:r>
            <a:r>
              <a:rPr lang="tr-TR" dirty="0" err="1" smtClean="0"/>
              <a:t>önermesel</a:t>
            </a:r>
            <a:r>
              <a:rPr lang="tr-TR" dirty="0" smtClean="0"/>
              <a:t> olmayan (kişisel, pragmatik) iman ayrımı yapılmıştır.</a:t>
            </a:r>
          </a:p>
          <a:p>
            <a:r>
              <a:rPr lang="tr-TR" dirty="0" smtClean="0"/>
              <a:t>Bir iman ifadesinde dile getirilen şeyler temelde hüküm ifade ederse, yani inançsal bir önermenin doğruluğunu onaylamayı öngörürse, bu iman ifadesinin içeriği bir doğruluk değerine sahip olur, yani doğru-yanlış soruşturmasına konu olur.</a:t>
            </a:r>
          </a:p>
          <a:p>
            <a:r>
              <a:rPr lang="tr-TR" dirty="0" smtClean="0"/>
              <a:t>İslam inancının ifadesi olan kelime-i şehadet, böyle bir </a:t>
            </a:r>
            <a:r>
              <a:rPr lang="tr-TR" dirty="0" err="1" smtClean="0"/>
              <a:t>önermesel</a:t>
            </a:r>
            <a:r>
              <a:rPr lang="tr-TR" dirty="0" smtClean="0"/>
              <a:t> içeriğin doğruluğunun onaylanmasıdır. Dolayısıyla epistemolojik bir zeminde doğruluk-yanlışlık incelemesine açıktır.    </a:t>
            </a:r>
            <a:endParaRPr lang="tr-TR" dirty="0"/>
          </a:p>
        </p:txBody>
      </p:sp>
    </p:spTree>
    <p:extLst>
      <p:ext uri="{BB962C8B-B14F-4D97-AF65-F5344CB8AC3E}">
        <p14:creationId xmlns:p14="http://schemas.microsoft.com/office/powerpoint/2010/main" val="2622564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Önermesel</a:t>
            </a:r>
            <a:r>
              <a:rPr lang="tr-TR" b="1" dirty="0" smtClean="0"/>
              <a:t> Olmayan İman Anlayışı </a:t>
            </a:r>
            <a:endParaRPr lang="tr-TR" b="1" dirty="0"/>
          </a:p>
        </p:txBody>
      </p:sp>
      <p:sp>
        <p:nvSpPr>
          <p:cNvPr id="3" name="İçerik Yer Tutucusu 2"/>
          <p:cNvSpPr>
            <a:spLocks noGrp="1"/>
          </p:cNvSpPr>
          <p:nvPr>
            <p:ph idx="1"/>
          </p:nvPr>
        </p:nvSpPr>
        <p:spPr>
          <a:xfrm>
            <a:off x="838200" y="1310185"/>
            <a:ext cx="10515600" cy="4866778"/>
          </a:xfrm>
        </p:spPr>
        <p:txBody>
          <a:bodyPr>
            <a:normAutofit/>
          </a:bodyPr>
          <a:lstStyle/>
          <a:p>
            <a:r>
              <a:rPr lang="tr-TR" dirty="0" smtClean="0"/>
              <a:t>Bu iman anlayışında, «Tanrı vardır» şeklindeki bir </a:t>
            </a:r>
            <a:r>
              <a:rPr lang="tr-TR" dirty="0" err="1" smtClean="0"/>
              <a:t>önermesel</a:t>
            </a:r>
            <a:r>
              <a:rPr lang="tr-TR" dirty="0" smtClean="0"/>
              <a:t> doğruluğa ilişkin </a:t>
            </a:r>
            <a:r>
              <a:rPr lang="tr-TR" dirty="0" err="1" smtClean="0"/>
              <a:t>epistemik</a:t>
            </a:r>
            <a:r>
              <a:rPr lang="tr-TR" dirty="0" smtClean="0"/>
              <a:t> bir tanıklıktan ziyade «Tanrı’ya güveniyorum» şeklindeki bir hal esastır.</a:t>
            </a:r>
          </a:p>
          <a:p>
            <a:r>
              <a:rPr lang="tr-TR" dirty="0" smtClean="0"/>
              <a:t>Teorik anlamda herhangi bir önermenin doğruluğunu öngörmeyen, sadece güvenmeyi ve bağlanmayı esas alan bir yaklaşımdır.</a:t>
            </a:r>
          </a:p>
          <a:p>
            <a:r>
              <a:rPr lang="tr-TR" dirty="0" smtClean="0"/>
              <a:t>İmanın </a:t>
            </a:r>
            <a:r>
              <a:rPr lang="tr-TR" dirty="0" err="1" smtClean="0"/>
              <a:t>önermesel</a:t>
            </a:r>
            <a:r>
              <a:rPr lang="tr-TR" dirty="0" smtClean="0"/>
              <a:t> bir duruma indirgenemeyeceği ve «güven» gibi </a:t>
            </a:r>
            <a:r>
              <a:rPr lang="tr-TR" dirty="0" err="1" smtClean="0"/>
              <a:t>önermesel</a:t>
            </a:r>
            <a:r>
              <a:rPr lang="tr-TR" dirty="0" smtClean="0"/>
              <a:t> olmayan boyutlar </a:t>
            </a:r>
            <a:r>
              <a:rPr lang="tr-TR" i="1" dirty="0" smtClean="0"/>
              <a:t>da </a:t>
            </a:r>
            <a:r>
              <a:rPr lang="tr-TR" dirty="0" smtClean="0"/>
              <a:t>içerdiği doğrudur.</a:t>
            </a:r>
          </a:p>
          <a:p>
            <a:r>
              <a:rPr lang="tr-TR" dirty="0" smtClean="0"/>
              <a:t>Ancak </a:t>
            </a:r>
            <a:r>
              <a:rPr lang="tr-TR" dirty="0"/>
              <a:t>bunun da ötesinde </a:t>
            </a:r>
            <a:r>
              <a:rPr lang="tr-TR" dirty="0" smtClean="0"/>
              <a:t>bu iman anlayışında iman sadece güvenden ibaret görülmekte ve tersinden bu sefer </a:t>
            </a:r>
            <a:r>
              <a:rPr lang="tr-TR" dirty="0" err="1" smtClean="0"/>
              <a:t>önermesel</a:t>
            </a:r>
            <a:r>
              <a:rPr lang="tr-TR" dirty="0" smtClean="0"/>
              <a:t> boyut göz ardı edilmektedir. </a:t>
            </a:r>
          </a:p>
          <a:p>
            <a:endParaRPr lang="tr-TR" dirty="0"/>
          </a:p>
        </p:txBody>
      </p:sp>
    </p:spTree>
    <p:extLst>
      <p:ext uri="{BB962C8B-B14F-4D97-AF65-F5344CB8AC3E}">
        <p14:creationId xmlns:p14="http://schemas.microsoft.com/office/powerpoint/2010/main" val="660055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54075"/>
          </a:xfrm>
        </p:spPr>
        <p:txBody>
          <a:bodyPr/>
          <a:lstStyle/>
          <a:p>
            <a:r>
              <a:rPr lang="tr-TR" b="1" dirty="0" err="1" smtClean="0"/>
              <a:t>Önermesel</a:t>
            </a:r>
            <a:r>
              <a:rPr lang="tr-TR" b="1" dirty="0" smtClean="0"/>
              <a:t> Olmayan İman Anlayışının Eleştirisi</a:t>
            </a:r>
            <a:endParaRPr lang="tr-TR" b="1" dirty="0"/>
          </a:p>
        </p:txBody>
      </p:sp>
      <p:sp>
        <p:nvSpPr>
          <p:cNvPr id="3" name="İçerik Yer Tutucusu 2"/>
          <p:cNvSpPr>
            <a:spLocks noGrp="1"/>
          </p:cNvSpPr>
          <p:nvPr>
            <p:ph idx="1"/>
          </p:nvPr>
        </p:nvSpPr>
        <p:spPr>
          <a:xfrm>
            <a:off x="838200" y="1470991"/>
            <a:ext cx="10515600" cy="4969566"/>
          </a:xfrm>
        </p:spPr>
        <p:txBody>
          <a:bodyPr>
            <a:normAutofit fontScale="92500" lnSpcReduction="20000"/>
          </a:bodyPr>
          <a:lstStyle/>
          <a:p>
            <a:endParaRPr lang="tr-TR" dirty="0" smtClean="0"/>
          </a:p>
          <a:p>
            <a:r>
              <a:rPr lang="tr-TR" dirty="0" err="1"/>
              <a:t>Ö</a:t>
            </a:r>
            <a:r>
              <a:rPr lang="tr-TR" dirty="0" err="1" smtClean="0"/>
              <a:t>nermesel</a:t>
            </a:r>
            <a:r>
              <a:rPr lang="tr-TR" dirty="0" smtClean="0"/>
              <a:t> </a:t>
            </a:r>
            <a:r>
              <a:rPr lang="tr-TR" dirty="0"/>
              <a:t>bir doğruluğun kabulünü öngörmeyen bir güvenmenin  ne anlama geldiğini ve nasıl gerçekleşebileceğini anlamak oldukça zordur.</a:t>
            </a:r>
          </a:p>
          <a:p>
            <a:r>
              <a:rPr lang="tr-TR" dirty="0" smtClean="0"/>
              <a:t>Kişinin var olduğuna inanmadığı bir varlığa güvenmesi anlaşılmaz bir durumdur.</a:t>
            </a:r>
          </a:p>
          <a:p>
            <a:r>
              <a:rPr lang="tr-TR" dirty="0" smtClean="0"/>
              <a:t>«Tanrı’nın bizi sevdiğine iman ediyorum» deyip sonra Tanrı’nın var olduğuna ne inanıyorum ne de inanmıyorum.» demek tutarsızlıktır.</a:t>
            </a:r>
          </a:p>
          <a:p>
            <a:r>
              <a:rPr lang="tr-TR" dirty="0" smtClean="0"/>
              <a:t>İman olgusunda </a:t>
            </a:r>
            <a:r>
              <a:rPr lang="tr-TR" dirty="0" err="1" smtClean="0"/>
              <a:t>önermesel</a:t>
            </a:r>
            <a:r>
              <a:rPr lang="tr-TR" dirty="0" smtClean="0"/>
              <a:t> olanla olmayan unsurlar/boyutlar birbirini dışlamak zorunda değildir, aksine birbirlerini tamamlarlar.</a:t>
            </a:r>
          </a:p>
          <a:p>
            <a:r>
              <a:rPr lang="tr-TR" dirty="0" smtClean="0"/>
              <a:t>İmanın aynı zamanda kişisel bir güveni gerektirmesi onun </a:t>
            </a:r>
            <a:r>
              <a:rPr lang="tr-TR" dirty="0" err="1" smtClean="0"/>
              <a:t>önermesel</a:t>
            </a:r>
            <a:r>
              <a:rPr lang="tr-TR" dirty="0" smtClean="0"/>
              <a:t> bir takım inançları içermediği anlamına gelmez.</a:t>
            </a:r>
          </a:p>
          <a:p>
            <a:r>
              <a:rPr lang="tr-TR" dirty="0" smtClean="0"/>
              <a:t>Yine, bir kimsenin bir varlığa (Tanrı’ya) güvenebilmesi için o varlık hakkında </a:t>
            </a:r>
            <a:r>
              <a:rPr lang="tr-TR" dirty="0" err="1" smtClean="0"/>
              <a:t>önermesel</a:t>
            </a:r>
            <a:r>
              <a:rPr lang="tr-TR" dirty="0" smtClean="0"/>
              <a:t> bir yolla ifade edilmesi kaçınılmaz olan bir takım şeylere inanması gerekir.</a:t>
            </a:r>
          </a:p>
          <a:p>
            <a:endParaRPr lang="tr-TR" dirty="0" smtClean="0"/>
          </a:p>
          <a:p>
            <a:endParaRPr lang="tr-TR" dirty="0" smtClean="0"/>
          </a:p>
          <a:p>
            <a:endParaRPr lang="tr-TR" dirty="0"/>
          </a:p>
        </p:txBody>
      </p:sp>
    </p:spTree>
    <p:extLst>
      <p:ext uri="{BB962C8B-B14F-4D97-AF65-F5344CB8AC3E}">
        <p14:creationId xmlns:p14="http://schemas.microsoft.com/office/powerpoint/2010/main" val="98788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İman-Bilgi İlişkisi</a:t>
            </a:r>
            <a:endParaRPr lang="tr-TR" b="1" dirty="0"/>
          </a:p>
        </p:txBody>
      </p:sp>
      <p:sp>
        <p:nvSpPr>
          <p:cNvPr id="3" name="İçerik Yer Tutucusu 2"/>
          <p:cNvSpPr>
            <a:spLocks noGrp="1"/>
          </p:cNvSpPr>
          <p:nvPr>
            <p:ph idx="1"/>
          </p:nvPr>
        </p:nvSpPr>
        <p:spPr>
          <a:xfrm>
            <a:off x="838200" y="1364974"/>
            <a:ext cx="10515600" cy="4811989"/>
          </a:xfrm>
        </p:spPr>
        <p:txBody>
          <a:bodyPr>
            <a:normAutofit/>
          </a:bodyPr>
          <a:lstStyle/>
          <a:p>
            <a:r>
              <a:rPr lang="tr-TR" dirty="0" smtClean="0"/>
              <a:t>İslam açısından, iman ile bilgi birbirini dışlamak bir tarafa, birbirini gerektirmektedir.</a:t>
            </a:r>
          </a:p>
          <a:p>
            <a:r>
              <a:rPr lang="tr-TR" dirty="0" smtClean="0"/>
              <a:t>Hıristiyan filozof </a:t>
            </a:r>
            <a:r>
              <a:rPr lang="tr-TR" dirty="0" err="1" smtClean="0"/>
              <a:t>Aquinas’a</a:t>
            </a:r>
            <a:r>
              <a:rPr lang="tr-TR" dirty="0" smtClean="0"/>
              <a:t> göre iman, bilgi ile kanaat arasındadır. Bilgi değildir çünkü bilgiyi kabul edip etmeme özgürlüğüne sahip değiliz halbuki iman edip etmeme özgürlüğüne sahibiz. Diğer taraftan iman kanaat de değildir. Çünkü kanaatte bulunan şüpheler imanda aşılmıştır.</a:t>
            </a:r>
          </a:p>
          <a:p>
            <a:r>
              <a:rPr lang="tr-TR" dirty="0" smtClean="0"/>
              <a:t>Kant da imana yer açmak için bilgiyi reddettiğini söylemektedir. Ona göre bilgi, tecrübemize konu olan görüngüler alanıyla sınırlıdır.</a:t>
            </a:r>
          </a:p>
          <a:p>
            <a:r>
              <a:rPr lang="tr-TR" dirty="0" smtClean="0"/>
              <a:t>Kant’a göre inanmak öznel olarak yeterli, nesnel olarak yetersiz iken bilgi hem öznel hem de nesnel olarak yeterlidir. </a:t>
            </a:r>
          </a:p>
          <a:p>
            <a:endParaRPr lang="tr-TR" dirty="0"/>
          </a:p>
        </p:txBody>
      </p:sp>
    </p:spTree>
    <p:extLst>
      <p:ext uri="{BB962C8B-B14F-4D97-AF65-F5344CB8AC3E}">
        <p14:creationId xmlns:p14="http://schemas.microsoft.com/office/powerpoint/2010/main" val="205259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86597"/>
          </a:xfrm>
        </p:spPr>
        <p:txBody>
          <a:bodyPr>
            <a:normAutofit fontScale="90000"/>
          </a:bodyPr>
          <a:lstStyle/>
          <a:p>
            <a:pPr algn="ctr"/>
            <a:r>
              <a:rPr lang="tr-TR" b="1" dirty="0" err="1" smtClean="0"/>
              <a:t>Aquinas</a:t>
            </a:r>
            <a:r>
              <a:rPr lang="tr-TR" b="1" dirty="0" smtClean="0"/>
              <a:t> ve Kant’ın İman-Bilgi İlişkisine Dair Görüşlerinin Eleştirisi</a:t>
            </a:r>
            <a:endParaRPr lang="tr-TR" b="1" dirty="0"/>
          </a:p>
        </p:txBody>
      </p:sp>
      <p:sp>
        <p:nvSpPr>
          <p:cNvPr id="3" name="İçerik Yer Tutucusu 2"/>
          <p:cNvSpPr>
            <a:spLocks noGrp="1"/>
          </p:cNvSpPr>
          <p:nvPr>
            <p:ph idx="1"/>
          </p:nvPr>
        </p:nvSpPr>
        <p:spPr>
          <a:xfrm>
            <a:off x="689113" y="1351723"/>
            <a:ext cx="11052313" cy="5128590"/>
          </a:xfrm>
        </p:spPr>
        <p:txBody>
          <a:bodyPr/>
          <a:lstStyle/>
          <a:p>
            <a:r>
              <a:rPr lang="tr-TR" dirty="0" smtClean="0"/>
              <a:t>Bilgi ile iman birbirini dışlayan şeyler değildir. Bilginin tanımı imanı da içerir.</a:t>
            </a:r>
          </a:p>
          <a:p>
            <a:r>
              <a:rPr lang="tr-TR" dirty="0"/>
              <a:t>D</a:t>
            </a:r>
            <a:r>
              <a:rPr lang="tr-TR" dirty="0" smtClean="0"/>
              <a:t>oğru olduğunu bildiğimiz bir şeye inanmamamız düşünülemez. Yani bir önerme için «biliyorum ama inanmıyorum» denemez.</a:t>
            </a:r>
          </a:p>
          <a:p>
            <a:r>
              <a:rPr lang="tr-TR" dirty="0" smtClean="0"/>
              <a:t>Bilgi için öngörülen kesinlik, sağlamlık ve </a:t>
            </a:r>
            <a:r>
              <a:rPr lang="tr-TR" dirty="0" err="1" smtClean="0"/>
              <a:t>sarsılmazlık</a:t>
            </a:r>
            <a:r>
              <a:rPr lang="tr-TR" dirty="0" smtClean="0"/>
              <a:t> ölçütleri her zaman karşılanmayabilir. </a:t>
            </a:r>
          </a:p>
          <a:p>
            <a:r>
              <a:rPr lang="tr-TR" dirty="0" smtClean="0"/>
              <a:t>Yani her bildiğimizi her zaman kesin bir takım delillere ya da tanıklıklara dayandırmadığımız bilinen bir şeydir. </a:t>
            </a:r>
          </a:p>
          <a:p>
            <a:r>
              <a:rPr lang="tr-TR" dirty="0" smtClean="0"/>
              <a:t>Dolayısıyla böyle bir kesin kanıt koşulu yerine gelmediği halde bir tür bilgiden/bilmeden söz edilebilir.  </a:t>
            </a:r>
          </a:p>
        </p:txBody>
      </p:sp>
    </p:spTree>
    <p:extLst>
      <p:ext uri="{BB962C8B-B14F-4D97-AF65-F5344CB8AC3E}">
        <p14:creationId xmlns:p14="http://schemas.microsoft.com/office/powerpoint/2010/main" val="30670390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TotalTime>
  <Words>1044</Words>
  <Application>Microsoft Office PowerPoint</Application>
  <PresentationFormat>Geniş ekran</PresentationFormat>
  <Paragraphs>69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2. AKIL VE İMAN: GİRİŞ</vt:lpstr>
      <vt:lpstr>Bilgi-İnanç İlişkisi</vt:lpstr>
      <vt:lpstr>Haklılaştırma/Gerekçelendirme Nedir?</vt:lpstr>
      <vt:lpstr>İman Kavramı</vt:lpstr>
      <vt:lpstr>Önermesel İman Anlayışı</vt:lpstr>
      <vt:lpstr>Önermesel Olmayan İman Anlayışı </vt:lpstr>
      <vt:lpstr>Önermesel Olmayan İman Anlayışının Eleştirisi</vt:lpstr>
      <vt:lpstr>İman-Bilgi İlişkisi</vt:lpstr>
      <vt:lpstr>Aquinas ve Kant’ın İman-Bilgi İlişkisine Dair Görüşlerinin Eleştirisi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262</cp:revision>
  <dcterms:created xsi:type="dcterms:W3CDTF">2017-12-27T11:58:08Z</dcterms:created>
  <dcterms:modified xsi:type="dcterms:W3CDTF">2018-04-11T12:39:45Z</dcterms:modified>
</cp:coreProperties>
</file>