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5" r:id="rId3"/>
    <p:sldId id="265" r:id="rId4"/>
    <p:sldId id="260" r:id="rId5"/>
    <p:sldId id="271" r:id="rId6"/>
    <p:sldId id="272" r:id="rId7"/>
    <p:sldId id="273" r:id="rId8"/>
    <p:sldId id="267" r:id="rId9"/>
    <p:sldId id="269" r:id="rId10"/>
    <p:sldId id="27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5" d="100"/>
          <a:sy n="85" d="100"/>
        </p:scale>
        <p:origin x="-10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3156923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56996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3576972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2119505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105955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201707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64864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2088210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838525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12976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21A78F8-B80D-4AEA-B8F3-A5982438474A}"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6F961A-2375-4F88-916B-6C70210C8FFF}" type="slidenum">
              <a:rPr lang="tr-TR" smtClean="0"/>
              <a:pPr/>
              <a:t>‹#›</a:t>
            </a:fld>
            <a:endParaRPr lang="tr-TR"/>
          </a:p>
        </p:txBody>
      </p:sp>
    </p:spTree>
    <p:extLst>
      <p:ext uri="{BB962C8B-B14F-4D97-AF65-F5344CB8AC3E}">
        <p14:creationId xmlns:p14="http://schemas.microsoft.com/office/powerpoint/2010/main" val="1066146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1A78F8-B80D-4AEA-B8F3-A5982438474A}" type="datetimeFigureOut">
              <a:rPr lang="tr-TR" smtClean="0"/>
              <a:pPr/>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6F961A-2375-4F88-916B-6C70210C8FFF}" type="slidenum">
              <a:rPr lang="tr-TR" smtClean="0"/>
              <a:pPr/>
              <a:t>‹#›</a:t>
            </a:fld>
            <a:endParaRPr lang="tr-TR"/>
          </a:p>
        </p:txBody>
      </p:sp>
    </p:spTree>
    <p:extLst>
      <p:ext uri="{BB962C8B-B14F-4D97-AF65-F5344CB8AC3E}">
        <p14:creationId xmlns:p14="http://schemas.microsoft.com/office/powerpoint/2010/main" val="3813301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5028" y="2106386"/>
            <a:ext cx="9911443" cy="1786983"/>
          </a:xfrm>
          <a:prstGeom prst="rect">
            <a:avLst/>
          </a:prstGeom>
          <a:noFill/>
        </p:spPr>
        <p:txBody>
          <a:bodyPr wrap="square" rtlCol="0">
            <a:spAutoFit/>
          </a:bodyPr>
          <a:lstStyle/>
          <a:p>
            <a:pPr algn="ctr"/>
            <a:r>
              <a:rPr lang="tr-TR" sz="5400" b="1" dirty="0" smtClean="0">
                <a:latin typeface="Times New Roman" pitchFamily="18" charset="0"/>
                <a:cs typeface="Times New Roman" pitchFamily="18" charset="0"/>
              </a:rPr>
              <a:t>IV. DEVLET</a:t>
            </a:r>
            <a:r>
              <a:rPr lang="tr-TR" sz="5400" b="1" dirty="0">
                <a:latin typeface="Helvetica"/>
                <a:cs typeface="Helvetica"/>
              </a:rPr>
              <a:t/>
            </a:r>
            <a:br>
              <a:rPr lang="tr-TR" sz="5400" b="1" dirty="0">
                <a:latin typeface="Helvetica"/>
                <a:cs typeface="Helvetica"/>
              </a:rPr>
            </a:br>
            <a:endParaRPr lang="en-US" sz="5400" dirty="0"/>
          </a:p>
        </p:txBody>
      </p:sp>
    </p:spTree>
    <p:extLst>
      <p:ext uri="{BB962C8B-B14F-4D97-AF65-F5344CB8AC3E}">
        <p14:creationId xmlns:p14="http://schemas.microsoft.com/office/powerpoint/2010/main" val="1505657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2442" y="2395471"/>
            <a:ext cx="10515600" cy="763409"/>
          </a:xfrm>
        </p:spPr>
        <p:txBody>
          <a:bodyPr>
            <a:normAutofit fontScale="90000"/>
          </a:bodyPr>
          <a:lstStyle/>
          <a:p>
            <a:r>
              <a:rPr lang="tr-TR" b="1" u="sng" dirty="0">
                <a:latin typeface="Times New Roman" pitchFamily="18" charset="0"/>
                <a:cs typeface="Times New Roman" pitchFamily="18" charset="0"/>
              </a:rPr>
              <a:t>SORU </a:t>
            </a:r>
            <a:r>
              <a:rPr lang="tr-TR" b="1" u="sng" dirty="0" smtClean="0">
                <a:latin typeface="Times New Roman" pitchFamily="18" charset="0"/>
                <a:cs typeface="Times New Roman" pitchFamily="18" charset="0"/>
              </a:rPr>
              <a:t>ÖRNEKLERİ</a:t>
            </a:r>
            <a:br>
              <a:rPr lang="tr-TR" b="1" u="sng" dirty="0" smtClean="0">
                <a:latin typeface="Times New Roman" pitchFamily="18" charset="0"/>
                <a:cs typeface="Times New Roman" pitchFamily="18" charset="0"/>
              </a:rPr>
            </a:br>
            <a:r>
              <a:rPr lang="tr-TR" b="1" u="sng" dirty="0">
                <a:latin typeface="Times New Roman" pitchFamily="18" charset="0"/>
                <a:cs typeface="Times New Roman" pitchFamily="18" charset="0"/>
              </a:rPr>
              <a:t/>
            </a:r>
            <a:br>
              <a:rPr lang="tr-TR" b="1" u="sng" dirty="0">
                <a:latin typeface="Times New Roman" pitchFamily="18" charset="0"/>
                <a:cs typeface="Times New Roman" pitchFamily="18" charset="0"/>
              </a:rPr>
            </a:br>
            <a:r>
              <a:rPr lang="tr-TR" b="1" dirty="0" smtClean="0">
                <a:latin typeface="Times New Roman" pitchFamily="18" charset="0"/>
                <a:cs typeface="Times New Roman" pitchFamily="18" charset="0"/>
              </a:rPr>
              <a:t>1. </a:t>
            </a:r>
            <a:r>
              <a:rPr lang="tr-TR" dirty="0" smtClean="0">
                <a:latin typeface="Times New Roman" pitchFamily="18" charset="0"/>
                <a:cs typeface="Times New Roman" pitchFamily="18" charset="0"/>
              </a:rPr>
              <a:t>Aşağıdaki </a:t>
            </a:r>
            <a:r>
              <a:rPr lang="tr-TR" dirty="0">
                <a:latin typeface="Times New Roman" pitchFamily="18" charset="0"/>
                <a:cs typeface="Times New Roman" pitchFamily="18" charset="0"/>
              </a:rPr>
              <a:t>k</a:t>
            </a:r>
            <a:r>
              <a:rPr lang="tr-TR" dirty="0" smtClean="0">
                <a:latin typeface="Times New Roman" pitchFamily="18" charset="0"/>
                <a:cs typeface="Times New Roman" pitchFamily="18" charset="0"/>
              </a:rPr>
              <a:t>avramları </a:t>
            </a:r>
            <a:r>
              <a:rPr lang="tr-TR" dirty="0" smtClean="0">
                <a:latin typeface="Times New Roman" pitchFamily="18" charset="0"/>
                <a:cs typeface="Times New Roman" pitchFamily="18" charset="0"/>
              </a:rPr>
              <a:t>açıklayınız:</a:t>
            </a:r>
            <a:r>
              <a:rPr lang="tr-TR" dirty="0">
                <a:latin typeface="Times New Roman" pitchFamily="18" charset="0"/>
                <a:cs typeface="Times New Roman" pitchFamily="18" charset="0"/>
              </a:rPr>
              <a:t/>
            </a:r>
            <a:br>
              <a:rPr lang="tr-TR" dirty="0">
                <a:latin typeface="Times New Roman" pitchFamily="18" charset="0"/>
                <a:cs typeface="Times New Roman" pitchFamily="18" charset="0"/>
              </a:rPr>
            </a:br>
            <a:r>
              <a:rPr lang="tr-TR" dirty="0">
                <a:latin typeface="Times New Roman" pitchFamily="18" charset="0"/>
                <a:cs typeface="Times New Roman" pitchFamily="18" charset="0"/>
              </a:rPr>
              <a:t/>
            </a:r>
            <a:br>
              <a:rPr lang="tr-TR" dirty="0">
                <a:latin typeface="Times New Roman" pitchFamily="18" charset="0"/>
                <a:cs typeface="Times New Roman" pitchFamily="18" charset="0"/>
              </a:rPr>
            </a:br>
            <a:r>
              <a:rPr lang="tr-TR" b="1" dirty="0" smtClean="0">
                <a:latin typeface="Times New Roman" pitchFamily="18" charset="0"/>
                <a:cs typeface="Times New Roman" pitchFamily="18" charset="0"/>
              </a:rPr>
              <a:t>a. </a:t>
            </a:r>
            <a:r>
              <a:rPr lang="tr-TR" dirty="0" smtClean="0">
                <a:latin typeface="Times New Roman" pitchFamily="18" charset="0"/>
                <a:cs typeface="Times New Roman" pitchFamily="18" charset="0"/>
              </a:rPr>
              <a:t>Devlet</a:t>
            </a:r>
            <a:br>
              <a:rPr lang="tr-TR"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b. </a:t>
            </a:r>
            <a:r>
              <a:rPr lang="tr-TR" dirty="0">
                <a:latin typeface="Times New Roman" pitchFamily="18" charset="0"/>
                <a:cs typeface="Times New Roman" pitchFamily="18" charset="0"/>
              </a:rPr>
              <a:t>Subjektif millet (öznel ulus) </a:t>
            </a:r>
            <a:r>
              <a:rPr lang="tr-TR" dirty="0" smtClean="0">
                <a:latin typeface="Times New Roman" pitchFamily="18" charset="0"/>
                <a:cs typeface="Times New Roman" pitchFamily="18" charset="0"/>
              </a:rPr>
              <a:t>anlayışı</a:t>
            </a:r>
            <a:r>
              <a:rPr lang="tr-TR" b="1" dirty="0" smtClean="0">
                <a:latin typeface="Times New Roman" pitchFamily="18" charset="0"/>
                <a:cs typeface="Times New Roman" pitchFamily="18" charset="0"/>
              </a:rPr>
              <a:t> </a:t>
            </a:r>
            <a:r>
              <a:rPr lang="tr-TR" dirty="0">
                <a:latin typeface="Times New Roman" pitchFamily="18" charset="0"/>
                <a:cs typeface="Times New Roman" pitchFamily="18" charset="0"/>
              </a:rPr>
              <a:t/>
            </a:r>
            <a:br>
              <a:rPr lang="tr-TR" dirty="0">
                <a:latin typeface="Times New Roman" pitchFamily="18" charset="0"/>
                <a:cs typeface="Times New Roman" pitchFamily="18" charset="0"/>
              </a:rPr>
            </a:br>
            <a:r>
              <a:rPr lang="tr-TR" b="1" dirty="0" smtClean="0">
                <a:latin typeface="Times New Roman" pitchFamily="18" charset="0"/>
                <a:cs typeface="Times New Roman" pitchFamily="18" charset="0"/>
              </a:rPr>
              <a:t>c. </a:t>
            </a:r>
            <a:r>
              <a:rPr lang="tr-TR" dirty="0">
                <a:latin typeface="Times New Roman" pitchFamily="18" charset="0"/>
                <a:cs typeface="Times New Roman" pitchFamily="18" charset="0"/>
              </a:rPr>
              <a:t>Devletin hukukî </a:t>
            </a:r>
            <a:r>
              <a:rPr lang="tr-TR" dirty="0" smtClean="0">
                <a:latin typeface="Times New Roman" pitchFamily="18" charset="0"/>
                <a:cs typeface="Times New Roman" pitchFamily="18" charset="0"/>
              </a:rPr>
              <a:t>kişiliği</a:t>
            </a:r>
            <a:br>
              <a:rPr lang="tr-TR"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d</a:t>
            </a:r>
            <a:r>
              <a:rPr lang="tr-TR" dirty="0" smtClean="0">
                <a:latin typeface="Times New Roman" pitchFamily="18" charset="0"/>
                <a:cs typeface="Times New Roman" pitchFamily="18" charset="0"/>
              </a:rPr>
              <a:t>. İç egemenlik </a:t>
            </a:r>
            <a:br>
              <a:rPr lang="tr-TR"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e</a:t>
            </a:r>
            <a:r>
              <a:rPr lang="tr-TR" dirty="0" smtClean="0">
                <a:latin typeface="Times New Roman" pitchFamily="18" charset="0"/>
                <a:cs typeface="Times New Roman" pitchFamily="18" charset="0"/>
              </a:rPr>
              <a:t>. Klasik egemenlik anlayışı</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422115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73527" y="408215"/>
            <a:ext cx="11446330" cy="5324535"/>
          </a:xfrm>
          <a:prstGeom prst="rect">
            <a:avLst/>
          </a:prstGeom>
          <a:noFill/>
        </p:spPr>
        <p:txBody>
          <a:bodyPr wrap="square" rtlCol="0">
            <a:spAutoFit/>
          </a:bodyPr>
          <a:lstStyle/>
          <a:p>
            <a:pPr>
              <a:lnSpc>
                <a:spcPct val="200000"/>
              </a:lnSpc>
            </a:pPr>
            <a:r>
              <a:rPr lang="tr-TR" sz="4400" b="1" dirty="0" smtClean="0">
                <a:latin typeface="Times New Roman" pitchFamily="18" charset="0"/>
                <a:cs typeface="Times New Roman" pitchFamily="18" charset="0"/>
              </a:rPr>
              <a:t>IV. Devlet</a:t>
            </a:r>
          </a:p>
          <a:p>
            <a:pPr marL="742950" indent="-742950">
              <a:lnSpc>
                <a:spcPct val="200000"/>
              </a:lnSpc>
            </a:pPr>
            <a:r>
              <a:rPr lang="tr-TR" sz="3600" b="1" dirty="0" smtClean="0">
                <a:latin typeface="Times New Roman" pitchFamily="18" charset="0"/>
                <a:cs typeface="Times New Roman" pitchFamily="18" charset="0"/>
              </a:rPr>
              <a:t>	</a:t>
            </a:r>
            <a:r>
              <a:rPr lang="tr-TR" sz="3600" dirty="0" smtClean="0">
                <a:latin typeface="Times New Roman" pitchFamily="18" charset="0"/>
                <a:cs typeface="Times New Roman" pitchFamily="18" charset="0"/>
              </a:rPr>
              <a:t>A. Genel Olarak Devlet Kavramı</a:t>
            </a:r>
          </a:p>
          <a:p>
            <a:pPr marL="742950" indent="-742950">
              <a:lnSpc>
                <a:spcPct val="200000"/>
              </a:lnSpc>
            </a:pPr>
            <a:r>
              <a:rPr lang="tr-TR" sz="3600" dirty="0" smtClean="0">
                <a:latin typeface="Times New Roman" pitchFamily="18" charset="0"/>
                <a:cs typeface="Times New Roman" pitchFamily="18" charset="0"/>
              </a:rPr>
              <a:t>	B. Devletin Kurucu Öğeleri ve Nitelikleri</a:t>
            </a:r>
          </a:p>
          <a:p>
            <a:pPr marL="742950" indent="-742950">
              <a:lnSpc>
                <a:spcPct val="200000"/>
              </a:lnSpc>
            </a:pPr>
            <a:r>
              <a:rPr lang="tr-TR" sz="3600" dirty="0" smtClean="0">
                <a:latin typeface="Times New Roman" pitchFamily="18" charset="0"/>
                <a:cs typeface="Times New Roman" pitchFamily="18" charset="0"/>
              </a:rPr>
              <a:t>	C. Devletin Hukuki İşlevleri ve Temel Organları</a:t>
            </a:r>
          </a:p>
          <a:p>
            <a:pPr>
              <a:lnSpc>
                <a:spcPct val="200000"/>
              </a:lnSpc>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8"/>
          <p:cNvSpPr txBox="1"/>
          <p:nvPr/>
        </p:nvSpPr>
        <p:spPr>
          <a:xfrm>
            <a:off x="571500" y="489856"/>
            <a:ext cx="10973499" cy="3816429"/>
          </a:xfrm>
          <a:prstGeom prst="rect">
            <a:avLst/>
          </a:prstGeom>
          <a:noFill/>
        </p:spPr>
        <p:txBody>
          <a:bodyPr wrap="square" rtlCol="0">
            <a:spAutoFit/>
          </a:bodyPr>
          <a:lstStyle/>
          <a:p>
            <a:pPr marL="742950" indent="-742950">
              <a:lnSpc>
                <a:spcPct val="150000"/>
              </a:lnSpc>
              <a:buAutoNum type="alphaUcPeriod"/>
            </a:pPr>
            <a:r>
              <a:rPr lang="tr-TR" sz="4400" b="1" dirty="0" smtClean="0">
                <a:latin typeface="Times New Roman" pitchFamily="18" charset="0"/>
                <a:cs typeface="Times New Roman" pitchFamily="18" charset="0"/>
              </a:rPr>
              <a:t>Genel Olarak Devlet Kavramı</a:t>
            </a:r>
          </a:p>
          <a:p>
            <a:pPr marL="742950" indent="-742950">
              <a:lnSpc>
                <a:spcPct val="200000"/>
              </a:lnSpc>
            </a:pPr>
            <a:r>
              <a:rPr lang="tr-TR" sz="4400" b="1" dirty="0" smtClean="0">
                <a:latin typeface="Times New Roman" pitchFamily="18" charset="0"/>
                <a:cs typeface="Times New Roman" pitchFamily="18" charset="0"/>
              </a:rPr>
              <a:t>	</a:t>
            </a:r>
            <a:r>
              <a:rPr lang="tr-TR" sz="4400" dirty="0" smtClean="0">
                <a:latin typeface="Times New Roman" pitchFamily="18" charset="0"/>
                <a:cs typeface="Times New Roman" pitchFamily="18" charset="0"/>
              </a:rPr>
              <a:t>1. Genel Olarak İktidarın Kurumsallaşması</a:t>
            </a:r>
          </a:p>
          <a:p>
            <a:pPr marL="742950" indent="-742950">
              <a:lnSpc>
                <a:spcPct val="200000"/>
              </a:lnSpc>
            </a:pPr>
            <a:r>
              <a:rPr lang="tr-TR" sz="4400" dirty="0" smtClean="0">
                <a:latin typeface="Times New Roman" pitchFamily="18" charset="0"/>
                <a:cs typeface="Times New Roman" pitchFamily="18" charset="0"/>
              </a:rPr>
              <a:t>	2. Modern Devlet – Kurumsallaşmış İktidar</a:t>
            </a:r>
            <a:endParaRPr lang="en-US" sz="4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18456" y="751114"/>
            <a:ext cx="11783787" cy="4431983"/>
          </a:xfrm>
          <a:prstGeom prst="rect">
            <a:avLst/>
          </a:prstGeom>
          <a:noFill/>
        </p:spPr>
        <p:txBody>
          <a:bodyPr wrap="square" rtlCol="0">
            <a:spAutoFit/>
          </a:bodyPr>
          <a:lstStyle/>
          <a:p>
            <a:pPr>
              <a:lnSpc>
                <a:spcPct val="200000"/>
              </a:lnSpc>
            </a:pPr>
            <a:r>
              <a:rPr lang="tr-TR" sz="4400" b="1" dirty="0">
                <a:latin typeface="Times New Roman" pitchFamily="18" charset="0"/>
                <a:cs typeface="Times New Roman" pitchFamily="18" charset="0"/>
              </a:rPr>
              <a:t>B. </a:t>
            </a:r>
            <a:r>
              <a:rPr lang="tr-TR" sz="4400" b="1" dirty="0" smtClean="0">
                <a:latin typeface="Times New Roman" pitchFamily="18" charset="0"/>
                <a:cs typeface="Times New Roman" pitchFamily="18" charset="0"/>
              </a:rPr>
              <a:t>Devletin Kurucu Öğeleri ve Nitelikleri</a:t>
            </a:r>
          </a:p>
          <a:p>
            <a:pPr>
              <a:lnSpc>
                <a:spcPct val="200000"/>
              </a:lnSpc>
            </a:pPr>
            <a:r>
              <a:rPr lang="tr-TR" sz="4400" dirty="0" smtClean="0">
                <a:latin typeface="Times New Roman" pitchFamily="18" charset="0"/>
                <a:cs typeface="Times New Roman" pitchFamily="18" charset="0"/>
              </a:rPr>
              <a:t>	1. Devletin Kurucu Öğeleri</a:t>
            </a:r>
          </a:p>
          <a:p>
            <a:pPr>
              <a:lnSpc>
                <a:spcPct val="200000"/>
              </a:lnSpc>
            </a:pPr>
            <a:r>
              <a:rPr lang="tr-TR" sz="4400" dirty="0" smtClean="0">
                <a:latin typeface="Times New Roman" pitchFamily="18" charset="0"/>
                <a:cs typeface="Times New Roman" pitchFamily="18" charset="0"/>
              </a:rPr>
              <a:t>	2. Devletin Nitelikleri	</a:t>
            </a:r>
            <a:r>
              <a:rPr lang="tr-TR" sz="2400" dirty="0" smtClean="0">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18456" y="751114"/>
            <a:ext cx="11783787" cy="5539978"/>
          </a:xfrm>
          <a:prstGeom prst="rect">
            <a:avLst/>
          </a:prstGeom>
          <a:noFill/>
        </p:spPr>
        <p:txBody>
          <a:bodyPr wrap="square" rtlCol="0">
            <a:spAutoFit/>
          </a:bodyPr>
          <a:lstStyle/>
          <a:p>
            <a:pPr>
              <a:lnSpc>
                <a:spcPct val="200000"/>
              </a:lnSpc>
            </a:pPr>
            <a:r>
              <a:rPr lang="tr-TR" sz="2400" b="1" dirty="0">
                <a:latin typeface="Times New Roman" pitchFamily="18" charset="0"/>
                <a:cs typeface="Times New Roman" pitchFamily="18" charset="0"/>
              </a:rPr>
              <a:t>1</a:t>
            </a:r>
            <a:r>
              <a:rPr lang="tr-TR" sz="2400" b="1" dirty="0" smtClean="0">
                <a:latin typeface="Times New Roman" pitchFamily="18" charset="0"/>
                <a:cs typeface="Times New Roman" pitchFamily="18" charset="0"/>
              </a:rPr>
              <a:t>. Devletin Kurucu Öğeleri</a:t>
            </a:r>
          </a:p>
          <a:p>
            <a:pPr>
              <a:lnSpc>
                <a:spcPct val="200000"/>
              </a:lnSpc>
            </a:pPr>
            <a:r>
              <a:rPr lang="tr-TR" sz="2400" dirty="0" smtClean="0">
                <a:latin typeface="Times New Roman" pitchFamily="18" charset="0"/>
                <a:cs typeface="Times New Roman" pitchFamily="18" charset="0"/>
              </a:rPr>
              <a:t>	a. Siyasi ve Hukuki Örgüt</a:t>
            </a:r>
          </a:p>
          <a:p>
            <a:pPr>
              <a:lnSpc>
                <a:spcPct val="200000"/>
              </a:lnSpc>
            </a:pPr>
            <a:r>
              <a:rPr lang="tr-TR" sz="2400" dirty="0" smtClean="0">
                <a:latin typeface="Times New Roman" pitchFamily="18" charset="0"/>
                <a:cs typeface="Times New Roman" pitchFamily="18" charset="0"/>
              </a:rPr>
              <a:t>	b. Ülke</a:t>
            </a:r>
          </a:p>
          <a:p>
            <a:pPr>
              <a:lnSpc>
                <a:spcPct val="200000"/>
              </a:lnSpc>
            </a:pPr>
            <a:r>
              <a:rPr lang="tr-TR" sz="2400" dirty="0" smtClean="0">
                <a:latin typeface="Times New Roman" pitchFamily="18" charset="0"/>
                <a:cs typeface="Times New Roman" pitchFamily="18" charset="0"/>
              </a:rPr>
              <a:t>	c. İnsan Topluluğu (Halk ve Ulus/Millet)</a:t>
            </a:r>
          </a:p>
          <a:p>
            <a:pPr>
              <a:lnSpc>
                <a:spcPct val="200000"/>
              </a:lnSpc>
            </a:pPr>
            <a:r>
              <a:rPr lang="tr-TR" sz="2400" dirty="0" smtClean="0">
                <a:latin typeface="Times New Roman" pitchFamily="18" charset="0"/>
                <a:cs typeface="Times New Roman" pitchFamily="18" charset="0"/>
              </a:rPr>
              <a:t>			i. Nesnel Ulus (Objektif Millet) Anlayışı</a:t>
            </a:r>
          </a:p>
          <a:p>
            <a:pPr>
              <a:lnSpc>
                <a:spcPct val="200000"/>
              </a:lnSpc>
            </a:pP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ii</a:t>
            </a:r>
            <a:r>
              <a:rPr lang="tr-TR" sz="2400" dirty="0" smtClean="0">
                <a:latin typeface="Times New Roman" pitchFamily="18" charset="0"/>
                <a:cs typeface="Times New Roman" pitchFamily="18" charset="0"/>
              </a:rPr>
              <a:t>. Öznel Ulus (</a:t>
            </a:r>
            <a:r>
              <a:rPr lang="tr-TR" sz="2400" dirty="0" err="1" smtClean="0">
                <a:latin typeface="Times New Roman" pitchFamily="18" charset="0"/>
                <a:cs typeface="Times New Roman" pitchFamily="18" charset="0"/>
              </a:rPr>
              <a:t>Subjektif</a:t>
            </a:r>
            <a:r>
              <a:rPr lang="tr-TR" sz="2400" dirty="0" smtClean="0">
                <a:latin typeface="Times New Roman" pitchFamily="18" charset="0"/>
                <a:cs typeface="Times New Roman" pitchFamily="18" charset="0"/>
              </a:rPr>
              <a:t> Millet) Anlayışı</a:t>
            </a:r>
          </a:p>
          <a:p>
            <a:pPr>
              <a:lnSpc>
                <a:spcPct val="200000"/>
              </a:lnSpc>
            </a:pP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iii</a:t>
            </a:r>
            <a:r>
              <a:rPr lang="tr-TR" sz="2400" dirty="0" smtClean="0">
                <a:latin typeface="Times New Roman" pitchFamily="18" charset="0"/>
                <a:cs typeface="Times New Roman" pitchFamily="18" charset="0"/>
              </a:rPr>
              <a:t>. Ulus Devlet</a:t>
            </a:r>
            <a:endParaRPr lang="tr-TR" sz="32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18456" y="751114"/>
            <a:ext cx="11783787" cy="5786199"/>
          </a:xfrm>
          <a:prstGeom prst="rect">
            <a:avLst/>
          </a:prstGeom>
          <a:noFill/>
        </p:spPr>
        <p:txBody>
          <a:bodyPr wrap="square" rtlCol="0">
            <a:spAutoFit/>
          </a:bodyPr>
          <a:lstStyle/>
          <a:p>
            <a:pPr>
              <a:lnSpc>
                <a:spcPct val="200000"/>
              </a:lnSpc>
            </a:pPr>
            <a:r>
              <a:rPr lang="tr-TR" sz="4400" b="1" dirty="0">
                <a:latin typeface="Times New Roman" pitchFamily="18" charset="0"/>
                <a:cs typeface="Times New Roman" pitchFamily="18" charset="0"/>
              </a:rPr>
              <a:t>2</a:t>
            </a:r>
            <a:r>
              <a:rPr lang="tr-TR" sz="4400" b="1" dirty="0" smtClean="0">
                <a:latin typeface="Times New Roman" pitchFamily="18" charset="0"/>
                <a:cs typeface="Times New Roman" pitchFamily="18" charset="0"/>
              </a:rPr>
              <a:t>. Devletin Nitelikleri</a:t>
            </a:r>
          </a:p>
          <a:p>
            <a:pPr>
              <a:lnSpc>
                <a:spcPct val="200000"/>
              </a:lnSpc>
            </a:pPr>
            <a:r>
              <a:rPr lang="tr-TR" sz="4400" dirty="0" smtClean="0">
                <a:latin typeface="Times New Roman" pitchFamily="18" charset="0"/>
                <a:cs typeface="Times New Roman" pitchFamily="18" charset="0"/>
              </a:rPr>
              <a:t>	a. Devletin Hukuki kişiliği</a:t>
            </a:r>
          </a:p>
          <a:p>
            <a:pPr>
              <a:lnSpc>
                <a:spcPct val="200000"/>
              </a:lnSpc>
            </a:pPr>
            <a:r>
              <a:rPr lang="tr-TR" sz="4400" dirty="0" smtClean="0">
                <a:latin typeface="Times New Roman" pitchFamily="18" charset="0"/>
                <a:cs typeface="Times New Roman" pitchFamily="18" charset="0"/>
              </a:rPr>
              <a:t>	b. Devletin İktidar Unsuru: Devlet Kudreti / 	    	    Egemenlik</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o"/>
          <p:cNvGraphicFramePr>
            <a:graphicFrameLocks noGrp="1"/>
          </p:cNvGraphicFramePr>
          <p:nvPr/>
        </p:nvGraphicFramePr>
        <p:xfrm>
          <a:off x="1469571" y="750336"/>
          <a:ext cx="9180287" cy="5012871"/>
        </p:xfrm>
        <a:graphic>
          <a:graphicData uri="http://schemas.openxmlformats.org/drawingml/2006/table">
            <a:tbl>
              <a:tblPr/>
              <a:tblGrid>
                <a:gridCol w="2743070"/>
                <a:gridCol w="2741234"/>
                <a:gridCol w="3695983"/>
              </a:tblGrid>
              <a:tr h="966579">
                <a:tc gridSpan="3">
                  <a:txBody>
                    <a:bodyPr/>
                    <a:lstStyle/>
                    <a:p>
                      <a:pPr algn="ctr">
                        <a:lnSpc>
                          <a:spcPct val="115000"/>
                        </a:lnSpc>
                        <a:spcAft>
                          <a:spcPts val="0"/>
                        </a:spcAft>
                      </a:pPr>
                      <a:r>
                        <a:rPr lang="tr-TR" sz="3200" b="1" dirty="0" smtClean="0">
                          <a:latin typeface="Times New Roman"/>
                          <a:ea typeface="Times New Roman"/>
                          <a:cs typeface="Times New Roman"/>
                        </a:rPr>
                        <a:t>“Devlet” Konusu için Genel Kaynakça</a:t>
                      </a:r>
                      <a:endParaRPr lang="tr-TR" sz="3200" b="1"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25630">
                <a:tc>
                  <a:txBody>
                    <a:bodyPr/>
                    <a:lstStyle/>
                    <a:p>
                      <a:pPr>
                        <a:lnSpc>
                          <a:spcPct val="115000"/>
                        </a:lnSpc>
                        <a:spcAft>
                          <a:spcPts val="0"/>
                        </a:spcAft>
                      </a:pPr>
                      <a:r>
                        <a:rPr lang="tr-TR" sz="2400" b="1" smtClean="0">
                          <a:latin typeface="Times New Roman"/>
                          <a:ea typeface="Times New Roman"/>
                          <a:cs typeface="Times New Roman"/>
                        </a:rPr>
                        <a:t>Eserin</a:t>
                      </a:r>
                      <a:r>
                        <a:rPr lang="tr-TR" sz="2400" b="1" baseline="0" smtClean="0">
                          <a:latin typeface="Times New Roman"/>
                          <a:ea typeface="Times New Roman"/>
                          <a:cs typeface="Times New Roman"/>
                        </a:rPr>
                        <a:t> Künyesi</a:t>
                      </a:r>
                      <a:r>
                        <a:rPr lang="tr-TR" sz="2400" b="1" baseline="0" dirty="0" smtClean="0">
                          <a:latin typeface="Times New Roman"/>
                          <a:ea typeface="Times New Roman"/>
                          <a:cs typeface="Times New Roman"/>
                        </a:rPr>
                        <a:t>:</a:t>
                      </a:r>
                      <a:endParaRPr lang="tr-TR" sz="2400" b="1"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Erdoğan </a:t>
                      </a:r>
                      <a:r>
                        <a:rPr lang="tr-TR" sz="2400" kern="1200" dirty="0" err="1" smtClean="0">
                          <a:solidFill>
                            <a:schemeClr val="tx1"/>
                          </a:solidFill>
                          <a:latin typeface="Times New Roman" pitchFamily="18" charset="0"/>
                          <a:ea typeface="+mn-ea"/>
                          <a:cs typeface="Times New Roman" pitchFamily="18" charset="0"/>
                        </a:rPr>
                        <a:t>Teziç</a:t>
                      </a:r>
                      <a:r>
                        <a:rPr lang="tr-TR" sz="2400" kern="1200" dirty="0" smtClean="0">
                          <a:solidFill>
                            <a:schemeClr val="tx1"/>
                          </a:solidFill>
                          <a:latin typeface="Times New Roman" pitchFamily="18" charset="0"/>
                          <a:ea typeface="+mn-ea"/>
                          <a:cs typeface="Times New Roman" pitchFamily="18" charset="0"/>
                        </a:rPr>
                        <a:t>, </a:t>
                      </a:r>
                      <a:r>
                        <a:rPr lang="tr-TR" sz="2400" b="1" kern="1200" dirty="0" smtClean="0">
                          <a:solidFill>
                            <a:schemeClr val="tx1"/>
                          </a:solidFill>
                          <a:latin typeface="Times New Roman" pitchFamily="18" charset="0"/>
                          <a:ea typeface="+mn-ea"/>
                          <a:cs typeface="Times New Roman" pitchFamily="18" charset="0"/>
                        </a:rPr>
                        <a:t>Anayasa Hukuku</a:t>
                      </a:r>
                      <a:r>
                        <a:rPr lang="tr-TR" sz="2400" kern="1200" dirty="0" smtClean="0">
                          <a:solidFill>
                            <a:schemeClr val="tx1"/>
                          </a:solidFill>
                          <a:latin typeface="Times New Roman" pitchFamily="18" charset="0"/>
                          <a:ea typeface="+mn-ea"/>
                          <a:cs typeface="Times New Roman" pitchFamily="18" charset="0"/>
                        </a:rPr>
                        <a:t>, 19.b. , Beta, İstanbul 2015. </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Kemal Gözler, </a:t>
                      </a:r>
                      <a:r>
                        <a:rPr lang="tr-TR" sz="2400" b="1" kern="1200" dirty="0" smtClean="0">
                          <a:solidFill>
                            <a:schemeClr val="tx1"/>
                          </a:solidFill>
                          <a:latin typeface="Times New Roman" pitchFamily="18" charset="0"/>
                          <a:ea typeface="+mn-ea"/>
                          <a:cs typeface="Times New Roman" pitchFamily="18" charset="0"/>
                        </a:rPr>
                        <a:t>Anayasa Hukukunun Genel Esasları,</a:t>
                      </a:r>
                      <a:r>
                        <a:rPr lang="tr-TR" sz="2400" kern="1200" dirty="0" smtClean="0">
                          <a:solidFill>
                            <a:schemeClr val="tx1"/>
                          </a:solidFill>
                          <a:latin typeface="Times New Roman" pitchFamily="18" charset="0"/>
                          <a:ea typeface="+mn-ea"/>
                          <a:cs typeface="Times New Roman" pitchFamily="18" charset="0"/>
                        </a:rPr>
                        <a:t> 7.b. , Ekin, Bursa 2015</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6579">
                <a:tc>
                  <a:txBody>
                    <a:bodyPr/>
                    <a:lstStyle/>
                    <a:p>
                      <a:pPr>
                        <a:lnSpc>
                          <a:spcPct val="115000"/>
                        </a:lnSpc>
                        <a:spcAft>
                          <a:spcPts val="0"/>
                        </a:spcAft>
                      </a:pPr>
                      <a:r>
                        <a:rPr lang="tr-TR" sz="2800" b="1" u="none" dirty="0" smtClean="0">
                          <a:solidFill>
                            <a:srgbClr val="000000"/>
                          </a:solidFill>
                          <a:latin typeface="Times New Roman"/>
                          <a:ea typeface="Times New Roman"/>
                          <a:cs typeface="Times New Roman"/>
                        </a:rPr>
                        <a:t>Sayfa Sayıları:</a:t>
                      </a:r>
                      <a:endParaRPr lang="tr-TR" sz="2800" u="none"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127-139, 177-179, 191</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102-131, 133-171</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4083">
                <a:tc gridSpan="3">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tr-TR" sz="1800" b="1" u="sng" kern="1200" dirty="0" smtClean="0">
                          <a:solidFill>
                            <a:schemeClr val="tx1"/>
                          </a:solidFill>
                          <a:latin typeface="Times New Roman" pitchFamily="18" charset="0"/>
                          <a:ea typeface="+mn-ea"/>
                          <a:cs typeface="Times New Roman" pitchFamily="18" charset="0"/>
                        </a:rPr>
                        <a:t>Not:</a:t>
                      </a:r>
                      <a:r>
                        <a:rPr lang="tr-TR" sz="1800" b="1" u="none" kern="1200" baseline="0" dirty="0" smtClean="0">
                          <a:solidFill>
                            <a:schemeClr val="tx1"/>
                          </a:solidFill>
                          <a:latin typeface="Times New Roman" pitchFamily="18" charset="0"/>
                          <a:ea typeface="+mn-ea"/>
                          <a:cs typeface="Times New Roman" pitchFamily="18" charset="0"/>
                        </a:rPr>
                        <a:t> </a:t>
                      </a:r>
                      <a:r>
                        <a:rPr lang="tr-TR" sz="1800" kern="1200" dirty="0" smtClean="0">
                          <a:solidFill>
                            <a:schemeClr val="tx1"/>
                          </a:solidFill>
                          <a:latin typeface="Times New Roman" pitchFamily="18" charset="0"/>
                          <a:ea typeface="+mn-ea"/>
                          <a:cs typeface="Times New Roman" pitchFamily="18" charset="0"/>
                        </a:rPr>
                        <a:t>“Okuma Çizelgesi”, öğrencilerin </a:t>
                      </a:r>
                      <a:r>
                        <a:rPr lang="tr-TR" sz="1800" u="sng" kern="1200" dirty="0" smtClean="0">
                          <a:solidFill>
                            <a:schemeClr val="tx1"/>
                          </a:solidFill>
                          <a:latin typeface="Times New Roman" pitchFamily="18" charset="0"/>
                          <a:ea typeface="+mn-ea"/>
                          <a:cs typeface="Times New Roman" pitchFamily="18" charset="0"/>
                        </a:rPr>
                        <a:t>2017-2018 güz yarı yılında</a:t>
                      </a:r>
                      <a:r>
                        <a:rPr lang="tr-TR" sz="1800" kern="1200" dirty="0" smtClean="0">
                          <a:solidFill>
                            <a:schemeClr val="tx1"/>
                          </a:solidFill>
                          <a:latin typeface="Times New Roman" pitchFamily="18" charset="0"/>
                          <a:ea typeface="+mn-ea"/>
                          <a:cs typeface="Times New Roman" pitchFamily="18" charset="0"/>
                        </a:rPr>
                        <a:t> anılan eserlerden yararlanmalarını kolaylaştırmak amacıyla düzenlenmiş olup, </a:t>
                      </a:r>
                      <a:r>
                        <a:rPr lang="tr-TR" sz="1800" u="sng" kern="1200" dirty="0" smtClean="0">
                          <a:solidFill>
                            <a:schemeClr val="tx1"/>
                          </a:solidFill>
                          <a:latin typeface="Times New Roman" pitchFamily="18" charset="0"/>
                          <a:ea typeface="+mn-ea"/>
                          <a:cs typeface="Times New Roman" pitchFamily="18" charset="0"/>
                        </a:rPr>
                        <a:t>derslerde işlenen konuların hepsini kapsamamaktadır.</a:t>
                      </a:r>
                      <a:endParaRPr lang="tr-TR" sz="1800" kern="1200" dirty="0" smtClean="0">
                        <a:solidFill>
                          <a:schemeClr val="tx1"/>
                        </a:solidFill>
                        <a:latin typeface="Times New Roman" pitchFamily="18" charset="0"/>
                        <a:ea typeface="+mn-ea"/>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88540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8352" y="2863626"/>
            <a:ext cx="11007834" cy="1325563"/>
          </a:xfrm>
        </p:spPr>
        <p:txBody>
          <a:bodyPr>
            <a:normAutofit fontScale="90000"/>
          </a:bodyPr>
          <a:lstStyle/>
          <a:p>
            <a:r>
              <a:rPr lang="tr-TR" sz="3200" b="1" u="sng" dirty="0">
                <a:solidFill>
                  <a:prstClr val="black"/>
                </a:solidFill>
                <a:latin typeface="Times New Roman" pitchFamily="18" charset="0"/>
                <a:cs typeface="Times New Roman" pitchFamily="18" charset="0"/>
              </a:rPr>
              <a:t/>
            </a:r>
            <a:br>
              <a:rPr lang="tr-TR" sz="3200" b="1" u="sng" dirty="0">
                <a:solidFill>
                  <a:prstClr val="black"/>
                </a:solidFill>
                <a:latin typeface="Times New Roman" pitchFamily="18" charset="0"/>
                <a:cs typeface="Times New Roman" pitchFamily="18" charset="0"/>
              </a:rPr>
            </a:br>
            <a:r>
              <a:rPr lang="tr-TR" sz="3200" b="1" u="sng" dirty="0" smtClean="0">
                <a:solidFill>
                  <a:prstClr val="black"/>
                </a:solidFill>
                <a:latin typeface="Times New Roman" pitchFamily="18" charset="0"/>
                <a:cs typeface="Times New Roman" pitchFamily="18" charset="0"/>
              </a:rPr>
              <a:t/>
            </a:r>
            <a:br>
              <a:rPr lang="tr-TR" sz="3200" b="1" u="sng" dirty="0" smtClean="0">
                <a:solidFill>
                  <a:prstClr val="black"/>
                </a:solidFill>
                <a:latin typeface="Times New Roman" pitchFamily="18" charset="0"/>
                <a:cs typeface="Times New Roman" pitchFamily="18" charset="0"/>
              </a:rPr>
            </a:br>
            <a:r>
              <a:rPr lang="tr-TR" sz="3500" dirty="0" err="1" smtClean="0">
                <a:solidFill>
                  <a:prstClr val="black"/>
                </a:solidFill>
                <a:latin typeface="Times New Roman" pitchFamily="18" charset="0"/>
                <a:cs typeface="Times New Roman" pitchFamily="18" charset="0"/>
              </a:rPr>
              <a:t>Leslie</a:t>
            </a:r>
            <a:r>
              <a:rPr lang="tr-TR" sz="3500" dirty="0" smtClean="0">
                <a:solidFill>
                  <a:prstClr val="black"/>
                </a:solidFill>
                <a:latin typeface="Times New Roman" pitchFamily="18" charset="0"/>
                <a:cs typeface="Times New Roman" pitchFamily="18" charset="0"/>
              </a:rPr>
              <a:t> </a:t>
            </a:r>
            <a:r>
              <a:rPr lang="tr-TR" sz="3500" dirty="0" err="1">
                <a:solidFill>
                  <a:prstClr val="black"/>
                </a:solidFill>
                <a:latin typeface="Times New Roman" pitchFamily="18" charset="0"/>
                <a:cs typeface="Times New Roman" pitchFamily="18" charset="0"/>
              </a:rPr>
              <a:t>Lipson</a:t>
            </a:r>
            <a:r>
              <a:rPr lang="tr-TR" sz="3500" dirty="0">
                <a:solidFill>
                  <a:prstClr val="black"/>
                </a:solidFill>
                <a:latin typeface="Times New Roman" pitchFamily="18" charset="0"/>
                <a:cs typeface="Times New Roman" pitchFamily="18" charset="0"/>
              </a:rPr>
              <a:t>, </a:t>
            </a:r>
            <a:r>
              <a:rPr lang="tr-TR" sz="3500" b="1" dirty="0">
                <a:solidFill>
                  <a:prstClr val="black"/>
                </a:solidFill>
                <a:latin typeface="Times New Roman" pitchFamily="18" charset="0"/>
                <a:cs typeface="Times New Roman" pitchFamily="18" charset="0"/>
              </a:rPr>
              <a:t>Politika Biliminin Temel Sorunları</a:t>
            </a:r>
            <a:r>
              <a:rPr lang="tr-TR" sz="3500" dirty="0">
                <a:solidFill>
                  <a:prstClr val="black"/>
                </a:solidFill>
                <a:latin typeface="Times New Roman" pitchFamily="18" charset="0"/>
                <a:cs typeface="Times New Roman" pitchFamily="18" charset="0"/>
              </a:rPr>
              <a:t>, (çev. </a:t>
            </a:r>
            <a:r>
              <a:rPr lang="tr-TR" sz="3500" dirty="0" smtClean="0">
                <a:solidFill>
                  <a:prstClr val="black"/>
                </a:solidFill>
                <a:latin typeface="Times New Roman" pitchFamily="18" charset="0"/>
                <a:cs typeface="Times New Roman" pitchFamily="18" charset="0"/>
              </a:rPr>
              <a:t>	</a:t>
            </a:r>
            <a:r>
              <a:rPr lang="tr-TR" sz="3500" dirty="0" err="1" smtClean="0">
                <a:solidFill>
                  <a:prstClr val="black"/>
                </a:solidFill>
                <a:latin typeface="Times New Roman" pitchFamily="18" charset="0"/>
                <a:cs typeface="Times New Roman" pitchFamily="18" charset="0"/>
              </a:rPr>
              <a:t>Tunçer</a:t>
            </a:r>
            <a:r>
              <a:rPr lang="tr-TR" sz="3500" dirty="0" smtClean="0">
                <a:solidFill>
                  <a:prstClr val="black"/>
                </a:solidFill>
                <a:latin typeface="Times New Roman" pitchFamily="18" charset="0"/>
                <a:cs typeface="Times New Roman" pitchFamily="18" charset="0"/>
              </a:rPr>
              <a:t> </a:t>
            </a:r>
            <a:r>
              <a:rPr lang="tr-TR" sz="3500" dirty="0">
                <a:solidFill>
                  <a:prstClr val="black"/>
                </a:solidFill>
                <a:latin typeface="Times New Roman" pitchFamily="18" charset="0"/>
                <a:cs typeface="Times New Roman" pitchFamily="18" charset="0"/>
              </a:rPr>
              <a:t>Karamustafaoğlu), Birlik Yayıncılık, Ankara 1986.</a:t>
            </a:r>
            <a:br>
              <a:rPr lang="tr-TR" sz="3500" dirty="0">
                <a:solidFill>
                  <a:prstClr val="black"/>
                </a:solidFill>
                <a:latin typeface="Times New Roman" pitchFamily="18" charset="0"/>
                <a:cs typeface="Times New Roman" pitchFamily="18" charset="0"/>
              </a:rPr>
            </a:br>
            <a:r>
              <a:rPr lang="tr-TR" sz="3500" dirty="0" err="1">
                <a:solidFill>
                  <a:prstClr val="black"/>
                </a:solidFill>
                <a:latin typeface="Times New Roman" pitchFamily="18" charset="0"/>
                <a:cs typeface="Times New Roman" pitchFamily="18" charset="0"/>
              </a:rPr>
              <a:t>Münci</a:t>
            </a:r>
            <a:r>
              <a:rPr lang="tr-TR" sz="3500" dirty="0">
                <a:solidFill>
                  <a:prstClr val="black"/>
                </a:solidFill>
                <a:latin typeface="Times New Roman" pitchFamily="18" charset="0"/>
                <a:cs typeface="Times New Roman" pitchFamily="18" charset="0"/>
              </a:rPr>
              <a:t> </a:t>
            </a:r>
            <a:r>
              <a:rPr lang="tr-TR" sz="3500" dirty="0" err="1">
                <a:solidFill>
                  <a:prstClr val="black"/>
                </a:solidFill>
                <a:latin typeface="Times New Roman" pitchFamily="18" charset="0"/>
                <a:cs typeface="Times New Roman" pitchFamily="18" charset="0"/>
              </a:rPr>
              <a:t>Kapani</a:t>
            </a:r>
            <a:r>
              <a:rPr lang="tr-TR" sz="3500" dirty="0">
                <a:solidFill>
                  <a:prstClr val="black"/>
                </a:solidFill>
                <a:latin typeface="Times New Roman" pitchFamily="18" charset="0"/>
                <a:cs typeface="Times New Roman" pitchFamily="18" charset="0"/>
              </a:rPr>
              <a:t>, </a:t>
            </a:r>
            <a:r>
              <a:rPr lang="tr-TR" sz="3500" b="1" dirty="0">
                <a:solidFill>
                  <a:prstClr val="black"/>
                </a:solidFill>
                <a:latin typeface="Times New Roman" pitchFamily="18" charset="0"/>
                <a:cs typeface="Times New Roman" pitchFamily="18" charset="0"/>
              </a:rPr>
              <a:t>Politika Bilimine Giriş</a:t>
            </a:r>
            <a:r>
              <a:rPr lang="tr-TR" sz="3500" dirty="0">
                <a:solidFill>
                  <a:prstClr val="black"/>
                </a:solidFill>
                <a:latin typeface="Times New Roman" pitchFamily="18" charset="0"/>
                <a:cs typeface="Times New Roman" pitchFamily="18" charset="0"/>
              </a:rPr>
              <a:t>, 25.b., Bilgi Yayınevi, </a:t>
            </a:r>
            <a:r>
              <a:rPr lang="tr-TR" sz="3500" dirty="0" smtClean="0">
                <a:solidFill>
                  <a:prstClr val="black"/>
                </a:solidFill>
                <a:latin typeface="Times New Roman" pitchFamily="18" charset="0"/>
                <a:cs typeface="Times New Roman" pitchFamily="18" charset="0"/>
              </a:rPr>
              <a:t>	Ankara </a:t>
            </a:r>
            <a:r>
              <a:rPr lang="tr-TR" sz="3500" dirty="0">
                <a:solidFill>
                  <a:prstClr val="black"/>
                </a:solidFill>
                <a:latin typeface="Times New Roman" pitchFamily="18" charset="0"/>
                <a:cs typeface="Times New Roman" pitchFamily="18" charset="0"/>
              </a:rPr>
              <a:t>2010, s. 33-66.</a:t>
            </a:r>
            <a:br>
              <a:rPr lang="tr-TR" sz="3500" dirty="0">
                <a:solidFill>
                  <a:prstClr val="black"/>
                </a:solidFill>
                <a:latin typeface="Times New Roman" pitchFamily="18" charset="0"/>
                <a:cs typeface="Times New Roman" pitchFamily="18" charset="0"/>
              </a:rPr>
            </a:br>
            <a:r>
              <a:rPr lang="tr-TR" sz="3500" dirty="0">
                <a:solidFill>
                  <a:prstClr val="black"/>
                </a:solidFill>
                <a:latin typeface="Times New Roman" pitchFamily="18" charset="0"/>
                <a:cs typeface="Times New Roman" pitchFamily="18" charset="0"/>
              </a:rPr>
              <a:t>Karl </a:t>
            </a:r>
            <a:r>
              <a:rPr lang="tr-TR" sz="3500" dirty="0" err="1">
                <a:solidFill>
                  <a:prstClr val="black"/>
                </a:solidFill>
                <a:latin typeface="Times New Roman" pitchFamily="18" charset="0"/>
                <a:cs typeface="Times New Roman" pitchFamily="18" charset="0"/>
              </a:rPr>
              <a:t>Doehring</a:t>
            </a:r>
            <a:r>
              <a:rPr lang="tr-TR" sz="3500" dirty="0">
                <a:solidFill>
                  <a:prstClr val="black"/>
                </a:solidFill>
                <a:latin typeface="Times New Roman" pitchFamily="18" charset="0"/>
                <a:cs typeface="Times New Roman" pitchFamily="18" charset="0"/>
              </a:rPr>
              <a:t>, </a:t>
            </a:r>
            <a:r>
              <a:rPr lang="tr-TR" sz="3500" b="1" dirty="0">
                <a:solidFill>
                  <a:prstClr val="black"/>
                </a:solidFill>
                <a:latin typeface="Times New Roman" pitchFamily="18" charset="0"/>
                <a:cs typeface="Times New Roman" pitchFamily="18" charset="0"/>
              </a:rPr>
              <a:t>Genel Devlet Kuramı</a:t>
            </a:r>
            <a:r>
              <a:rPr lang="tr-TR" sz="3500" dirty="0">
                <a:solidFill>
                  <a:prstClr val="black"/>
                </a:solidFill>
                <a:latin typeface="Times New Roman" pitchFamily="18" charset="0"/>
                <a:cs typeface="Times New Roman" pitchFamily="18" charset="0"/>
              </a:rPr>
              <a:t>, (çev. Ahmet Mumcu), </a:t>
            </a:r>
            <a:r>
              <a:rPr lang="tr-TR" sz="3500" dirty="0" smtClean="0">
                <a:solidFill>
                  <a:prstClr val="black"/>
                </a:solidFill>
                <a:latin typeface="Times New Roman" pitchFamily="18" charset="0"/>
                <a:cs typeface="Times New Roman" pitchFamily="18" charset="0"/>
              </a:rPr>
              <a:t>	İnkılap </a:t>
            </a:r>
            <a:r>
              <a:rPr lang="tr-TR" sz="3500" dirty="0">
                <a:solidFill>
                  <a:prstClr val="black"/>
                </a:solidFill>
                <a:latin typeface="Times New Roman" pitchFamily="18" charset="0"/>
                <a:cs typeface="Times New Roman" pitchFamily="18" charset="0"/>
              </a:rPr>
              <a:t>Kitabevi, İstanbul 2002</a:t>
            </a:r>
            <a:r>
              <a:rPr lang="tr-TR" sz="3500" dirty="0" smtClean="0">
                <a:solidFill>
                  <a:prstClr val="black"/>
                </a:solidFill>
                <a:latin typeface="Times New Roman" pitchFamily="18" charset="0"/>
                <a:cs typeface="Times New Roman" pitchFamily="18" charset="0"/>
              </a:rPr>
              <a:t>.</a:t>
            </a:r>
            <a:br>
              <a:rPr lang="tr-TR" sz="3500" dirty="0" smtClean="0">
                <a:solidFill>
                  <a:prstClr val="black"/>
                </a:solidFill>
                <a:latin typeface="Times New Roman" pitchFamily="18" charset="0"/>
                <a:cs typeface="Times New Roman" pitchFamily="18" charset="0"/>
              </a:rPr>
            </a:br>
            <a:r>
              <a:rPr lang="tr-TR" sz="3500" dirty="0" smtClean="0">
                <a:solidFill>
                  <a:prstClr val="black"/>
                </a:solidFill>
                <a:latin typeface="Times New Roman" pitchFamily="18" charset="0"/>
                <a:cs typeface="Times New Roman" pitchFamily="18" charset="0"/>
              </a:rPr>
              <a:t> </a:t>
            </a:r>
            <a:r>
              <a:rPr lang="tr-TR" sz="3500" dirty="0" err="1" smtClean="0">
                <a:solidFill>
                  <a:prstClr val="black"/>
                </a:solidFill>
                <a:latin typeface="Times New Roman" pitchFamily="18" charset="0"/>
                <a:cs typeface="Times New Roman" pitchFamily="18" charset="0"/>
              </a:rPr>
              <a:t>Benedict</a:t>
            </a:r>
            <a:r>
              <a:rPr lang="tr-TR" sz="3500" dirty="0" smtClean="0">
                <a:solidFill>
                  <a:prstClr val="black"/>
                </a:solidFill>
                <a:latin typeface="Times New Roman" pitchFamily="18" charset="0"/>
                <a:cs typeface="Times New Roman" pitchFamily="18" charset="0"/>
              </a:rPr>
              <a:t> </a:t>
            </a:r>
            <a:r>
              <a:rPr lang="tr-TR" sz="3500" dirty="0" err="1" smtClean="0">
                <a:solidFill>
                  <a:prstClr val="black"/>
                </a:solidFill>
                <a:latin typeface="Times New Roman" pitchFamily="18" charset="0"/>
                <a:cs typeface="Times New Roman" pitchFamily="18" charset="0"/>
              </a:rPr>
              <a:t>Anderson</a:t>
            </a:r>
            <a:r>
              <a:rPr lang="tr-TR" sz="3500" dirty="0" smtClean="0">
                <a:solidFill>
                  <a:prstClr val="black"/>
                </a:solidFill>
                <a:latin typeface="Times New Roman" pitchFamily="18" charset="0"/>
                <a:cs typeface="Times New Roman" pitchFamily="18" charset="0"/>
              </a:rPr>
              <a:t>, </a:t>
            </a:r>
            <a:r>
              <a:rPr lang="tr-TR" sz="3500" b="1" dirty="0" smtClean="0">
                <a:solidFill>
                  <a:prstClr val="black"/>
                </a:solidFill>
                <a:latin typeface="Times New Roman" pitchFamily="18" charset="0"/>
                <a:cs typeface="Times New Roman" pitchFamily="18" charset="0"/>
              </a:rPr>
              <a:t>Hayali Cemaatler</a:t>
            </a:r>
            <a:r>
              <a:rPr lang="tr-TR" sz="3500" dirty="0" smtClean="0">
                <a:solidFill>
                  <a:prstClr val="black"/>
                </a:solidFill>
                <a:latin typeface="Times New Roman" pitchFamily="18" charset="0"/>
                <a:cs typeface="Times New Roman" pitchFamily="18" charset="0"/>
              </a:rPr>
              <a:t>, (</a:t>
            </a:r>
            <a:r>
              <a:rPr lang="tr-TR" sz="3500" dirty="0" err="1" smtClean="0">
                <a:solidFill>
                  <a:prstClr val="black"/>
                </a:solidFill>
                <a:latin typeface="Times New Roman" pitchFamily="18" charset="0"/>
                <a:cs typeface="Times New Roman" pitchFamily="18" charset="0"/>
              </a:rPr>
              <a:t>çev</a:t>
            </a:r>
            <a:r>
              <a:rPr lang="tr-TR" sz="3500" dirty="0" smtClean="0">
                <a:solidFill>
                  <a:prstClr val="black"/>
                </a:solidFill>
                <a:latin typeface="Times New Roman" pitchFamily="18" charset="0"/>
                <a:cs typeface="Times New Roman" pitchFamily="18" charset="0"/>
              </a:rPr>
              <a:t>. İskender Savaşır), 	8.b., Metis Yayınları, İstanbul 2015.</a:t>
            </a:r>
            <a:br>
              <a:rPr lang="tr-TR" sz="3500" dirty="0" smtClean="0">
                <a:solidFill>
                  <a:prstClr val="black"/>
                </a:solidFill>
                <a:latin typeface="Times New Roman" pitchFamily="18" charset="0"/>
                <a:cs typeface="Times New Roman" pitchFamily="18" charset="0"/>
              </a:rPr>
            </a:br>
            <a:r>
              <a:rPr lang="tr-TR" sz="3500" dirty="0" err="1" smtClean="0">
                <a:solidFill>
                  <a:prstClr val="black"/>
                </a:solidFill>
                <a:latin typeface="Times New Roman" pitchFamily="18" charset="0"/>
                <a:cs typeface="Times New Roman" pitchFamily="18" charset="0"/>
              </a:rPr>
              <a:t>Hagen</a:t>
            </a:r>
            <a:r>
              <a:rPr lang="tr-TR" sz="3500" dirty="0" smtClean="0">
                <a:solidFill>
                  <a:prstClr val="black"/>
                </a:solidFill>
                <a:latin typeface="Times New Roman" pitchFamily="18" charset="0"/>
                <a:cs typeface="Times New Roman" pitchFamily="18" charset="0"/>
              </a:rPr>
              <a:t> </a:t>
            </a:r>
            <a:r>
              <a:rPr lang="tr-TR" sz="3500" dirty="0" err="1" smtClean="0">
                <a:solidFill>
                  <a:prstClr val="black"/>
                </a:solidFill>
                <a:latin typeface="Times New Roman" pitchFamily="18" charset="0"/>
                <a:cs typeface="Times New Roman" pitchFamily="18" charset="0"/>
              </a:rPr>
              <a:t>Schulze</a:t>
            </a:r>
            <a:r>
              <a:rPr lang="tr-TR" sz="3500" dirty="0" smtClean="0">
                <a:solidFill>
                  <a:prstClr val="black"/>
                </a:solidFill>
                <a:latin typeface="Times New Roman" pitchFamily="18" charset="0"/>
                <a:cs typeface="Times New Roman" pitchFamily="18" charset="0"/>
              </a:rPr>
              <a:t>, </a:t>
            </a:r>
            <a:r>
              <a:rPr lang="tr-TR" sz="3500" b="1" dirty="0" smtClean="0">
                <a:solidFill>
                  <a:prstClr val="black"/>
                </a:solidFill>
                <a:latin typeface="Times New Roman" pitchFamily="18" charset="0"/>
                <a:cs typeface="Times New Roman" pitchFamily="18" charset="0"/>
              </a:rPr>
              <a:t>Avrupa’da Ulus ve Devle</a:t>
            </a:r>
            <a:r>
              <a:rPr lang="tr-TR" sz="3500" dirty="0" smtClean="0">
                <a:solidFill>
                  <a:prstClr val="black"/>
                </a:solidFill>
                <a:latin typeface="Times New Roman" pitchFamily="18" charset="0"/>
                <a:cs typeface="Times New Roman" pitchFamily="18" charset="0"/>
              </a:rPr>
              <a:t>t, (</a:t>
            </a:r>
            <a:r>
              <a:rPr lang="tr-TR" sz="3500" dirty="0" err="1" smtClean="0">
                <a:solidFill>
                  <a:prstClr val="black"/>
                </a:solidFill>
                <a:latin typeface="Times New Roman" pitchFamily="18" charset="0"/>
                <a:cs typeface="Times New Roman" pitchFamily="18" charset="0"/>
              </a:rPr>
              <a:t>çev</a:t>
            </a:r>
            <a:r>
              <a:rPr lang="tr-TR" sz="3500" dirty="0" smtClean="0">
                <a:solidFill>
                  <a:prstClr val="black"/>
                </a:solidFill>
                <a:latin typeface="Times New Roman" pitchFamily="18" charset="0"/>
                <a:cs typeface="Times New Roman" pitchFamily="18" charset="0"/>
              </a:rPr>
              <a:t>. Timuçin 	</a:t>
            </a:r>
            <a:r>
              <a:rPr lang="tr-TR" sz="3500" dirty="0" err="1" smtClean="0">
                <a:solidFill>
                  <a:prstClr val="black"/>
                </a:solidFill>
                <a:latin typeface="Times New Roman" pitchFamily="18" charset="0"/>
                <a:cs typeface="Times New Roman" pitchFamily="18" charset="0"/>
              </a:rPr>
              <a:t>Binder</a:t>
            </a:r>
            <a:r>
              <a:rPr lang="tr-TR" sz="3500" dirty="0" smtClean="0">
                <a:solidFill>
                  <a:prstClr val="black"/>
                </a:solidFill>
                <a:latin typeface="Times New Roman" pitchFamily="18" charset="0"/>
                <a:cs typeface="Times New Roman" pitchFamily="18" charset="0"/>
              </a:rPr>
              <a:t>), Literatür Yayıncılık, İstanbul 2005. </a:t>
            </a:r>
            <a:r>
              <a:rPr lang="tr-TR" sz="3500" dirty="0">
                <a:solidFill>
                  <a:prstClr val="black"/>
                </a:solidFill>
                <a:latin typeface="Times New Roman" pitchFamily="18" charset="0"/>
                <a:cs typeface="Times New Roman" pitchFamily="18" charset="0"/>
              </a:rPr>
              <a:t/>
            </a:r>
            <a:br>
              <a:rPr lang="tr-TR" sz="3500" dirty="0">
                <a:solidFill>
                  <a:prstClr val="black"/>
                </a:solidFill>
                <a:latin typeface="Times New Roman" pitchFamily="18" charset="0"/>
                <a:cs typeface="Times New Roman" pitchFamily="18" charset="0"/>
              </a:rPr>
            </a:br>
            <a:r>
              <a:rPr lang="tr-TR" sz="3500" dirty="0">
                <a:solidFill>
                  <a:prstClr val="black"/>
                </a:solidFill>
                <a:latin typeface="Times New Roman" pitchFamily="18" charset="0"/>
                <a:cs typeface="Times New Roman" pitchFamily="18" charset="0"/>
              </a:rPr>
              <a:t/>
            </a:r>
            <a:br>
              <a:rPr lang="tr-TR" sz="3500" dirty="0">
                <a:solidFill>
                  <a:prstClr val="black"/>
                </a:solidFill>
                <a:latin typeface="Times New Roman" pitchFamily="18" charset="0"/>
                <a:cs typeface="Times New Roman" pitchFamily="18" charset="0"/>
              </a:rPr>
            </a:br>
            <a:endParaRPr lang="tr-TR" dirty="0">
              <a:latin typeface="Times New Roman" pitchFamily="18" charset="0"/>
              <a:cs typeface="Times New Roman" pitchFamily="18" charset="0"/>
            </a:endParaRPr>
          </a:p>
        </p:txBody>
      </p:sp>
      <p:sp>
        <p:nvSpPr>
          <p:cNvPr id="4" name="3 Metin kutusu"/>
          <p:cNvSpPr txBox="1"/>
          <p:nvPr/>
        </p:nvSpPr>
        <p:spPr>
          <a:xfrm>
            <a:off x="1322615" y="538843"/>
            <a:ext cx="9111343" cy="584775"/>
          </a:xfrm>
          <a:prstGeom prst="rect">
            <a:avLst/>
          </a:prstGeom>
          <a:noFill/>
        </p:spPr>
        <p:txBody>
          <a:bodyPr wrap="square" rtlCol="0">
            <a:spAutoFit/>
          </a:bodyPr>
          <a:lstStyle/>
          <a:p>
            <a:pPr algn="ctr"/>
            <a:r>
              <a:rPr lang="tr-TR" sz="3200" b="1" dirty="0" smtClean="0">
                <a:solidFill>
                  <a:prstClr val="black"/>
                </a:solidFill>
                <a:latin typeface="Times New Roman" pitchFamily="18" charset="0"/>
                <a:cs typeface="Times New Roman" pitchFamily="18" charset="0"/>
              </a:rPr>
              <a:t>“Devlet” Konusu için Seçilmiş Kaynakça</a:t>
            </a:r>
            <a:endParaRPr lang="tr-TR" sz="3200" dirty="0"/>
          </a:p>
        </p:txBody>
      </p:sp>
    </p:spTree>
    <p:extLst>
      <p:ext uri="{BB962C8B-B14F-4D97-AF65-F5344CB8AC3E}">
        <p14:creationId xmlns:p14="http://schemas.microsoft.com/office/powerpoint/2010/main" val="3405476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0" y="1"/>
            <a:ext cx="12192000" cy="6857999"/>
          </a:xfrm>
        </p:spPr>
        <p:txBody>
          <a:bodyPr>
            <a:normAutofit/>
          </a:bodyPr>
          <a:lstStyle/>
          <a:p>
            <a:pPr algn="ctr"/>
            <a:r>
              <a:rPr lang="tr-TR" sz="1900" b="1" dirty="0" smtClean="0">
                <a:solidFill>
                  <a:schemeClr val="tx1"/>
                </a:solidFill>
                <a:latin typeface="Times New Roman" pitchFamily="18" charset="0"/>
                <a:cs typeface="Times New Roman" pitchFamily="18" charset="0"/>
              </a:rPr>
              <a:t>“Devlet” Konusu için Ek Okuma Listesi</a:t>
            </a:r>
            <a:endParaRPr lang="tr-TR" sz="1900" dirty="0" smtClean="0">
              <a:solidFill>
                <a:schemeClr val="tx1"/>
              </a:solidFill>
              <a:latin typeface="Times New Roman" pitchFamily="18" charset="0"/>
              <a:cs typeface="Times New Roman" pitchFamily="18" charset="0"/>
            </a:endParaRPr>
          </a:p>
          <a:p>
            <a:pPr algn="ctr"/>
            <a:endParaRPr lang="tr-TR" sz="1900" dirty="0" smtClean="0">
              <a:solidFill>
                <a:schemeClr val="tx1"/>
              </a:solidFill>
              <a:latin typeface="Times New Roman" pitchFamily="18" charset="0"/>
              <a:cs typeface="Times New Roman" pitchFamily="18" charset="0"/>
            </a:endParaRPr>
          </a:p>
          <a:p>
            <a:r>
              <a:rPr lang="tr-TR" sz="1900" b="1" dirty="0" err="1" smtClean="0">
                <a:solidFill>
                  <a:schemeClr val="tx1"/>
                </a:solidFill>
                <a:latin typeface="Times New Roman" pitchFamily="18" charset="0"/>
                <a:cs typeface="Times New Roman" pitchFamily="18" charset="0"/>
              </a:rPr>
              <a:t>Gianfranco</a:t>
            </a:r>
            <a:r>
              <a:rPr lang="tr-TR" sz="1900" b="1" dirty="0" smtClean="0">
                <a:solidFill>
                  <a:schemeClr val="tx1"/>
                </a:solidFill>
                <a:latin typeface="Times New Roman" pitchFamily="18" charset="0"/>
                <a:cs typeface="Times New Roman" pitchFamily="18" charset="0"/>
              </a:rPr>
              <a:t> POGGI</a:t>
            </a:r>
            <a:r>
              <a:rPr lang="tr-TR" sz="1900" dirty="0" smtClean="0">
                <a:solidFill>
                  <a:schemeClr val="tx1"/>
                </a:solidFill>
                <a:latin typeface="Times New Roman" pitchFamily="18" charset="0"/>
                <a:cs typeface="Times New Roman" pitchFamily="18" charset="0"/>
              </a:rPr>
              <a:t>, </a:t>
            </a:r>
            <a:r>
              <a:rPr lang="tr-TR" sz="1900" i="1" dirty="0" smtClean="0">
                <a:solidFill>
                  <a:schemeClr val="tx1"/>
                </a:solidFill>
                <a:latin typeface="Times New Roman" pitchFamily="18" charset="0"/>
                <a:cs typeface="Times New Roman" pitchFamily="18" charset="0"/>
              </a:rPr>
              <a:t>Modern Devletin Gelişimi –Sosyolojik Bir Yaklaşım-, </a:t>
            </a:r>
            <a:r>
              <a:rPr lang="tr-TR" sz="1900" dirty="0" smtClean="0">
                <a:solidFill>
                  <a:schemeClr val="tx1"/>
                </a:solidFill>
                <a:latin typeface="Times New Roman" pitchFamily="18" charset="0"/>
                <a:cs typeface="Times New Roman" pitchFamily="18" charset="0"/>
              </a:rPr>
              <a:t>7. Baskı, İstanbul Bilgi Üniversitesi Yayınları, İstanbul 2014.</a:t>
            </a:r>
          </a:p>
          <a:p>
            <a:r>
              <a:rPr lang="tr-TR" sz="1900" b="1" dirty="0" err="1" smtClean="0">
                <a:solidFill>
                  <a:schemeClr val="tx1"/>
                </a:solidFill>
                <a:latin typeface="Times New Roman" pitchFamily="18" charset="0"/>
                <a:cs typeface="Times New Roman" pitchFamily="18" charset="0"/>
              </a:rPr>
              <a:t>Gianfranco</a:t>
            </a:r>
            <a:r>
              <a:rPr lang="tr-TR" sz="1900" b="1" dirty="0" smtClean="0">
                <a:solidFill>
                  <a:schemeClr val="tx1"/>
                </a:solidFill>
                <a:latin typeface="Times New Roman" pitchFamily="18" charset="0"/>
                <a:cs typeface="Times New Roman" pitchFamily="18" charset="0"/>
              </a:rPr>
              <a:t> POGGI</a:t>
            </a:r>
            <a:r>
              <a:rPr lang="tr-TR" sz="1900" dirty="0" smtClean="0">
                <a:solidFill>
                  <a:schemeClr val="tx1"/>
                </a:solidFill>
                <a:latin typeface="Times New Roman" pitchFamily="18" charset="0"/>
                <a:cs typeface="Times New Roman" pitchFamily="18" charset="0"/>
              </a:rPr>
              <a:t>, </a:t>
            </a:r>
            <a:r>
              <a:rPr lang="tr-TR" sz="1900" i="1" dirty="0" smtClean="0">
                <a:solidFill>
                  <a:schemeClr val="tx1"/>
                </a:solidFill>
                <a:latin typeface="Times New Roman" pitchFamily="18" charset="0"/>
                <a:cs typeface="Times New Roman" pitchFamily="18" charset="0"/>
              </a:rPr>
              <a:t>Devlet: Doğası, Gelişimi ve Geleceği, </a:t>
            </a:r>
            <a:r>
              <a:rPr lang="tr-TR" sz="1900" dirty="0" smtClean="0">
                <a:solidFill>
                  <a:schemeClr val="tx1"/>
                </a:solidFill>
                <a:latin typeface="Times New Roman" pitchFamily="18" charset="0"/>
                <a:cs typeface="Times New Roman" pitchFamily="18" charset="0"/>
              </a:rPr>
              <a:t>5. Baskı, İstanbul Bilgi Üniversitesi Yayınları, İstanbul 2016.</a:t>
            </a:r>
          </a:p>
          <a:p>
            <a:r>
              <a:rPr lang="tr-TR" sz="1900" dirty="0" smtClean="0">
                <a:solidFill>
                  <a:schemeClr val="tx1"/>
                </a:solidFill>
                <a:latin typeface="Times New Roman" pitchFamily="18" charset="0"/>
                <a:cs typeface="Times New Roman" pitchFamily="18" charset="0"/>
              </a:rPr>
              <a:t> </a:t>
            </a:r>
          </a:p>
          <a:p>
            <a:r>
              <a:rPr lang="tr-TR" sz="1900" b="1" dirty="0" smtClean="0">
                <a:solidFill>
                  <a:schemeClr val="tx1"/>
                </a:solidFill>
                <a:latin typeface="Times New Roman" pitchFamily="18" charset="0"/>
                <a:cs typeface="Times New Roman" pitchFamily="18" charset="0"/>
              </a:rPr>
              <a:t>Alâeddin ŞENEL</a:t>
            </a:r>
            <a:r>
              <a:rPr lang="tr-TR" sz="1900" dirty="0" smtClean="0">
                <a:solidFill>
                  <a:schemeClr val="tx1"/>
                </a:solidFill>
                <a:latin typeface="Times New Roman" pitchFamily="18" charset="0"/>
                <a:cs typeface="Times New Roman" pitchFamily="18" charset="0"/>
              </a:rPr>
              <a:t>, </a:t>
            </a:r>
            <a:r>
              <a:rPr lang="tr-TR" sz="1900" i="1" dirty="0" smtClean="0">
                <a:solidFill>
                  <a:schemeClr val="tx1"/>
                </a:solidFill>
                <a:latin typeface="Times New Roman" pitchFamily="18" charset="0"/>
                <a:cs typeface="Times New Roman" pitchFamily="18" charset="0"/>
              </a:rPr>
              <a:t>Siyasal Düşünceler Tarihi: Tarihöncesinde İlkçağda Ortaçağda ve Yeniçağda Toplum ve Siyasal Düşünüş, </a:t>
            </a:r>
            <a:r>
              <a:rPr lang="tr-TR" sz="1900" dirty="0" smtClean="0">
                <a:solidFill>
                  <a:schemeClr val="tx1"/>
                </a:solidFill>
                <a:latin typeface="Times New Roman" pitchFamily="18" charset="0"/>
                <a:cs typeface="Times New Roman" pitchFamily="18" charset="0"/>
              </a:rPr>
              <a:t>11. Baskı, Bilim ve Sanat Yayınları, Ankara 2004.</a:t>
            </a:r>
          </a:p>
          <a:p>
            <a:r>
              <a:rPr lang="tr-TR" sz="1900" b="1" dirty="0" smtClean="0">
                <a:solidFill>
                  <a:schemeClr val="tx1"/>
                </a:solidFill>
                <a:latin typeface="Times New Roman" pitchFamily="18" charset="0"/>
                <a:cs typeface="Times New Roman" pitchFamily="18" charset="0"/>
              </a:rPr>
              <a:t>Alâeddin ŞENEL</a:t>
            </a:r>
            <a:r>
              <a:rPr lang="tr-TR" sz="1900" dirty="0" smtClean="0">
                <a:solidFill>
                  <a:schemeClr val="tx1"/>
                </a:solidFill>
                <a:latin typeface="Times New Roman" pitchFamily="18" charset="0"/>
                <a:cs typeface="Times New Roman" pitchFamily="18" charset="0"/>
              </a:rPr>
              <a:t>, </a:t>
            </a:r>
            <a:r>
              <a:rPr lang="tr-TR" sz="1900" i="1" dirty="0" smtClean="0">
                <a:solidFill>
                  <a:schemeClr val="tx1"/>
                </a:solidFill>
                <a:latin typeface="Times New Roman" pitchFamily="18" charset="0"/>
                <a:cs typeface="Times New Roman" pitchFamily="18" charset="0"/>
              </a:rPr>
              <a:t>Kemirgenlerden Sömürgenlere İnsanlık Tarihi, </a:t>
            </a:r>
            <a:r>
              <a:rPr lang="tr-TR" sz="1900" dirty="0" smtClean="0">
                <a:solidFill>
                  <a:schemeClr val="tx1"/>
                </a:solidFill>
                <a:latin typeface="Times New Roman" pitchFamily="18" charset="0"/>
                <a:cs typeface="Times New Roman" pitchFamily="18" charset="0"/>
              </a:rPr>
              <a:t>3. Baskı, İmge Yayınları, Ankara 2006.</a:t>
            </a:r>
          </a:p>
          <a:p>
            <a:r>
              <a:rPr lang="tr-TR" sz="1900" dirty="0" smtClean="0">
                <a:solidFill>
                  <a:schemeClr val="tx1"/>
                </a:solidFill>
                <a:latin typeface="Times New Roman" pitchFamily="18" charset="0"/>
                <a:cs typeface="Times New Roman" pitchFamily="18" charset="0"/>
              </a:rPr>
              <a:t> </a:t>
            </a:r>
          </a:p>
          <a:p>
            <a:r>
              <a:rPr lang="tr-TR" sz="1900" b="1" dirty="0" smtClean="0">
                <a:solidFill>
                  <a:schemeClr val="tx1"/>
                </a:solidFill>
                <a:latin typeface="Times New Roman" pitchFamily="18" charset="0"/>
                <a:cs typeface="Times New Roman" pitchFamily="18" charset="0"/>
              </a:rPr>
              <a:t>Mehmet Ali AĞAOĞULLARI</a:t>
            </a:r>
            <a:r>
              <a:rPr lang="tr-TR" sz="1900" dirty="0" smtClean="0">
                <a:solidFill>
                  <a:schemeClr val="tx1"/>
                </a:solidFill>
                <a:latin typeface="Times New Roman" pitchFamily="18" charset="0"/>
                <a:cs typeface="Times New Roman" pitchFamily="18" charset="0"/>
              </a:rPr>
              <a:t>, </a:t>
            </a:r>
            <a:r>
              <a:rPr lang="tr-TR" sz="1900" i="1" dirty="0" smtClean="0">
                <a:solidFill>
                  <a:schemeClr val="tx1"/>
                </a:solidFill>
                <a:latin typeface="Times New Roman" pitchFamily="18" charset="0"/>
                <a:cs typeface="Times New Roman" pitchFamily="18" charset="0"/>
              </a:rPr>
              <a:t>Kent Devletinden İmparatorluğa, </a:t>
            </a:r>
            <a:r>
              <a:rPr lang="tr-TR" sz="1900" dirty="0" smtClean="0">
                <a:solidFill>
                  <a:schemeClr val="tx1"/>
                </a:solidFill>
                <a:latin typeface="Times New Roman" pitchFamily="18" charset="0"/>
                <a:cs typeface="Times New Roman" pitchFamily="18" charset="0"/>
              </a:rPr>
              <a:t>7. Baskı, İmge Yayınları, Ankara 2013.</a:t>
            </a:r>
          </a:p>
          <a:p>
            <a:r>
              <a:rPr lang="tr-TR" sz="1900" b="1" dirty="0" smtClean="0">
                <a:solidFill>
                  <a:schemeClr val="tx1"/>
                </a:solidFill>
                <a:latin typeface="Times New Roman" pitchFamily="18" charset="0"/>
                <a:cs typeface="Times New Roman" pitchFamily="18" charset="0"/>
              </a:rPr>
              <a:t>Mehmet Ali AĞAOĞULLARI-Levent KÖKER</a:t>
            </a:r>
            <a:r>
              <a:rPr lang="tr-TR" sz="1900" dirty="0" smtClean="0">
                <a:solidFill>
                  <a:schemeClr val="tx1"/>
                </a:solidFill>
                <a:latin typeface="Times New Roman" pitchFamily="18" charset="0"/>
                <a:cs typeface="Times New Roman" pitchFamily="18" charset="0"/>
              </a:rPr>
              <a:t>, </a:t>
            </a:r>
            <a:r>
              <a:rPr lang="tr-TR" sz="1900" i="1" dirty="0" smtClean="0">
                <a:solidFill>
                  <a:schemeClr val="tx1"/>
                </a:solidFill>
                <a:latin typeface="Times New Roman" pitchFamily="18" charset="0"/>
                <a:cs typeface="Times New Roman" pitchFamily="18" charset="0"/>
              </a:rPr>
              <a:t>İmparatorluktan Tanrı Devletine, </a:t>
            </a:r>
            <a:r>
              <a:rPr lang="tr-TR" sz="1900" dirty="0" smtClean="0">
                <a:solidFill>
                  <a:schemeClr val="tx1"/>
                </a:solidFill>
                <a:latin typeface="Times New Roman" pitchFamily="18" charset="0"/>
                <a:cs typeface="Times New Roman" pitchFamily="18" charset="0"/>
              </a:rPr>
              <a:t>8. Baskı, İmge Yayınları, Ankara 2017.</a:t>
            </a:r>
          </a:p>
          <a:p>
            <a:r>
              <a:rPr lang="tr-TR" sz="1900" b="1" dirty="0" smtClean="0">
                <a:solidFill>
                  <a:schemeClr val="tx1"/>
                </a:solidFill>
                <a:latin typeface="Times New Roman" pitchFamily="18" charset="0"/>
                <a:cs typeface="Times New Roman" pitchFamily="18" charset="0"/>
              </a:rPr>
              <a:t>Mehmet Ali AĞAOĞULLARI-Levent KÖKER</a:t>
            </a:r>
            <a:r>
              <a:rPr lang="tr-TR" sz="1900" dirty="0" smtClean="0">
                <a:solidFill>
                  <a:schemeClr val="tx1"/>
                </a:solidFill>
                <a:latin typeface="Times New Roman" pitchFamily="18" charset="0"/>
                <a:cs typeface="Times New Roman" pitchFamily="18" charset="0"/>
              </a:rPr>
              <a:t>,</a:t>
            </a:r>
            <a:r>
              <a:rPr lang="tr-TR" sz="1900" i="1" dirty="0" smtClean="0">
                <a:solidFill>
                  <a:schemeClr val="tx1"/>
                </a:solidFill>
                <a:latin typeface="Times New Roman" pitchFamily="18" charset="0"/>
                <a:cs typeface="Times New Roman" pitchFamily="18" charset="0"/>
              </a:rPr>
              <a:t>Tanrı Devletinden Kral Devlete, </a:t>
            </a:r>
            <a:r>
              <a:rPr lang="tr-TR" sz="1900" dirty="0" smtClean="0">
                <a:solidFill>
                  <a:schemeClr val="tx1"/>
                </a:solidFill>
                <a:latin typeface="Times New Roman" pitchFamily="18" charset="0"/>
                <a:cs typeface="Times New Roman" pitchFamily="18" charset="0"/>
              </a:rPr>
              <a:t>6. Baskı, İmge Yayınları, Ankara 2013.</a:t>
            </a:r>
          </a:p>
          <a:p>
            <a:r>
              <a:rPr lang="tr-TR" sz="1900" b="1" dirty="0" smtClean="0">
                <a:solidFill>
                  <a:schemeClr val="tx1"/>
                </a:solidFill>
                <a:latin typeface="Times New Roman" pitchFamily="18" charset="0"/>
                <a:cs typeface="Times New Roman" pitchFamily="18" charset="0"/>
              </a:rPr>
              <a:t>Mehmet Ali AĞAOĞULLARI-Levent KÖKER</a:t>
            </a:r>
            <a:r>
              <a:rPr lang="tr-TR" sz="1900" dirty="0" smtClean="0">
                <a:solidFill>
                  <a:schemeClr val="tx1"/>
                </a:solidFill>
                <a:latin typeface="Times New Roman" pitchFamily="18" charset="0"/>
                <a:cs typeface="Times New Roman" pitchFamily="18" charset="0"/>
              </a:rPr>
              <a:t>, </a:t>
            </a:r>
            <a:r>
              <a:rPr lang="tr-TR" sz="1900" i="1" dirty="0" smtClean="0">
                <a:solidFill>
                  <a:schemeClr val="tx1"/>
                </a:solidFill>
                <a:latin typeface="Times New Roman" pitchFamily="18" charset="0"/>
                <a:cs typeface="Times New Roman" pitchFamily="18" charset="0"/>
              </a:rPr>
              <a:t>Kral-Devlet ya da Ölümlü Tanrı</a:t>
            </a:r>
            <a:r>
              <a:rPr lang="tr-TR" sz="1900" dirty="0" smtClean="0">
                <a:solidFill>
                  <a:schemeClr val="tx1"/>
                </a:solidFill>
                <a:latin typeface="Times New Roman" pitchFamily="18" charset="0"/>
                <a:cs typeface="Times New Roman" pitchFamily="18" charset="0"/>
              </a:rPr>
              <a:t>,4. Baskı, İmge Yayınları, Ankara 2009.</a:t>
            </a:r>
          </a:p>
          <a:p>
            <a:r>
              <a:rPr lang="tr-TR" sz="1900" b="1" dirty="0" smtClean="0">
                <a:solidFill>
                  <a:schemeClr val="tx1"/>
                </a:solidFill>
                <a:latin typeface="Times New Roman" pitchFamily="18" charset="0"/>
                <a:cs typeface="Times New Roman" pitchFamily="18" charset="0"/>
              </a:rPr>
              <a:t>Mehmet Ali AĞAOĞULLARI-Filiz Çulha ZABCI-</a:t>
            </a:r>
            <a:r>
              <a:rPr lang="tr-TR" sz="1900" b="1" dirty="0" err="1" smtClean="0">
                <a:solidFill>
                  <a:schemeClr val="tx1"/>
                </a:solidFill>
                <a:latin typeface="Times New Roman" pitchFamily="18" charset="0"/>
                <a:cs typeface="Times New Roman" pitchFamily="18" charset="0"/>
              </a:rPr>
              <a:t>Reyda</a:t>
            </a:r>
            <a:r>
              <a:rPr lang="tr-TR" sz="1900" b="1" dirty="0" smtClean="0">
                <a:solidFill>
                  <a:schemeClr val="tx1"/>
                </a:solidFill>
                <a:latin typeface="Times New Roman" pitchFamily="18" charset="0"/>
                <a:cs typeface="Times New Roman" pitchFamily="18" charset="0"/>
              </a:rPr>
              <a:t> ERGÜN</a:t>
            </a:r>
            <a:r>
              <a:rPr lang="tr-TR" sz="1900" dirty="0" smtClean="0">
                <a:solidFill>
                  <a:schemeClr val="tx1"/>
                </a:solidFill>
                <a:latin typeface="Times New Roman" pitchFamily="18" charset="0"/>
                <a:cs typeface="Times New Roman" pitchFamily="18" charset="0"/>
              </a:rPr>
              <a:t>, </a:t>
            </a:r>
            <a:r>
              <a:rPr lang="tr-TR" sz="1900" i="1" dirty="0" smtClean="0">
                <a:solidFill>
                  <a:schemeClr val="tx1"/>
                </a:solidFill>
                <a:latin typeface="Times New Roman" pitchFamily="18" charset="0"/>
                <a:cs typeface="Times New Roman" pitchFamily="18" charset="0"/>
              </a:rPr>
              <a:t>Kral-Devletten Ulus-Devlete, </a:t>
            </a:r>
            <a:r>
              <a:rPr lang="tr-TR" sz="1900" dirty="0" smtClean="0">
                <a:solidFill>
                  <a:schemeClr val="tx1"/>
                </a:solidFill>
                <a:latin typeface="Times New Roman" pitchFamily="18" charset="0"/>
                <a:cs typeface="Times New Roman" pitchFamily="18" charset="0"/>
              </a:rPr>
              <a:t>3. Baskı, İmge Yayınları, Ankara 2017.</a:t>
            </a:r>
          </a:p>
          <a:p>
            <a:r>
              <a:rPr lang="tr-TR" sz="1900" b="1" dirty="0" smtClean="0">
                <a:solidFill>
                  <a:schemeClr val="tx1"/>
                </a:solidFill>
                <a:latin typeface="Times New Roman" pitchFamily="18" charset="0"/>
                <a:cs typeface="Times New Roman" pitchFamily="18" charset="0"/>
              </a:rPr>
              <a:t>Mehmet Ali AĞAOĞULLARI</a:t>
            </a:r>
            <a:r>
              <a:rPr lang="tr-TR" sz="1900" dirty="0" smtClean="0">
                <a:solidFill>
                  <a:schemeClr val="tx1"/>
                </a:solidFill>
                <a:latin typeface="Times New Roman" pitchFamily="18" charset="0"/>
                <a:cs typeface="Times New Roman" pitchFamily="18" charset="0"/>
              </a:rPr>
              <a:t>, </a:t>
            </a:r>
            <a:r>
              <a:rPr lang="tr-TR" sz="1900" i="1" dirty="0" smtClean="0">
                <a:solidFill>
                  <a:schemeClr val="tx1"/>
                </a:solidFill>
                <a:latin typeface="Times New Roman" pitchFamily="18" charset="0"/>
                <a:cs typeface="Times New Roman" pitchFamily="18" charset="0"/>
              </a:rPr>
              <a:t>Ulus-Devlet ya da Halkın Egemenliği, </a:t>
            </a:r>
            <a:r>
              <a:rPr lang="tr-TR" sz="1900" dirty="0" smtClean="0">
                <a:solidFill>
                  <a:schemeClr val="tx1"/>
                </a:solidFill>
                <a:latin typeface="Times New Roman" pitchFamily="18" charset="0"/>
                <a:cs typeface="Times New Roman" pitchFamily="18" charset="0"/>
              </a:rPr>
              <a:t>2. Baskı,  İmge Yayınları, Ankara 2010.</a:t>
            </a:r>
          </a:p>
          <a:p>
            <a:endParaRPr lang="tr-TR" sz="1900" dirty="0">
              <a:solidFill>
                <a:schemeClr val="tx1"/>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TotalTime>
  <Words>164</Words>
  <Application>Microsoft Office PowerPoint</Application>
  <PresentationFormat>Custom</PresentationFormat>
  <Paragraphs>46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Teması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Leslie Lipson, Politika Biliminin Temel Sorunları, (çev.  Tunçer Karamustafaoğlu), Birlik Yayıncılık, Ankara 1986. Münci Kapani, Politika Bilimine Giriş, 25.b., Bilgi Yayınevi,  Ankara 2010, s. 33-66. Karl Doehring, Genel Devlet Kuramı, (çev. Ahmet Mumcu),  İnkılap Kitabevi, İstanbul 2002.  Benedict Anderson, Hayali Cemaatler, (çev. İskender Savaşır),  8.b., Metis Yayınları, İstanbul 2015. Hagen Schulze, Avrupa’da Ulus ve Devlet, (çev. Timuçin  Binder), Literatür Yayıncılık, İstanbul 2005.   </vt:lpstr>
      <vt:lpstr>PowerPoint Presentation</vt:lpstr>
      <vt:lpstr>SORU ÖRNEKLERİ  1. Aşağıdaki kavramları açıklayınız:  a. Devlet b. Subjektif millet (öznel ulus) anlayışı  c. Devletin hukukî kişiliği d. İç egemenlik  e. Klasik egemenlik anlayışı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Anayasa Hukuku</dc:title>
  <dc:creator>Deniz POLAT</dc:creator>
  <cp:lastModifiedBy>Oden</cp:lastModifiedBy>
  <cp:revision>30</cp:revision>
  <dcterms:created xsi:type="dcterms:W3CDTF">2017-10-23T13:21:40Z</dcterms:created>
  <dcterms:modified xsi:type="dcterms:W3CDTF">2017-11-27T15:11:00Z</dcterms:modified>
</cp:coreProperties>
</file>