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61" r:id="rId3"/>
    <p:sldId id="262" r:id="rId4"/>
    <p:sldId id="258" r:id="rId5"/>
    <p:sldId id="259"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9DEC44-6FEC-4230-816C-509D60DCB7D2}" type="datetimeFigureOut">
              <a:rPr lang="tr-TR" smtClean="0"/>
              <a:pPr/>
              <a:t>25.01.2018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521741-B3EC-4281-A4E1-881C56F7449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1 Slayt Görüntüsü Yer Tutucusu"/>
          <p:cNvSpPr>
            <a:spLocks noGrp="1" noRot="1" noChangeAspect="1" noTextEdit="1"/>
          </p:cNvSpPr>
          <p:nvPr>
            <p:ph type="sldImg"/>
          </p:nvPr>
        </p:nvSpPr>
        <p:spPr>
          <a:ln/>
        </p:spPr>
      </p:sp>
      <p:sp>
        <p:nvSpPr>
          <p:cNvPr id="86019" name="2 Not Yer Tutucusu"/>
          <p:cNvSpPr>
            <a:spLocks noGrp="1"/>
          </p:cNvSpPr>
          <p:nvPr>
            <p:ph type="body" idx="1"/>
          </p:nvPr>
        </p:nvSpPr>
        <p:spPr>
          <a:noFill/>
          <a:ln/>
        </p:spPr>
        <p:txBody>
          <a:bodyPr/>
          <a:lstStyle/>
          <a:p>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457200" y="704850"/>
            <a:ext cx="8229600" cy="561975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Date Placeholder 9"/>
          <p:cNvSpPr>
            <a:spLocks noGrp="1"/>
          </p:cNvSpPr>
          <p:nvPr>
            <p:ph type="dt" sz="half" idx="10"/>
          </p:nvPr>
        </p:nvSpPr>
        <p:spPr/>
        <p:txBody>
          <a:bodyPr/>
          <a:lstStyle>
            <a:lvl1pPr>
              <a:defRPr/>
            </a:lvl1pPr>
          </a:lstStyle>
          <a:p>
            <a:pPr>
              <a:defRPr/>
            </a:pPr>
            <a:fld id="{B7D2B44D-058F-4396-8151-0CCE02BCA65F}" type="datetime1">
              <a:rPr lang="tr-TR"/>
              <a:pPr>
                <a:defRPr/>
              </a:pPr>
              <a:t>25.01.2018</a:t>
            </a:fld>
            <a:endParaRPr lang="tr-TR"/>
          </a:p>
        </p:txBody>
      </p:sp>
      <p:sp>
        <p:nvSpPr>
          <p:cNvPr id="4" name="Footer Placeholder 21"/>
          <p:cNvSpPr>
            <a:spLocks noGrp="1"/>
          </p:cNvSpPr>
          <p:nvPr>
            <p:ph type="ftr" sz="quarter" idx="11"/>
          </p:nvPr>
        </p:nvSpPr>
        <p:spPr/>
        <p:txBody>
          <a:bodyPr/>
          <a:lstStyle>
            <a:lvl1pPr>
              <a:defRPr/>
            </a:lvl1pPr>
          </a:lstStyle>
          <a:p>
            <a:pPr>
              <a:defRPr/>
            </a:pPr>
            <a:endParaRPr lang="tr-TR"/>
          </a:p>
        </p:txBody>
      </p:sp>
      <p:sp>
        <p:nvSpPr>
          <p:cNvPr id="5" name="Slide Number Placeholder 17"/>
          <p:cNvSpPr>
            <a:spLocks noGrp="1"/>
          </p:cNvSpPr>
          <p:nvPr>
            <p:ph type="sldNum" sz="quarter" idx="12"/>
          </p:nvPr>
        </p:nvSpPr>
        <p:spPr/>
        <p:txBody>
          <a:bodyPr/>
          <a:lstStyle>
            <a:lvl1pPr>
              <a:defRPr/>
            </a:lvl1pPr>
          </a:lstStyle>
          <a:p>
            <a:pPr>
              <a:defRPr/>
            </a:pPr>
            <a:fld id="{83FE1BDC-7016-444A-B0BE-22EF587EAE0E}"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7BE4E65-6A94-4481-8041-34240A14D144}" type="datetimeFigureOut">
              <a:rPr lang="tr-TR" smtClean="0"/>
              <a:pPr/>
              <a:t>25.01.2018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68FEAAB-4719-459C-9740-07CB08858A64}"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BE4E65-6A94-4481-8041-34240A14D144}" type="datetimeFigureOut">
              <a:rPr lang="tr-TR" smtClean="0"/>
              <a:pPr/>
              <a:t>25.01.2018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8FEAAB-4719-459C-9740-07CB08858A6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4213" y="333375"/>
            <a:ext cx="7772400" cy="2014538"/>
          </a:xfrm>
        </p:spPr>
        <p:txBody>
          <a:bodyPr/>
          <a:lstStyle/>
          <a:p>
            <a:pPr eaLnBrk="1" hangingPunct="1"/>
            <a:r>
              <a:rPr lang="tr-TR" altLang="tr-TR" sz="3200" b="1" smtClean="0">
                <a:solidFill>
                  <a:srgbClr val="CC9900"/>
                </a:solidFill>
                <a:latin typeface="Times New Roman" panose="02020603050405020304" pitchFamily="18" charset="0"/>
              </a:rPr>
              <a:t>ÇEVRE POLİTİKALARI</a:t>
            </a:r>
            <a:endParaRPr lang="tr-TR" altLang="tr-TR" sz="3200" b="1" smtClean="0">
              <a:solidFill>
                <a:srgbClr val="FF0000"/>
              </a:solidFill>
              <a:latin typeface="Times New Roman" panose="02020603050405020304" pitchFamily="18" charset="0"/>
            </a:endParaRPr>
          </a:p>
        </p:txBody>
      </p:sp>
      <p:sp>
        <p:nvSpPr>
          <p:cNvPr id="2051" name="Rectangle 3"/>
          <p:cNvSpPr>
            <a:spLocks noGrp="1" noChangeArrowheads="1"/>
          </p:cNvSpPr>
          <p:nvPr>
            <p:ph type="subTitle" idx="1"/>
          </p:nvPr>
        </p:nvSpPr>
        <p:spPr>
          <a:xfrm>
            <a:off x="1476375" y="2997200"/>
            <a:ext cx="6335713" cy="1800225"/>
          </a:xfrm>
        </p:spPr>
        <p:txBody>
          <a:bodyPr rtlCol="0">
            <a:normAutofit fontScale="92500" lnSpcReduction="20000"/>
          </a:bodyPr>
          <a:lstStyle/>
          <a:p>
            <a:pPr eaLnBrk="1" fontAlgn="auto" hangingPunct="1">
              <a:spcAft>
                <a:spcPts val="0"/>
              </a:spcAft>
              <a:defRPr/>
            </a:pPr>
            <a:r>
              <a:rPr lang="tr-TR" sz="2400" b="1" dirty="0" smtClean="0">
                <a:solidFill>
                  <a:srgbClr val="3333CC"/>
                </a:solidFill>
                <a:latin typeface="Times New Roman" pitchFamily="18" charset="0"/>
                <a:cs typeface="Times New Roman" pitchFamily="18" charset="0"/>
              </a:rPr>
              <a:t>Prof. Dr. Nesrin ALGAN</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Ankara Üniversitesi</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Siyasal Bilgiler Fakültesi</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Siyaset Bilimi ve Kamu Yönetimi Bölümü</a:t>
            </a:r>
            <a:br>
              <a:rPr lang="tr-TR" sz="2400" b="1" dirty="0" smtClean="0">
                <a:solidFill>
                  <a:srgbClr val="3333CC"/>
                </a:solidFill>
                <a:latin typeface="Times New Roman" pitchFamily="18" charset="0"/>
                <a:cs typeface="Times New Roman" pitchFamily="18" charset="0"/>
              </a:rPr>
            </a:br>
            <a:r>
              <a:rPr lang="tr-TR" sz="2400" b="1" dirty="0" smtClean="0">
                <a:solidFill>
                  <a:srgbClr val="3333CC"/>
                </a:solidFill>
                <a:latin typeface="Times New Roman" pitchFamily="18" charset="0"/>
                <a:cs typeface="Times New Roman" pitchFamily="18" charset="0"/>
              </a:rPr>
              <a:t> Kent, Çevre ve Yerel Yönetim  Politikaları Anabilim Dalı</a:t>
            </a:r>
            <a:endParaRPr lang="en-US" sz="2400" b="1" dirty="0" smtClean="0">
              <a:solidFill>
                <a:srgbClr val="3333CC"/>
              </a:solidFill>
              <a:latin typeface="Times New Roman" pitchFamily="18" charset="0"/>
              <a:cs typeface="Times New Roman" pitchFamily="18" charset="0"/>
            </a:endParaRPr>
          </a:p>
        </p:txBody>
      </p:sp>
      <p:pic>
        <p:nvPicPr>
          <p:cNvPr id="4100" name="Picture 7" descr="C:\Users\acer\Desktop\261171_160731374004830_690895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5157788"/>
            <a:ext cx="1323975"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45399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p:cNvSpPr>
          <p:nvPr>
            <p:ph type="title"/>
          </p:nvPr>
        </p:nvSpPr>
        <p:spPr/>
        <p:txBody>
          <a:bodyPr/>
          <a:lstStyle/>
          <a:p>
            <a:pPr algn="ctr"/>
            <a:r>
              <a:rPr lang="tr-TR" sz="3600" smtClean="0">
                <a:solidFill>
                  <a:srgbClr val="FF0000"/>
                </a:solidFill>
                <a:latin typeface="Arial Black" pitchFamily="34" charset="0"/>
              </a:rPr>
              <a:t>KURUMSAL YAPI</a:t>
            </a:r>
            <a:r>
              <a:rPr lang="tr-TR" sz="1800" smtClean="0">
                <a:solidFill>
                  <a:srgbClr val="FF0000"/>
                </a:solidFill>
              </a:rPr>
              <a:t>  </a:t>
            </a:r>
          </a:p>
        </p:txBody>
      </p:sp>
      <p:sp>
        <p:nvSpPr>
          <p:cNvPr id="68611" name="Rectangle 3"/>
          <p:cNvSpPr>
            <a:spLocks noGrp="1"/>
          </p:cNvSpPr>
          <p:nvPr>
            <p:ph type="body" idx="1"/>
          </p:nvPr>
        </p:nvSpPr>
        <p:spPr/>
        <p:txBody>
          <a:bodyPr>
            <a:normAutofit fontScale="92500" lnSpcReduction="10000"/>
          </a:bodyPr>
          <a:lstStyle/>
          <a:p>
            <a:r>
              <a:rPr lang="tr-TR" smtClean="0">
                <a:latin typeface="Times New Roman" pitchFamily="18" charset="0"/>
              </a:rPr>
              <a:t>1974; Devlet Planlama Teşkilatı (DPT) başkanlığında, “Çevre Sorunları Daimi Danışma Kurulu” ,</a:t>
            </a:r>
          </a:p>
          <a:p>
            <a:r>
              <a:rPr lang="tr-TR" smtClean="0">
                <a:latin typeface="Times New Roman" pitchFamily="18" charset="0"/>
              </a:rPr>
              <a:t>1974 , bu kurul İmar İskân Bakanlığı’nın başkanlığında, İçişleri, Sağlık ve Sosyal Yardım, Gıda, Tarım ve Hayvancılık, Sanayi ve Teknoloji, Enerji ve Tabii Kaynaklar, Turizm ve Tanıtma Bakanlıklarından oluşan “Çevre Sorunları Koordinasyon Kurulu”na dönüştürülmüştür.</a:t>
            </a:r>
          </a:p>
          <a:p>
            <a:r>
              <a:rPr lang="tr-TR" smtClean="0">
                <a:latin typeface="Times New Roman" pitchFamily="18" charset="0"/>
              </a:rPr>
              <a:t>1978; Başbakanlık Çevre Müsteşarlığı, </a:t>
            </a:r>
          </a:p>
          <a:p>
            <a:endParaRPr lang="tr-TR" smtClean="0">
              <a:latin typeface="Times New Roman" pitchFamily="18" charset="0"/>
            </a:endParaRPr>
          </a:p>
          <a:p>
            <a:pPr>
              <a:buFont typeface="Wingdings 2" pitchFamily="18" charset="2"/>
              <a:buNone/>
            </a:pPr>
            <a:endParaRPr lang="tr-TR" smtClean="0"/>
          </a:p>
        </p:txBody>
      </p:sp>
      <p:pic>
        <p:nvPicPr>
          <p:cNvPr id="68612"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p:cNvSpPr>
          <p:nvPr>
            <p:ph type="title"/>
          </p:nvPr>
        </p:nvSpPr>
        <p:spPr>
          <a:xfrm>
            <a:off x="468313" y="549275"/>
            <a:ext cx="5986462" cy="852488"/>
          </a:xfrm>
        </p:spPr>
        <p:txBody>
          <a:bodyPr/>
          <a:lstStyle/>
          <a:p>
            <a:pPr algn="ctr"/>
            <a:r>
              <a:rPr lang="tr-TR" sz="3600" smtClean="0">
                <a:solidFill>
                  <a:srgbClr val="FF0000"/>
                </a:solidFill>
                <a:latin typeface="Arial Black" pitchFamily="34" charset="0"/>
              </a:rPr>
              <a:t>KURUMSAL YAPI</a:t>
            </a:r>
          </a:p>
        </p:txBody>
      </p:sp>
      <p:sp>
        <p:nvSpPr>
          <p:cNvPr id="69635" name="Rectangle 3"/>
          <p:cNvSpPr>
            <a:spLocks noGrp="1"/>
          </p:cNvSpPr>
          <p:nvPr>
            <p:ph type="body" idx="1"/>
          </p:nvPr>
        </p:nvSpPr>
        <p:spPr>
          <a:xfrm>
            <a:off x="468313" y="1484313"/>
            <a:ext cx="8229600" cy="4624387"/>
          </a:xfrm>
        </p:spPr>
        <p:txBody>
          <a:bodyPr>
            <a:normAutofit fontScale="85000" lnSpcReduction="10000"/>
          </a:bodyPr>
          <a:lstStyle/>
          <a:p>
            <a:r>
              <a:rPr lang="tr-TR" dirty="0" smtClean="0">
                <a:latin typeface="Times New Roman" pitchFamily="18" charset="0"/>
              </a:rPr>
              <a:t>1984; Başbakanlık Çevre Genel Müdürlüğü, </a:t>
            </a:r>
          </a:p>
          <a:p>
            <a:r>
              <a:rPr lang="tr-TR" dirty="0" smtClean="0">
                <a:latin typeface="Times New Roman" pitchFamily="18" charset="0"/>
              </a:rPr>
              <a:t>1989; yeniden Başbakanlık Çevre Müsteşarlığı, </a:t>
            </a:r>
          </a:p>
          <a:p>
            <a:r>
              <a:rPr lang="tr-TR" dirty="0" smtClean="0">
                <a:latin typeface="Times New Roman" pitchFamily="18" charset="0"/>
              </a:rPr>
              <a:t>1991; Çevre Bakanlığı, </a:t>
            </a:r>
          </a:p>
          <a:p>
            <a:r>
              <a:rPr lang="tr-TR" dirty="0" smtClean="0">
                <a:latin typeface="Times New Roman" pitchFamily="18" charset="0"/>
              </a:rPr>
              <a:t>2003; Çevre ve Orman Bakanlığı,</a:t>
            </a:r>
          </a:p>
          <a:p>
            <a:r>
              <a:rPr lang="tr-TR" dirty="0" smtClean="0">
                <a:latin typeface="Times New Roman" pitchFamily="18" charset="0"/>
              </a:rPr>
              <a:t> 3 Haziran2011; Çevre Orman ve Şehircilik Bakanlığı,</a:t>
            </a:r>
          </a:p>
          <a:p>
            <a:r>
              <a:rPr lang="tr-TR" sz="2400" b="1" dirty="0" smtClean="0">
                <a:latin typeface="Times New Roman" pitchFamily="18" charset="0"/>
                <a:cs typeface="Times New Roman" pitchFamily="18" charset="0"/>
              </a:rPr>
              <a:t>4 Temmuz 2011 Çevre ve Şehircilik Bakanlığı KHK/644, RG Tarih, 4 Temmuz 2011, Sayı : 27984(Mükerrer) </a:t>
            </a:r>
          </a:p>
          <a:p>
            <a:r>
              <a:rPr lang="tr-TR" sz="2400" b="1" dirty="0" smtClean="0">
                <a:latin typeface="Times New Roman" pitchFamily="18" charset="0"/>
                <a:cs typeface="Times New Roman" pitchFamily="18" charset="0"/>
              </a:rPr>
              <a:t>Orman ve Su İşleri Bakanlığı, KHK/645, RG Tarih, 4 Temmuz 2011, Sayı : 27984(Mükerrer) </a:t>
            </a:r>
          </a:p>
          <a:p>
            <a:r>
              <a:rPr lang="tr-TR" dirty="0" smtClean="0">
                <a:latin typeface="Times New Roman" pitchFamily="18" charset="0"/>
              </a:rPr>
              <a:t>Ulaştırma, Haberleşme ve Denizcilik Bakanlığı</a:t>
            </a:r>
          </a:p>
          <a:p>
            <a:r>
              <a:rPr lang="tr-TR" dirty="0" smtClean="0">
                <a:latin typeface="Times New Roman" pitchFamily="18" charset="0"/>
              </a:rPr>
              <a:t>Enerji,  Tarım... Bakanlıkları, AFAD</a:t>
            </a:r>
          </a:p>
        </p:txBody>
      </p:sp>
      <p:pic>
        <p:nvPicPr>
          <p:cNvPr id="69636" name="Picture 7" descr="C:\Users\acer\Desktop\261171_160731374004830_6908958_n.jpg"/>
          <p:cNvPicPr>
            <a:picLocks noChangeAspect="1" noChangeArrowheads="1"/>
          </p:cNvPicPr>
          <p:nvPr/>
        </p:nvPicPr>
        <p:blipFill>
          <a:blip r:embed="rId2"/>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p:cNvSpPr>
          <p:nvPr>
            <p:ph type="title"/>
          </p:nvPr>
        </p:nvSpPr>
        <p:spPr/>
        <p:txBody>
          <a:bodyPr/>
          <a:lstStyle/>
          <a:p>
            <a:pPr algn="ctr"/>
            <a:r>
              <a:rPr lang="tr-TR" smtClean="0"/>
              <a:t>KHK</a:t>
            </a:r>
          </a:p>
        </p:txBody>
      </p:sp>
      <p:sp>
        <p:nvSpPr>
          <p:cNvPr id="70659" name="Rectangle 3"/>
          <p:cNvSpPr>
            <a:spLocks noGrp="1"/>
          </p:cNvSpPr>
          <p:nvPr>
            <p:ph type="body" idx="1"/>
          </p:nvPr>
        </p:nvSpPr>
        <p:spPr/>
        <p:txBody>
          <a:bodyPr>
            <a:normAutofit fontScale="92500" lnSpcReduction="20000"/>
          </a:bodyPr>
          <a:lstStyle/>
          <a:p>
            <a:pPr>
              <a:lnSpc>
                <a:spcPct val="90000"/>
              </a:lnSpc>
            </a:pPr>
            <a:r>
              <a:rPr lang="tr-TR" smtClean="0"/>
              <a:t>17 Ağustos 2011 tarihli, </a:t>
            </a:r>
            <a:r>
              <a:rPr lang="tr-TR" b="1" smtClean="0"/>
              <a:t>648 sayılı (KHK)</a:t>
            </a:r>
            <a:r>
              <a:rPr lang="tr-TR" smtClean="0"/>
              <a:t> ;</a:t>
            </a:r>
          </a:p>
          <a:p>
            <a:pPr>
              <a:lnSpc>
                <a:spcPct val="90000"/>
              </a:lnSpc>
              <a:buFont typeface="Wingdings 2" pitchFamily="18" charset="2"/>
              <a:buNone/>
            </a:pPr>
            <a:r>
              <a:rPr lang="tr-TR" smtClean="0"/>
              <a:t>	Kültür ve Tabiat Varlıklarını Koruma Kurulları, 'Kültür' ve 'Tabiat' olarak ikiye ayrıldı. Kültür Varlıkları, Kültür ve Turizm Bakanlığı'na; yeni oluşturulacak Tabiat Varlıkları ise Çevre ve Şehircilik Bakanlığı'na bağlandı. Koruma kurullarına bakanlıklar artık doğrudan atama yapabilecek. Anıtlar Yüksek Kurulu'nun yapısında ve görev alanında değişiklik: Anıtlar Yüksek Kurulu, bölgesel kurulların aldığı kararları bozabilecek. (Eskiden yüksek kurul, alt kurulların kararını bozamıyordu. )</a:t>
            </a:r>
          </a:p>
        </p:txBody>
      </p:sp>
      <p:pic>
        <p:nvPicPr>
          <p:cNvPr id="70660" name="Picture 7" descr="C:\Users\acer\Desktop\261171_160731374004830_6908958_n.jpg"/>
          <p:cNvPicPr>
            <a:picLocks noChangeAspect="1" noChangeArrowheads="1"/>
          </p:cNvPicPr>
          <p:nvPr/>
        </p:nvPicPr>
        <p:blipFill>
          <a:blip r:embed="rId3"/>
          <a:srcRect/>
          <a:stretch>
            <a:fillRect/>
          </a:stretch>
        </p:blipFill>
        <p:spPr bwMode="auto">
          <a:xfrm>
            <a:off x="8088313" y="0"/>
            <a:ext cx="1055687" cy="1196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02" name="Group 2"/>
          <p:cNvGraphicFramePr>
            <a:graphicFrameLocks noGrp="1"/>
          </p:cNvGraphicFramePr>
          <p:nvPr>
            <p:ph/>
          </p:nvPr>
        </p:nvGraphicFramePr>
        <p:xfrm>
          <a:off x="611188" y="404813"/>
          <a:ext cx="7402512" cy="6119813"/>
        </p:xfrm>
        <a:graphic>
          <a:graphicData uri="http://schemas.openxmlformats.org/drawingml/2006/table">
            <a:tbl>
              <a:tblPr/>
              <a:tblGrid>
                <a:gridCol w="2470150">
                  <a:extLst>
                    <a:ext uri="{9D8B030D-6E8A-4147-A177-3AD203B41FA5}">
                      <a16:colId xmlns:a16="http://schemas.microsoft.com/office/drawing/2014/main" val="20000"/>
                    </a:ext>
                  </a:extLst>
                </a:gridCol>
                <a:gridCol w="2462212">
                  <a:extLst>
                    <a:ext uri="{9D8B030D-6E8A-4147-A177-3AD203B41FA5}">
                      <a16:colId xmlns:a16="http://schemas.microsoft.com/office/drawing/2014/main" val="20001"/>
                    </a:ext>
                  </a:extLst>
                </a:gridCol>
                <a:gridCol w="2470150">
                  <a:extLst>
                    <a:ext uri="{9D8B030D-6E8A-4147-A177-3AD203B41FA5}">
                      <a16:colId xmlns:a16="http://schemas.microsoft.com/office/drawing/2014/main" val="20002"/>
                    </a:ext>
                  </a:extLst>
                </a:gridCol>
              </a:tblGrid>
              <a:tr h="461963">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tr-TR" sz="1000" b="1" i="0" u="none" strike="noStrike" cap="none" normalizeH="0" baseline="0" dirty="0" smtClean="0">
                          <a:ln>
                            <a:noFill/>
                          </a:ln>
                          <a:solidFill>
                            <a:schemeClr val="tx1"/>
                          </a:solidFill>
                          <a:effectLst/>
                          <a:latin typeface="Arial" pitchFamily="34" charset="0"/>
                        </a:rPr>
                        <a:t>MERKEZİ D</a:t>
                      </a:r>
                      <a:r>
                        <a:rPr kumimoji="0" lang="tr-TR" sz="1000" b="1" i="0" u="none" strike="noStrike" cap="none" normalizeH="0" baseline="0" dirty="0" smtClean="0">
                          <a:ln>
                            <a:noFill/>
                          </a:ln>
                          <a:solidFill>
                            <a:schemeClr val="tx1"/>
                          </a:solidFill>
                          <a:effectLst/>
                          <a:latin typeface="Constantia"/>
                        </a:rPr>
                        <a:t>Ü</a:t>
                      </a:r>
                      <a:r>
                        <a:rPr kumimoji="0" lang="tr-TR" sz="1000" b="1" i="0" u="none" strike="noStrike" cap="none" normalizeH="0" baseline="0" dirty="0" smtClean="0">
                          <a:ln>
                            <a:noFill/>
                          </a:ln>
                          <a:solidFill>
                            <a:schemeClr val="tx1"/>
                          </a:solidFill>
                          <a:effectLst/>
                          <a:latin typeface="Arial" pitchFamily="34" charset="0"/>
                        </a:rPr>
                        <a:t>ZEY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tr-TR" sz="1000" b="1" i="0" u="none" strike="noStrike" cap="none" normalizeH="0" baseline="0" dirty="0" smtClean="0">
                          <a:ln>
                            <a:noFill/>
                          </a:ln>
                          <a:solidFill>
                            <a:schemeClr val="tx1"/>
                          </a:solidFill>
                          <a:effectLst/>
                          <a:latin typeface="Arial" pitchFamily="34" charset="0"/>
                        </a:rPr>
                        <a:t>B</a:t>
                      </a:r>
                      <a:r>
                        <a:rPr kumimoji="0" lang="tr-TR" sz="1000" b="1" i="0" u="none" strike="noStrike" cap="none" normalizeH="0" baseline="0" dirty="0" smtClean="0">
                          <a:ln>
                            <a:noFill/>
                          </a:ln>
                          <a:solidFill>
                            <a:schemeClr val="tx1"/>
                          </a:solidFill>
                          <a:effectLst/>
                          <a:latin typeface="Constantia"/>
                        </a:rPr>
                        <a:t>Ö</a:t>
                      </a:r>
                      <a:r>
                        <a:rPr kumimoji="0" lang="tr-TR" sz="1000" b="1" i="0" u="none" strike="noStrike" cap="none" normalizeH="0" baseline="0" dirty="0" smtClean="0">
                          <a:ln>
                            <a:noFill/>
                          </a:ln>
                          <a:solidFill>
                            <a:schemeClr val="tx1"/>
                          </a:solidFill>
                          <a:effectLst/>
                          <a:latin typeface="Arial" pitchFamily="34" charset="0"/>
                        </a:rPr>
                        <a:t>LGESEL D</a:t>
                      </a:r>
                      <a:r>
                        <a:rPr kumimoji="0" lang="tr-TR" sz="1000" b="1" i="0" u="none" strike="noStrike" cap="none" normalizeH="0" baseline="0" dirty="0" smtClean="0">
                          <a:ln>
                            <a:noFill/>
                          </a:ln>
                          <a:solidFill>
                            <a:schemeClr val="tx1"/>
                          </a:solidFill>
                          <a:effectLst/>
                          <a:latin typeface="Constantia"/>
                        </a:rPr>
                        <a:t>Ü</a:t>
                      </a:r>
                      <a:r>
                        <a:rPr kumimoji="0" lang="tr-TR" sz="1000" b="1" i="0" u="none" strike="noStrike" cap="none" normalizeH="0" baseline="0" dirty="0" smtClean="0">
                          <a:ln>
                            <a:noFill/>
                          </a:ln>
                          <a:solidFill>
                            <a:schemeClr val="tx1"/>
                          </a:solidFill>
                          <a:effectLst/>
                          <a:latin typeface="Arial" pitchFamily="34" charset="0"/>
                        </a:rPr>
                        <a:t>ZEY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0BD0D9"/>
                        </a:buClr>
                        <a:buSzPct val="95000"/>
                        <a:buFont typeface="Wingdings 2" pitchFamily="18" charset="2"/>
                        <a:buNone/>
                        <a:tabLst/>
                      </a:pPr>
                      <a:r>
                        <a:rPr kumimoji="0" lang="tr-TR" sz="1000" b="1" i="0" u="none" strike="noStrike" cap="none" normalizeH="0" baseline="0" smtClean="0">
                          <a:ln>
                            <a:noFill/>
                          </a:ln>
                          <a:solidFill>
                            <a:schemeClr val="tx1"/>
                          </a:solidFill>
                          <a:effectLst/>
                          <a:latin typeface="Arial" pitchFamily="34" charset="0"/>
                        </a:rPr>
                        <a:t>YEREL D</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ZEY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57850">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Y</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ksek Planlama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Ekonomik ve Sosyal Konsey </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Ulusal S</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rd</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r</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lebilir Kalkınma Komisyonu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Bilim ve Teknoloji Y</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ksek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Başbakanlık İklim Değişikliği Koordinasyon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Enerji Tasarrufu Koordinasyon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Enerji Verimliliği Koordinasyon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Tarım ve Kırsal Kalkınmayı Destekleme Kurumu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Y</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ksek </a:t>
                      </a:r>
                      <a:r>
                        <a:rPr kumimoji="0" lang="tr-TR" sz="1000" b="1" i="0" u="none" strike="noStrike" cap="none" normalizeH="0" baseline="0" smtClean="0">
                          <a:ln>
                            <a:noFill/>
                          </a:ln>
                          <a:solidFill>
                            <a:schemeClr val="tx1"/>
                          </a:solidFill>
                          <a:effectLst/>
                          <a:latin typeface="Constantia"/>
                        </a:rPr>
                        <a:t>Ç</a:t>
                      </a:r>
                      <a:r>
                        <a:rPr kumimoji="0" lang="tr-TR" sz="1000" b="1" i="0" u="none" strike="noStrike" cap="none" normalizeH="0" baseline="0" smtClean="0">
                          <a:ln>
                            <a:noFill/>
                          </a:ln>
                          <a:solidFill>
                            <a:schemeClr val="tx1"/>
                          </a:solidFill>
                          <a:effectLst/>
                          <a:latin typeface="Arial" pitchFamily="34" charset="0"/>
                        </a:rPr>
                        <a:t>evre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Tarımsal Destekleme ve Y</a:t>
                      </a:r>
                      <a:r>
                        <a:rPr kumimoji="0" lang="tr-TR" sz="1000" b="1" i="0" u="none" strike="noStrike" cap="none" normalizeH="0" baseline="0" smtClean="0">
                          <a:ln>
                            <a:noFill/>
                          </a:ln>
                          <a:solidFill>
                            <a:schemeClr val="tx1"/>
                          </a:solidFill>
                          <a:effectLst/>
                          <a:latin typeface="Constantia"/>
                        </a:rPr>
                        <a:t>ö</a:t>
                      </a:r>
                      <a:r>
                        <a:rPr kumimoji="0" lang="tr-TR" sz="1000" b="1" i="0" u="none" strike="noStrike" cap="none" normalizeH="0" baseline="0" smtClean="0">
                          <a:ln>
                            <a:noFill/>
                          </a:ln>
                          <a:solidFill>
                            <a:schemeClr val="tx1"/>
                          </a:solidFill>
                          <a:effectLst/>
                          <a:latin typeface="Arial" pitchFamily="34" charset="0"/>
                        </a:rPr>
                        <a:t>nlendirme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T</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rkiye Yatırım Destek ve Tanıtım Ajansı Danışma Kurulu </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İş G</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c</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 Piyasası Bilgi Danışma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K</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lt</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r ve Tabiat Varlıklarını Koruma Y</a:t>
                      </a:r>
                      <a:r>
                        <a:rPr kumimoji="0" lang="tr-TR" sz="1000" b="1" i="0" u="none" strike="noStrike" cap="none" normalizeH="0" baseline="0" smtClean="0">
                          <a:ln>
                            <a:noFill/>
                          </a:ln>
                          <a:solidFill>
                            <a:schemeClr val="tx1"/>
                          </a:solidFill>
                          <a:effectLst/>
                          <a:latin typeface="Constantia"/>
                        </a:rPr>
                        <a:t>ü</a:t>
                      </a:r>
                      <a:r>
                        <a:rPr kumimoji="0" lang="tr-TR" sz="1000" b="1" i="0" u="none" strike="noStrike" cap="none" normalizeH="0" baseline="0" smtClean="0">
                          <a:ln>
                            <a:noFill/>
                          </a:ln>
                          <a:solidFill>
                            <a:schemeClr val="tx1"/>
                          </a:solidFill>
                          <a:effectLst/>
                          <a:latin typeface="Arial" pitchFamily="34" charset="0"/>
                        </a:rPr>
                        <a:t>ksek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Bakanlıklar Şuraları (Ge</a:t>
                      </a:r>
                      <a:r>
                        <a:rPr kumimoji="0" lang="tr-TR" sz="1000" b="1" i="0" u="none" strike="noStrike" cap="none" normalizeH="0" baseline="0" smtClean="0">
                          <a:ln>
                            <a:noFill/>
                          </a:ln>
                          <a:solidFill>
                            <a:schemeClr val="tx1"/>
                          </a:solidFill>
                          <a:effectLst/>
                          <a:latin typeface="Constantia"/>
                        </a:rPr>
                        <a:t>ç</a:t>
                      </a:r>
                      <a:r>
                        <a:rPr kumimoji="0" lang="tr-TR" sz="1000" b="1" i="0" u="none" strike="noStrike" cap="none" normalizeH="0" baseline="0" smtClean="0">
                          <a:ln>
                            <a:noFill/>
                          </a:ln>
                          <a:solidFill>
                            <a:schemeClr val="tx1"/>
                          </a:solidFill>
                          <a:effectLst/>
                          <a:latin typeface="Arial" pitchFamily="34" charset="0"/>
                        </a:rPr>
                        <a:t>ici)</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smtClean="0">
                          <a:ln>
                            <a:noFill/>
                          </a:ln>
                          <a:solidFill>
                            <a:schemeClr val="tx1"/>
                          </a:solidFill>
                          <a:effectLst/>
                          <a:latin typeface="Arial" pitchFamily="34" charset="0"/>
                        </a:rPr>
                        <a:t>Kalkınma Planları </a:t>
                      </a:r>
                      <a:r>
                        <a:rPr kumimoji="0" lang="tr-TR" sz="1000" b="1" i="0" u="none" strike="noStrike" cap="none" normalizeH="0" baseline="0" smtClean="0">
                          <a:ln>
                            <a:noFill/>
                          </a:ln>
                          <a:solidFill>
                            <a:schemeClr val="tx1"/>
                          </a:solidFill>
                          <a:effectLst/>
                          <a:latin typeface="Constantia"/>
                        </a:rPr>
                        <a:t>Ö</a:t>
                      </a:r>
                      <a:r>
                        <a:rPr kumimoji="0" lang="tr-TR" sz="1000" b="1" i="0" u="none" strike="noStrike" cap="none" normalizeH="0" baseline="0" smtClean="0">
                          <a:ln>
                            <a:noFill/>
                          </a:ln>
                          <a:solidFill>
                            <a:schemeClr val="tx1"/>
                          </a:solidFill>
                          <a:effectLst/>
                          <a:latin typeface="Arial" pitchFamily="34" charset="0"/>
                        </a:rPr>
                        <a:t>İK (Ge</a:t>
                      </a:r>
                      <a:r>
                        <a:rPr kumimoji="0" lang="tr-TR" sz="1000" b="1" i="0" u="none" strike="noStrike" cap="none" normalizeH="0" baseline="0" smtClean="0">
                          <a:ln>
                            <a:noFill/>
                          </a:ln>
                          <a:solidFill>
                            <a:schemeClr val="tx1"/>
                          </a:solidFill>
                          <a:effectLst/>
                          <a:latin typeface="Constantia"/>
                        </a:rPr>
                        <a:t>ç</a:t>
                      </a:r>
                      <a:r>
                        <a:rPr kumimoji="0" lang="tr-TR" sz="1000" b="1" i="0" u="none" strike="noStrike" cap="none" normalizeH="0" baseline="0" smtClean="0">
                          <a:ln>
                            <a:noFill/>
                          </a:ln>
                          <a:solidFill>
                            <a:schemeClr val="tx1"/>
                          </a:solidFill>
                          <a:effectLst/>
                          <a:latin typeface="Arial" pitchFamily="34" charset="0"/>
                        </a:rPr>
                        <a:t>ici)</a:t>
                      </a:r>
                      <a:r>
                        <a:rPr kumimoji="0" lang="tr-TR" sz="1000" b="0" i="0" u="none" strike="noStrike" cap="none" normalizeH="0" baseline="0" smtClean="0">
                          <a:ln>
                            <a:noFill/>
                          </a:ln>
                          <a:solidFill>
                            <a:schemeClr val="tx1"/>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dirty="0" smtClean="0">
                          <a:ln>
                            <a:noFill/>
                          </a:ln>
                          <a:solidFill>
                            <a:schemeClr val="tx1"/>
                          </a:solidFill>
                          <a:effectLst/>
                          <a:latin typeface="Arial" pitchFamily="34" charset="0"/>
                        </a:rPr>
                        <a:t>K</a:t>
                      </a:r>
                      <a:r>
                        <a:rPr kumimoji="0" lang="tr-TR" sz="1000" b="1" i="0" u="none" strike="noStrike" cap="none" normalizeH="0" baseline="0" dirty="0" smtClean="0">
                          <a:ln>
                            <a:noFill/>
                          </a:ln>
                          <a:solidFill>
                            <a:schemeClr val="tx1"/>
                          </a:solidFill>
                          <a:effectLst/>
                          <a:latin typeface="Constantia"/>
                        </a:rPr>
                        <a:t>ü</a:t>
                      </a:r>
                      <a:r>
                        <a:rPr kumimoji="0" lang="tr-TR" sz="1000" b="1" i="0" u="none" strike="noStrike" cap="none" normalizeH="0" baseline="0" dirty="0" smtClean="0">
                          <a:ln>
                            <a:noFill/>
                          </a:ln>
                          <a:solidFill>
                            <a:schemeClr val="tx1"/>
                          </a:solidFill>
                          <a:effectLst/>
                          <a:latin typeface="Arial" pitchFamily="34" charset="0"/>
                        </a:rPr>
                        <a:t>lt</a:t>
                      </a:r>
                      <a:r>
                        <a:rPr kumimoji="0" lang="tr-TR" sz="1000" b="1" i="0" u="none" strike="noStrike" cap="none" normalizeH="0" baseline="0" dirty="0" smtClean="0">
                          <a:ln>
                            <a:noFill/>
                          </a:ln>
                          <a:solidFill>
                            <a:schemeClr val="tx1"/>
                          </a:solidFill>
                          <a:effectLst/>
                          <a:latin typeface="Constantia"/>
                        </a:rPr>
                        <a:t>ü</a:t>
                      </a:r>
                      <a:r>
                        <a:rPr kumimoji="0" lang="tr-TR" sz="1000" b="1" i="0" u="none" strike="noStrike" cap="none" normalizeH="0" baseline="0" dirty="0" smtClean="0">
                          <a:ln>
                            <a:noFill/>
                          </a:ln>
                          <a:solidFill>
                            <a:schemeClr val="tx1"/>
                          </a:solidFill>
                          <a:effectLst/>
                          <a:latin typeface="Arial" pitchFamily="34" charset="0"/>
                        </a:rPr>
                        <a:t>r ve Tabiat Varlıklarını Koruma B</a:t>
                      </a:r>
                      <a:r>
                        <a:rPr kumimoji="0" lang="tr-TR" sz="1000" b="1" i="0" u="none" strike="noStrike" cap="none" normalizeH="0" baseline="0" dirty="0" smtClean="0">
                          <a:ln>
                            <a:noFill/>
                          </a:ln>
                          <a:solidFill>
                            <a:schemeClr val="tx1"/>
                          </a:solidFill>
                          <a:effectLst/>
                          <a:latin typeface="Constantia"/>
                        </a:rPr>
                        <a:t>ö</a:t>
                      </a:r>
                      <a:r>
                        <a:rPr kumimoji="0" lang="tr-TR" sz="1000" b="1" i="0" u="none" strike="noStrike" cap="none" normalizeH="0" baseline="0" dirty="0" smtClean="0">
                          <a:ln>
                            <a:noFill/>
                          </a:ln>
                          <a:solidFill>
                            <a:schemeClr val="tx1"/>
                          </a:solidFill>
                          <a:effectLst/>
                          <a:latin typeface="Arial" pitchFamily="34" charset="0"/>
                        </a:rPr>
                        <a:t>lge Kurulu </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dirty="0" smtClean="0">
                          <a:ln>
                            <a:noFill/>
                          </a:ln>
                          <a:solidFill>
                            <a:schemeClr val="tx1"/>
                          </a:solidFill>
                          <a:effectLst/>
                          <a:latin typeface="Arial" pitchFamily="34" charset="0"/>
                        </a:rPr>
                        <a:t>Kalkınma Ajansları Kalkınma Kurulları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dirty="0" smtClean="0">
                          <a:ln>
                            <a:noFill/>
                          </a:ln>
                          <a:solidFill>
                            <a:schemeClr val="tx1"/>
                          </a:solidFill>
                          <a:effectLst/>
                          <a:latin typeface="Arial" pitchFamily="34" charset="0"/>
                        </a:rPr>
                        <a:t>İl &amp; B</a:t>
                      </a:r>
                      <a:r>
                        <a:rPr kumimoji="0" lang="tr-TR" sz="1000" b="1" i="0" u="none" strike="noStrike" cap="none" normalizeH="0" baseline="0" dirty="0" smtClean="0">
                          <a:ln>
                            <a:noFill/>
                          </a:ln>
                          <a:solidFill>
                            <a:schemeClr val="tx1"/>
                          </a:solidFill>
                          <a:effectLst/>
                          <a:latin typeface="Constantia"/>
                        </a:rPr>
                        <a:t>ö</a:t>
                      </a:r>
                      <a:r>
                        <a:rPr kumimoji="0" lang="tr-TR" sz="1000" b="1" i="0" u="none" strike="noStrike" cap="none" normalizeH="0" baseline="0" dirty="0" smtClean="0">
                          <a:ln>
                            <a:noFill/>
                          </a:ln>
                          <a:solidFill>
                            <a:schemeClr val="tx1"/>
                          </a:solidFill>
                          <a:effectLst/>
                          <a:latin typeface="Arial" pitchFamily="34" charset="0"/>
                        </a:rPr>
                        <a:t>lge Koordinasyon Kurulları</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dirty="0" smtClean="0">
                          <a:ln>
                            <a:noFill/>
                          </a:ln>
                          <a:solidFill>
                            <a:schemeClr val="tx1"/>
                          </a:solidFill>
                          <a:effectLst/>
                          <a:latin typeface="Arial" pitchFamily="34" charset="0"/>
                        </a:rPr>
                        <a:t>İl İstihdam Kurulları</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dirty="0" smtClean="0">
                          <a:ln>
                            <a:noFill/>
                          </a:ln>
                          <a:solidFill>
                            <a:schemeClr val="tx1"/>
                          </a:solidFill>
                          <a:effectLst/>
                          <a:latin typeface="Arial" pitchFamily="34" charset="0"/>
                        </a:rPr>
                        <a:t>İl Mesleki Eğitim Kurulları</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dirty="0" smtClean="0">
                          <a:ln>
                            <a:noFill/>
                          </a:ln>
                          <a:solidFill>
                            <a:schemeClr val="tx1"/>
                          </a:solidFill>
                          <a:effectLst/>
                          <a:latin typeface="Arial" pitchFamily="34" charset="0"/>
                        </a:rPr>
                        <a:t>Mahalli </a:t>
                      </a:r>
                      <a:r>
                        <a:rPr kumimoji="0" lang="tr-TR" sz="1000" b="1" i="0" u="none" strike="noStrike" cap="none" normalizeH="0" baseline="0" dirty="0" smtClean="0">
                          <a:ln>
                            <a:noFill/>
                          </a:ln>
                          <a:solidFill>
                            <a:schemeClr val="tx1"/>
                          </a:solidFill>
                          <a:effectLst/>
                          <a:latin typeface="Constantia"/>
                        </a:rPr>
                        <a:t>Ç</a:t>
                      </a:r>
                      <a:r>
                        <a:rPr kumimoji="0" lang="tr-TR" sz="1000" b="1" i="0" u="none" strike="noStrike" cap="none" normalizeH="0" baseline="0" dirty="0" smtClean="0">
                          <a:ln>
                            <a:noFill/>
                          </a:ln>
                          <a:solidFill>
                            <a:schemeClr val="tx1"/>
                          </a:solidFill>
                          <a:effectLst/>
                          <a:latin typeface="Arial" pitchFamily="34" charset="0"/>
                        </a:rPr>
                        <a:t>evre Kurulları </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dirty="0" smtClean="0">
                          <a:ln>
                            <a:noFill/>
                          </a:ln>
                          <a:solidFill>
                            <a:schemeClr val="tx1"/>
                          </a:solidFill>
                          <a:effectLst/>
                          <a:latin typeface="Arial" pitchFamily="34" charset="0"/>
                        </a:rPr>
                        <a:t>İl/İl</a:t>
                      </a:r>
                      <a:r>
                        <a:rPr kumimoji="0" lang="tr-TR" sz="1000" b="1" i="0" u="none" strike="noStrike" cap="none" normalizeH="0" baseline="0" dirty="0" smtClean="0">
                          <a:ln>
                            <a:noFill/>
                          </a:ln>
                          <a:solidFill>
                            <a:schemeClr val="tx1"/>
                          </a:solidFill>
                          <a:effectLst/>
                          <a:latin typeface="Constantia"/>
                        </a:rPr>
                        <a:t>ç</a:t>
                      </a:r>
                      <a:r>
                        <a:rPr kumimoji="0" lang="tr-TR" sz="1000" b="1" i="0" u="none" strike="noStrike" cap="none" normalizeH="0" baseline="0" dirty="0" smtClean="0">
                          <a:ln>
                            <a:noFill/>
                          </a:ln>
                          <a:solidFill>
                            <a:schemeClr val="tx1"/>
                          </a:solidFill>
                          <a:effectLst/>
                          <a:latin typeface="Arial" pitchFamily="34" charset="0"/>
                        </a:rPr>
                        <a:t>e İnsan Hakları Kurulu</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dirty="0" smtClean="0">
                          <a:ln>
                            <a:noFill/>
                          </a:ln>
                          <a:solidFill>
                            <a:schemeClr val="tx1"/>
                          </a:solidFill>
                          <a:effectLst/>
                          <a:latin typeface="Arial" pitchFamily="34" charset="0"/>
                        </a:rPr>
                        <a:t>Toprak Koruma Kurulu </a:t>
                      </a:r>
                    </a:p>
                    <a:p>
                      <a:pPr marL="0" marR="0" lvl="0" indent="0" algn="l" defTabSz="914400" rtl="0" eaLnBrk="0" fontAlgn="base" latinLnBrk="0" hangingPunct="0">
                        <a:lnSpc>
                          <a:spcPct val="100000"/>
                        </a:lnSpc>
                        <a:spcBef>
                          <a:spcPct val="20000"/>
                        </a:spcBef>
                        <a:spcAft>
                          <a:spcPct val="0"/>
                        </a:spcAft>
                        <a:buClr>
                          <a:srgbClr val="0BD0D9"/>
                        </a:buClr>
                        <a:buSzPct val="95000"/>
                        <a:buFont typeface="Wingdings 2" pitchFamily="18" charset="2"/>
                        <a:buChar char=""/>
                        <a:tabLst/>
                      </a:pPr>
                      <a:r>
                        <a:rPr kumimoji="0" lang="tr-TR" sz="1000" b="1" i="0" u="none" strike="noStrike" cap="none" normalizeH="0" baseline="0" dirty="0" smtClean="0">
                          <a:ln>
                            <a:noFill/>
                          </a:ln>
                          <a:solidFill>
                            <a:schemeClr val="tx1"/>
                          </a:solidFill>
                          <a:effectLst/>
                          <a:latin typeface="Arial" pitchFamily="34" charset="0"/>
                        </a:rPr>
                        <a:t>Tarım ve Kırsal Kalkınmayı Destekleme Kurumu İl Koordinat</a:t>
                      </a:r>
                      <a:r>
                        <a:rPr kumimoji="0" lang="tr-TR" sz="1000" b="1" i="0" u="none" strike="noStrike" cap="none" normalizeH="0" baseline="0" dirty="0" smtClean="0">
                          <a:ln>
                            <a:noFill/>
                          </a:ln>
                          <a:solidFill>
                            <a:schemeClr val="tx1"/>
                          </a:solidFill>
                          <a:effectLst/>
                          <a:latin typeface="Constantia"/>
                        </a:rPr>
                        <a:t>ö</a:t>
                      </a:r>
                      <a:r>
                        <a:rPr kumimoji="0" lang="tr-TR" sz="1000" b="1" i="0" u="none" strike="noStrike" cap="none" normalizeH="0" baseline="0" dirty="0" smtClean="0">
                          <a:ln>
                            <a:noFill/>
                          </a:ln>
                          <a:solidFill>
                            <a:schemeClr val="tx1"/>
                          </a:solidFill>
                          <a:effectLst/>
                          <a:latin typeface="Arial" pitchFamily="34" charset="0"/>
                        </a:rPr>
                        <a:t>rl</a:t>
                      </a:r>
                      <a:r>
                        <a:rPr kumimoji="0" lang="tr-TR" sz="1000" b="1" i="0" u="none" strike="noStrike" cap="none" normalizeH="0" baseline="0" dirty="0" smtClean="0">
                          <a:ln>
                            <a:noFill/>
                          </a:ln>
                          <a:solidFill>
                            <a:schemeClr val="tx1"/>
                          </a:solidFill>
                          <a:effectLst/>
                          <a:latin typeface="Constantia"/>
                        </a:rPr>
                        <a:t>ü</a:t>
                      </a:r>
                      <a:r>
                        <a:rPr kumimoji="0" lang="tr-TR" sz="1000" b="1" i="0" u="none" strike="noStrike" cap="none" normalizeH="0" baseline="0" dirty="0" smtClean="0">
                          <a:ln>
                            <a:noFill/>
                          </a:ln>
                          <a:solidFill>
                            <a:schemeClr val="tx1"/>
                          </a:solidFill>
                          <a:effectLst/>
                          <a:latin typeface="Arial" pitchFamily="34" charset="0"/>
                        </a:rPr>
                        <a:t>kleri</a:t>
                      </a:r>
                      <a:br>
                        <a:rPr kumimoji="0" lang="tr-TR" sz="1000" b="1" i="0" u="none" strike="noStrike" cap="none" normalizeH="0" baseline="0" dirty="0" smtClean="0">
                          <a:ln>
                            <a:noFill/>
                          </a:ln>
                          <a:solidFill>
                            <a:schemeClr val="tx1"/>
                          </a:solidFill>
                          <a:effectLst/>
                          <a:latin typeface="Arial" pitchFamily="34" charset="0"/>
                        </a:rPr>
                      </a:br>
                      <a:endParaRPr kumimoji="0" lang="tr-TR" sz="10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302</Words>
  <Application>Microsoft Office PowerPoint</Application>
  <PresentationFormat>Ekran Gösterisi (4:3)</PresentationFormat>
  <Paragraphs>46</Paragraphs>
  <Slides>5</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5</vt:i4>
      </vt:variant>
    </vt:vector>
  </HeadingPairs>
  <TitlesOfParts>
    <vt:vector size="12" baseType="lpstr">
      <vt:lpstr>Arial</vt:lpstr>
      <vt:lpstr>Arial Black</vt:lpstr>
      <vt:lpstr>Calibri</vt:lpstr>
      <vt:lpstr>Constantia</vt:lpstr>
      <vt:lpstr>Times New Roman</vt:lpstr>
      <vt:lpstr>Wingdings 2</vt:lpstr>
      <vt:lpstr>Ofis Teması</vt:lpstr>
      <vt:lpstr>ÇEVRE POLİTİKALARI</vt:lpstr>
      <vt:lpstr>KURUMSAL YAPI  </vt:lpstr>
      <vt:lpstr>KURUMSAL YAPI</vt:lpstr>
      <vt:lpstr>KHK</vt:lpstr>
      <vt:lpstr>PowerPoint Sunusu</vt:lpstr>
    </vt:vector>
  </TitlesOfParts>
  <Company>SBF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KURUMSAL YAPI</dc:title>
  <dc:creator>Nesrin ALGAN</dc:creator>
  <cp:lastModifiedBy>NESRIN ALGAN</cp:lastModifiedBy>
  <cp:revision>4</cp:revision>
  <dcterms:created xsi:type="dcterms:W3CDTF">2017-12-20T13:40:28Z</dcterms:created>
  <dcterms:modified xsi:type="dcterms:W3CDTF">2018-01-25T13:25:32Z</dcterms:modified>
</cp:coreProperties>
</file>