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</p:sldMasterIdLst>
  <p:notesMasterIdLst>
    <p:notesMasterId r:id="rId23"/>
  </p:notesMasterIdLst>
  <p:sldIdLst>
    <p:sldId id="256" r:id="rId2"/>
    <p:sldId id="275" r:id="rId3"/>
    <p:sldId id="288" r:id="rId4"/>
    <p:sldId id="290" r:id="rId5"/>
    <p:sldId id="289" r:id="rId6"/>
    <p:sldId id="276" r:id="rId7"/>
    <p:sldId id="279" r:id="rId8"/>
    <p:sldId id="257" r:id="rId9"/>
    <p:sldId id="271" r:id="rId10"/>
    <p:sldId id="272" r:id="rId11"/>
    <p:sldId id="273" r:id="rId12"/>
    <p:sldId id="274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70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91B66-5C7D-49D8-A26B-B4218D07BADB}" type="datetimeFigureOut">
              <a:rPr lang="tr-TR" smtClean="0"/>
              <a:t>12.12.2016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FCEDB-04E5-494D-B29F-8B3A345E16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42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FCEDB-04E5-494D-B29F-8B3A345E16B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29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C1CB-2C0E-4D7B-B28E-0FB4292FC957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21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47C2-10E5-4E79-891D-C2F81B4BBC70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34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741C-53A2-4B27-83FF-15B9A229931E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81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FFBB5-7E73-4B90-B3E6-9C2D72906F4D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0485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B8143-76CF-4870-BEF9-F001C808A30B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795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5B-F034-4FD9-A663-763C35B400F6}" type="datetime1">
              <a:rPr lang="tr-TR" smtClean="0"/>
              <a:t>12.12.2016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609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33E6-BB6C-42F3-A674-2BBDE0A4D91F}" type="datetime1">
              <a:rPr lang="tr-TR" smtClean="0"/>
              <a:t>12.12.2016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228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16DA5-35A4-4179-A960-8B63B284EA9E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347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E2336-7A86-4604-A045-1924F6C731A7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33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95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A828-1ACE-4E9D-85DF-CA7FBEA762E6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836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78D53-A576-49BB-9A3D-80F76E2D6A3B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12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80A0-2BAB-4825-B667-D15A1D33BA17}" type="datetime1">
              <a:rPr lang="tr-TR" smtClean="0"/>
              <a:t>12.12.2016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B23D2-50A1-42DB-A84B-680B2A334561}" type="datetime1">
              <a:rPr lang="tr-TR" smtClean="0"/>
              <a:t>12.12.2016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13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040E-9F1C-42BE-841D-8FFEFCC9AA1A}" type="datetime1">
              <a:rPr lang="tr-TR" smtClean="0"/>
              <a:t>12.12.2016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93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26A6-CC09-4BFC-A21F-1FCE2CCCDD90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53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2EA2-F626-4F20-9598-249166A8FF7C}" type="datetime1">
              <a:rPr lang="tr-TR" smtClean="0"/>
              <a:t>12.12.2016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82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AA4401-9757-41BB-9177-10FF26520282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E3BA0A-DF40-4548-9886-D8B54C207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39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63b4O_2HCYM" TargetMode="External"/><Relationship Id="rId2" Type="http://schemas.openxmlformats.org/officeDocument/2006/relationships/hyperlink" Target="http://www.youtube.com/watch?v=UtBZXbgRKn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serkan\Desktop\video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39866" y="2967335"/>
            <a:ext cx="65122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 Ne Kadar?...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276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10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873426" y="1660208"/>
            <a:ext cx="10420738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Öğrenme Çıktısı</a:t>
            </a:r>
          </a:p>
          <a:p>
            <a:pPr algn="ctr"/>
            <a:endParaRPr lang="tr-TR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tr-TR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Bu derste yaratıcı düşünme becerisinin nasıl ölçülebileceğini öğreneceksiniz.</a:t>
            </a:r>
          </a:p>
          <a:p>
            <a:pPr algn="ctr"/>
            <a:r>
              <a:rPr lang="tr-TR" sz="2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düşünme becerisini ölçmeye yönelik ölçme aracı geliştireceksiniz. </a:t>
            </a:r>
            <a:r>
              <a:rPr lang="tr-TR" sz="2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endParaRPr lang="tr-TR" sz="2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78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11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583153" y="2756850"/>
            <a:ext cx="53697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Performans Görevi</a:t>
            </a:r>
            <a:endParaRPr lang="tr-T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17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12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2142699" y="2756850"/>
            <a:ext cx="837131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Performans Görevi Değerlendirme</a:t>
            </a:r>
            <a:endParaRPr lang="tr-T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102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13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1078173" y="586854"/>
            <a:ext cx="10200053" cy="5122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 smtClean="0"/>
              <a:t>Treffinger</a:t>
            </a:r>
            <a:r>
              <a:rPr lang="tr-TR" sz="2000" dirty="0" smtClean="0"/>
              <a:t> (1987); 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Bireylere güçlü yanlarını geliştirmeye ve destek olmanın yanı sıra bireylerin güçlü yanlarını tanımalarına yardımcı olma, 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Özellikle zekaya geleneksel bakış açımız ile yaratıcılık arasındaki ilişki hakkında bilgimizi, insan yeteneklerine ilişkin bilgilerimizi genişletme,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Öğrenci gereksinimlerini tanılama ve ders planı oluşturma kullanılmak üzere temel veriler sağlama,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Yaratıcılığı arttıran çabaları değerlendirme,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Yaratıcılık üzerine çalışan kişiler arasında ortak bir dil belirleme,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Yaratıcılığı batıl inanç ve gizem kavramlarından kurtarma </a:t>
            </a:r>
          </a:p>
        </p:txBody>
      </p:sp>
    </p:spTree>
    <p:extLst>
      <p:ext uri="{BB962C8B-B14F-4D97-AF65-F5344CB8AC3E}">
        <p14:creationId xmlns:p14="http://schemas.microsoft.com/office/powerpoint/2010/main" val="263422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14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16273" y="2943098"/>
            <a:ext cx="51533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Geçerlik - Güvenirlik</a:t>
            </a:r>
            <a:endParaRPr lang="tr-TR" sz="4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618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15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2381071" y="2943098"/>
            <a:ext cx="76238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Yaratıcılığın Değerlendirilmes</a:t>
            </a:r>
            <a:r>
              <a:rPr lang="tr-TR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i İçin Araçlar</a:t>
            </a: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45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16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8491" y="1660210"/>
            <a:ext cx="115733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Sürecin Değerlendirilmesi</a:t>
            </a:r>
          </a:p>
          <a:p>
            <a:pPr algn="ctr"/>
            <a:endParaRPr lang="tr-TR" sz="32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Torrance</a:t>
            </a:r>
            <a:r>
              <a:rPr lang="tr-TR" sz="2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Yaratıcı Düşünme Testi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Harekette ve Eylemde Yaratıcı Düşünme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Ses ve Sözcüklerle Yaratıcı Düşünme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Wallach</a:t>
            </a:r>
            <a:r>
              <a:rPr lang="tr-TR" sz="2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ve </a:t>
            </a:r>
            <a:r>
              <a:rPr lang="tr-TR" sz="2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Kogan</a:t>
            </a:r>
            <a:r>
              <a:rPr lang="tr-TR" sz="2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Testi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cap="none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Mednick</a:t>
            </a:r>
            <a:r>
              <a:rPr lang="tr-TR" sz="2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(1967) Uzak Dostlar (Remote </a:t>
            </a:r>
            <a:r>
              <a:rPr lang="tr-TR" sz="2000" b="1" cap="none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Associates</a:t>
            </a:r>
            <a:r>
              <a:rPr lang="tr-TR" sz="2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)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Akıl Yürütme/Nedenler Testi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752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17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8491" y="1660210"/>
            <a:ext cx="11573300" cy="29238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Bireyin Değerlendirilmesi</a:t>
            </a:r>
          </a:p>
          <a:p>
            <a:pPr algn="ctr"/>
            <a:endParaRPr lang="tr-TR" sz="3200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Khatena-Torrance</a:t>
            </a:r>
            <a:r>
              <a:rPr lang="tr-TR" sz="2400" dirty="0"/>
              <a:t> Creative </a:t>
            </a:r>
            <a:r>
              <a:rPr lang="tr-TR" sz="2400" dirty="0" err="1"/>
              <a:t>Perception</a:t>
            </a:r>
            <a:r>
              <a:rPr lang="tr-TR" sz="2400" dirty="0"/>
              <a:t> </a:t>
            </a:r>
            <a:r>
              <a:rPr lang="tr-TR" sz="2400" dirty="0" smtClean="0"/>
              <a:t>Inventory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400" dirty="0"/>
              <a:t>Group Inventory for Finding Creative </a:t>
            </a:r>
            <a:r>
              <a:rPr lang="en-US" sz="2400" dirty="0" smtClean="0"/>
              <a:t>Talent</a:t>
            </a:r>
            <a:endParaRPr lang="tr-TR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400" dirty="0"/>
              <a:t>Group Inventories for Finding </a:t>
            </a:r>
            <a:r>
              <a:rPr lang="en-US" sz="2400" dirty="0" smtClean="0"/>
              <a:t>Interests</a:t>
            </a:r>
            <a:endParaRPr lang="tr-TR" sz="24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dirty="0"/>
              <a:t>Creative </a:t>
            </a:r>
            <a:r>
              <a:rPr lang="tr-TR" sz="2400" dirty="0" err="1"/>
              <a:t>Attitude</a:t>
            </a:r>
            <a:r>
              <a:rPr lang="tr-TR" sz="2400" dirty="0"/>
              <a:t> </a:t>
            </a:r>
            <a:r>
              <a:rPr lang="tr-TR" sz="2400" dirty="0" err="1" smtClean="0"/>
              <a:t>Survey</a:t>
            </a:r>
            <a:endParaRPr lang="tr-TR" sz="2400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dirty="0" err="1"/>
              <a:t>Biographical</a:t>
            </a:r>
            <a:r>
              <a:rPr lang="tr-TR" sz="2400" dirty="0"/>
              <a:t> </a:t>
            </a:r>
            <a:r>
              <a:rPr lang="tr-TR" sz="2400" dirty="0" smtClean="0"/>
              <a:t>Inventory—</a:t>
            </a:r>
            <a:r>
              <a:rPr lang="tr-TR" sz="2400" dirty="0" err="1" smtClean="0"/>
              <a:t>Creativity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9220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18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8491" y="1660210"/>
            <a:ext cx="115733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Ürünün Değerlendirilmesi</a:t>
            </a:r>
          </a:p>
          <a:p>
            <a:pPr algn="ctr"/>
            <a:endParaRPr lang="tr-TR" sz="32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tr-TR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64951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19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8491" y="1660210"/>
            <a:ext cx="115733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Diğer Değerlendirme Türleri ve Kombinasyonları</a:t>
            </a:r>
          </a:p>
          <a:p>
            <a:pPr algn="ctr"/>
            <a:endParaRPr lang="tr-TR" sz="32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Değerlendirme Paketi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Yaratıcı Davranış Envanteri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tr-TR" sz="2400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Davranışsal Gözlem</a:t>
            </a:r>
            <a:endParaRPr lang="tr-TR" sz="2400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tr-TR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07705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2</a:t>
            </a:fld>
            <a:endParaRPr lang="tr-TR"/>
          </a:p>
        </p:txBody>
      </p:sp>
      <p:grpSp>
        <p:nvGrpSpPr>
          <p:cNvPr id="10" name="Grup 9"/>
          <p:cNvGrpSpPr/>
          <p:nvPr/>
        </p:nvGrpSpPr>
        <p:grpSpPr>
          <a:xfrm>
            <a:off x="3995870" y="1846949"/>
            <a:ext cx="4221219" cy="3574113"/>
            <a:chOff x="3900339" y="1509609"/>
            <a:chExt cx="4221219" cy="3574113"/>
          </a:xfrm>
        </p:grpSpPr>
        <p:sp>
          <p:nvSpPr>
            <p:cNvPr id="2" name="Dikdörtgen 1"/>
            <p:cNvSpPr/>
            <p:nvPr/>
          </p:nvSpPr>
          <p:spPr>
            <a:xfrm>
              <a:off x="3900339" y="2890970"/>
              <a:ext cx="4221219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200" b="1" cap="none" spc="50" dirty="0" smtClean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rPr>
                <a:t>Hangisi Daha Yaratıcı?</a:t>
              </a:r>
              <a:endParaRPr lang="tr-TR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endParaRPr>
            </a:p>
          </p:txBody>
        </p:sp>
        <p:sp>
          <p:nvSpPr>
            <p:cNvPr id="8" name="Aşağı Ok 7"/>
            <p:cNvSpPr/>
            <p:nvPr/>
          </p:nvSpPr>
          <p:spPr>
            <a:xfrm>
              <a:off x="5252609" y="3812835"/>
              <a:ext cx="1516681" cy="1270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Aşağı Ok 8"/>
            <p:cNvSpPr/>
            <p:nvPr/>
          </p:nvSpPr>
          <p:spPr>
            <a:xfrm rot="10800000">
              <a:off x="5252607" y="1509609"/>
              <a:ext cx="1516681" cy="127088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1" name="Dikdörtgen 10">
            <a:hlinkClick r:id="rId2"/>
          </p:cNvPr>
          <p:cNvSpPr/>
          <p:nvPr/>
        </p:nvSpPr>
        <p:spPr>
          <a:xfrm>
            <a:off x="5689539" y="461405"/>
            <a:ext cx="833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Dikdörtgen 11">
            <a:hlinkClick r:id="rId3"/>
          </p:cNvPr>
          <p:cNvSpPr/>
          <p:nvPr/>
        </p:nvSpPr>
        <p:spPr>
          <a:xfrm>
            <a:off x="5689539" y="5577744"/>
            <a:ext cx="833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367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20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68491" y="1660210"/>
            <a:ext cx="11573300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000" b="1" dirty="0"/>
              <a:t>BLIND </a:t>
            </a:r>
            <a:r>
              <a:rPr lang="tr-TR" sz="2000" dirty="0"/>
              <a:t>MEN, </a:t>
            </a:r>
            <a:r>
              <a:rPr lang="tr-TR" sz="2000" b="1" dirty="0"/>
              <a:t>ELEPHANTS, AND </a:t>
            </a:r>
            <a:r>
              <a:rPr lang="tr-TR" sz="2000" b="1" dirty="0" smtClean="0"/>
              <a:t>FAREWELL</a:t>
            </a:r>
          </a:p>
          <a:p>
            <a:pPr algn="ctr"/>
            <a:endParaRPr lang="tr-TR" sz="2000" b="1" dirty="0"/>
          </a:p>
          <a:p>
            <a:pPr algn="ctr"/>
            <a:r>
              <a:rPr lang="en-US" sz="2000" dirty="0"/>
              <a:t>As I worked on this book, I thought repeatedly of the story about the blind</a:t>
            </a:r>
          </a:p>
          <a:p>
            <a:pPr algn="ctr"/>
            <a:r>
              <a:rPr lang="en-US" sz="2000" dirty="0"/>
              <a:t>men and the elephant. In the fable, several blind men surround an elephant</a:t>
            </a:r>
          </a:p>
          <a:p>
            <a:pPr algn="ctr"/>
            <a:r>
              <a:rPr lang="en-US" sz="2000" dirty="0"/>
              <a:t>and explore him with their hands. Each man holds a portion of elephant's</a:t>
            </a:r>
          </a:p>
          <a:p>
            <a:pPr algn="ctr"/>
            <a:r>
              <a:rPr lang="en-US" sz="2000" dirty="0"/>
              <a:t>anatomy and is convinced he knows exactly what an elephant is like. The</a:t>
            </a:r>
          </a:p>
          <a:p>
            <a:pPr algn="ctr"/>
            <a:r>
              <a:rPr lang="en-US" sz="2000" dirty="0"/>
              <a:t>man holding the elephant's tail is certain that an elephant is very much like</a:t>
            </a:r>
          </a:p>
          <a:p>
            <a:pPr algn="ctr"/>
            <a:r>
              <a:rPr lang="en-US" sz="2000" dirty="0"/>
              <a:t>a snake. The one holding a leg assures him, no, an elephant is much more</a:t>
            </a:r>
          </a:p>
          <a:p>
            <a:pPr algn="ctr"/>
            <a:r>
              <a:rPr lang="en-US" sz="2000" dirty="0"/>
              <a:t>like a tree trunk. And so it goes, each man holding a little bit of knowledge,</a:t>
            </a:r>
          </a:p>
          <a:p>
            <a:pPr algn="ctr"/>
            <a:r>
              <a:rPr lang="en-US" sz="2000" dirty="0"/>
              <a:t>but no one able to comprehend the whole elephant.</a:t>
            </a:r>
          </a:p>
          <a:p>
            <a:pPr algn="ctr"/>
            <a:r>
              <a:rPr lang="en-US" sz="2000" dirty="0"/>
              <a:t>Learning about creativity can be like the blind men and the elephant.</a:t>
            </a:r>
            <a:endParaRPr lang="tr-TR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4611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21</a:t>
            </a:fld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7298083" y="4326341"/>
            <a:ext cx="3944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</a:rPr>
              <a:t>Katılımınız için teşekkürler… </a:t>
            </a:r>
            <a:endParaRPr lang="tr-T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56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3</a:t>
            </a:fld>
            <a:endParaRPr lang="tr-TR"/>
          </a:p>
        </p:txBody>
      </p:sp>
      <p:sp>
        <p:nvSpPr>
          <p:cNvPr id="7" name="Dikdörtgen 6">
            <a:hlinkClick r:id="rId2" action="ppaction://hlinkfile"/>
          </p:cNvPr>
          <p:cNvSpPr/>
          <p:nvPr/>
        </p:nvSpPr>
        <p:spPr>
          <a:xfrm>
            <a:off x="5018541" y="2967335"/>
            <a:ext cx="2154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Reklam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4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4</a:t>
            </a:fld>
            <a:endParaRPr lang="tr-TR"/>
          </a:p>
        </p:txBody>
      </p:sp>
      <p:pic>
        <p:nvPicPr>
          <p:cNvPr id="2050" name="Picture 2" descr="yaratıcı reklam afişler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867" y="633842"/>
            <a:ext cx="8973070" cy="461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7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mtClean="0"/>
              <a:t>12.12.2016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 - serkan keleşoğlu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5</a:t>
            </a:fld>
            <a:endParaRPr lang="tr-TR"/>
          </a:p>
        </p:txBody>
      </p:sp>
      <p:pic>
        <p:nvPicPr>
          <p:cNvPr id="1026" name="Picture 2" descr="yaratıcı karikatürler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163" y="238063"/>
            <a:ext cx="8154774" cy="552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38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6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2934705" y="2943098"/>
            <a:ext cx="65165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Nasıl ve Neye Göre Karar Verdiniz?</a:t>
            </a: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355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7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696245" y="2943098"/>
            <a:ext cx="1099345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Neden Yaratıcı düşünme becerisini değerlendirmek istiyoruz?</a:t>
            </a: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64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8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963981" y="2943098"/>
            <a:ext cx="8457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Sizce, yaratıc</a:t>
            </a:r>
            <a:r>
              <a:rPr lang="tr-TR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ı düşünme becerisi ölçülebilir mi?</a:t>
            </a: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622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38C6-CF4A-4319-995D-80DDF932A126}" type="datetime1">
              <a:rPr lang="tr-TR" sz="1100" smtClean="0"/>
              <a:t>12.12.2016</a:t>
            </a:fld>
            <a:endParaRPr lang="tr-TR" sz="1100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z="1200" dirty="0" smtClean="0"/>
              <a:t>Yaratıcılık ve İnovasyon Eğitimi - serkan keleşoğlu</a:t>
            </a:r>
            <a:endParaRPr lang="tr-TR" sz="1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BA0A-DF40-4548-9886-D8B54C20707C}" type="slidenum">
              <a:rPr lang="tr-TR" smtClean="0"/>
              <a:t>9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478273" y="2943098"/>
            <a:ext cx="94293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Sizce, yaratıc</a:t>
            </a:r>
            <a:r>
              <a:rPr lang="tr-TR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ı düşünme becerisi nasıl ölçülebilir mi?</a:t>
            </a:r>
            <a:endParaRPr lang="tr-TR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085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258</TotalTime>
  <Words>547</Words>
  <Application>Microsoft Office PowerPoint</Application>
  <PresentationFormat>Geniş ekran</PresentationFormat>
  <Paragraphs>119</Paragraphs>
  <Slides>21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Tw Cen MT</vt:lpstr>
      <vt:lpstr>Damla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serkan kelesoglu</cp:lastModifiedBy>
  <cp:revision>22</cp:revision>
  <dcterms:created xsi:type="dcterms:W3CDTF">2014-11-30T14:51:07Z</dcterms:created>
  <dcterms:modified xsi:type="dcterms:W3CDTF">2016-12-11T22:21:10Z</dcterms:modified>
</cp:coreProperties>
</file>