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2" r:id="rId3"/>
    <p:sldId id="257" r:id="rId4"/>
    <p:sldId id="260" r:id="rId5"/>
    <p:sldId id="258" r:id="rId6"/>
    <p:sldId id="259" r:id="rId7"/>
    <p:sldId id="263" r:id="rId8"/>
    <p:sldId id="262" r:id="rId9"/>
    <p:sldId id="264" r:id="rId10"/>
    <p:sldId id="273" r:id="rId11"/>
    <p:sldId id="265" r:id="rId12"/>
    <p:sldId id="266" r:id="rId13"/>
    <p:sldId id="267" r:id="rId14"/>
    <p:sldId id="268" r:id="rId15"/>
    <p:sldId id="269" r:id="rId16"/>
    <p:sldId id="270" r:id="rId17"/>
    <p:sldId id="271" r:id="rId18"/>
    <p:sldId id="274" r:id="rId19"/>
    <p:sldId id="275" r:id="rId20"/>
    <p:sldId id="276" r:id="rId21"/>
    <p:sldId id="277"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0A7285-50DC-46D5-AE15-ADD6C087FD9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tr-TR"/>
        </a:p>
      </dgm:t>
    </dgm:pt>
    <dgm:pt modelId="{0941DC82-27A7-48BD-A120-901A1DD4F7B6}">
      <dgm:prSet phldrT="[Metin]"/>
      <dgm:spPr/>
      <dgm:t>
        <a:bodyPr/>
        <a:lstStyle/>
        <a:p>
          <a:r>
            <a:rPr lang="en-US" noProof="0" dirty="0"/>
            <a:t>GB – sailed down to West Africa, sold textiles, weapons and goods</a:t>
          </a:r>
        </a:p>
      </dgm:t>
    </dgm:pt>
    <dgm:pt modelId="{3A8C38DE-0CB0-40E5-AD1D-4ABFE974EF57}" type="parTrans" cxnId="{272CD90D-E555-4EE2-B458-B585123067C4}">
      <dgm:prSet/>
      <dgm:spPr/>
      <dgm:t>
        <a:bodyPr/>
        <a:lstStyle/>
        <a:p>
          <a:endParaRPr lang="en-US" noProof="0"/>
        </a:p>
      </dgm:t>
    </dgm:pt>
    <dgm:pt modelId="{B8C791ED-E43C-4E2A-B07D-FC2327A8D00B}" type="sibTrans" cxnId="{272CD90D-E555-4EE2-B458-B585123067C4}">
      <dgm:prSet/>
      <dgm:spPr/>
      <dgm:t>
        <a:bodyPr/>
        <a:lstStyle/>
        <a:p>
          <a:endParaRPr lang="en-US" noProof="0" dirty="0"/>
        </a:p>
      </dgm:t>
    </dgm:pt>
    <dgm:pt modelId="{5281F6EC-EB49-4741-B8C5-839F5224B525}">
      <dgm:prSet phldrT="[Metin]"/>
      <dgm:spPr/>
      <dgm:t>
        <a:bodyPr/>
        <a:lstStyle/>
        <a:p>
          <a:r>
            <a:rPr lang="en-US" noProof="0" dirty="0"/>
            <a:t>West Africa – in return for the goods, they would get slaves</a:t>
          </a:r>
        </a:p>
      </dgm:t>
    </dgm:pt>
    <dgm:pt modelId="{C7A62C44-257A-4870-8346-78D728F1CDC5}" type="parTrans" cxnId="{BE9858E7-4084-4F93-B868-50D0694EB551}">
      <dgm:prSet/>
      <dgm:spPr/>
      <dgm:t>
        <a:bodyPr/>
        <a:lstStyle/>
        <a:p>
          <a:endParaRPr lang="en-US" noProof="0"/>
        </a:p>
      </dgm:t>
    </dgm:pt>
    <dgm:pt modelId="{BDAE8AC0-C50C-41FC-B3D7-018E0210FA94}" type="sibTrans" cxnId="{BE9858E7-4084-4F93-B868-50D0694EB551}">
      <dgm:prSet/>
      <dgm:spPr/>
      <dgm:t>
        <a:bodyPr/>
        <a:lstStyle/>
        <a:p>
          <a:endParaRPr lang="en-US" noProof="0" dirty="0"/>
        </a:p>
      </dgm:t>
    </dgm:pt>
    <dgm:pt modelId="{C18A0F84-93D5-46B7-BB21-099F78AB7300}">
      <dgm:prSet phldrT="[Metin]"/>
      <dgm:spPr/>
      <dgm:t>
        <a:bodyPr/>
        <a:lstStyle/>
        <a:p>
          <a:r>
            <a:rPr lang="en-US" noProof="0" dirty="0"/>
            <a:t>North and South America – They would take the slaves to the Americas and sell them to the plantation owners in return for sugar, tobacco and cotton which they would take to GB and sell to Europe</a:t>
          </a:r>
        </a:p>
      </dgm:t>
    </dgm:pt>
    <dgm:pt modelId="{F547753D-6CC2-4CEC-A0E6-AA04E12FA392}" type="sibTrans" cxnId="{9AD28E00-2F85-488C-8C03-077CC8578BEA}">
      <dgm:prSet/>
      <dgm:spPr/>
      <dgm:t>
        <a:bodyPr/>
        <a:lstStyle/>
        <a:p>
          <a:endParaRPr lang="en-US" noProof="0" dirty="0"/>
        </a:p>
      </dgm:t>
    </dgm:pt>
    <dgm:pt modelId="{084A1993-C8C4-460B-B163-16F396A6CBD3}" type="parTrans" cxnId="{9AD28E00-2F85-488C-8C03-077CC8578BEA}">
      <dgm:prSet/>
      <dgm:spPr/>
      <dgm:t>
        <a:bodyPr/>
        <a:lstStyle/>
        <a:p>
          <a:endParaRPr lang="en-US" noProof="0"/>
        </a:p>
      </dgm:t>
    </dgm:pt>
    <dgm:pt modelId="{4C5FDF23-9E3F-48A7-868A-8ACB04050FF6}" type="pres">
      <dgm:prSet presAssocID="{000A7285-50DC-46D5-AE15-ADD6C087FD90}" presName="Name0" presStyleCnt="0">
        <dgm:presLayoutVars>
          <dgm:dir/>
          <dgm:resizeHandles val="exact"/>
        </dgm:presLayoutVars>
      </dgm:prSet>
      <dgm:spPr/>
      <dgm:t>
        <a:bodyPr/>
        <a:lstStyle/>
        <a:p>
          <a:endParaRPr lang="tr-TR"/>
        </a:p>
      </dgm:t>
    </dgm:pt>
    <dgm:pt modelId="{1E177D86-5E8C-4011-9049-8DF5AE91D27E}" type="pres">
      <dgm:prSet presAssocID="{0941DC82-27A7-48BD-A120-901A1DD4F7B6}" presName="node" presStyleLbl="node1" presStyleIdx="0" presStyleCnt="3">
        <dgm:presLayoutVars>
          <dgm:bulletEnabled val="1"/>
        </dgm:presLayoutVars>
      </dgm:prSet>
      <dgm:spPr/>
      <dgm:t>
        <a:bodyPr/>
        <a:lstStyle/>
        <a:p>
          <a:endParaRPr lang="tr-TR"/>
        </a:p>
      </dgm:t>
    </dgm:pt>
    <dgm:pt modelId="{7CE8EE2F-46E9-4D01-89A5-ED2191563594}" type="pres">
      <dgm:prSet presAssocID="{B8C791ED-E43C-4E2A-B07D-FC2327A8D00B}" presName="sibTrans" presStyleLbl="sibTrans2D1" presStyleIdx="0" presStyleCnt="3" custLinFactNeighborX="24710" custLinFactNeighborY="-47710"/>
      <dgm:spPr/>
      <dgm:t>
        <a:bodyPr/>
        <a:lstStyle/>
        <a:p>
          <a:endParaRPr lang="tr-TR"/>
        </a:p>
      </dgm:t>
    </dgm:pt>
    <dgm:pt modelId="{770B97C1-FAA9-4827-AB32-7FEFD18E9117}" type="pres">
      <dgm:prSet presAssocID="{B8C791ED-E43C-4E2A-B07D-FC2327A8D00B}" presName="connectorText" presStyleLbl="sibTrans2D1" presStyleIdx="0" presStyleCnt="3"/>
      <dgm:spPr/>
      <dgm:t>
        <a:bodyPr/>
        <a:lstStyle/>
        <a:p>
          <a:endParaRPr lang="tr-TR"/>
        </a:p>
      </dgm:t>
    </dgm:pt>
    <dgm:pt modelId="{A52F1C7F-6528-43A0-A7DC-CBEBEFFC07EF}" type="pres">
      <dgm:prSet presAssocID="{5281F6EC-EB49-4741-B8C5-839F5224B525}" presName="node" presStyleLbl="node1" presStyleIdx="1" presStyleCnt="3">
        <dgm:presLayoutVars>
          <dgm:bulletEnabled val="1"/>
        </dgm:presLayoutVars>
      </dgm:prSet>
      <dgm:spPr/>
      <dgm:t>
        <a:bodyPr/>
        <a:lstStyle/>
        <a:p>
          <a:endParaRPr lang="tr-TR"/>
        </a:p>
      </dgm:t>
    </dgm:pt>
    <dgm:pt modelId="{1E31B7FC-CE83-40C8-9501-F9076EE62157}" type="pres">
      <dgm:prSet presAssocID="{BDAE8AC0-C50C-41FC-B3D7-018E0210FA94}" presName="sibTrans" presStyleLbl="sibTrans2D1" presStyleIdx="1" presStyleCnt="3"/>
      <dgm:spPr/>
      <dgm:t>
        <a:bodyPr/>
        <a:lstStyle/>
        <a:p>
          <a:endParaRPr lang="tr-TR"/>
        </a:p>
      </dgm:t>
    </dgm:pt>
    <dgm:pt modelId="{DA6083E0-0468-4821-9613-23658DDB2D9B}" type="pres">
      <dgm:prSet presAssocID="{BDAE8AC0-C50C-41FC-B3D7-018E0210FA94}" presName="connectorText" presStyleLbl="sibTrans2D1" presStyleIdx="1" presStyleCnt="3"/>
      <dgm:spPr/>
      <dgm:t>
        <a:bodyPr/>
        <a:lstStyle/>
        <a:p>
          <a:endParaRPr lang="tr-TR"/>
        </a:p>
      </dgm:t>
    </dgm:pt>
    <dgm:pt modelId="{AEA773E5-6E49-4E9B-B02C-486205D65DBA}" type="pres">
      <dgm:prSet presAssocID="{C18A0F84-93D5-46B7-BB21-099F78AB7300}" presName="node" presStyleLbl="node1" presStyleIdx="2" presStyleCnt="3" custScaleX="111439" custScaleY="188132">
        <dgm:presLayoutVars>
          <dgm:bulletEnabled val="1"/>
        </dgm:presLayoutVars>
      </dgm:prSet>
      <dgm:spPr/>
      <dgm:t>
        <a:bodyPr/>
        <a:lstStyle/>
        <a:p>
          <a:endParaRPr lang="tr-TR"/>
        </a:p>
      </dgm:t>
    </dgm:pt>
    <dgm:pt modelId="{713F5DB6-D5F3-4811-B80D-1FC16E7D472D}" type="pres">
      <dgm:prSet presAssocID="{F547753D-6CC2-4CEC-A0E6-AA04E12FA392}" presName="sibTrans" presStyleLbl="sibTrans2D1" presStyleIdx="2" presStyleCnt="3"/>
      <dgm:spPr/>
      <dgm:t>
        <a:bodyPr/>
        <a:lstStyle/>
        <a:p>
          <a:endParaRPr lang="tr-TR"/>
        </a:p>
      </dgm:t>
    </dgm:pt>
    <dgm:pt modelId="{F22D3E77-FC29-4929-8D64-58E539217799}" type="pres">
      <dgm:prSet presAssocID="{F547753D-6CC2-4CEC-A0E6-AA04E12FA392}" presName="connectorText" presStyleLbl="sibTrans2D1" presStyleIdx="2" presStyleCnt="3"/>
      <dgm:spPr/>
      <dgm:t>
        <a:bodyPr/>
        <a:lstStyle/>
        <a:p>
          <a:endParaRPr lang="tr-TR"/>
        </a:p>
      </dgm:t>
    </dgm:pt>
  </dgm:ptLst>
  <dgm:cxnLst>
    <dgm:cxn modelId="{272CD90D-E555-4EE2-B458-B585123067C4}" srcId="{000A7285-50DC-46D5-AE15-ADD6C087FD90}" destId="{0941DC82-27A7-48BD-A120-901A1DD4F7B6}" srcOrd="0" destOrd="0" parTransId="{3A8C38DE-0CB0-40E5-AD1D-4ABFE974EF57}" sibTransId="{B8C791ED-E43C-4E2A-B07D-FC2327A8D00B}"/>
    <dgm:cxn modelId="{BE9858E7-4084-4F93-B868-50D0694EB551}" srcId="{000A7285-50DC-46D5-AE15-ADD6C087FD90}" destId="{5281F6EC-EB49-4741-B8C5-839F5224B525}" srcOrd="1" destOrd="0" parTransId="{C7A62C44-257A-4870-8346-78D728F1CDC5}" sibTransId="{BDAE8AC0-C50C-41FC-B3D7-018E0210FA94}"/>
    <dgm:cxn modelId="{2D4DBAB0-A742-4BB1-A5A1-2456E4A881B6}" type="presOf" srcId="{B8C791ED-E43C-4E2A-B07D-FC2327A8D00B}" destId="{770B97C1-FAA9-4827-AB32-7FEFD18E9117}" srcOrd="1" destOrd="0" presId="urn:microsoft.com/office/officeart/2005/8/layout/cycle7"/>
    <dgm:cxn modelId="{D04E62E3-F5E9-4B31-8A27-E55F8EE9D8F0}" type="presOf" srcId="{0941DC82-27A7-48BD-A120-901A1DD4F7B6}" destId="{1E177D86-5E8C-4011-9049-8DF5AE91D27E}" srcOrd="0" destOrd="0" presId="urn:microsoft.com/office/officeart/2005/8/layout/cycle7"/>
    <dgm:cxn modelId="{9AD28E00-2F85-488C-8C03-077CC8578BEA}" srcId="{000A7285-50DC-46D5-AE15-ADD6C087FD90}" destId="{C18A0F84-93D5-46B7-BB21-099F78AB7300}" srcOrd="2" destOrd="0" parTransId="{084A1993-C8C4-460B-B163-16F396A6CBD3}" sibTransId="{F547753D-6CC2-4CEC-A0E6-AA04E12FA392}"/>
    <dgm:cxn modelId="{33824BC1-8E6E-40DA-93A5-4115A439A824}" type="presOf" srcId="{5281F6EC-EB49-4741-B8C5-839F5224B525}" destId="{A52F1C7F-6528-43A0-A7DC-CBEBEFFC07EF}" srcOrd="0" destOrd="0" presId="urn:microsoft.com/office/officeart/2005/8/layout/cycle7"/>
    <dgm:cxn modelId="{4A4071CA-1626-45A4-9E28-C17D95B4610E}" type="presOf" srcId="{B8C791ED-E43C-4E2A-B07D-FC2327A8D00B}" destId="{7CE8EE2F-46E9-4D01-89A5-ED2191563594}" srcOrd="0" destOrd="0" presId="urn:microsoft.com/office/officeart/2005/8/layout/cycle7"/>
    <dgm:cxn modelId="{08032929-A73A-4326-BA7C-0115FFCC7D53}" type="presOf" srcId="{BDAE8AC0-C50C-41FC-B3D7-018E0210FA94}" destId="{1E31B7FC-CE83-40C8-9501-F9076EE62157}" srcOrd="0" destOrd="0" presId="urn:microsoft.com/office/officeart/2005/8/layout/cycle7"/>
    <dgm:cxn modelId="{A668389D-6340-480C-84E2-B7E360A61FEA}" type="presOf" srcId="{000A7285-50DC-46D5-AE15-ADD6C087FD90}" destId="{4C5FDF23-9E3F-48A7-868A-8ACB04050FF6}" srcOrd="0" destOrd="0" presId="urn:microsoft.com/office/officeart/2005/8/layout/cycle7"/>
    <dgm:cxn modelId="{72876183-4AF3-49F1-9248-7C01A729327C}" type="presOf" srcId="{F547753D-6CC2-4CEC-A0E6-AA04E12FA392}" destId="{F22D3E77-FC29-4929-8D64-58E539217799}" srcOrd="1" destOrd="0" presId="urn:microsoft.com/office/officeart/2005/8/layout/cycle7"/>
    <dgm:cxn modelId="{9D693C31-5716-480C-9DEE-47DD3A700165}" type="presOf" srcId="{C18A0F84-93D5-46B7-BB21-099F78AB7300}" destId="{AEA773E5-6E49-4E9B-B02C-486205D65DBA}" srcOrd="0" destOrd="0" presId="urn:microsoft.com/office/officeart/2005/8/layout/cycle7"/>
    <dgm:cxn modelId="{731FB320-F352-4400-8726-7ECB1290E759}" type="presOf" srcId="{F547753D-6CC2-4CEC-A0E6-AA04E12FA392}" destId="{713F5DB6-D5F3-4811-B80D-1FC16E7D472D}" srcOrd="0" destOrd="0" presId="urn:microsoft.com/office/officeart/2005/8/layout/cycle7"/>
    <dgm:cxn modelId="{C52BD00D-DFBE-47C6-A190-94106AA34393}" type="presOf" srcId="{BDAE8AC0-C50C-41FC-B3D7-018E0210FA94}" destId="{DA6083E0-0468-4821-9613-23658DDB2D9B}" srcOrd="1" destOrd="0" presId="urn:microsoft.com/office/officeart/2005/8/layout/cycle7"/>
    <dgm:cxn modelId="{12DDC964-D756-4E9E-8C15-E3B1C624E0DC}" type="presParOf" srcId="{4C5FDF23-9E3F-48A7-868A-8ACB04050FF6}" destId="{1E177D86-5E8C-4011-9049-8DF5AE91D27E}" srcOrd="0" destOrd="0" presId="urn:microsoft.com/office/officeart/2005/8/layout/cycle7"/>
    <dgm:cxn modelId="{75A7CA2F-5DC2-4A89-BB73-1B3E4824FAE2}" type="presParOf" srcId="{4C5FDF23-9E3F-48A7-868A-8ACB04050FF6}" destId="{7CE8EE2F-46E9-4D01-89A5-ED2191563594}" srcOrd="1" destOrd="0" presId="urn:microsoft.com/office/officeart/2005/8/layout/cycle7"/>
    <dgm:cxn modelId="{2A07AB61-D34A-480F-A7A0-6AD67DE6E0B1}" type="presParOf" srcId="{7CE8EE2F-46E9-4D01-89A5-ED2191563594}" destId="{770B97C1-FAA9-4827-AB32-7FEFD18E9117}" srcOrd="0" destOrd="0" presId="urn:microsoft.com/office/officeart/2005/8/layout/cycle7"/>
    <dgm:cxn modelId="{BEA6E7C2-C14B-4918-99BF-408268B1AC11}" type="presParOf" srcId="{4C5FDF23-9E3F-48A7-868A-8ACB04050FF6}" destId="{A52F1C7F-6528-43A0-A7DC-CBEBEFFC07EF}" srcOrd="2" destOrd="0" presId="urn:microsoft.com/office/officeart/2005/8/layout/cycle7"/>
    <dgm:cxn modelId="{22AA6ED6-9800-45DA-9453-4C049296C05E}" type="presParOf" srcId="{4C5FDF23-9E3F-48A7-868A-8ACB04050FF6}" destId="{1E31B7FC-CE83-40C8-9501-F9076EE62157}" srcOrd="3" destOrd="0" presId="urn:microsoft.com/office/officeart/2005/8/layout/cycle7"/>
    <dgm:cxn modelId="{F7801093-60AD-4A5E-8B1D-3AC5254AAD12}" type="presParOf" srcId="{1E31B7FC-CE83-40C8-9501-F9076EE62157}" destId="{DA6083E0-0468-4821-9613-23658DDB2D9B}" srcOrd="0" destOrd="0" presId="urn:microsoft.com/office/officeart/2005/8/layout/cycle7"/>
    <dgm:cxn modelId="{23BF1FBC-BF29-4355-B1BA-18B738B36D31}" type="presParOf" srcId="{4C5FDF23-9E3F-48A7-868A-8ACB04050FF6}" destId="{AEA773E5-6E49-4E9B-B02C-486205D65DBA}" srcOrd="4" destOrd="0" presId="urn:microsoft.com/office/officeart/2005/8/layout/cycle7"/>
    <dgm:cxn modelId="{16CB4F40-5323-43E6-AEE3-E412EA44C9C9}" type="presParOf" srcId="{4C5FDF23-9E3F-48A7-868A-8ACB04050FF6}" destId="{713F5DB6-D5F3-4811-B80D-1FC16E7D472D}" srcOrd="5" destOrd="0" presId="urn:microsoft.com/office/officeart/2005/8/layout/cycle7"/>
    <dgm:cxn modelId="{1F578E3A-F2CC-4F5F-B1CE-4DFB8BA6F9F7}" type="presParOf" srcId="{713F5DB6-D5F3-4811-B80D-1FC16E7D472D}" destId="{F22D3E77-FC29-4929-8D64-58E53921779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77D86-5E8C-4011-9049-8DF5AE91D27E}">
      <dsp:nvSpPr>
        <dsp:cNvPr id="0" name=""/>
        <dsp:cNvSpPr/>
      </dsp:nvSpPr>
      <dsp:spPr>
        <a:xfrm>
          <a:off x="3010443" y="-256554"/>
          <a:ext cx="2342703" cy="1171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noProof="0" dirty="0"/>
            <a:t>GB – sailed down to West Africa, sold textiles, weapons and goods</a:t>
          </a:r>
        </a:p>
      </dsp:txBody>
      <dsp:txXfrm>
        <a:off x="3044751" y="-222246"/>
        <a:ext cx="2274087" cy="1102735"/>
      </dsp:txXfrm>
    </dsp:sp>
    <dsp:sp modelId="{7CE8EE2F-46E9-4D01-89A5-ED2191563594}">
      <dsp:nvSpPr>
        <dsp:cNvPr id="0" name=""/>
        <dsp:cNvSpPr/>
      </dsp:nvSpPr>
      <dsp:spPr>
        <a:xfrm rot="3600000">
          <a:off x="4867403" y="1604312"/>
          <a:ext cx="1114676"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4990395" y="1686307"/>
        <a:ext cx="868692" cy="245983"/>
      </dsp:txXfrm>
    </dsp:sp>
    <dsp:sp modelId="{A52F1C7F-6528-43A0-A7DC-CBEBEFFC07EF}">
      <dsp:nvSpPr>
        <dsp:cNvPr id="0" name=""/>
        <dsp:cNvSpPr/>
      </dsp:nvSpPr>
      <dsp:spPr>
        <a:xfrm>
          <a:off x="4945463" y="3094998"/>
          <a:ext cx="2342703" cy="1171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noProof="0" dirty="0"/>
            <a:t>West Africa – in return for the goods, they would get slaves</a:t>
          </a:r>
        </a:p>
      </dsp:txBody>
      <dsp:txXfrm>
        <a:off x="4979771" y="3129306"/>
        <a:ext cx="2274087" cy="1102735"/>
      </dsp:txXfrm>
    </dsp:sp>
    <dsp:sp modelId="{1E31B7FC-CE83-40C8-9501-F9076EE62157}">
      <dsp:nvSpPr>
        <dsp:cNvPr id="0" name=""/>
        <dsp:cNvSpPr/>
      </dsp:nvSpPr>
      <dsp:spPr>
        <a:xfrm rot="10800000">
          <a:off x="3691452" y="3475687"/>
          <a:ext cx="1114676"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rot="10800000">
        <a:off x="3814444" y="3557682"/>
        <a:ext cx="868692" cy="245983"/>
      </dsp:txXfrm>
    </dsp:sp>
    <dsp:sp modelId="{AEA773E5-6E49-4E9B-B02C-486205D65DBA}">
      <dsp:nvSpPr>
        <dsp:cNvPr id="0" name=""/>
        <dsp:cNvSpPr/>
      </dsp:nvSpPr>
      <dsp:spPr>
        <a:xfrm>
          <a:off x="941432" y="2578830"/>
          <a:ext cx="2610685" cy="22036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noProof="0" dirty="0"/>
            <a:t>North and South America – They would take the slaves to the Americas and sell them to the plantation owners in return for sugar, tobacco and cotton which they would take to GB and sell to Europe</a:t>
          </a:r>
        </a:p>
      </dsp:txBody>
      <dsp:txXfrm>
        <a:off x="1005976" y="2643374"/>
        <a:ext cx="2481597" cy="2074599"/>
      </dsp:txXfrm>
    </dsp:sp>
    <dsp:sp modelId="{713F5DB6-D5F3-4811-B80D-1FC16E7D472D}">
      <dsp:nvSpPr>
        <dsp:cNvPr id="0" name=""/>
        <dsp:cNvSpPr/>
      </dsp:nvSpPr>
      <dsp:spPr>
        <a:xfrm rot="18000000">
          <a:off x="2805952" y="1541827"/>
          <a:ext cx="1114676"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noProof="0" dirty="0"/>
        </a:p>
      </dsp:txBody>
      <dsp:txXfrm>
        <a:off x="2928944" y="1623822"/>
        <a:ext cx="868692" cy="24598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4DF8E-008E-4ACC-A867-6B8BE8C25A06}" type="datetimeFigureOut">
              <a:rPr lang="tr-TR" smtClean="0"/>
              <a:t>8.05.2020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15CC34-7334-4ADA-9479-E43ECC9CFAF2}" type="slidenum">
              <a:rPr lang="tr-TR" smtClean="0"/>
              <a:t>‹#›</a:t>
            </a:fld>
            <a:endParaRPr lang="tr-TR"/>
          </a:p>
        </p:txBody>
      </p:sp>
    </p:spTree>
    <p:extLst>
      <p:ext uri="{BB962C8B-B14F-4D97-AF65-F5344CB8AC3E}">
        <p14:creationId xmlns:p14="http://schemas.microsoft.com/office/powerpoint/2010/main" val="17413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The</a:t>
            </a:r>
            <a:r>
              <a:rPr lang="tr-TR" dirty="0" smtClean="0"/>
              <a:t> </a:t>
            </a:r>
            <a:r>
              <a:rPr lang="tr-TR" dirty="0" err="1" smtClean="0"/>
              <a:t>very</a:t>
            </a:r>
            <a:r>
              <a:rPr lang="tr-TR" dirty="0" smtClean="0"/>
              <a:t> </a:t>
            </a:r>
            <a:r>
              <a:rPr lang="tr-TR" dirty="0" err="1" smtClean="0"/>
              <a:t>fact</a:t>
            </a:r>
            <a:r>
              <a:rPr lang="tr-TR" dirty="0" smtClean="0"/>
              <a:t> </a:t>
            </a:r>
            <a:r>
              <a:rPr lang="tr-TR" dirty="0" err="1" smtClean="0"/>
              <a:t>that</a:t>
            </a:r>
            <a:r>
              <a:rPr lang="tr-TR" dirty="0" smtClean="0"/>
              <a:t> </a:t>
            </a:r>
            <a:r>
              <a:rPr lang="tr-TR" dirty="0" err="1" smtClean="0"/>
              <a:t>she</a:t>
            </a:r>
            <a:r>
              <a:rPr lang="tr-TR" dirty="0" smtClean="0"/>
              <a:t> is </a:t>
            </a:r>
            <a:r>
              <a:rPr lang="tr-TR" dirty="0" err="1" smtClean="0"/>
              <a:t>referred</a:t>
            </a:r>
            <a:r>
              <a:rPr lang="tr-TR" dirty="0" smtClean="0"/>
              <a:t> </a:t>
            </a:r>
            <a:r>
              <a:rPr lang="tr-TR" dirty="0" err="1" smtClean="0"/>
              <a:t>to</a:t>
            </a:r>
            <a:r>
              <a:rPr lang="tr-TR" dirty="0" smtClean="0"/>
              <a:t> as </a:t>
            </a:r>
            <a:r>
              <a:rPr lang="tr-TR" dirty="0" err="1" smtClean="0"/>
              <a:t>black</a:t>
            </a:r>
            <a:r>
              <a:rPr lang="tr-TR" dirty="0" smtClean="0"/>
              <a:t> </a:t>
            </a:r>
            <a:r>
              <a:rPr lang="tr-TR" dirty="0" err="1" smtClean="0"/>
              <a:t>conveys</a:t>
            </a:r>
            <a:r>
              <a:rPr lang="tr-TR" dirty="0" smtClean="0"/>
              <a:t> a sense of </a:t>
            </a:r>
            <a:r>
              <a:rPr lang="tr-TR" dirty="0" err="1" smtClean="0"/>
              <a:t>racism</a:t>
            </a:r>
            <a:r>
              <a:rPr lang="tr-TR" dirty="0" smtClean="0"/>
              <a:t> in </a:t>
            </a:r>
            <a:r>
              <a:rPr lang="tr-TR" dirty="0" err="1" smtClean="0"/>
              <a:t>itself</a:t>
            </a:r>
            <a:r>
              <a:rPr lang="tr-TR" dirty="0" smtClean="0"/>
              <a:t> </a:t>
            </a:r>
            <a:r>
              <a:rPr lang="tr-TR" baseline="0" dirty="0" smtClean="0"/>
              <a:t>since </a:t>
            </a:r>
            <a:r>
              <a:rPr lang="tr-TR" baseline="0" dirty="0" err="1" smtClean="0"/>
              <a:t>she</a:t>
            </a:r>
            <a:r>
              <a:rPr lang="tr-TR" baseline="0" dirty="0" smtClean="0"/>
              <a:t> is </a:t>
            </a:r>
            <a:r>
              <a:rPr lang="tr-TR" baseline="0" dirty="0" err="1" smtClean="0"/>
              <a:t>paler</a:t>
            </a:r>
            <a:r>
              <a:rPr lang="tr-TR" baseline="0" dirty="0" smtClean="0"/>
              <a:t> </a:t>
            </a:r>
            <a:r>
              <a:rPr lang="tr-TR" baseline="0" dirty="0" err="1" smtClean="0"/>
              <a:t>than</a:t>
            </a:r>
            <a:r>
              <a:rPr lang="tr-TR" baseline="0" dirty="0" smtClean="0"/>
              <a:t> </a:t>
            </a:r>
            <a:r>
              <a:rPr lang="tr-TR" baseline="0" dirty="0" err="1" smtClean="0"/>
              <a:t>many</a:t>
            </a:r>
            <a:r>
              <a:rPr lang="tr-TR" baseline="0" dirty="0" smtClean="0"/>
              <a:t> </a:t>
            </a:r>
            <a:r>
              <a:rPr lang="tr-TR" baseline="0" dirty="0" err="1" smtClean="0"/>
              <a:t>Africans</a:t>
            </a:r>
            <a:r>
              <a:rPr lang="tr-TR" baseline="0" smtClean="0"/>
              <a:t>.</a:t>
            </a:r>
            <a:endParaRPr lang="tr-TR"/>
          </a:p>
        </p:txBody>
      </p:sp>
      <p:sp>
        <p:nvSpPr>
          <p:cNvPr id="4" name="Slayt Numarası Yer Tutucusu 3"/>
          <p:cNvSpPr>
            <a:spLocks noGrp="1"/>
          </p:cNvSpPr>
          <p:nvPr>
            <p:ph type="sldNum" sz="quarter" idx="10"/>
          </p:nvPr>
        </p:nvSpPr>
        <p:spPr/>
        <p:txBody>
          <a:bodyPr/>
          <a:lstStyle/>
          <a:p>
            <a:fld id="{5D15CC34-7334-4ADA-9479-E43ECC9CFAF2}" type="slidenum">
              <a:rPr lang="tr-TR" smtClean="0"/>
              <a:t>2</a:t>
            </a:fld>
            <a:endParaRPr lang="tr-TR"/>
          </a:p>
        </p:txBody>
      </p:sp>
    </p:spTree>
    <p:extLst>
      <p:ext uri="{BB962C8B-B14F-4D97-AF65-F5344CB8AC3E}">
        <p14:creationId xmlns:p14="http://schemas.microsoft.com/office/powerpoint/2010/main" val="206178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8.05.2020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8.05.2020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8.05.2020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8.05.2020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8.05.2020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8.05.2020</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8.05.2020</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8.05.2020</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8.05.2020</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8.05.2020</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8.05.2020</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8.05.2020</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a:t>«Race, Culture, and Communications»</a:t>
            </a:r>
          </a:p>
        </p:txBody>
      </p:sp>
      <p:sp>
        <p:nvSpPr>
          <p:cNvPr id="3" name="Alt Başlık 2"/>
          <p:cNvSpPr>
            <a:spLocks noGrp="1"/>
          </p:cNvSpPr>
          <p:nvPr>
            <p:ph type="subTitle" idx="1"/>
          </p:nvPr>
        </p:nvSpPr>
        <p:spPr/>
        <p:txBody>
          <a:bodyPr/>
          <a:lstStyle/>
          <a:p>
            <a:r>
              <a:rPr lang="tr-TR" dirty="0"/>
              <a:t>STUART HALL</a:t>
            </a:r>
          </a:p>
          <a:p>
            <a:r>
              <a:rPr lang="tr-TR" dirty="0"/>
              <a:t>1989</a:t>
            </a:r>
          </a:p>
        </p:txBody>
      </p:sp>
    </p:spTree>
    <p:extLst>
      <p:ext uri="{BB962C8B-B14F-4D97-AF65-F5344CB8AC3E}">
        <p14:creationId xmlns:p14="http://schemas.microsoft.com/office/powerpoint/2010/main" val="1836880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195736" y="620688"/>
            <a:ext cx="4525963" cy="4525963"/>
          </a:xfrm>
          <a:prstGeom prst="rect">
            <a:avLst/>
          </a:prstGeom>
        </p:spPr>
      </p:pic>
    </p:spTree>
    <p:extLst>
      <p:ext uri="{BB962C8B-B14F-4D97-AF65-F5344CB8AC3E}">
        <p14:creationId xmlns:p14="http://schemas.microsoft.com/office/powerpoint/2010/main" val="2645134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en-US" dirty="0"/>
              <a:t>The great migrations of the 50s and 60s from the Caribbean and from the Asian continent led to the formation of black communities in the UK.</a:t>
            </a:r>
          </a:p>
          <a:p>
            <a:pPr marL="0" indent="0">
              <a:buNone/>
            </a:pPr>
            <a:r>
              <a:rPr lang="en-US" dirty="0"/>
              <a:t>The negative representation of black people in the culture gave rise to a </a:t>
            </a:r>
            <a:r>
              <a:rPr lang="en-US" b="1" dirty="0"/>
              <a:t>new form of racism</a:t>
            </a:r>
            <a:r>
              <a:rPr lang="en-US" dirty="0"/>
              <a:t> – </a:t>
            </a:r>
            <a:r>
              <a:rPr lang="en-US" b="1" dirty="0"/>
              <a:t>cultural racism.</a:t>
            </a:r>
          </a:p>
        </p:txBody>
      </p:sp>
    </p:spTree>
    <p:extLst>
      <p:ext uri="{BB962C8B-B14F-4D97-AF65-F5344CB8AC3E}">
        <p14:creationId xmlns:p14="http://schemas.microsoft.com/office/powerpoint/2010/main" val="4110392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en-US" dirty="0"/>
              <a:t>The differences in culture, in ways of life, in systems of belief, in ethnic identity and tradition now matter more than anything that can be traced to specifically genetic or biological forms of racism.</a:t>
            </a:r>
          </a:p>
        </p:txBody>
      </p:sp>
    </p:spTree>
    <p:extLst>
      <p:ext uri="{BB962C8B-B14F-4D97-AF65-F5344CB8AC3E}">
        <p14:creationId xmlns:p14="http://schemas.microsoft.com/office/powerpoint/2010/main" val="1880222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en-US" dirty="0"/>
              <a:t>Racial stereotyping – the negative imagery of race and ethnicity in the mass media</a:t>
            </a:r>
            <a:r>
              <a:rPr lang="tr-TR" dirty="0"/>
              <a:t>, exclusion of the black experience from the «English» way of life,  repetition in the mass media of a simplified history, life, and culture of black people.</a:t>
            </a:r>
            <a:r>
              <a:rPr lang="en-US" dirty="0"/>
              <a:t> </a:t>
            </a:r>
          </a:p>
        </p:txBody>
      </p:sp>
    </p:spTree>
    <p:extLst>
      <p:ext uri="{BB962C8B-B14F-4D97-AF65-F5344CB8AC3E}">
        <p14:creationId xmlns:p14="http://schemas.microsoft.com/office/powerpoint/2010/main" val="2618489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a:t>The reality of race in any society is media-mediated.</a:t>
            </a:r>
          </a:p>
          <a:p>
            <a:pPr marL="0" indent="0">
              <a:buNone/>
            </a:pPr>
            <a:endParaRPr lang="tr-TR" dirty="0"/>
          </a:p>
          <a:p>
            <a:pPr marL="0" indent="0">
              <a:buNone/>
            </a:pPr>
            <a:r>
              <a:rPr lang="en-US" dirty="0"/>
              <a:t>Racism expresses itself through displacement, through denial, through the capacity to say two contradictory things at the same time, the surface imagery speaking of an unspeakable content, the repressed content of a culture.</a:t>
            </a:r>
          </a:p>
        </p:txBody>
      </p:sp>
    </p:spTree>
    <p:extLst>
      <p:ext uri="{BB962C8B-B14F-4D97-AF65-F5344CB8AC3E}">
        <p14:creationId xmlns:p14="http://schemas.microsoft.com/office/powerpoint/2010/main" val="1076105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r>
              <a:rPr lang="en-US" dirty="0"/>
              <a:t>Racism occupies a world of opposites: them and us, primitive and civilised, light and da</a:t>
            </a:r>
            <a:r>
              <a:rPr lang="tr-TR" dirty="0"/>
              <a:t>r</a:t>
            </a:r>
            <a:r>
              <a:rPr lang="en-US" dirty="0"/>
              <a:t>k, a black and white symbolic universe.</a:t>
            </a:r>
            <a:endParaRPr lang="tr-TR" dirty="0"/>
          </a:p>
          <a:p>
            <a:pPr marL="0" indent="0">
              <a:buNone/>
            </a:pPr>
            <a:endParaRPr lang="tr-TR" dirty="0"/>
          </a:p>
          <a:p>
            <a:pPr marL="0" indent="0">
              <a:buNone/>
            </a:pPr>
            <a:r>
              <a:rPr lang="en-US" dirty="0"/>
              <a:t>Yet, these categories do not tend to consider the complexes of feelings and attitudes, beliefs and conceptions that refuse to be so neatly stabilised and fixed. </a:t>
            </a:r>
            <a:r>
              <a:rPr lang="tr-TR" dirty="0"/>
              <a:t>(e.g. Resistance against restrictive stereotypes)</a:t>
            </a:r>
            <a:endParaRPr lang="en-US" dirty="0"/>
          </a:p>
        </p:txBody>
      </p:sp>
    </p:spTree>
    <p:extLst>
      <p:ext uri="{BB962C8B-B14F-4D97-AF65-F5344CB8AC3E}">
        <p14:creationId xmlns:p14="http://schemas.microsoft.com/office/powerpoint/2010/main" val="2253166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en-US" dirty="0"/>
              <a:t>Cultural racism comprises the attempt to make what is different an object of the exercise of power, the attempt to expel it to the far side of the universe.</a:t>
            </a:r>
          </a:p>
          <a:p>
            <a:pPr marL="0" indent="0">
              <a:buNone/>
            </a:pPr>
            <a:endParaRPr lang="en-US" dirty="0"/>
          </a:p>
          <a:p>
            <a:pPr marL="0" indent="0">
              <a:buNone/>
            </a:pPr>
            <a:r>
              <a:rPr lang="en-US" dirty="0"/>
              <a:t>But, what is expelled keeps coming back home.</a:t>
            </a:r>
          </a:p>
        </p:txBody>
      </p:sp>
    </p:spTree>
    <p:extLst>
      <p:ext uri="{BB962C8B-B14F-4D97-AF65-F5344CB8AC3E}">
        <p14:creationId xmlns:p14="http://schemas.microsoft.com/office/powerpoint/2010/main" val="2584298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en-US" dirty="0"/>
              <a:t>In </a:t>
            </a:r>
            <a:r>
              <a:rPr lang="en-US" i="1" dirty="0"/>
              <a:t>Black Skin, White Masks</a:t>
            </a:r>
            <a:r>
              <a:rPr lang="en-US" dirty="0"/>
              <a:t>, Franz Fanon engages with the psychological experience of Black people under the rule of the white – such as how Black people were made to feel if they did not learn the language of the white, or how, for instance, they began to dislike their own race and have a strong desire to be white.</a:t>
            </a:r>
          </a:p>
        </p:txBody>
      </p:sp>
    </p:spTree>
    <p:extLst>
      <p:ext uri="{BB962C8B-B14F-4D97-AF65-F5344CB8AC3E}">
        <p14:creationId xmlns:p14="http://schemas.microsoft.com/office/powerpoint/2010/main" val="44251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t>
            </a:r>
            <a:r>
              <a:rPr lang="tr-TR" dirty="0" err="1" smtClean="0"/>
              <a:t>The</a:t>
            </a:r>
            <a:r>
              <a:rPr lang="tr-TR" dirty="0" smtClean="0"/>
              <a:t> Black Madonna»</a:t>
            </a:r>
            <a:endParaRPr lang="tr-TR" dirty="0"/>
          </a:p>
        </p:txBody>
      </p:sp>
      <p:pic>
        <p:nvPicPr>
          <p:cNvPr id="1026" name="Picture 2" descr="Amazon.com: Black Madonna Poland painting Our Lady of Czestochowa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2225" y="1600200"/>
            <a:ext cx="305955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711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Discussion</a:t>
            </a:r>
            <a:r>
              <a:rPr lang="tr-TR" dirty="0" smtClean="0"/>
              <a:t> </a:t>
            </a:r>
            <a:r>
              <a:rPr lang="tr-TR" dirty="0" err="1" smtClean="0"/>
              <a:t>questions</a:t>
            </a:r>
            <a:endParaRPr lang="tr-TR" dirty="0"/>
          </a:p>
        </p:txBody>
      </p:sp>
      <p:sp>
        <p:nvSpPr>
          <p:cNvPr id="3" name="İçerik Yer Tutucusu 2"/>
          <p:cNvSpPr>
            <a:spLocks noGrp="1"/>
          </p:cNvSpPr>
          <p:nvPr>
            <p:ph idx="1"/>
          </p:nvPr>
        </p:nvSpPr>
        <p:spPr/>
        <p:txBody>
          <a:bodyPr>
            <a:normAutofit fontScale="62500" lnSpcReduction="20000"/>
          </a:bodyPr>
          <a:lstStyle/>
          <a:p>
            <a:endParaRPr lang="tr-TR" dirty="0" smtClean="0"/>
          </a:p>
          <a:p>
            <a:endParaRPr lang="tr-TR" dirty="0"/>
          </a:p>
          <a:p>
            <a:r>
              <a:rPr lang="en-GB" dirty="0" smtClean="0"/>
              <a:t>What </a:t>
            </a:r>
            <a:r>
              <a:rPr lang="en-GB" dirty="0"/>
              <a:t>is the reaction of the townspeople to the arrival of the Black Madonna?</a:t>
            </a:r>
            <a:endParaRPr lang="tr-TR" dirty="0"/>
          </a:p>
          <a:p>
            <a:r>
              <a:rPr lang="en-GB" dirty="0" smtClean="0"/>
              <a:t>How </a:t>
            </a:r>
            <a:r>
              <a:rPr lang="en-GB" dirty="0"/>
              <a:t>are the Parkers described early in the </a:t>
            </a:r>
            <a:r>
              <a:rPr lang="en-GB" dirty="0" smtClean="0"/>
              <a:t>story?</a:t>
            </a:r>
            <a:endParaRPr lang="tr-TR" dirty="0"/>
          </a:p>
          <a:p>
            <a:r>
              <a:rPr lang="en-GB" dirty="0" smtClean="0"/>
              <a:t>What </a:t>
            </a:r>
            <a:r>
              <a:rPr lang="en-GB" dirty="0"/>
              <a:t>are the two Jamaicans called?</a:t>
            </a:r>
            <a:endParaRPr lang="tr-TR" dirty="0"/>
          </a:p>
          <a:p>
            <a:r>
              <a:rPr lang="en-GB" dirty="0" smtClean="0"/>
              <a:t>What </a:t>
            </a:r>
            <a:r>
              <a:rPr lang="en-GB" dirty="0"/>
              <a:t>is Tina </a:t>
            </a:r>
            <a:r>
              <a:rPr lang="en-GB" dirty="0" err="1"/>
              <a:t>Farell’s</a:t>
            </a:r>
            <a:r>
              <a:rPr lang="en-GB" dirty="0"/>
              <a:t> occupation?</a:t>
            </a:r>
            <a:endParaRPr lang="tr-TR" dirty="0"/>
          </a:p>
          <a:p>
            <a:r>
              <a:rPr lang="en-GB" dirty="0" smtClean="0"/>
              <a:t>What </a:t>
            </a:r>
            <a:r>
              <a:rPr lang="en-GB" dirty="0"/>
              <a:t>is Lou’s sister called?</a:t>
            </a:r>
            <a:endParaRPr lang="tr-TR" dirty="0"/>
          </a:p>
          <a:p>
            <a:r>
              <a:rPr lang="en-GB" dirty="0" smtClean="0"/>
              <a:t>What </a:t>
            </a:r>
            <a:r>
              <a:rPr lang="en-GB" dirty="0"/>
              <a:t>is it that Raymond thought he saw in Lou’s sister’s house?</a:t>
            </a:r>
            <a:endParaRPr lang="tr-TR" dirty="0"/>
          </a:p>
          <a:p>
            <a:r>
              <a:rPr lang="en-GB" dirty="0" smtClean="0"/>
              <a:t>What </a:t>
            </a:r>
            <a:r>
              <a:rPr lang="en-GB" dirty="0"/>
              <a:t>is Raymond’s reaction to the black baby</a:t>
            </a:r>
            <a:r>
              <a:rPr lang="en-GB" dirty="0" smtClean="0"/>
              <a:t>?</a:t>
            </a:r>
            <a:r>
              <a:rPr lang="en-GB" dirty="0"/>
              <a:t> </a:t>
            </a:r>
            <a:endParaRPr lang="tr-TR" dirty="0" smtClean="0"/>
          </a:p>
          <a:p>
            <a:r>
              <a:rPr lang="en-GB" dirty="0" smtClean="0"/>
              <a:t>Whose </a:t>
            </a:r>
            <a:r>
              <a:rPr lang="en-GB" dirty="0"/>
              <a:t>side has </a:t>
            </a:r>
            <a:r>
              <a:rPr lang="tr-TR" dirty="0" smtClean="0"/>
              <a:t>‘</a:t>
            </a:r>
            <a:r>
              <a:rPr lang="en-GB" dirty="0" smtClean="0"/>
              <a:t>the </a:t>
            </a:r>
            <a:r>
              <a:rPr lang="en-GB" dirty="0"/>
              <a:t>black </a:t>
            </a:r>
            <a:r>
              <a:rPr lang="en-GB" dirty="0" smtClean="0"/>
              <a:t>blood</a:t>
            </a:r>
            <a:r>
              <a:rPr lang="tr-TR" dirty="0" smtClean="0"/>
              <a:t>’</a:t>
            </a:r>
            <a:r>
              <a:rPr lang="en-GB" dirty="0" smtClean="0"/>
              <a:t>?</a:t>
            </a:r>
            <a:endParaRPr lang="tr-TR" dirty="0"/>
          </a:p>
          <a:p>
            <a:r>
              <a:rPr lang="en-GB" dirty="0" smtClean="0"/>
              <a:t>What </a:t>
            </a:r>
            <a:r>
              <a:rPr lang="en-GB" dirty="0"/>
              <a:t>did the Parkers decide to do with the </a:t>
            </a:r>
            <a:r>
              <a:rPr lang="en-GB" dirty="0" smtClean="0"/>
              <a:t>baby?</a:t>
            </a:r>
            <a:endParaRPr lang="tr-TR" dirty="0"/>
          </a:p>
          <a:p>
            <a:r>
              <a:rPr lang="en-GB" dirty="0" smtClean="0"/>
              <a:t>Explain </a:t>
            </a:r>
            <a:r>
              <a:rPr lang="en-GB" dirty="0"/>
              <a:t>briefly the two examples of irony in the story.</a:t>
            </a:r>
            <a:endParaRPr lang="tr-TR" dirty="0"/>
          </a:p>
          <a:p>
            <a:pPr marL="0" indent="0">
              <a:buNone/>
            </a:pPr>
            <a:r>
              <a:rPr lang="en-GB" dirty="0"/>
              <a:t> </a:t>
            </a:r>
            <a:endParaRPr lang="tr-TR" dirty="0"/>
          </a:p>
          <a:p>
            <a:pPr marL="0" indent="0">
              <a:buNone/>
            </a:pPr>
            <a:endParaRPr lang="tr-TR" dirty="0"/>
          </a:p>
        </p:txBody>
      </p:sp>
    </p:spTree>
    <p:extLst>
      <p:ext uri="{BB962C8B-B14F-4D97-AF65-F5344CB8AC3E}">
        <p14:creationId xmlns:p14="http://schemas.microsoft.com/office/powerpoint/2010/main" val="3299604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lstStyle/>
          <a:p>
            <a:pPr marL="0" indent="0">
              <a:buNone/>
            </a:pPr>
            <a:r>
              <a:rPr lang="tr-TR" dirty="0"/>
              <a:t>Prince Harry and Meghan- fairy tale wedding</a:t>
            </a:r>
          </a:p>
          <a:p>
            <a:pPr marL="0" indent="0">
              <a:buNone/>
            </a:pPr>
            <a:endParaRPr lang="tr-TR" dirty="0"/>
          </a:p>
          <a:p>
            <a:pPr marL="0" indent="0">
              <a:buNone/>
            </a:pPr>
            <a:endParaRPr lang="tr-TR" dirty="0"/>
          </a:p>
        </p:txBody>
      </p:sp>
      <p:pic>
        <p:nvPicPr>
          <p:cNvPr id="2" name="Resim 1"/>
          <p:cNvPicPr>
            <a:picLocks noChangeAspect="1"/>
          </p:cNvPicPr>
          <p:nvPr/>
        </p:nvPicPr>
        <p:blipFill>
          <a:blip r:embed="rId3"/>
          <a:stretch>
            <a:fillRect/>
          </a:stretch>
        </p:blipFill>
        <p:spPr>
          <a:xfrm>
            <a:off x="395536" y="3501008"/>
            <a:ext cx="3646240" cy="2806452"/>
          </a:xfrm>
          <a:prstGeom prst="rect">
            <a:avLst/>
          </a:prstGeom>
        </p:spPr>
      </p:pic>
      <p:pic>
        <p:nvPicPr>
          <p:cNvPr id="1026" name="Picture 2" descr="prince harry and meghan markle wedding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1776" y="1026234"/>
            <a:ext cx="4933056" cy="3460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024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«My Son </a:t>
            </a:r>
            <a:r>
              <a:rPr lang="tr-TR" dirty="0" err="1" smtClean="0"/>
              <a:t>the</a:t>
            </a:r>
            <a:r>
              <a:rPr lang="tr-TR" dirty="0" smtClean="0"/>
              <a:t> </a:t>
            </a:r>
            <a:r>
              <a:rPr lang="tr-TR" dirty="0" err="1" smtClean="0"/>
              <a:t>Fanatic</a:t>
            </a:r>
            <a:r>
              <a:rPr lang="tr-TR" dirty="0" smtClean="0"/>
              <a:t>»</a:t>
            </a:r>
            <a:endParaRPr lang="tr-TR" dirty="0"/>
          </a:p>
        </p:txBody>
      </p:sp>
      <p:pic>
        <p:nvPicPr>
          <p:cNvPr id="4" name="İçerik Yer Tutucusu 3"/>
          <p:cNvPicPr>
            <a:picLocks noGrp="1" noChangeAspect="1"/>
          </p:cNvPicPr>
          <p:nvPr>
            <p:ph idx="1"/>
          </p:nvPr>
        </p:nvPicPr>
        <p:blipFill>
          <a:blip r:embed="rId2"/>
          <a:stretch>
            <a:fillRect/>
          </a:stretch>
        </p:blipFill>
        <p:spPr>
          <a:xfrm>
            <a:off x="877731" y="1600200"/>
            <a:ext cx="7388537" cy="4525963"/>
          </a:xfrm>
          <a:prstGeom prst="rect">
            <a:avLst/>
          </a:prstGeom>
        </p:spPr>
      </p:pic>
    </p:spTree>
    <p:extLst>
      <p:ext uri="{BB962C8B-B14F-4D97-AF65-F5344CB8AC3E}">
        <p14:creationId xmlns:p14="http://schemas.microsoft.com/office/powerpoint/2010/main" val="2754017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Discussion</a:t>
            </a:r>
            <a:r>
              <a:rPr lang="tr-TR" dirty="0" smtClean="0"/>
              <a:t> </a:t>
            </a:r>
            <a:r>
              <a:rPr lang="tr-TR" dirty="0" err="1" smtClean="0"/>
              <a:t>questions</a:t>
            </a:r>
            <a:endParaRPr lang="tr-TR" dirty="0"/>
          </a:p>
        </p:txBody>
      </p:sp>
      <p:sp>
        <p:nvSpPr>
          <p:cNvPr id="4" name="Rectangle 1"/>
          <p:cNvSpPr>
            <a:spLocks noGrp="1" noChangeArrowheads="1"/>
          </p:cNvSpPr>
          <p:nvPr>
            <p:ph idx="1"/>
          </p:nvPr>
        </p:nvSpPr>
        <p:spPr bwMode="auto">
          <a:xfrm>
            <a:off x="323528" y="1742910"/>
            <a:ext cx="849694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tab pos="-114300" algn="l"/>
              </a:tabLst>
            </a:pPr>
            <a:r>
              <a:rPr kumimoji="0" lang="tr-TR"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What is </a:t>
            </a:r>
            <a:r>
              <a:rPr kumimoji="0" lang="en-GB" altLang="tr-TR"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Parvez’s</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son called?</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14300" algn="l"/>
              </a:tabLst>
            </a:pPr>
            <a:r>
              <a:rPr kumimoji="0" lang="tr-TR"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What is </a:t>
            </a:r>
            <a:r>
              <a:rPr kumimoji="0" lang="en-GB" altLang="tr-TR"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Parvez’s</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occupation?</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14300" algn="l"/>
              </a:tabLst>
            </a:pPr>
            <a:r>
              <a:rPr kumimoji="0" lang="tr-TR"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What is the “eccentric” change in </a:t>
            </a:r>
            <a:r>
              <a:rPr kumimoji="0" lang="en-GB" altLang="tr-TR"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Parvez’s</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son?</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14300" algn="l"/>
              </a:tabLst>
            </a:pPr>
            <a:r>
              <a:rPr kumimoji="0" lang="tr-TR"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What is it that </a:t>
            </a:r>
            <a:r>
              <a:rPr kumimoji="0" lang="en-GB" altLang="tr-TR"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Parvez’s</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son does early in the mornings?</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14300" algn="l"/>
              </a:tabLst>
            </a:pPr>
            <a:r>
              <a:rPr kumimoji="0" lang="tr-TR"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What is </a:t>
            </a:r>
            <a:r>
              <a:rPr kumimoji="0" lang="en-GB" altLang="tr-TR"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Parvez’s</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lady friend called?</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14300" algn="l"/>
              </a:tabLst>
            </a:pPr>
            <a:r>
              <a:rPr kumimoji="0" lang="tr-TR"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What is </a:t>
            </a:r>
            <a:r>
              <a:rPr kumimoji="0" lang="en-GB" altLang="tr-TR"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Parvez’s</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outlook on life?</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14300" algn="l"/>
              </a:tabLst>
            </a:pPr>
            <a:r>
              <a:rPr kumimoji="0" lang="tr-TR"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What caused </a:t>
            </a:r>
            <a:r>
              <a:rPr kumimoji="0" lang="en-GB" altLang="tr-TR"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Parvez</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to avoid all religions?</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14300" algn="l"/>
              </a:tabLst>
            </a:pPr>
            <a:r>
              <a:rPr kumimoji="0" lang="tr-TR"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What is it that </a:t>
            </a:r>
            <a:r>
              <a:rPr kumimoji="0" lang="en-GB" altLang="tr-TR"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Parvez’s</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son dislikes in his father’s attitude towards their life</a:t>
            </a:r>
            <a:endParaRPr kumimoji="0" lang="tr-TR"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tab pos="-114300" algn="l"/>
              </a:tabLst>
            </a:pP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in England?</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14300" algn="l"/>
              </a:tabLst>
            </a:pP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tr-TR"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What did </a:t>
            </a:r>
            <a:r>
              <a:rPr kumimoji="0" lang="en-GB" altLang="tr-TR"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Parvez</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do when they got home after the quarrel </a:t>
            </a:r>
            <a:endParaRPr kumimoji="0" lang="tr-TR"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tab pos="-114300" algn="l"/>
              </a:tabLst>
            </a:pP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(which happened towards the end of the story)?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14300" algn="l"/>
              </a:tabLst>
            </a:pPr>
            <a:r>
              <a:rPr kumimoji="0" lang="tr-TR"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Who is the </a:t>
            </a:r>
            <a:r>
              <a:rPr kumimoji="0" lang="tr-TR"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fanatic</a:t>
            </a:r>
            <a:r>
              <a:rPr lang="tr-TR" altLang="tr-TR" sz="1800" dirty="0" smtClean="0">
                <a:ea typeface="Times New Roman" panose="02020603050405020304" pitchFamily="18" charset="0"/>
              </a:rPr>
              <a:t>’</a:t>
            </a:r>
            <a:r>
              <a:rPr kumimoji="0" lang="en-GB" altLang="tr-T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in the story?</a:t>
            </a:r>
            <a:endParaRPr kumimoji="0" lang="en-GB"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883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pPr lvl="0"/>
            <a:r>
              <a:rPr lang="en-GB" dirty="0"/>
              <a:t>What is race?</a:t>
            </a:r>
            <a:endParaRPr lang="tr-TR" dirty="0"/>
          </a:p>
          <a:p>
            <a:pPr lvl="0"/>
            <a:r>
              <a:rPr lang="en-GB" dirty="0"/>
              <a:t>What is ethnicity?</a:t>
            </a:r>
            <a:endParaRPr lang="tr-TR" dirty="0"/>
          </a:p>
          <a:p>
            <a:pPr lvl="0"/>
            <a:r>
              <a:rPr lang="en-GB" dirty="0"/>
              <a:t>The film </a:t>
            </a:r>
            <a:r>
              <a:rPr lang="en-GB" i="1" dirty="0"/>
              <a:t>This is England</a:t>
            </a:r>
            <a:r>
              <a:rPr lang="en-GB" dirty="0"/>
              <a:t> presents a poignant portrayal of the issue of race. What led Combo to feel extreme anger towards Milky?</a:t>
            </a:r>
            <a:endParaRPr lang="tr-TR" dirty="0"/>
          </a:p>
          <a:p>
            <a:pPr lvl="0"/>
            <a:r>
              <a:rPr lang="en-GB" dirty="0"/>
              <a:t>How did Britain experience “cultural trauma” during the decolonisation period?</a:t>
            </a:r>
            <a:endParaRPr lang="tr-TR" dirty="0"/>
          </a:p>
          <a:p>
            <a:pPr lvl="0"/>
            <a:r>
              <a:rPr lang="en-GB" dirty="0"/>
              <a:t>When did the black communities begin to form in Britain?</a:t>
            </a:r>
            <a:endParaRPr lang="tr-TR" dirty="0"/>
          </a:p>
          <a:p>
            <a:pPr lvl="0"/>
            <a:r>
              <a:rPr lang="en-GB" dirty="0"/>
              <a:t>What does Hall mean by stating that cultural studies has taught him to speak of “racisms” in the plural?</a:t>
            </a:r>
            <a:endParaRPr lang="tr-TR" dirty="0"/>
          </a:p>
          <a:p>
            <a:pPr lvl="0"/>
            <a:r>
              <a:rPr lang="en-GB" dirty="0"/>
              <a:t>How does Hall explain “cultural racism”?</a:t>
            </a:r>
            <a:endParaRPr lang="tr-TR" dirty="0"/>
          </a:p>
          <a:p>
            <a:pPr lvl="0"/>
            <a:r>
              <a:rPr lang="en-GB" dirty="0"/>
              <a:t>How are racial stereotypes formed?</a:t>
            </a:r>
            <a:endParaRPr lang="tr-TR" dirty="0"/>
          </a:p>
          <a:p>
            <a:pPr lvl="0"/>
            <a:r>
              <a:rPr lang="en-GB" dirty="0"/>
              <a:t>According to Hall, what strategies have been employed to define certain groups of people as “the other”?</a:t>
            </a:r>
            <a:endParaRPr lang="tr-TR" dirty="0"/>
          </a:p>
          <a:p>
            <a:pPr marL="0" indent="0">
              <a:buNone/>
            </a:pPr>
            <a:endParaRPr lang="tr-TR" dirty="0"/>
          </a:p>
        </p:txBody>
      </p:sp>
    </p:spTree>
    <p:extLst>
      <p:ext uri="{BB962C8B-B14F-4D97-AF65-F5344CB8AC3E}">
        <p14:creationId xmlns:p14="http://schemas.microsoft.com/office/powerpoint/2010/main" val="1727476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pPr marL="0" indent="0" algn="just">
              <a:buNone/>
            </a:pPr>
            <a:r>
              <a:rPr lang="en-US" b="1" dirty="0"/>
              <a:t>Ethnicity</a:t>
            </a:r>
            <a:r>
              <a:rPr lang="en-US" dirty="0"/>
              <a:t> is about tradition, learned behaviour and customs. Ethnicity is a sociological or anthropological term to describe culture.</a:t>
            </a:r>
          </a:p>
          <a:p>
            <a:pPr marL="0" indent="0" algn="just">
              <a:buNone/>
            </a:pPr>
            <a:r>
              <a:rPr lang="en-US" b="1" dirty="0"/>
              <a:t>Race</a:t>
            </a:r>
            <a:r>
              <a:rPr lang="en-US" dirty="0"/>
              <a:t> often refers to biologically engineered features</a:t>
            </a:r>
            <a:r>
              <a:rPr lang="tr-TR" dirty="0"/>
              <a:t>, but this concept has been discredited because the divisions </a:t>
            </a:r>
            <a:r>
              <a:rPr lang="tr-TR" dirty="0" err="1"/>
              <a:t>between</a:t>
            </a:r>
            <a:r>
              <a:rPr lang="tr-TR" dirty="0"/>
              <a:t> </a:t>
            </a:r>
            <a:r>
              <a:rPr lang="tr-TR"/>
              <a:t>races</a:t>
            </a:r>
            <a:r>
              <a:rPr lang="tr-TR" dirty="0"/>
              <a:t> come from society not biology</a:t>
            </a:r>
            <a:r>
              <a:rPr lang="en-US" dirty="0"/>
              <a:t>.</a:t>
            </a:r>
            <a:r>
              <a:rPr lang="tr-TR" dirty="0"/>
              <a:t> The British Council points out that the human race is a single race so terms like ‘racial groups’ are misleading. </a:t>
            </a:r>
          </a:p>
          <a:p>
            <a:pPr marL="0" indent="0" algn="just">
              <a:buNone/>
            </a:pPr>
            <a:r>
              <a:rPr lang="en-US" dirty="0"/>
              <a:t>Note that Stuart Hall uses the term cultural racism(s) to refer to the discrimination against «different» ways of life.</a:t>
            </a:r>
          </a:p>
        </p:txBody>
      </p:sp>
    </p:spTree>
    <p:extLst>
      <p:ext uri="{BB962C8B-B14F-4D97-AF65-F5344CB8AC3E}">
        <p14:creationId xmlns:p14="http://schemas.microsoft.com/office/powerpoint/2010/main" val="737978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en-US" dirty="0"/>
              <a:t>Cultural studies deals with power relations.</a:t>
            </a:r>
          </a:p>
          <a:p>
            <a:r>
              <a:rPr lang="en-US" dirty="0"/>
              <a:t>The racial issues can be explained within the frame of power relations between dominant and sub-ordinate groups.</a:t>
            </a:r>
          </a:p>
          <a:p>
            <a:r>
              <a:rPr lang="en-US" dirty="0"/>
              <a:t>Cultural studies is interdisciplinary.</a:t>
            </a:r>
          </a:p>
          <a:p>
            <a:pPr marL="0" indent="0">
              <a:buNone/>
            </a:pPr>
            <a:endParaRPr lang="tr-TR" dirty="0"/>
          </a:p>
        </p:txBody>
      </p:sp>
    </p:spTree>
    <p:extLst>
      <p:ext uri="{BB962C8B-B14F-4D97-AF65-F5344CB8AC3E}">
        <p14:creationId xmlns:p14="http://schemas.microsoft.com/office/powerpoint/2010/main" val="1768119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en-US" dirty="0"/>
              <a:t>In his essay, Hall explains how they founded the Centre for Contemporary Cultural Studies (CCCS).</a:t>
            </a:r>
          </a:p>
          <a:p>
            <a:pPr marL="0" indent="0">
              <a:buNone/>
            </a:pPr>
            <a:r>
              <a:rPr lang="en-US" dirty="0"/>
              <a:t>Then, he explains what cultural studies is:</a:t>
            </a:r>
          </a:p>
          <a:p>
            <a:r>
              <a:rPr lang="en-US" dirty="0"/>
              <a:t>it poses new questions</a:t>
            </a:r>
          </a:p>
          <a:p>
            <a:r>
              <a:rPr lang="en-US" dirty="0"/>
              <a:t>these questions are central, serious and disturbing</a:t>
            </a:r>
          </a:p>
        </p:txBody>
      </p:sp>
    </p:spTree>
    <p:extLst>
      <p:ext uri="{BB962C8B-B14F-4D97-AF65-F5344CB8AC3E}">
        <p14:creationId xmlns:p14="http://schemas.microsoft.com/office/powerpoint/2010/main" val="414007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700808"/>
            <a:ext cx="5692140" cy="42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393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a:t>Slave triangle/the slave trade</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795057876"/>
              </p:ext>
            </p:extLst>
          </p:nvPr>
        </p:nvGraphicFramePr>
        <p:xfrm>
          <a:off x="539552" y="170080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4438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pPr marL="0" indent="0" algn="just">
              <a:buNone/>
            </a:pPr>
            <a:r>
              <a:rPr lang="tr-TR" dirty="0"/>
              <a:t>Harold Macmillan’s speech in South Africa in 1960 strengthened the decolonisation process which had begun during the Labour government between the years 1945 and 1951.</a:t>
            </a:r>
          </a:p>
          <a:p>
            <a:pPr marL="0" indent="0" algn="just">
              <a:buNone/>
            </a:pPr>
            <a:r>
              <a:rPr lang="tr-TR" dirty="0"/>
              <a:t>His </a:t>
            </a:r>
            <a:r>
              <a:rPr lang="en-US" dirty="0"/>
              <a:t>"wind of change" speech became a historical landmark.</a:t>
            </a:r>
            <a:r>
              <a:rPr lang="tr-TR" dirty="0"/>
              <a:t> Macmillan stated the following:</a:t>
            </a:r>
          </a:p>
          <a:p>
            <a:pPr marL="0" indent="0" algn="just">
              <a:buNone/>
            </a:pPr>
            <a:r>
              <a:rPr lang="tr-TR" dirty="0"/>
              <a:t>«The wind of change is blowing through this continent. Whether we like it or not, this growth of national consciousness is a political fact.»</a:t>
            </a:r>
          </a:p>
          <a:p>
            <a:pPr marL="0" indent="0" algn="just">
              <a:buNone/>
            </a:pPr>
            <a:r>
              <a:rPr lang="tr-TR" dirty="0"/>
              <a:t>Macmillan’s speech</a:t>
            </a:r>
            <a:r>
              <a:rPr lang="en-US" dirty="0"/>
              <a:t> </a:t>
            </a:r>
            <a:r>
              <a:rPr lang="tr-TR" dirty="0"/>
              <a:t>affirmed </a:t>
            </a:r>
            <a:r>
              <a:rPr lang="en-US" dirty="0"/>
              <a:t>that the British government accepted that the days of </a:t>
            </a:r>
            <a:r>
              <a:rPr lang="tr-TR" dirty="0"/>
              <a:t>the </a:t>
            </a:r>
            <a:r>
              <a:rPr lang="en-US" dirty="0"/>
              <a:t>Empire were over, and it dramatically speeded up the process of African independence.</a:t>
            </a:r>
            <a:endParaRPr lang="tr-TR" dirty="0"/>
          </a:p>
        </p:txBody>
      </p:sp>
    </p:spTree>
    <p:extLst>
      <p:ext uri="{BB962C8B-B14F-4D97-AF65-F5344CB8AC3E}">
        <p14:creationId xmlns:p14="http://schemas.microsoft.com/office/powerpoint/2010/main" val="171684872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1035</TotalTime>
  <Words>1035</Words>
  <Application>Microsoft Office PowerPoint</Application>
  <PresentationFormat>Ekran Gösterisi (4:3)</PresentationFormat>
  <Paragraphs>76</Paragraphs>
  <Slides>21</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Calibri</vt:lpstr>
      <vt:lpstr>Times New Roman</vt:lpstr>
      <vt:lpstr>Ofis Teması</vt:lpstr>
      <vt:lpstr>«Race, Culture, and Communications»</vt:lpstr>
      <vt:lpstr>PowerPoint Sunusu</vt:lpstr>
      <vt:lpstr>PowerPoint Sunusu</vt:lpstr>
      <vt:lpstr>PowerPoint Sunusu</vt:lpstr>
      <vt:lpstr>PowerPoint Sunusu</vt:lpstr>
      <vt:lpstr>PowerPoint Sunusu</vt:lpstr>
      <vt:lpstr>PowerPoint Sunusu</vt:lpstr>
      <vt:lpstr>Slave triangle/the slave trade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«The Black Madonna»</vt:lpstr>
      <vt:lpstr>Discussion questions</vt:lpstr>
      <vt:lpstr>«My Son the Fanatic»</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yabdil</cp:lastModifiedBy>
  <cp:revision>28</cp:revision>
  <dcterms:created xsi:type="dcterms:W3CDTF">2018-04-30T01:13:50Z</dcterms:created>
  <dcterms:modified xsi:type="dcterms:W3CDTF">2020-05-08T11:24:00Z</dcterms:modified>
</cp:coreProperties>
</file>