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766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99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87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85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06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20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2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61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3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27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4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155C-4EC7-4A0A-9091-645E35DE1568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AF0E5-04EF-46F8-92AC-8767EF8E7E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44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Reproductive Endocrinology</a:t>
            </a:r>
            <a:endParaRPr lang="tr-TR" altLang="tr-TR" smtClean="0"/>
          </a:p>
        </p:txBody>
      </p:sp>
      <p:sp>
        <p:nvSpPr>
          <p:cNvPr id="419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59261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Melatonin</a:t>
            </a:r>
          </a:p>
          <a:p>
            <a:pPr algn="just"/>
            <a:r>
              <a:rPr lang="tr-TR" altLang="tr-TR" sz="2000"/>
              <a:t>Melatonin is a hormone secreted by the </a:t>
            </a:r>
            <a:r>
              <a:rPr lang="tr-TR" altLang="tr-TR" sz="2000" b="1"/>
              <a:t>pineal (epiphysis) gland </a:t>
            </a:r>
            <a:r>
              <a:rPr lang="tr-TR" altLang="tr-TR" sz="2000"/>
              <a:t>located at the back of hypothalamus.</a:t>
            </a:r>
          </a:p>
          <a:p>
            <a:pPr algn="just"/>
            <a:r>
              <a:rPr lang="tr-TR" altLang="tr-TR" sz="2000"/>
              <a:t>It displays its effect by starting and ending the sexually active season in poliestric animals (sheep, goat, horse).</a:t>
            </a:r>
          </a:p>
          <a:p>
            <a:pPr algn="just"/>
            <a:r>
              <a:rPr lang="tr-TR" altLang="tr-TR" sz="2000"/>
              <a:t>The impulses regarding light in the eyes are transformed into neurological impulses in the retina and these neurological impulses travel to the </a:t>
            </a:r>
            <a:r>
              <a:rPr lang="tr-TR" altLang="tr-TR" sz="2000" b="1"/>
              <a:t>suprachiasmatic nucleus </a:t>
            </a:r>
            <a:r>
              <a:rPr lang="tr-TR" altLang="tr-TR" sz="2000"/>
              <a:t>located in front of hypothalamus which determines the secretion rhythm of the pineal gland directly by </a:t>
            </a:r>
            <a:r>
              <a:rPr lang="tr-TR" altLang="tr-TR" sz="2000" b="1"/>
              <a:t>retino-hypothalamic pathway.</a:t>
            </a:r>
            <a:endParaRPr lang="tr-TR" altLang="tr-TR" sz="2000"/>
          </a:p>
          <a:p>
            <a:pPr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6890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 noChangeArrowheads="1"/>
          </p:cNvSpPr>
          <p:nvPr>
            <p:ph type="title"/>
          </p:nvPr>
        </p:nvSpPr>
        <p:spPr>
          <a:xfrm>
            <a:off x="2855913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Reproductive Endocrinology</a:t>
            </a:r>
          </a:p>
        </p:txBody>
      </p:sp>
      <p:sp>
        <p:nvSpPr>
          <p:cNvPr id="4301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74825" y="1412876"/>
            <a:ext cx="6624638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 Melatonin</a:t>
            </a:r>
          </a:p>
          <a:p>
            <a:pPr algn="just"/>
            <a:r>
              <a:rPr lang="tr-TR" altLang="tr-TR" sz="2200"/>
              <a:t>Signals emenating from the suprachiasmatic nucleus are transferred through the </a:t>
            </a:r>
            <a:r>
              <a:rPr lang="tr-TR" altLang="tr-TR" sz="2200" b="1"/>
              <a:t>preganglionic </a:t>
            </a:r>
            <a:r>
              <a:rPr lang="tr-TR" altLang="tr-TR" sz="2200"/>
              <a:t>and</a:t>
            </a:r>
            <a:r>
              <a:rPr lang="tr-TR" altLang="tr-TR" sz="2200" b="1"/>
              <a:t> postganglionic fibers</a:t>
            </a:r>
            <a:r>
              <a:rPr lang="tr-TR" altLang="tr-TR" sz="2200"/>
              <a:t> to the </a:t>
            </a:r>
            <a:r>
              <a:rPr lang="tr-TR" altLang="tr-TR" sz="2200" b="1"/>
              <a:t>pineolocytes</a:t>
            </a:r>
            <a:r>
              <a:rPr lang="tr-TR" altLang="tr-TR" sz="2200"/>
              <a:t> which are the main cells of the pineal gland.</a:t>
            </a:r>
          </a:p>
          <a:p>
            <a:pPr algn="just"/>
            <a:r>
              <a:rPr lang="tr-TR" altLang="tr-TR" sz="2200" b="1"/>
              <a:t>The pineal gland </a:t>
            </a:r>
            <a:r>
              <a:rPr lang="tr-TR" altLang="tr-TR" sz="2200"/>
              <a:t>changes the </a:t>
            </a:r>
            <a:r>
              <a:rPr lang="tr-TR" altLang="tr-TR" sz="2200" b="1"/>
              <a:t>melatonin </a:t>
            </a:r>
            <a:r>
              <a:rPr lang="tr-TR" altLang="tr-TR" sz="2200"/>
              <a:t>secretion levels in accordance with duration of daylight depending on the neural information coming from the eyes.</a:t>
            </a:r>
          </a:p>
          <a:p>
            <a:pPr algn="just"/>
            <a:r>
              <a:rPr lang="tr-TR" altLang="tr-TR" sz="2200"/>
              <a:t>Darkness increases the sympathic neural activity on the pineal gland, thus increasing melatonin secretion rate.</a:t>
            </a:r>
          </a:p>
        </p:txBody>
      </p:sp>
    </p:spTree>
    <p:extLst>
      <p:ext uri="{BB962C8B-B14F-4D97-AF65-F5344CB8AC3E}">
        <p14:creationId xmlns:p14="http://schemas.microsoft.com/office/powerpoint/2010/main" val="118451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4" y="1600201"/>
            <a:ext cx="6264275" cy="4525963"/>
          </a:xfrm>
        </p:spPr>
        <p:txBody>
          <a:bodyPr/>
          <a:lstStyle/>
          <a:p>
            <a:pPr algn="just"/>
            <a:r>
              <a:rPr lang="tr-TR" altLang="tr-TR" b="1" smtClean="0"/>
              <a:t>Estrus (heat) </a:t>
            </a:r>
            <a:r>
              <a:rPr lang="tr-TR" altLang="tr-TR" smtClean="0"/>
              <a:t>is one of the main characteristic events and it is a state in which female animals show physiological and psychological effects and </a:t>
            </a:r>
            <a:r>
              <a:rPr lang="tr-TR" altLang="tr-TR" b="1" smtClean="0"/>
              <a:t>accept the male</a:t>
            </a:r>
            <a:r>
              <a:rPr lang="tr-TR" altLang="tr-TR" smtClean="0"/>
              <a:t>. </a:t>
            </a:r>
          </a:p>
          <a:p>
            <a:pPr algn="just"/>
            <a:r>
              <a:rPr lang="tr-TR" altLang="tr-TR" b="1" smtClean="0"/>
              <a:t>Sexual cycle </a:t>
            </a:r>
            <a:r>
              <a:rPr lang="tr-TR" altLang="tr-TR" smtClean="0"/>
              <a:t>is the time passed from the start of one heat to the start of the next heat. </a:t>
            </a:r>
          </a:p>
        </p:txBody>
      </p:sp>
      <p:sp>
        <p:nvSpPr>
          <p:cNvPr id="48131" name="1 Başlık"/>
          <p:cNvSpPr>
            <a:spLocks noGrp="1" noChangeArrowheads="1"/>
          </p:cNvSpPr>
          <p:nvPr>
            <p:ph type="title"/>
          </p:nvPr>
        </p:nvSpPr>
        <p:spPr>
          <a:xfrm>
            <a:off x="2424113" y="685800"/>
            <a:ext cx="7466012" cy="731838"/>
          </a:xfrm>
        </p:spPr>
        <p:txBody>
          <a:bodyPr/>
          <a:lstStyle/>
          <a:p>
            <a:r>
              <a:rPr lang="tr-TR" altLang="tr-TR" b="1" smtClean="0"/>
              <a:t>Sexual Cycle in Female Animals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467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264275" cy="4525963"/>
          </a:xfrm>
        </p:spPr>
        <p:txBody>
          <a:bodyPr/>
          <a:lstStyle/>
          <a:p>
            <a:pPr algn="just"/>
            <a:r>
              <a:rPr lang="tr-TR" altLang="tr-TR" b="1" smtClean="0"/>
              <a:t>The sexual cycle </a:t>
            </a:r>
            <a:r>
              <a:rPr lang="tr-TR" altLang="tr-TR" smtClean="0"/>
              <a:t>varies among species and consists of 5 stages; </a:t>
            </a:r>
            <a:r>
              <a:rPr lang="tr-TR" altLang="tr-TR" b="1" smtClean="0"/>
              <a:t>proestrus, estrus, metaestrus, diestrus</a:t>
            </a:r>
            <a:r>
              <a:rPr lang="tr-TR" altLang="tr-TR" smtClean="0"/>
              <a:t> and </a:t>
            </a:r>
            <a:r>
              <a:rPr lang="tr-TR" altLang="tr-TR" b="1" smtClean="0"/>
              <a:t>anestrus.</a:t>
            </a:r>
            <a:endParaRPr lang="tr-TR" altLang="tr-TR" smtClean="0"/>
          </a:p>
          <a:p>
            <a:pPr algn="just"/>
            <a:r>
              <a:rPr lang="tr-TR" altLang="tr-TR" smtClean="0"/>
              <a:t>Proestrus and estrus are </a:t>
            </a:r>
            <a:r>
              <a:rPr lang="tr-TR" altLang="tr-TR" b="1" smtClean="0"/>
              <a:t>follicular phase</a:t>
            </a:r>
            <a:r>
              <a:rPr lang="tr-TR" altLang="tr-TR" smtClean="0"/>
              <a:t>,</a:t>
            </a:r>
          </a:p>
          <a:p>
            <a:pPr algn="just">
              <a:buFontTx/>
              <a:buNone/>
            </a:pPr>
            <a:r>
              <a:rPr lang="tr-TR" altLang="tr-TR" smtClean="0"/>
              <a:t>    metaestrus and diestrus are </a:t>
            </a:r>
            <a:r>
              <a:rPr lang="tr-TR" altLang="tr-TR" b="1" smtClean="0"/>
              <a:t>luteal phase.</a:t>
            </a:r>
            <a:endParaRPr lang="tr-TR" altLang="tr-TR" smtClean="0"/>
          </a:p>
          <a:p>
            <a:pPr algn="just">
              <a:buFontTx/>
              <a:buNone/>
            </a:pPr>
            <a:r>
              <a:rPr lang="tr-TR" altLang="tr-TR" smtClean="0"/>
              <a:t>   </a:t>
            </a:r>
          </a:p>
          <a:p>
            <a:pPr algn="just"/>
            <a:endParaRPr lang="tr-TR" altLang="tr-TR" smtClean="0"/>
          </a:p>
          <a:p>
            <a:pPr algn="just"/>
            <a:endParaRPr lang="tr-TR" altLang="tr-TR" smtClean="0"/>
          </a:p>
        </p:txBody>
      </p:sp>
      <p:sp>
        <p:nvSpPr>
          <p:cNvPr id="49155" name="1 Başlık"/>
          <p:cNvSpPr>
            <a:spLocks noGrp="1" noChangeArrowheads="1"/>
          </p:cNvSpPr>
          <p:nvPr>
            <p:ph type="title"/>
          </p:nvPr>
        </p:nvSpPr>
        <p:spPr>
          <a:xfrm>
            <a:off x="2424113" y="685800"/>
            <a:ext cx="7466012" cy="731838"/>
          </a:xfrm>
        </p:spPr>
        <p:txBody>
          <a:bodyPr/>
          <a:lstStyle/>
          <a:p>
            <a:r>
              <a:rPr lang="tr-TR" altLang="tr-TR" b="1" smtClean="0"/>
              <a:t>Sexual Cycle in Female Animals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829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8" y="1600201"/>
            <a:ext cx="74168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Animals are divided according to their cyclic activities;</a:t>
            </a:r>
          </a:p>
          <a:p>
            <a:pPr algn="just"/>
            <a:r>
              <a:rPr lang="tr-TR" altLang="tr-TR" b="1" smtClean="0"/>
              <a:t>Monoestric animals </a:t>
            </a:r>
          </a:p>
          <a:p>
            <a:pPr algn="just">
              <a:buFontTx/>
              <a:buNone/>
            </a:pPr>
            <a:r>
              <a:rPr lang="tr-TR" altLang="tr-TR" smtClean="0"/>
              <a:t>    - Dog and carnivore wild animals</a:t>
            </a:r>
          </a:p>
          <a:p>
            <a:pPr algn="just"/>
            <a:r>
              <a:rPr lang="tr-TR" altLang="tr-TR" b="1" smtClean="0"/>
              <a:t>Polyestric animals</a:t>
            </a:r>
          </a:p>
          <a:p>
            <a:pPr algn="just">
              <a:buFontTx/>
              <a:buNone/>
            </a:pPr>
            <a:r>
              <a:rPr lang="tr-TR" altLang="tr-TR" smtClean="0"/>
              <a:t>    - Cattle and swine</a:t>
            </a:r>
          </a:p>
          <a:p>
            <a:pPr algn="just"/>
            <a:r>
              <a:rPr lang="tr-TR" altLang="tr-TR" b="1" smtClean="0"/>
              <a:t>Seasonal Polyestric animals</a:t>
            </a:r>
          </a:p>
          <a:p>
            <a:pPr algn="just">
              <a:buFontTx/>
              <a:buNone/>
            </a:pPr>
            <a:r>
              <a:rPr lang="tr-TR" altLang="tr-TR" smtClean="0"/>
              <a:t>    - Horse, sheep, goat and cat</a:t>
            </a:r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846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Geniş ekran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Endocrinology</dc:title>
  <dc:creator>Tuna</dc:creator>
  <cp:lastModifiedBy>Tuna</cp:lastModifiedBy>
  <cp:revision>1</cp:revision>
  <dcterms:created xsi:type="dcterms:W3CDTF">2021-05-18T12:25:05Z</dcterms:created>
  <dcterms:modified xsi:type="dcterms:W3CDTF">2021-05-18T12:25:08Z</dcterms:modified>
</cp:coreProperties>
</file>