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134"/>
  </p:notesMasterIdLst>
  <p:sldIdLst>
    <p:sldId id="256" r:id="rId2"/>
    <p:sldId id="257" r:id="rId3"/>
    <p:sldId id="258" r:id="rId4"/>
    <p:sldId id="259" r:id="rId5"/>
    <p:sldId id="260" r:id="rId6"/>
    <p:sldId id="261" r:id="rId7"/>
    <p:sldId id="262" r:id="rId8"/>
    <p:sldId id="263" r:id="rId9"/>
    <p:sldId id="264" r:id="rId10"/>
    <p:sldId id="265" r:id="rId11"/>
    <p:sldId id="392" r:id="rId12"/>
    <p:sldId id="397" r:id="rId13"/>
    <p:sldId id="393" r:id="rId14"/>
    <p:sldId id="396" r:id="rId15"/>
    <p:sldId id="407" r:id="rId16"/>
    <p:sldId id="394" r:id="rId17"/>
    <p:sldId id="395" r:id="rId18"/>
    <p:sldId id="401" r:id="rId19"/>
    <p:sldId id="398" r:id="rId20"/>
    <p:sldId id="409" r:id="rId21"/>
    <p:sldId id="410"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8" r:id="rId75"/>
    <p:sldId id="319" r:id="rId76"/>
    <p:sldId id="321" r:id="rId77"/>
    <p:sldId id="323" r:id="rId78"/>
    <p:sldId id="324" r:id="rId79"/>
    <p:sldId id="325" r:id="rId80"/>
    <p:sldId id="329" r:id="rId81"/>
    <p:sldId id="326" r:id="rId82"/>
    <p:sldId id="328" r:id="rId83"/>
    <p:sldId id="330" r:id="rId84"/>
    <p:sldId id="331" r:id="rId85"/>
    <p:sldId id="337" r:id="rId86"/>
    <p:sldId id="338" r:id="rId87"/>
    <p:sldId id="339" r:id="rId88"/>
    <p:sldId id="340" r:id="rId89"/>
    <p:sldId id="341" r:id="rId90"/>
    <p:sldId id="342" r:id="rId91"/>
    <p:sldId id="343" r:id="rId92"/>
    <p:sldId id="345" r:id="rId93"/>
    <p:sldId id="347" r:id="rId94"/>
    <p:sldId id="348" r:id="rId95"/>
    <p:sldId id="346" r:id="rId96"/>
    <p:sldId id="349" r:id="rId97"/>
    <p:sldId id="350" r:id="rId98"/>
    <p:sldId id="351" r:id="rId99"/>
    <p:sldId id="352" r:id="rId100"/>
    <p:sldId id="399" r:id="rId101"/>
    <p:sldId id="412" r:id="rId102"/>
    <p:sldId id="413" r:id="rId103"/>
    <p:sldId id="353" r:id="rId104"/>
    <p:sldId id="354" r:id="rId105"/>
    <p:sldId id="402" r:id="rId106"/>
    <p:sldId id="355" r:id="rId107"/>
    <p:sldId id="356" r:id="rId108"/>
    <p:sldId id="357" r:id="rId109"/>
    <p:sldId id="359" r:id="rId110"/>
    <p:sldId id="360" r:id="rId111"/>
    <p:sldId id="361" r:id="rId112"/>
    <p:sldId id="363" r:id="rId113"/>
    <p:sldId id="364" r:id="rId114"/>
    <p:sldId id="365" r:id="rId115"/>
    <p:sldId id="369" r:id="rId116"/>
    <p:sldId id="370" r:id="rId117"/>
    <p:sldId id="371" r:id="rId118"/>
    <p:sldId id="372" r:id="rId119"/>
    <p:sldId id="373" r:id="rId120"/>
    <p:sldId id="376" r:id="rId121"/>
    <p:sldId id="377" r:id="rId122"/>
    <p:sldId id="374" r:id="rId123"/>
    <p:sldId id="375" r:id="rId124"/>
    <p:sldId id="403" r:id="rId125"/>
    <p:sldId id="404" r:id="rId126"/>
    <p:sldId id="378" r:id="rId127"/>
    <p:sldId id="380" r:id="rId128"/>
    <p:sldId id="385" r:id="rId129"/>
    <p:sldId id="386" r:id="rId130"/>
    <p:sldId id="387" r:id="rId131"/>
    <p:sldId id="388" r:id="rId132"/>
    <p:sldId id="390" r:id="rId1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G" initials="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4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7" autoAdjust="0"/>
    <p:restoredTop sz="91525" autoAdjust="0"/>
  </p:normalViewPr>
  <p:slideViewPr>
    <p:cSldViewPr>
      <p:cViewPr varScale="1">
        <p:scale>
          <a:sx n="70" d="100"/>
          <a:sy n="70" d="100"/>
        </p:scale>
        <p:origin x="22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1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486587-CA7D-45A4-B314-39A3B88C425B}" type="datetimeFigureOut">
              <a:rPr lang="tr-TR" smtClean="0"/>
              <a:pPr/>
              <a:t>7.3.2018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5DFBA-2E45-418C-BDF7-1AEA138E842B}" type="slidenum">
              <a:rPr lang="tr-TR" smtClean="0"/>
              <a:pPr/>
              <a:t>‹#›</a:t>
            </a:fld>
            <a:endParaRPr lang="tr-TR"/>
          </a:p>
        </p:txBody>
      </p:sp>
    </p:spTree>
    <p:extLst>
      <p:ext uri="{BB962C8B-B14F-4D97-AF65-F5344CB8AC3E}">
        <p14:creationId xmlns:p14="http://schemas.microsoft.com/office/powerpoint/2010/main" val="376853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775DFBA-2E45-418C-BDF7-1AEA138E842B}" type="slidenum">
              <a:rPr lang="tr-TR" smtClean="0"/>
              <a:pPr/>
              <a:t>3</a:t>
            </a:fld>
            <a:endParaRPr lang="tr-TR"/>
          </a:p>
        </p:txBody>
      </p:sp>
    </p:spTree>
    <p:extLst>
      <p:ext uri="{BB962C8B-B14F-4D97-AF65-F5344CB8AC3E}">
        <p14:creationId xmlns:p14="http://schemas.microsoft.com/office/powerpoint/2010/main" val="4197572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2F00B5C1-25D0-4693-9F1F-F485CE0B4254}" type="datetime1">
              <a:rPr lang="tr-TR" smtClean="0"/>
              <a:pPr/>
              <a:t>7.3.2018</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D726C5DE-125C-4382-BB41-26E19ABBDBAA}"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12BB3CCC-5658-4F27-A1C2-D24C0003BC50}" type="datetime1">
              <a:rPr lang="tr-TR" smtClean="0"/>
              <a:pPr/>
              <a:t>7.3.2018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D726C5DE-125C-4382-BB41-26E19ABBDBA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E3FA787C-501F-48EC-83F6-768E76AEF8C5}" type="datetime1">
              <a:rPr lang="tr-TR" smtClean="0"/>
              <a:pPr/>
              <a:t>7.3.2018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D726C5DE-125C-4382-BB41-26E19ABBDBA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88D8120B-B980-4901-956A-9B4545586D9A}" type="datetime1">
              <a:rPr lang="tr-TR" smtClean="0"/>
              <a:pPr/>
              <a:t>7.3.2018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D726C5DE-125C-4382-BB41-26E19ABBDBA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BFDC6103-95A7-4BBB-8F38-01B35B9C8172}" type="datetime1">
              <a:rPr lang="tr-TR" smtClean="0"/>
              <a:pPr/>
              <a:t>7.3.2018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D726C5DE-125C-4382-BB41-26E19ABBDBAA}"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6762D2DE-2B49-49B7-895C-D1C886A9CC02}" type="datetime1">
              <a:rPr lang="tr-TR" smtClean="0"/>
              <a:pPr/>
              <a:t>7.3.2018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D726C5DE-125C-4382-BB41-26E19ABBDBA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0B59F2B0-995F-442A-861A-0EF9F75FD75A}" type="datetime1">
              <a:rPr lang="tr-TR" smtClean="0"/>
              <a:pPr/>
              <a:t>7.3.2018</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D726C5DE-125C-4382-BB41-26E19ABBDBA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B49217D3-A004-46A9-8A32-51A3CCD44AD6}" type="datetime1">
              <a:rPr lang="tr-TR" smtClean="0"/>
              <a:pPr/>
              <a:t>7.3.2018</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D726C5DE-125C-4382-BB41-26E19ABBDBA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1F3CA935-F0F6-499F-A23D-6D342C52A16E}" type="datetime1">
              <a:rPr lang="tr-TR" smtClean="0"/>
              <a:pPr/>
              <a:t>7.3.2018</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D726C5DE-125C-4382-BB41-26E19ABBDBAA}"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E25AEF30-9E39-4D42-8982-530F0838B45B}" type="datetime1">
              <a:rPr lang="tr-TR" smtClean="0"/>
              <a:pPr/>
              <a:t>7.3.2018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D726C5DE-125C-4382-BB41-26E19ABBDBA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E40477AA-C88E-4F4B-83CD-B5BA16FF9F51}" type="datetime1">
              <a:rPr lang="tr-TR" smtClean="0"/>
              <a:pPr/>
              <a:t>7.3.2018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D726C5DE-125C-4382-BB41-26E19ABBDBAA}"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4388A36-0F04-402C-A4D3-5AD2719B6B6F}" type="datetime1">
              <a:rPr lang="tr-TR" smtClean="0"/>
              <a:pPr/>
              <a:t>7.3.2018</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726C5DE-125C-4382-BB41-26E19ABBDBAA}"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908721"/>
            <a:ext cx="7772400" cy="2016224"/>
          </a:xfrm>
        </p:spPr>
        <p:txBody>
          <a:bodyPr>
            <a:normAutofit/>
          </a:bodyPr>
          <a:lstStyle/>
          <a:p>
            <a:pPr algn="ctr"/>
            <a:r>
              <a:rPr lang="tr-TR" b="1" dirty="0" smtClean="0">
                <a:solidFill>
                  <a:srgbClr val="7030A0"/>
                </a:solidFill>
              </a:rPr>
              <a:t>TEŞHİS İLİŞKİLİ GRUPLAR</a:t>
            </a:r>
            <a:br>
              <a:rPr lang="tr-TR" b="1" dirty="0" smtClean="0">
                <a:solidFill>
                  <a:srgbClr val="7030A0"/>
                </a:solidFill>
              </a:rPr>
            </a:br>
            <a:r>
              <a:rPr lang="tr-TR" b="1" dirty="0" smtClean="0">
                <a:solidFill>
                  <a:srgbClr val="7030A0"/>
                </a:solidFill>
              </a:rPr>
              <a:t>(DRG)</a:t>
            </a:r>
            <a:endParaRPr lang="tr-TR" b="1" dirty="0">
              <a:solidFill>
                <a:srgbClr val="7030A0"/>
              </a:solidFill>
            </a:endParaRPr>
          </a:p>
        </p:txBody>
      </p:sp>
      <p:sp>
        <p:nvSpPr>
          <p:cNvPr id="3" name="2 Alt Başlık"/>
          <p:cNvSpPr>
            <a:spLocks noGrp="1"/>
          </p:cNvSpPr>
          <p:nvPr>
            <p:ph type="subTitle" idx="1"/>
          </p:nvPr>
        </p:nvSpPr>
        <p:spPr>
          <a:xfrm>
            <a:off x="1432560" y="3645024"/>
            <a:ext cx="7406640" cy="3212976"/>
          </a:xfrm>
        </p:spPr>
        <p:txBody>
          <a:bodyPr>
            <a:normAutofit/>
          </a:bodyPr>
          <a:lstStyle/>
          <a:p>
            <a:endParaRPr lang="tr-TR" sz="3000" dirty="0" smtClean="0">
              <a:solidFill>
                <a:srgbClr val="002060"/>
              </a:solidFill>
            </a:endParaRPr>
          </a:p>
          <a:p>
            <a:r>
              <a:rPr lang="tr-TR" sz="3000" dirty="0" smtClean="0">
                <a:solidFill>
                  <a:srgbClr val="002060"/>
                </a:solidFill>
              </a:rPr>
              <a:t> </a:t>
            </a:r>
            <a:endParaRPr lang="tr-TR" sz="3000" dirty="0" smtClean="0">
              <a:solidFill>
                <a:srgbClr val="002060"/>
              </a:solidFill>
            </a:endParaRPr>
          </a:p>
        </p:txBody>
      </p:sp>
      <p:sp>
        <p:nvSpPr>
          <p:cNvPr id="4" name="3 Slayt Numarası Yer Tutucusu"/>
          <p:cNvSpPr>
            <a:spLocks noGrp="1"/>
          </p:cNvSpPr>
          <p:nvPr>
            <p:ph type="sldNum" sz="quarter" idx="12"/>
          </p:nvPr>
        </p:nvSpPr>
        <p:spPr/>
        <p:txBody>
          <a:bodyPr/>
          <a:lstStyle/>
          <a:p>
            <a:fld id="{D726C5DE-125C-4382-BB41-26E19ABBDBAA}" type="slidenum">
              <a:rPr lang="tr-TR" smtClean="0"/>
              <a:pPr/>
              <a:t>1</a:t>
            </a:fld>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dirty="0" smtClean="0">
                <a:solidFill>
                  <a:srgbClr val="7030A0"/>
                </a:solidFill>
              </a:rPr>
              <a:t>ICD-10-AM ile</a:t>
            </a:r>
          </a:p>
          <a:p>
            <a:pPr>
              <a:buFont typeface="Wingdings" pitchFamily="2" charset="2"/>
              <a:buChar char="Ø"/>
            </a:pPr>
            <a:r>
              <a:rPr lang="tr-TR" dirty="0" smtClean="0"/>
              <a:t>Hastalıklara ilişkin tanılar</a:t>
            </a:r>
          </a:p>
          <a:p>
            <a:pPr>
              <a:buFont typeface="Wingdings" pitchFamily="2" charset="2"/>
              <a:buChar char="Ø"/>
            </a:pPr>
            <a:r>
              <a:rPr lang="tr-TR" dirty="0" smtClean="0"/>
              <a:t>Hastalıkların tanı ve tedavisinde uygulanan İşlemler (ACHI)</a:t>
            </a:r>
          </a:p>
          <a:p>
            <a:pPr>
              <a:buFont typeface="Wingdings" pitchFamily="2" charset="2"/>
              <a:buChar char="Ø"/>
            </a:pPr>
            <a:r>
              <a:rPr lang="tr-TR" dirty="0" smtClean="0"/>
              <a:t>Sağlık durumunu etkileyen faktörler</a:t>
            </a:r>
          </a:p>
          <a:p>
            <a:pPr>
              <a:buFont typeface="Wingdings" pitchFamily="2" charset="2"/>
              <a:buChar char="Ø"/>
            </a:pPr>
            <a:r>
              <a:rPr lang="tr-TR" dirty="0" smtClean="0"/>
              <a:t>Semptomlar, belirtiler ve anormal klinik bulgular sınıflandırılmış ve kodlanmıştır.  </a:t>
            </a:r>
          </a:p>
          <a:p>
            <a:endParaRPr lang="tr-TR" dirty="0"/>
          </a:p>
        </p:txBody>
      </p:sp>
      <p:sp>
        <p:nvSpPr>
          <p:cNvPr id="4" name="3 Slayt Numarası Yer Tutucusu"/>
          <p:cNvSpPr>
            <a:spLocks noGrp="1"/>
          </p:cNvSpPr>
          <p:nvPr>
            <p:ph type="sldNum" sz="quarter" idx="12"/>
          </p:nvPr>
        </p:nvSpPr>
        <p:spPr/>
        <p:txBody>
          <a:bodyPr>
            <a:normAutofit/>
          </a:bodyPr>
          <a:lstStyle/>
          <a:p>
            <a:fld id="{D726C5DE-125C-4382-BB41-26E19ABBDBAA}" type="slidenum">
              <a:rPr lang="tr-TR" smtClean="0"/>
              <a:pPr/>
              <a:t>10</a:t>
            </a:fld>
            <a:endParaRPr lang="tr-T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Unutmayın!!!</a:t>
            </a:r>
            <a:endParaRPr lang="tr-TR" dirty="0">
              <a:solidFill>
                <a:srgbClr val="FF0000"/>
              </a:solidFill>
            </a:endParaRPr>
          </a:p>
        </p:txBody>
      </p:sp>
      <p:sp>
        <p:nvSpPr>
          <p:cNvPr id="3" name="2 İçerik Yer Tutucusu"/>
          <p:cNvSpPr>
            <a:spLocks noGrp="1"/>
          </p:cNvSpPr>
          <p:nvPr>
            <p:ph idx="1"/>
          </p:nvPr>
        </p:nvSpPr>
        <p:spPr>
          <a:xfrm>
            <a:off x="971600" y="1600200"/>
            <a:ext cx="7715200" cy="5257800"/>
          </a:xfrm>
        </p:spPr>
        <p:txBody>
          <a:bodyPr>
            <a:normAutofit fontScale="85000" lnSpcReduction="20000"/>
          </a:bodyPr>
          <a:lstStyle/>
          <a:p>
            <a:pPr>
              <a:buFont typeface="Wingdings" pitchFamily="2" charset="2"/>
              <a:buChar char="Ø"/>
            </a:pPr>
            <a:r>
              <a:rPr lang="tr-TR" dirty="0" smtClean="0"/>
              <a:t>Kodlama işlemi yaparken mevcut ödeme sistemlerinden olan SUT kurallarına göre TİG kodlamalarını yapmaya çalışmak hatalara neden olmaktadır</a:t>
            </a:r>
          </a:p>
          <a:p>
            <a:pPr>
              <a:buFont typeface="Wingdings" pitchFamily="2" charset="2"/>
              <a:buChar char="Ø"/>
            </a:pPr>
            <a:r>
              <a:rPr lang="tr-TR" b="1" dirty="0" smtClean="0">
                <a:solidFill>
                  <a:srgbClr val="7030A0"/>
                </a:solidFill>
              </a:rPr>
              <a:t>e-kitap’ta kodu bulunan her tanı veya işlem kodlanacaktır diye bir kural yoktur!!!</a:t>
            </a:r>
          </a:p>
          <a:p>
            <a:pPr>
              <a:buFont typeface="Wingdings" pitchFamily="2" charset="2"/>
              <a:buChar char="Ø"/>
            </a:pPr>
            <a:r>
              <a:rPr lang="tr-TR" dirty="0" smtClean="0"/>
              <a:t>Aylık çalışmalarımızda ve yapılan analizlerde hala </a:t>
            </a:r>
            <a:r>
              <a:rPr lang="tr-TR" dirty="0" err="1" smtClean="0"/>
              <a:t>nebulizatörle</a:t>
            </a:r>
            <a:r>
              <a:rPr lang="tr-TR" dirty="0" smtClean="0"/>
              <a:t> ilaç uygulaması, hasta </a:t>
            </a:r>
            <a:r>
              <a:rPr lang="tr-TR" dirty="0" err="1" smtClean="0"/>
              <a:t>refakatı</a:t>
            </a:r>
            <a:r>
              <a:rPr lang="tr-TR" dirty="0" smtClean="0"/>
              <a:t>, oral ve IV farmakolojik ajan uygulanmaları, </a:t>
            </a:r>
            <a:r>
              <a:rPr lang="tr-TR" dirty="0" err="1" smtClean="0"/>
              <a:t>konsultasyonlar</a:t>
            </a:r>
            <a:r>
              <a:rPr lang="tr-TR" dirty="0" smtClean="0"/>
              <a:t>, ANT takibi, cerrahi öncesi anestezi değerlendirmesi vs gibi kodların,istisnai  durumları haricinde rutin olarak kodlanmalarının uygun olmadığı derslerde belirtildiği halde en çok kodlananlar arasında ilk sıralarda olması dikkat çekmektedir.</a:t>
            </a:r>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100</a:t>
            </a:fld>
            <a:endParaRPr lang="tr-T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9218" name="Picture 2"/>
          <p:cNvPicPr>
            <a:picLocks noGrp="1" noChangeAspect="1" noChangeArrowheads="1"/>
          </p:cNvPicPr>
          <p:nvPr>
            <p:ph idx="1"/>
          </p:nvPr>
        </p:nvPicPr>
        <p:blipFill>
          <a:blip r:embed="rId2" cstate="print"/>
          <a:srcRect t="3801" b="4851"/>
          <a:stretch>
            <a:fillRect/>
          </a:stretch>
        </p:blipFill>
        <p:spPr bwMode="auto">
          <a:xfrm>
            <a:off x="0" y="0"/>
            <a:ext cx="9144000" cy="6858000"/>
          </a:xfrm>
          <a:prstGeom prst="rect">
            <a:avLst/>
          </a:prstGeom>
          <a:noFill/>
          <a:ln w="9525">
            <a:noFill/>
            <a:miter lim="800000"/>
            <a:headEnd/>
            <a:tailEnd/>
          </a:ln>
          <a:effectLst/>
        </p:spPr>
      </p:pic>
      <p:sp>
        <p:nvSpPr>
          <p:cNvPr id="4" name="3 Slayt Numarası Yer Tutucusu"/>
          <p:cNvSpPr>
            <a:spLocks noGrp="1"/>
          </p:cNvSpPr>
          <p:nvPr>
            <p:ph type="sldNum" sz="quarter" idx="12"/>
          </p:nvPr>
        </p:nvSpPr>
        <p:spPr/>
        <p:txBody>
          <a:bodyPr/>
          <a:lstStyle/>
          <a:p>
            <a:fld id="{D726C5DE-125C-4382-BB41-26E19ABBDBAA}" type="slidenum">
              <a:rPr lang="tr-TR" smtClean="0"/>
              <a:pPr/>
              <a:t>101</a:t>
            </a:fld>
            <a:endParaRPr lang="tr-TR"/>
          </a:p>
        </p:txBody>
      </p:sp>
      <p:sp>
        <p:nvSpPr>
          <p:cNvPr id="6" name="5 Metin kutusu"/>
          <p:cNvSpPr txBox="1"/>
          <p:nvPr/>
        </p:nvSpPr>
        <p:spPr>
          <a:xfrm>
            <a:off x="827584" y="1340768"/>
            <a:ext cx="2286016" cy="369332"/>
          </a:xfrm>
          <a:prstGeom prst="rect">
            <a:avLst/>
          </a:prstGeom>
          <a:solidFill>
            <a:srgbClr val="00B0F0"/>
          </a:solidFill>
        </p:spPr>
        <p:txBody>
          <a:bodyPr wrap="square" rtlCol="0">
            <a:spAutoFit/>
          </a:bodyPr>
          <a:lstStyle/>
          <a:p>
            <a:endParaRPr lang="tr-TR" dirty="0"/>
          </a:p>
        </p:txBody>
      </p:sp>
      <p:sp>
        <p:nvSpPr>
          <p:cNvPr id="7" name="6 Metin kutusu"/>
          <p:cNvSpPr txBox="1"/>
          <p:nvPr/>
        </p:nvSpPr>
        <p:spPr>
          <a:xfrm>
            <a:off x="5429256" y="3500438"/>
            <a:ext cx="1071570" cy="369332"/>
          </a:xfrm>
          <a:prstGeom prst="rect">
            <a:avLst/>
          </a:prstGeom>
          <a:solidFill>
            <a:srgbClr val="00B0F0"/>
          </a:solidFill>
        </p:spPr>
        <p:txBody>
          <a:bodyPr wrap="square" rtlCol="0">
            <a:spAutoFit/>
          </a:bodyPr>
          <a:lstStyle/>
          <a:p>
            <a:endParaRPr lang="tr-TR"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42" name="Picture 2"/>
          <p:cNvPicPr>
            <a:picLocks noGrp="1" noChangeAspect="1" noChangeArrowheads="1"/>
          </p:cNvPicPr>
          <p:nvPr>
            <p:ph idx="1"/>
          </p:nvPr>
        </p:nvPicPr>
        <p:blipFill>
          <a:blip r:embed="rId2" cstate="print"/>
          <a:srcRect t="3801" b="4851"/>
          <a:stretch>
            <a:fillRect/>
          </a:stretch>
        </p:blipFill>
        <p:spPr bwMode="auto">
          <a:xfrm>
            <a:off x="0" y="0"/>
            <a:ext cx="9144000" cy="6858000"/>
          </a:xfrm>
          <a:prstGeom prst="rect">
            <a:avLst/>
          </a:prstGeom>
          <a:noFill/>
          <a:ln w="9525">
            <a:noFill/>
            <a:miter lim="800000"/>
            <a:headEnd/>
            <a:tailEnd/>
          </a:ln>
          <a:effectLst/>
        </p:spPr>
      </p:pic>
      <p:sp>
        <p:nvSpPr>
          <p:cNvPr id="4" name="3 Slayt Numarası Yer Tutucusu"/>
          <p:cNvSpPr>
            <a:spLocks noGrp="1"/>
          </p:cNvSpPr>
          <p:nvPr>
            <p:ph type="sldNum" sz="quarter" idx="12"/>
          </p:nvPr>
        </p:nvSpPr>
        <p:spPr/>
        <p:txBody>
          <a:bodyPr/>
          <a:lstStyle/>
          <a:p>
            <a:fld id="{D726C5DE-125C-4382-BB41-26E19ABBDBAA}" type="slidenum">
              <a:rPr lang="tr-TR" smtClean="0"/>
              <a:pPr/>
              <a:t>102</a:t>
            </a:fld>
            <a:endParaRPr lang="tr-TR"/>
          </a:p>
        </p:txBody>
      </p:sp>
      <p:sp>
        <p:nvSpPr>
          <p:cNvPr id="6" name="5 Metin kutusu"/>
          <p:cNvSpPr txBox="1"/>
          <p:nvPr/>
        </p:nvSpPr>
        <p:spPr>
          <a:xfrm>
            <a:off x="899592" y="1340768"/>
            <a:ext cx="2214578" cy="369332"/>
          </a:xfrm>
          <a:prstGeom prst="rect">
            <a:avLst/>
          </a:prstGeom>
          <a:solidFill>
            <a:srgbClr val="00B0F0"/>
          </a:solidFill>
        </p:spPr>
        <p:txBody>
          <a:bodyPr wrap="square" rtlCol="0">
            <a:spAutoFit/>
          </a:bodyPr>
          <a:lstStyle/>
          <a:p>
            <a:endParaRPr lang="tr-TR" dirty="0"/>
          </a:p>
        </p:txBody>
      </p:sp>
      <p:sp>
        <p:nvSpPr>
          <p:cNvPr id="7" name="6 Metin kutusu"/>
          <p:cNvSpPr txBox="1"/>
          <p:nvPr/>
        </p:nvSpPr>
        <p:spPr>
          <a:xfrm>
            <a:off x="5429256" y="3500438"/>
            <a:ext cx="1000132" cy="369332"/>
          </a:xfrm>
          <a:prstGeom prst="rect">
            <a:avLst/>
          </a:prstGeom>
          <a:solidFill>
            <a:srgbClr val="00B0F0"/>
          </a:solidFill>
        </p:spPr>
        <p:txBody>
          <a:bodyPr wrap="square" rtlCol="0">
            <a:spAutoFit/>
          </a:bodyPr>
          <a:lstStyle/>
          <a:p>
            <a:endParaRPr lang="tr-T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Çoklu /İki Taraflı İşlemler </a:t>
            </a:r>
            <a:br>
              <a:rPr lang="tr-TR" dirty="0" smtClean="0">
                <a:solidFill>
                  <a:srgbClr val="FF0000"/>
                </a:solidFill>
              </a:rPr>
            </a:br>
            <a:r>
              <a:rPr lang="tr-TR" dirty="0" smtClean="0">
                <a:solidFill>
                  <a:srgbClr val="FF0000"/>
                </a:solidFill>
              </a:rPr>
              <a:t> </a:t>
            </a:r>
            <a:r>
              <a:rPr lang="tr-TR" sz="4000" dirty="0" smtClean="0">
                <a:solidFill>
                  <a:srgbClr val="FF0000"/>
                </a:solidFill>
              </a:rPr>
              <a:t>(ACS 0020)</a:t>
            </a:r>
            <a:endParaRPr lang="tr-TR" dirty="0">
              <a:solidFill>
                <a:srgbClr val="FF0000"/>
              </a:solidFill>
            </a:endParaRPr>
          </a:p>
        </p:txBody>
      </p:sp>
      <p:sp>
        <p:nvSpPr>
          <p:cNvPr id="3" name="2 İçerik Yer Tutucusu"/>
          <p:cNvSpPr>
            <a:spLocks noGrp="1"/>
          </p:cNvSpPr>
          <p:nvPr>
            <p:ph idx="1"/>
          </p:nvPr>
        </p:nvSpPr>
        <p:spPr>
          <a:xfrm>
            <a:off x="971600" y="1600201"/>
            <a:ext cx="7715200" cy="3701008"/>
          </a:xfrm>
        </p:spPr>
        <p:txBody>
          <a:bodyPr/>
          <a:lstStyle/>
          <a:p>
            <a:pPr>
              <a:buClr>
                <a:srgbClr val="66FF66"/>
              </a:buClr>
              <a:buSzPct val="80000"/>
              <a:buFont typeface="Wingdings" pitchFamily="2" charset="2"/>
              <a:buChar char="Ø"/>
            </a:pPr>
            <a:r>
              <a:rPr lang="tr-TR" dirty="0" smtClean="0"/>
              <a:t>Bir işlem veya işlemler iki veya daha fazla bölge ile ilgiliyse veya anestezi ile yapılıyorsa, söz konusu işlem gerçekleştirilme sayısı kadar kodlanmalıdır.</a:t>
            </a:r>
          </a:p>
          <a:p>
            <a:pPr lvl="2">
              <a:buClr>
                <a:srgbClr val="66FF66"/>
              </a:buClr>
              <a:buFont typeface="Wingdings" pitchFamily="2" charset="2"/>
              <a:buChar char="Ø"/>
            </a:pPr>
            <a:r>
              <a:rPr lang="tr-TR" sz="2200" dirty="0" smtClean="0"/>
              <a:t>           </a:t>
            </a:r>
            <a:r>
              <a:rPr lang="tr-TR" sz="2200" dirty="0" err="1" smtClean="0"/>
              <a:t>Multipl</a:t>
            </a:r>
            <a:r>
              <a:rPr lang="tr-TR" sz="2200" dirty="0" smtClean="0"/>
              <a:t> deri lezyonlarının </a:t>
            </a:r>
            <a:r>
              <a:rPr lang="tr-TR" sz="2200" dirty="0" err="1" smtClean="0"/>
              <a:t>eksizyonu</a:t>
            </a:r>
            <a:endParaRPr lang="tr-TR" sz="2200" dirty="0" smtClean="0"/>
          </a:p>
          <a:p>
            <a:pPr lvl="2">
              <a:buClr>
                <a:srgbClr val="66FF66"/>
              </a:buClr>
              <a:buFont typeface="Wingdings" pitchFamily="2" charset="2"/>
              <a:buChar char="Ø"/>
            </a:pPr>
            <a:r>
              <a:rPr lang="tr-TR" sz="2200" dirty="0" smtClean="0"/>
              <a:t>	Üst göz kapağının çift taraflı rekonstrüksiyonu</a:t>
            </a:r>
          </a:p>
          <a:p>
            <a:pPr lvl="2">
              <a:buClr>
                <a:srgbClr val="66FF66"/>
              </a:buClr>
              <a:buFont typeface="Wingdings" pitchFamily="2" charset="2"/>
              <a:buChar char="Ø"/>
            </a:pPr>
            <a:r>
              <a:rPr lang="tr-TR" sz="2200" dirty="0" smtClean="0"/>
              <a:t>	Elin birden fazla </a:t>
            </a:r>
            <a:r>
              <a:rPr lang="tr-TR" sz="2200" dirty="0" err="1" smtClean="0"/>
              <a:t>tendon</a:t>
            </a:r>
            <a:r>
              <a:rPr lang="tr-TR" sz="2200" dirty="0" smtClean="0"/>
              <a:t> onarımı</a:t>
            </a:r>
          </a:p>
          <a:p>
            <a:pPr lvl="2">
              <a:buClr>
                <a:srgbClr val="66FF66"/>
              </a:buClr>
              <a:buFont typeface="Wingdings" pitchFamily="2" charset="2"/>
              <a:buChar char="Ø"/>
            </a:pPr>
            <a:r>
              <a:rPr lang="tr-TR" sz="2200" dirty="0" smtClean="0"/>
              <a:t>	</a:t>
            </a:r>
            <a:r>
              <a:rPr lang="tr-TR" sz="2200" dirty="0" err="1" smtClean="0"/>
              <a:t>Over</a:t>
            </a:r>
            <a:r>
              <a:rPr lang="tr-TR" sz="2200" dirty="0" smtClean="0"/>
              <a:t> kistlerin çift taraflı </a:t>
            </a:r>
            <a:r>
              <a:rPr lang="tr-TR" sz="2200" dirty="0" err="1" smtClean="0"/>
              <a:t>aspirasyonu</a:t>
            </a:r>
            <a:endParaRPr lang="tr-TR" sz="2200" dirty="0" smtClean="0"/>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103</a:t>
            </a:fld>
            <a:endParaRPr lang="tr-TR"/>
          </a:p>
        </p:txBody>
      </p:sp>
      <p:sp>
        <p:nvSpPr>
          <p:cNvPr id="5" name="Text Box 4" descr="Stationery"/>
          <p:cNvSpPr txBox="1">
            <a:spLocks noChangeArrowheads="1"/>
          </p:cNvSpPr>
          <p:nvPr/>
        </p:nvSpPr>
        <p:spPr bwMode="auto">
          <a:xfrm>
            <a:off x="971600" y="5301208"/>
            <a:ext cx="7955608" cy="1200329"/>
          </a:xfrm>
          <a:prstGeom prst="rect">
            <a:avLst/>
          </a:prstGeom>
          <a:blipFill dpi="0" rotWithShape="0">
            <a:blip r:embed="rId2" cstate="print"/>
            <a:srcRect/>
            <a:tile tx="0" ty="0" sx="100000" sy="100000" flip="none" algn="tl"/>
          </a:blipFill>
          <a:ln w="28575">
            <a:solidFill>
              <a:schemeClr val="tx1"/>
            </a:solidFill>
            <a:miter lim="800000"/>
            <a:headEnd/>
            <a:tailEnd/>
          </a:ln>
        </p:spPr>
        <p:txBody>
          <a:bodyPr wrap="square">
            <a:spAutoFit/>
          </a:bodyPr>
          <a:lstStyle/>
          <a:p>
            <a:pPr algn="l">
              <a:spcBef>
                <a:spcPct val="50000"/>
              </a:spcBef>
            </a:pPr>
            <a:r>
              <a:rPr lang="tr-TR" sz="1600" b="1" dirty="0">
                <a:latin typeface="Arial" charset="0"/>
              </a:rPr>
              <a:t>İşlem</a:t>
            </a:r>
            <a:r>
              <a:rPr lang="en-AU" sz="1600" dirty="0">
                <a:latin typeface="Arial" charset="0"/>
              </a:rPr>
              <a:t>: </a:t>
            </a:r>
            <a:r>
              <a:rPr lang="tr-TR" sz="1600" dirty="0">
                <a:solidFill>
                  <a:srgbClr val="FF3399"/>
                </a:solidFill>
                <a:latin typeface="Arial" charset="0"/>
              </a:rPr>
              <a:t>Sol kulaktan </a:t>
            </a:r>
            <a:r>
              <a:rPr lang="en-AU" sz="1600" dirty="0">
                <a:solidFill>
                  <a:srgbClr val="FF3399"/>
                </a:solidFill>
                <a:latin typeface="Arial" charset="0"/>
              </a:rPr>
              <a:t>2 </a:t>
            </a:r>
            <a:r>
              <a:rPr lang="en-AU" sz="1600" dirty="0" err="1">
                <a:solidFill>
                  <a:srgbClr val="FF3399"/>
                </a:solidFill>
                <a:latin typeface="Arial" charset="0"/>
              </a:rPr>
              <a:t>ba</a:t>
            </a:r>
            <a:r>
              <a:rPr lang="tr-TR" sz="1600" dirty="0">
                <a:solidFill>
                  <a:srgbClr val="FF3399"/>
                </a:solidFill>
                <a:latin typeface="Arial" charset="0"/>
              </a:rPr>
              <a:t>z</a:t>
            </a:r>
            <a:r>
              <a:rPr lang="en-AU" sz="1600" dirty="0">
                <a:solidFill>
                  <a:srgbClr val="FF3399"/>
                </a:solidFill>
                <a:latin typeface="Arial" charset="0"/>
              </a:rPr>
              <a:t>al </a:t>
            </a:r>
            <a:r>
              <a:rPr lang="tr-TR" sz="1600" dirty="0">
                <a:solidFill>
                  <a:srgbClr val="FF3399"/>
                </a:solidFill>
                <a:latin typeface="Arial" charset="0"/>
              </a:rPr>
              <a:t>hücreli k</a:t>
            </a:r>
            <a:r>
              <a:rPr lang="en-AU" sz="1600" dirty="0" err="1">
                <a:solidFill>
                  <a:srgbClr val="FF3399"/>
                </a:solidFill>
                <a:latin typeface="Arial" charset="0"/>
              </a:rPr>
              <a:t>ar</a:t>
            </a:r>
            <a:r>
              <a:rPr lang="tr-TR" sz="1600" dirty="0">
                <a:solidFill>
                  <a:srgbClr val="FF3399"/>
                </a:solidFill>
                <a:latin typeface="Arial" charset="0"/>
              </a:rPr>
              <a:t>s</a:t>
            </a:r>
            <a:r>
              <a:rPr lang="en-AU" sz="1600" dirty="0" err="1">
                <a:solidFill>
                  <a:srgbClr val="FF3399"/>
                </a:solidFill>
                <a:latin typeface="Arial" charset="0"/>
              </a:rPr>
              <a:t>inom</a:t>
            </a:r>
            <a:r>
              <a:rPr lang="tr-TR" sz="1600" dirty="0">
                <a:solidFill>
                  <a:srgbClr val="FF3399"/>
                </a:solidFill>
                <a:latin typeface="Arial" charset="0"/>
              </a:rPr>
              <a:t>un </a:t>
            </a:r>
            <a:r>
              <a:rPr lang="tr-TR" sz="1600" dirty="0" err="1">
                <a:solidFill>
                  <a:srgbClr val="FF3399"/>
                </a:solidFill>
                <a:latin typeface="Arial" charset="0"/>
              </a:rPr>
              <a:t>eksizyonu</a:t>
            </a:r>
            <a:endParaRPr lang="en-AU" sz="1600" dirty="0">
              <a:solidFill>
                <a:srgbClr val="FF3399"/>
              </a:solidFill>
              <a:latin typeface="Arial" charset="0"/>
            </a:endParaRPr>
          </a:p>
          <a:p>
            <a:pPr algn="l">
              <a:spcBef>
                <a:spcPct val="50000"/>
              </a:spcBef>
            </a:pPr>
            <a:r>
              <a:rPr lang="tr-TR" sz="1600" b="1" dirty="0">
                <a:latin typeface="Arial" charset="0"/>
              </a:rPr>
              <a:t>K</a:t>
            </a:r>
            <a:r>
              <a:rPr lang="en-AU" sz="1600" b="1" dirty="0" err="1">
                <a:latin typeface="Arial" charset="0"/>
              </a:rPr>
              <a:t>od</a:t>
            </a:r>
            <a:r>
              <a:rPr lang="tr-TR" sz="1600" b="1" dirty="0" err="1">
                <a:latin typeface="Arial" charset="0"/>
              </a:rPr>
              <a:t>lar</a:t>
            </a:r>
            <a:r>
              <a:rPr lang="en-AU" sz="1600" dirty="0">
                <a:latin typeface="Arial" charset="0"/>
              </a:rPr>
              <a:t>:</a:t>
            </a:r>
          </a:p>
          <a:p>
            <a:pPr algn="l"/>
            <a:r>
              <a:rPr lang="en-AU" sz="1600" dirty="0">
                <a:latin typeface="Arial" charset="0"/>
              </a:rPr>
              <a:t>31230-02 [1620] </a:t>
            </a:r>
            <a:r>
              <a:rPr lang="tr-TR" sz="1600" dirty="0">
                <a:latin typeface="Arial" charset="0"/>
              </a:rPr>
              <a:t>Cilt lezyonunun ve kulak cilt altı dokusunun </a:t>
            </a:r>
            <a:r>
              <a:rPr lang="tr-TR" sz="1600" dirty="0" err="1">
                <a:latin typeface="Arial" charset="0"/>
              </a:rPr>
              <a:t>eksizyonu</a:t>
            </a:r>
            <a:endParaRPr lang="en-AU" sz="1600" dirty="0">
              <a:latin typeface="Arial" charset="0"/>
            </a:endParaRPr>
          </a:p>
          <a:p>
            <a:pPr algn="l"/>
            <a:r>
              <a:rPr lang="en-AU" sz="1600" dirty="0">
                <a:latin typeface="Arial" charset="0"/>
              </a:rPr>
              <a:t>31230-02 [1620] </a:t>
            </a:r>
            <a:r>
              <a:rPr lang="tr-TR" sz="1600" dirty="0">
                <a:latin typeface="Arial" charset="0"/>
              </a:rPr>
              <a:t>Cilt lezyonunun ve kulak cilt altı dokusunun </a:t>
            </a:r>
            <a:r>
              <a:rPr lang="tr-TR" sz="1600" dirty="0" err="1">
                <a:latin typeface="Arial" charset="0"/>
              </a:rPr>
              <a:t>eksizyonu</a:t>
            </a:r>
            <a:endParaRPr lang="en-AU" sz="1800" dirty="0">
              <a:latin typeface="Verdana" pitchFamily="34"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solidFill>
                  <a:srgbClr val="7030A0"/>
                </a:solidFill>
              </a:rPr>
              <a:t/>
            </a:r>
            <a:br>
              <a:rPr lang="tr-TR" b="1" i="1" dirty="0" smtClean="0">
                <a:solidFill>
                  <a:srgbClr val="7030A0"/>
                </a:solidFill>
              </a:rPr>
            </a:br>
            <a:r>
              <a:rPr lang="tr-TR" b="1" i="1" dirty="0" smtClean="0">
                <a:solidFill>
                  <a:srgbClr val="7030A0"/>
                </a:solidFill>
              </a:rPr>
              <a:t>      </a:t>
            </a:r>
            <a:r>
              <a:rPr lang="tr-TR" b="1" i="1" dirty="0" smtClean="0">
                <a:solidFill>
                  <a:srgbClr val="FF0000"/>
                </a:solidFill>
              </a:rPr>
              <a:t>İstisnalar:</a:t>
            </a:r>
            <a:r>
              <a:rPr lang="tr-TR" dirty="0" smtClean="0">
                <a:solidFill>
                  <a:srgbClr val="7030A0"/>
                </a:solidFill>
              </a:rPr>
              <a:t/>
            </a:r>
            <a:br>
              <a:rPr lang="tr-TR" dirty="0" smtClean="0">
                <a:solidFill>
                  <a:srgbClr val="7030A0"/>
                </a:solidFill>
              </a:rPr>
            </a:br>
            <a:endParaRPr lang="tr-TR" dirty="0"/>
          </a:p>
        </p:txBody>
      </p:sp>
      <p:sp>
        <p:nvSpPr>
          <p:cNvPr id="3" name="2 İçerik Yer Tutucusu"/>
          <p:cNvSpPr>
            <a:spLocks noGrp="1"/>
          </p:cNvSpPr>
          <p:nvPr>
            <p:ph idx="1"/>
          </p:nvPr>
        </p:nvSpPr>
        <p:spPr/>
        <p:txBody>
          <a:bodyPr>
            <a:normAutofit/>
          </a:bodyPr>
          <a:lstStyle/>
          <a:p>
            <a:pPr>
              <a:lnSpc>
                <a:spcPct val="90000"/>
              </a:lnSpc>
              <a:buNone/>
            </a:pPr>
            <a:r>
              <a:rPr lang="tr-TR" b="1" dirty="0" smtClean="0"/>
              <a:t>	</a:t>
            </a:r>
            <a:r>
              <a:rPr lang="tr-TR" dirty="0" smtClean="0"/>
              <a:t>Kodlayıcının başka bir şekilde kodlama yapmasını gerektiren bir uzmanlık alanı standardının bulunması bu durumun istisnasıdır.</a:t>
            </a:r>
          </a:p>
          <a:p>
            <a:pPr lvl="1">
              <a:lnSpc>
                <a:spcPct val="90000"/>
              </a:lnSpc>
              <a:buClr>
                <a:srgbClr val="66FF66"/>
              </a:buClr>
              <a:buFont typeface="Wingdings" pitchFamily="2" charset="2"/>
              <a:buChar char="Ø"/>
            </a:pPr>
            <a:r>
              <a:rPr lang="tr-TR" dirty="0" smtClean="0"/>
              <a:t>	0032 	</a:t>
            </a:r>
            <a:r>
              <a:rPr lang="tr-TR" i="1" dirty="0" smtClean="0"/>
              <a:t>Birleşik Sağlık Müdahaleleri</a:t>
            </a:r>
            <a:endParaRPr lang="tr-TR" dirty="0" smtClean="0"/>
          </a:p>
          <a:p>
            <a:pPr lvl="1">
              <a:lnSpc>
                <a:spcPct val="90000"/>
              </a:lnSpc>
              <a:buClr>
                <a:srgbClr val="66FF66"/>
              </a:buClr>
              <a:buFont typeface="Wingdings" pitchFamily="2" charset="2"/>
              <a:buChar char="Ø"/>
            </a:pPr>
            <a:r>
              <a:rPr lang="tr-TR" dirty="0" smtClean="0"/>
              <a:t>	0031 	</a:t>
            </a:r>
            <a:r>
              <a:rPr lang="tr-TR" i="1" dirty="0" smtClean="0"/>
              <a:t>Anestezi</a:t>
            </a:r>
            <a:endParaRPr lang="tr-TR" dirty="0" smtClean="0"/>
          </a:p>
          <a:p>
            <a:pPr lvl="1">
              <a:lnSpc>
                <a:spcPct val="90000"/>
              </a:lnSpc>
              <a:buClr>
                <a:srgbClr val="66FF66"/>
              </a:buClr>
              <a:buFont typeface="Wingdings" pitchFamily="2" charset="2"/>
              <a:buChar char="Ø"/>
            </a:pPr>
            <a:r>
              <a:rPr lang="tr-TR" dirty="0" smtClean="0"/>
              <a:t>	0044 	</a:t>
            </a:r>
            <a:r>
              <a:rPr lang="tr-TR" i="1" dirty="0" smtClean="0"/>
              <a:t>Kemoterapi</a:t>
            </a:r>
            <a:endParaRPr lang="tr-TR" dirty="0" smtClean="0"/>
          </a:p>
          <a:p>
            <a:pPr lvl="1">
              <a:lnSpc>
                <a:spcPct val="90000"/>
              </a:lnSpc>
              <a:buClr>
                <a:srgbClr val="66FF66"/>
              </a:buClr>
              <a:buFont typeface="Wingdings" pitchFamily="2" charset="2"/>
              <a:buChar char="Ø"/>
            </a:pPr>
            <a:r>
              <a:rPr lang="tr-TR" dirty="0" smtClean="0"/>
              <a:t>	0302 	</a:t>
            </a:r>
            <a:r>
              <a:rPr lang="tr-TR" i="1" dirty="0" smtClean="0"/>
              <a:t>Kan nakilleri </a:t>
            </a:r>
            <a:endParaRPr lang="tr-TR" dirty="0" smtClean="0"/>
          </a:p>
          <a:p>
            <a:pPr lvl="1">
              <a:lnSpc>
                <a:spcPct val="90000"/>
              </a:lnSpc>
              <a:buClr>
                <a:srgbClr val="66FF66"/>
              </a:buClr>
              <a:buFont typeface="Wingdings" pitchFamily="2" charset="2"/>
              <a:buChar char="Ø"/>
            </a:pPr>
            <a:r>
              <a:rPr lang="tr-TR" dirty="0" smtClean="0"/>
              <a:t>	1911 	</a:t>
            </a:r>
            <a:r>
              <a:rPr lang="tr-TR" i="1" dirty="0" smtClean="0"/>
              <a:t>Yanıklar</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104</a:t>
            </a:fld>
            <a:endParaRPr lang="tr-T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71600" y="692696"/>
            <a:ext cx="8172400" cy="5976664"/>
          </a:xfrm>
        </p:spPr>
        <p:txBody>
          <a:bodyPr>
            <a:normAutofit fontScale="92500" lnSpcReduction="20000"/>
          </a:bodyPr>
          <a:lstStyle/>
          <a:p>
            <a:pPr>
              <a:buFont typeface="Wingdings" pitchFamily="2" charset="2"/>
              <a:buChar char="Ø"/>
            </a:pPr>
            <a:r>
              <a:rPr lang="tr-TR" dirty="0" smtClean="0">
                <a:solidFill>
                  <a:srgbClr val="7030A0"/>
                </a:solidFill>
              </a:rPr>
              <a:t>Örnek: </a:t>
            </a:r>
            <a:r>
              <a:rPr lang="tr-TR" dirty="0" smtClean="0"/>
              <a:t>Anemi tanısıyla yatışı yapılan ve 3 ünite Eritrosit transfüzyonu yapılan hasta için:</a:t>
            </a:r>
          </a:p>
          <a:p>
            <a:pPr>
              <a:buNone/>
            </a:pPr>
            <a:r>
              <a:rPr lang="tr-TR" dirty="0" smtClean="0"/>
              <a:t>           Kodlar:D64.9 Anemi, tanımlanmamış</a:t>
            </a:r>
          </a:p>
          <a:p>
            <a:pPr>
              <a:buNone/>
            </a:pPr>
            <a:r>
              <a:rPr lang="tr-TR" dirty="0" smtClean="0"/>
              <a:t>                        13706-02 </a:t>
            </a:r>
            <a:r>
              <a:rPr lang="tr-TR" b="1" dirty="0" smtClean="0"/>
              <a:t>Paketlenmiş hücrelerin(</a:t>
            </a:r>
            <a:r>
              <a:rPr lang="tr-TR" dirty="0" smtClean="0"/>
              <a:t>Eritrositlerin [kırmızı kan hücreleri] </a:t>
            </a:r>
            <a:r>
              <a:rPr lang="tr-TR" b="1" dirty="0" smtClean="0"/>
              <a:t>transfüzyonu</a:t>
            </a:r>
          </a:p>
          <a:p>
            <a:pPr>
              <a:buFont typeface="Wingdings" pitchFamily="2" charset="2"/>
              <a:buChar char="Ø"/>
            </a:pPr>
            <a:r>
              <a:rPr lang="tr-TR" dirty="0" smtClean="0"/>
              <a:t>  </a:t>
            </a:r>
            <a:r>
              <a:rPr lang="tr-TR" dirty="0" smtClean="0">
                <a:solidFill>
                  <a:srgbClr val="7030A0"/>
                </a:solidFill>
              </a:rPr>
              <a:t>Bu vakanın kodlanmasında kan transfüzyonu kodunun işlem olarak 3 kez kodlanması ile 1 kez kodlanması arasında </a:t>
            </a:r>
            <a:r>
              <a:rPr lang="tr-TR" dirty="0" err="1" smtClean="0">
                <a:solidFill>
                  <a:srgbClr val="7030A0"/>
                </a:solidFill>
              </a:rPr>
              <a:t>gruper</a:t>
            </a:r>
            <a:r>
              <a:rPr lang="tr-TR" dirty="0" smtClean="0">
                <a:solidFill>
                  <a:srgbClr val="7030A0"/>
                </a:solidFill>
              </a:rPr>
              <a:t> da gideceği TİG:</a:t>
            </a:r>
          </a:p>
          <a:p>
            <a:pPr>
              <a:buNone/>
            </a:pPr>
            <a:r>
              <a:rPr lang="tr-TR" dirty="0" smtClean="0"/>
              <a:t> </a:t>
            </a:r>
            <a:r>
              <a:rPr lang="tr-TR" dirty="0" smtClean="0">
                <a:solidFill>
                  <a:srgbClr val="FF0000"/>
                </a:solidFill>
              </a:rPr>
              <a:t>Q61C Eritrosit (Kırmızı Kan Hücre) Hastalıkları, </a:t>
            </a:r>
            <a:r>
              <a:rPr lang="tr-TR" dirty="0" err="1" smtClean="0">
                <a:solidFill>
                  <a:srgbClr val="FF0000"/>
                </a:solidFill>
              </a:rPr>
              <a:t>Katastrofik</a:t>
            </a:r>
            <a:r>
              <a:rPr lang="tr-TR" dirty="0" smtClean="0">
                <a:solidFill>
                  <a:srgbClr val="FF0000"/>
                </a:solidFill>
              </a:rPr>
              <a:t>/Şiddetli KK Bulunmayan.</a:t>
            </a:r>
            <a:r>
              <a:rPr lang="tr-TR" dirty="0" smtClean="0"/>
              <a:t> </a:t>
            </a:r>
            <a:r>
              <a:rPr lang="tr-TR" dirty="0" smtClean="0">
                <a:solidFill>
                  <a:srgbClr val="7030A0"/>
                </a:solidFill>
              </a:rPr>
              <a:t>Farklılık göstermez.</a:t>
            </a:r>
          </a:p>
          <a:p>
            <a:pPr>
              <a:buFont typeface="Wingdings" pitchFamily="2" charset="2"/>
              <a:buChar char="Ø"/>
            </a:pPr>
            <a:r>
              <a:rPr lang="tr-TR" dirty="0" smtClean="0">
                <a:solidFill>
                  <a:srgbClr val="7030A0"/>
                </a:solidFill>
              </a:rPr>
              <a:t>Dolayısıyla kan transfüzyonu işlem kodunun 3 kez girilmesi hem kodlama kural hatası hem de vakit kaybından öteye geçmeyecektir.</a:t>
            </a:r>
            <a:endParaRPr lang="tr-TR" dirty="0">
              <a:solidFill>
                <a:srgbClr val="7030A0"/>
              </a:solidFill>
            </a:endParaRPr>
          </a:p>
        </p:txBody>
      </p:sp>
      <p:sp>
        <p:nvSpPr>
          <p:cNvPr id="4" name="3 Slayt Numarası Yer Tutucusu"/>
          <p:cNvSpPr>
            <a:spLocks noGrp="1"/>
          </p:cNvSpPr>
          <p:nvPr>
            <p:ph type="sldNum" sz="quarter" idx="12"/>
          </p:nvPr>
        </p:nvSpPr>
        <p:spPr/>
        <p:txBody>
          <a:bodyPr/>
          <a:lstStyle/>
          <a:p>
            <a:fld id="{D726C5DE-125C-4382-BB41-26E19ABBDBAA}" type="slidenum">
              <a:rPr lang="tr-TR" smtClean="0"/>
              <a:pPr/>
              <a:t>105</a:t>
            </a:fld>
            <a:endParaRPr lang="tr-T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solidFill>
                  <a:srgbClr val="FF0000"/>
                </a:solidFill>
              </a:rPr>
              <a:t>Laparoskopik</a:t>
            </a:r>
            <a:r>
              <a:rPr lang="tr-TR" dirty="0" smtClean="0">
                <a:solidFill>
                  <a:srgbClr val="FF0000"/>
                </a:solidFill>
              </a:rPr>
              <a:t>/</a:t>
            </a:r>
            <a:r>
              <a:rPr lang="tr-TR" dirty="0" err="1" smtClean="0">
                <a:solidFill>
                  <a:srgbClr val="FF0000"/>
                </a:solidFill>
              </a:rPr>
              <a:t>artroskopik</a:t>
            </a:r>
            <a:r>
              <a:rPr lang="tr-TR" dirty="0" smtClean="0">
                <a:solidFill>
                  <a:srgbClr val="FF0000"/>
                </a:solidFill>
              </a:rPr>
              <a:t>/</a:t>
            </a:r>
            <a:br>
              <a:rPr lang="tr-TR" dirty="0" smtClean="0">
                <a:solidFill>
                  <a:srgbClr val="FF0000"/>
                </a:solidFill>
              </a:rPr>
            </a:br>
            <a:r>
              <a:rPr lang="tr-TR" dirty="0" smtClean="0">
                <a:solidFill>
                  <a:srgbClr val="FF0000"/>
                </a:solidFill>
              </a:rPr>
              <a:t>endoskopik cerrahi </a:t>
            </a:r>
            <a:r>
              <a:rPr lang="tr-TR" sz="4000" dirty="0" smtClean="0">
                <a:solidFill>
                  <a:srgbClr val="FF0000"/>
                </a:solidFill>
              </a:rPr>
              <a:t>(</a:t>
            </a:r>
            <a:r>
              <a:rPr lang="tr-TR" sz="4000" dirty="0" smtClean="0">
                <a:solidFill>
                  <a:srgbClr val="FF0000"/>
                </a:solidFill>
                <a:sym typeface="Wingdings 3" pitchFamily="18" charset="2"/>
              </a:rPr>
              <a:t> </a:t>
            </a:r>
            <a:r>
              <a:rPr lang="tr-TR" sz="4000" dirty="0" smtClean="0">
                <a:solidFill>
                  <a:srgbClr val="FF0000"/>
                </a:solidFill>
                <a:sym typeface="Wingdings" pitchFamily="2" charset="2"/>
              </a:rPr>
              <a:t>ACS 0023)</a:t>
            </a:r>
            <a:endParaRPr lang="tr-TR" dirty="0">
              <a:solidFill>
                <a:srgbClr val="FF0000"/>
              </a:solidFill>
            </a:endParaRPr>
          </a:p>
        </p:txBody>
      </p:sp>
      <p:sp>
        <p:nvSpPr>
          <p:cNvPr id="3" name="2 İçerik Yer Tutucusu"/>
          <p:cNvSpPr>
            <a:spLocks noGrp="1"/>
          </p:cNvSpPr>
          <p:nvPr>
            <p:ph idx="1"/>
          </p:nvPr>
        </p:nvSpPr>
        <p:spPr>
          <a:xfrm>
            <a:off x="971600" y="1484784"/>
            <a:ext cx="7715200" cy="5373216"/>
          </a:xfrm>
        </p:spPr>
        <p:txBody>
          <a:bodyPr>
            <a:normAutofit fontScale="92500" lnSpcReduction="10000"/>
          </a:bodyPr>
          <a:lstStyle/>
          <a:p>
            <a:pPr>
              <a:buFont typeface="Wingdings" pitchFamily="2" charset="2"/>
              <a:buChar char="Ø"/>
            </a:pPr>
            <a:r>
              <a:rPr lang="tr-TR" dirty="0" err="1" smtClean="0"/>
              <a:t>Laparoskopik</a:t>
            </a:r>
            <a:r>
              <a:rPr lang="tr-TR" dirty="0" smtClean="0"/>
              <a:t>, </a:t>
            </a:r>
            <a:r>
              <a:rPr lang="tr-TR" dirty="0" err="1" smtClean="0"/>
              <a:t>artroskopik</a:t>
            </a:r>
            <a:r>
              <a:rPr lang="tr-TR" dirty="0" smtClean="0"/>
              <a:t> veya endoskopik bir işlem söz konusu ise ve hem endoskopi hem işlemi içeren bir kodlama yapılmamışsa, her iki işlem birden kodlanmalıdır.</a:t>
            </a:r>
          </a:p>
          <a:p>
            <a:pPr lvl="1">
              <a:buNone/>
            </a:pPr>
            <a:r>
              <a:rPr lang="tr-TR" sz="2600" b="1" dirty="0" smtClean="0">
                <a:solidFill>
                  <a:srgbClr val="7030A0"/>
                </a:solidFill>
                <a:sym typeface="Wingdings" pitchFamily="2" charset="2"/>
              </a:rPr>
              <a:t>ÖRNEK 1:</a:t>
            </a:r>
            <a:endParaRPr lang="tr-TR" sz="2600" dirty="0" smtClean="0">
              <a:solidFill>
                <a:srgbClr val="7030A0"/>
              </a:solidFill>
              <a:sym typeface="Wingdings" pitchFamily="2" charset="2"/>
            </a:endParaRPr>
          </a:p>
          <a:p>
            <a:pPr lvl="1">
              <a:buNone/>
            </a:pPr>
            <a:r>
              <a:rPr lang="tr-TR" sz="2600" dirty="0" err="1" smtClean="0">
                <a:sym typeface="Wingdings" pitchFamily="2" charset="2"/>
              </a:rPr>
              <a:t>Laparoskopik</a:t>
            </a:r>
            <a:r>
              <a:rPr lang="tr-TR" sz="2600" dirty="0" smtClean="0">
                <a:sym typeface="Wingdings" pitchFamily="2" charset="2"/>
              </a:rPr>
              <a:t> safra kesesi çıkarılması</a:t>
            </a:r>
          </a:p>
          <a:p>
            <a:pPr lvl="1">
              <a:buNone/>
            </a:pPr>
            <a:r>
              <a:rPr lang="tr-TR" sz="2600" dirty="0" smtClean="0">
                <a:sym typeface="Wingdings" pitchFamily="2" charset="2"/>
              </a:rPr>
              <a:t>Kod:  30445-00 [965] </a:t>
            </a:r>
            <a:r>
              <a:rPr lang="en-US" sz="2600" dirty="0" err="1" smtClean="0">
                <a:sym typeface="Wingdings" pitchFamily="2" charset="2"/>
              </a:rPr>
              <a:t>Laparos</a:t>
            </a:r>
            <a:r>
              <a:rPr lang="tr-TR" sz="2600" dirty="0" err="1" smtClean="0">
                <a:sym typeface="Wingdings" pitchFamily="2" charset="2"/>
              </a:rPr>
              <a:t>kopik</a:t>
            </a:r>
            <a:r>
              <a:rPr lang="tr-TR" sz="2600" dirty="0" smtClean="0">
                <a:sym typeface="Wingdings" pitchFamily="2" charset="2"/>
              </a:rPr>
              <a:t> </a:t>
            </a:r>
            <a:r>
              <a:rPr lang="tr-TR" sz="2600" dirty="0" err="1" smtClean="0">
                <a:sym typeface="Wingdings" pitchFamily="2" charset="2"/>
              </a:rPr>
              <a:t>kolesistektomi</a:t>
            </a:r>
            <a:endParaRPr lang="tr-TR" sz="2600" b="1" dirty="0" smtClean="0">
              <a:sym typeface="Wingdings" pitchFamily="2" charset="2"/>
            </a:endParaRPr>
          </a:p>
          <a:p>
            <a:pPr lvl="1">
              <a:buNone/>
            </a:pPr>
            <a:r>
              <a:rPr lang="tr-TR" sz="2600" b="1" dirty="0" smtClean="0">
                <a:solidFill>
                  <a:srgbClr val="7030A0"/>
                </a:solidFill>
                <a:sym typeface="Wingdings" pitchFamily="2" charset="2"/>
              </a:rPr>
              <a:t>ÖRNEK 2:</a:t>
            </a:r>
            <a:endParaRPr lang="en-US" sz="2600" dirty="0" smtClean="0">
              <a:solidFill>
                <a:srgbClr val="7030A0"/>
              </a:solidFill>
              <a:sym typeface="Wingdings" pitchFamily="2" charset="2"/>
            </a:endParaRPr>
          </a:p>
          <a:p>
            <a:pPr lvl="1">
              <a:buNone/>
            </a:pPr>
            <a:r>
              <a:rPr lang="en-US" sz="2600" dirty="0" err="1" smtClean="0">
                <a:sym typeface="Wingdings" pitchFamily="2" charset="2"/>
              </a:rPr>
              <a:t>Laparos</a:t>
            </a:r>
            <a:r>
              <a:rPr lang="tr-TR" sz="2600" dirty="0" err="1" smtClean="0">
                <a:sym typeface="Wingdings" pitchFamily="2" charset="2"/>
              </a:rPr>
              <a:t>kopik</a:t>
            </a:r>
            <a:r>
              <a:rPr lang="tr-TR" sz="2600" dirty="0" smtClean="0">
                <a:sym typeface="Wingdings" pitchFamily="2" charset="2"/>
              </a:rPr>
              <a:t> </a:t>
            </a:r>
            <a:r>
              <a:rPr lang="tr-TR" sz="2600" dirty="0" err="1" smtClean="0">
                <a:sym typeface="Wingdings" pitchFamily="2" charset="2"/>
              </a:rPr>
              <a:t>hepatektomi</a:t>
            </a:r>
            <a:endParaRPr lang="tr-TR" sz="2600" dirty="0" smtClean="0">
              <a:sym typeface="Wingdings" pitchFamily="2" charset="2"/>
            </a:endParaRPr>
          </a:p>
          <a:p>
            <a:pPr lvl="1">
              <a:buNone/>
            </a:pPr>
            <a:r>
              <a:rPr lang="tr-TR" sz="2600" dirty="0" smtClean="0">
                <a:sym typeface="Wingdings" pitchFamily="2" charset="2"/>
              </a:rPr>
              <a:t>Birinci sırada verilen işlem:90346-00 [953]</a:t>
            </a:r>
            <a:r>
              <a:rPr lang="tr-TR" sz="2600" i="1" dirty="0" smtClean="0">
                <a:sym typeface="Wingdings" pitchFamily="2" charset="2"/>
              </a:rPr>
              <a:t>  Total </a:t>
            </a:r>
            <a:r>
              <a:rPr lang="tr-TR" sz="2600" i="1" dirty="0" err="1" smtClean="0">
                <a:sym typeface="Wingdings" pitchFamily="2" charset="2"/>
              </a:rPr>
              <a:t>hepatektomi</a:t>
            </a:r>
            <a:endParaRPr lang="tr-TR" sz="2600" dirty="0" smtClean="0">
              <a:sym typeface="Wingdings" pitchFamily="2" charset="2"/>
            </a:endParaRPr>
          </a:p>
          <a:p>
            <a:pPr lvl="1">
              <a:buNone/>
            </a:pPr>
            <a:r>
              <a:rPr lang="tr-TR" sz="2600" dirty="0" smtClean="0">
                <a:sym typeface="Wingdings" pitchFamily="2" charset="2"/>
              </a:rPr>
              <a:t>İlgili işlem:30390-00 [984]  </a:t>
            </a:r>
            <a:r>
              <a:rPr lang="tr-TR" sz="2600" i="1" dirty="0" err="1" smtClean="0">
                <a:sym typeface="Wingdings" pitchFamily="2" charset="2"/>
              </a:rPr>
              <a:t>Laparoskopi</a:t>
            </a:r>
            <a:endParaRPr lang="tr-TR" sz="2600"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106</a:t>
            </a:fld>
            <a:endParaRPr lang="tr-T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Tamamlanmayan veya Kesintiye Uğrayan İşlem</a:t>
            </a:r>
            <a:endParaRPr lang="tr-TR" dirty="0">
              <a:solidFill>
                <a:srgbClr val="FF0000"/>
              </a:solidFill>
            </a:endParaRPr>
          </a:p>
        </p:txBody>
      </p:sp>
      <p:sp>
        <p:nvSpPr>
          <p:cNvPr id="3" name="2 İçerik Yer Tutucusu"/>
          <p:cNvSpPr>
            <a:spLocks noGrp="1"/>
          </p:cNvSpPr>
          <p:nvPr>
            <p:ph idx="1"/>
          </p:nvPr>
        </p:nvSpPr>
        <p:spPr/>
        <p:txBody>
          <a:bodyPr>
            <a:normAutofit lnSpcReduction="10000"/>
          </a:bodyPr>
          <a:lstStyle/>
          <a:p>
            <a:pPr lvl="1">
              <a:lnSpc>
                <a:spcPct val="80000"/>
              </a:lnSpc>
              <a:buClr>
                <a:srgbClr val="66FF66"/>
              </a:buClr>
              <a:buFont typeface="Wingdings" pitchFamily="2" charset="2"/>
              <a:buChar char="Ø"/>
            </a:pPr>
            <a:r>
              <a:rPr lang="tr-TR" dirty="0" smtClean="0">
                <a:sym typeface="Wingdings" pitchFamily="2" charset="2"/>
              </a:rPr>
              <a:t>Eğer bir işleme başlanmışsa fakat daha sonra kesintiye uğramış ya da tamamlanmamışsa, gidebildiği kadarını kodlayın:</a:t>
            </a:r>
          </a:p>
          <a:p>
            <a:pPr lvl="2">
              <a:lnSpc>
                <a:spcPct val="80000"/>
              </a:lnSpc>
              <a:buClr>
                <a:srgbClr val="66FF66"/>
              </a:buClr>
              <a:buFont typeface="Wingdings" pitchFamily="2" charset="2"/>
              <a:buChar char="Ø"/>
            </a:pPr>
            <a:r>
              <a:rPr lang="tr-TR" dirty="0" smtClean="0">
                <a:sym typeface="Wingdings" pitchFamily="2" charset="2"/>
              </a:rPr>
              <a:t>Eğer yalnızca kesi yapılmışsa, o yerin </a:t>
            </a:r>
            <a:r>
              <a:rPr lang="tr-TR" dirty="0" err="1" smtClean="0">
                <a:sym typeface="Wingdings" pitchFamily="2" charset="2"/>
              </a:rPr>
              <a:t>kesisini</a:t>
            </a:r>
            <a:r>
              <a:rPr lang="tr-TR" dirty="0" smtClean="0">
                <a:sym typeface="Wingdings" pitchFamily="2" charset="2"/>
              </a:rPr>
              <a:t> kodlayın</a:t>
            </a:r>
          </a:p>
          <a:p>
            <a:pPr lvl="2">
              <a:lnSpc>
                <a:spcPct val="80000"/>
              </a:lnSpc>
              <a:buClr>
                <a:srgbClr val="66FF66"/>
              </a:buClr>
              <a:buFont typeface="Wingdings" pitchFamily="2" charset="2"/>
              <a:buChar char="Ø"/>
            </a:pPr>
            <a:r>
              <a:rPr lang="tr-TR" dirty="0" smtClean="0">
                <a:sym typeface="Wingdings" pitchFamily="2" charset="2"/>
              </a:rPr>
              <a:t>Eğer cerrah bir vücut </a:t>
            </a:r>
            <a:r>
              <a:rPr lang="tr-TR" dirty="0" err="1" smtClean="0">
                <a:sym typeface="Wingdings" pitchFamily="2" charset="2"/>
              </a:rPr>
              <a:t>kavitesine</a:t>
            </a:r>
            <a:r>
              <a:rPr lang="tr-TR" dirty="0" smtClean="0">
                <a:sym typeface="Wingdings" pitchFamily="2" charset="2"/>
              </a:rPr>
              <a:t> veya boşluğuna girmişse, o yerin </a:t>
            </a:r>
            <a:r>
              <a:rPr lang="tr-TR" dirty="0" err="1" smtClean="0">
                <a:sym typeface="Wingdings" pitchFamily="2" charset="2"/>
              </a:rPr>
              <a:t>eksplorasyonunu</a:t>
            </a:r>
            <a:r>
              <a:rPr lang="tr-TR" dirty="0" smtClean="0">
                <a:sym typeface="Wingdings" pitchFamily="2" charset="2"/>
              </a:rPr>
              <a:t>(araştırma) kodlayın.</a:t>
            </a:r>
          </a:p>
          <a:p>
            <a:pPr lvl="1">
              <a:lnSpc>
                <a:spcPct val="80000"/>
              </a:lnSpc>
              <a:buNone/>
            </a:pPr>
            <a:r>
              <a:rPr lang="tr-TR" b="1" dirty="0" smtClean="0">
                <a:solidFill>
                  <a:srgbClr val="7030A0"/>
                </a:solidFill>
                <a:sym typeface="Wingdings" pitchFamily="2" charset="2"/>
              </a:rPr>
              <a:t>ÖRNEK 1:</a:t>
            </a:r>
            <a:endParaRPr lang="tr-TR" dirty="0" smtClean="0">
              <a:solidFill>
                <a:srgbClr val="7030A0"/>
              </a:solidFill>
              <a:sym typeface="Wingdings" pitchFamily="2" charset="2"/>
            </a:endParaRPr>
          </a:p>
          <a:p>
            <a:pPr lvl="1">
              <a:lnSpc>
                <a:spcPct val="80000"/>
              </a:lnSpc>
              <a:buNone/>
            </a:pPr>
            <a:r>
              <a:rPr lang="tr-TR" dirty="0" smtClean="0">
                <a:sym typeface="Wingdings" pitchFamily="2" charset="2"/>
              </a:rPr>
              <a:t>        Apandisit ameliyatı için bir </a:t>
            </a:r>
            <a:r>
              <a:rPr lang="tr-TR" dirty="0" err="1" smtClean="0">
                <a:sym typeface="Wingdings" pitchFamily="2" charset="2"/>
              </a:rPr>
              <a:t>laparotomi</a:t>
            </a:r>
            <a:r>
              <a:rPr lang="tr-TR" dirty="0" smtClean="0">
                <a:sym typeface="Wingdings" pitchFamily="2" charset="2"/>
              </a:rPr>
              <a:t> yapılmış ancak, hastanın kardiyak </a:t>
            </a:r>
            <a:r>
              <a:rPr lang="tr-TR" dirty="0" err="1" smtClean="0">
                <a:sym typeface="Wingdings" pitchFamily="2" charset="2"/>
              </a:rPr>
              <a:t>arrest</a:t>
            </a:r>
            <a:r>
              <a:rPr lang="tr-TR" dirty="0" smtClean="0">
                <a:sym typeface="Wingdings" pitchFamily="2" charset="2"/>
              </a:rPr>
              <a:t> göstermesinden dolayı apandisit ameliyatı gerçekleştirilmemişse.</a:t>
            </a:r>
          </a:p>
          <a:p>
            <a:pPr lvl="1">
              <a:lnSpc>
                <a:spcPct val="80000"/>
              </a:lnSpc>
              <a:buNone/>
            </a:pPr>
            <a:r>
              <a:rPr lang="tr-TR" dirty="0" smtClean="0">
                <a:sym typeface="Wingdings" pitchFamily="2" charset="2"/>
              </a:rPr>
              <a:t>	30373-00 [985] </a:t>
            </a:r>
            <a:r>
              <a:rPr lang="en-US" i="1" dirty="0" err="1" smtClean="0">
                <a:sym typeface="Wingdings" pitchFamily="2" charset="2"/>
              </a:rPr>
              <a:t>Explorat</a:t>
            </a:r>
            <a:r>
              <a:rPr lang="tr-TR" i="1" dirty="0" err="1" smtClean="0">
                <a:sym typeface="Wingdings" pitchFamily="2" charset="2"/>
              </a:rPr>
              <a:t>uar</a:t>
            </a:r>
            <a:r>
              <a:rPr lang="tr-TR" i="1" dirty="0" smtClean="0">
                <a:sym typeface="Wingdings" pitchFamily="2" charset="2"/>
              </a:rPr>
              <a:t> </a:t>
            </a:r>
            <a:r>
              <a:rPr lang="tr-TR" i="1" dirty="0" err="1" smtClean="0">
                <a:sym typeface="Wingdings" pitchFamily="2" charset="2"/>
              </a:rPr>
              <a:t>laporatomi</a:t>
            </a:r>
            <a:endParaRPr lang="tr-TR" i="1" dirty="0" smtClean="0">
              <a:sym typeface="Wingdings" pitchFamily="2" charset="2"/>
            </a:endParaRP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107</a:t>
            </a:fld>
            <a:endParaRPr lang="tr-T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lvl="1">
              <a:lnSpc>
                <a:spcPct val="80000"/>
              </a:lnSpc>
              <a:buNone/>
            </a:pPr>
            <a:r>
              <a:rPr lang="tr-TR" sz="2000" b="1" dirty="0" smtClean="0">
                <a:solidFill>
                  <a:srgbClr val="7030A0"/>
                </a:solidFill>
                <a:sym typeface="Wingdings" pitchFamily="2" charset="2"/>
              </a:rPr>
              <a:t>ÖRNEK 2:</a:t>
            </a:r>
            <a:endParaRPr lang="tr-TR" sz="2000" dirty="0" smtClean="0">
              <a:solidFill>
                <a:srgbClr val="7030A0"/>
              </a:solidFill>
              <a:sym typeface="Wingdings" pitchFamily="2" charset="2"/>
            </a:endParaRPr>
          </a:p>
          <a:p>
            <a:pPr lvl="1">
              <a:lnSpc>
                <a:spcPct val="80000"/>
              </a:lnSpc>
              <a:buNone/>
            </a:pPr>
            <a:r>
              <a:rPr lang="tr-TR" dirty="0" err="1" smtClean="0">
                <a:sym typeface="Wingdings" pitchFamily="2" charset="2"/>
              </a:rPr>
              <a:t>Karpal</a:t>
            </a:r>
            <a:r>
              <a:rPr lang="tr-TR" dirty="0" smtClean="0">
                <a:sym typeface="Wingdings" pitchFamily="2" charset="2"/>
              </a:rPr>
              <a:t> tünelin endoskopik serbestleştirilmesi yapılmaya çalışılmış, işlem, açık işleme dönüştürülmüştür.</a:t>
            </a:r>
          </a:p>
          <a:p>
            <a:pPr lvl="1">
              <a:lnSpc>
                <a:spcPct val="80000"/>
              </a:lnSpc>
              <a:buNone/>
            </a:pPr>
            <a:r>
              <a:rPr lang="tr-TR" dirty="0" smtClean="0">
                <a:sym typeface="Wingdings" pitchFamily="2" charset="2"/>
              </a:rPr>
              <a:t>Birinci sırada verilen işlem: 39331-01 [76] </a:t>
            </a:r>
            <a:r>
              <a:rPr lang="tr-TR" i="1" dirty="0" err="1" smtClean="0">
                <a:sym typeface="Wingdings" pitchFamily="2" charset="2"/>
              </a:rPr>
              <a:t>Karpal</a:t>
            </a:r>
            <a:r>
              <a:rPr lang="tr-TR" i="1" dirty="0" smtClean="0">
                <a:sym typeface="Wingdings" pitchFamily="2" charset="2"/>
              </a:rPr>
              <a:t> tünel serbestleştirilmesi</a:t>
            </a:r>
            <a:endParaRPr lang="tr-TR" dirty="0" smtClean="0">
              <a:sym typeface="Wingdings" pitchFamily="2" charset="2"/>
            </a:endParaRPr>
          </a:p>
          <a:p>
            <a:pPr lvl="1">
              <a:lnSpc>
                <a:spcPct val="80000"/>
              </a:lnSpc>
              <a:buNone/>
            </a:pPr>
            <a:r>
              <a:rPr lang="tr-TR" dirty="0" smtClean="0">
                <a:sym typeface="Wingdings" pitchFamily="2" charset="2"/>
              </a:rPr>
              <a:t>Diğer işlem:	39331-00 [76] </a:t>
            </a:r>
            <a:r>
              <a:rPr lang="tr-TR" i="1" dirty="0" err="1" smtClean="0">
                <a:sym typeface="Wingdings" pitchFamily="2" charset="2"/>
              </a:rPr>
              <a:t>Karpal</a:t>
            </a:r>
            <a:r>
              <a:rPr lang="tr-TR" i="1" dirty="0" smtClean="0">
                <a:sym typeface="Wingdings" pitchFamily="2" charset="2"/>
              </a:rPr>
              <a:t> tünelin endoskopik </a:t>
            </a:r>
            <a:r>
              <a:rPr lang="tr-TR" i="1" dirty="0" err="1" smtClean="0">
                <a:sym typeface="Wingdings" pitchFamily="2" charset="2"/>
              </a:rPr>
              <a:t>serbestleştirilmei</a:t>
            </a:r>
            <a:endParaRPr lang="tr-TR" b="1" dirty="0" smtClean="0">
              <a:sym typeface="Wingdings" pitchFamily="2" charset="2"/>
            </a:endParaRPr>
          </a:p>
          <a:p>
            <a:pPr lvl="1">
              <a:lnSpc>
                <a:spcPct val="80000"/>
              </a:lnSpc>
              <a:buNone/>
            </a:pPr>
            <a:r>
              <a:rPr lang="tr-TR" sz="2000" b="1" dirty="0" smtClean="0">
                <a:solidFill>
                  <a:srgbClr val="7030A0"/>
                </a:solidFill>
                <a:sym typeface="Wingdings" pitchFamily="2" charset="2"/>
              </a:rPr>
              <a:t>ÖRNEK 3:</a:t>
            </a:r>
            <a:endParaRPr lang="tr-TR" sz="2000" dirty="0" smtClean="0">
              <a:solidFill>
                <a:srgbClr val="7030A0"/>
              </a:solidFill>
              <a:sym typeface="Wingdings" pitchFamily="2" charset="2"/>
            </a:endParaRPr>
          </a:p>
          <a:p>
            <a:pPr lvl="1">
              <a:lnSpc>
                <a:spcPct val="80000"/>
              </a:lnSpc>
              <a:buNone/>
            </a:pPr>
            <a:r>
              <a:rPr lang="tr-TR" dirty="0" err="1" smtClean="0">
                <a:sym typeface="Wingdings" pitchFamily="2" charset="2"/>
              </a:rPr>
              <a:t>Abdominal</a:t>
            </a:r>
            <a:r>
              <a:rPr lang="tr-TR" dirty="0" smtClean="0">
                <a:sym typeface="Wingdings" pitchFamily="2" charset="2"/>
              </a:rPr>
              <a:t> </a:t>
            </a:r>
            <a:r>
              <a:rPr lang="tr-TR" dirty="0" err="1" smtClean="0">
                <a:sym typeface="Wingdings" pitchFamily="2" charset="2"/>
              </a:rPr>
              <a:t>histerektomiye</a:t>
            </a:r>
            <a:r>
              <a:rPr lang="tr-TR" dirty="0" smtClean="0">
                <a:sym typeface="Wingdings" pitchFamily="2" charset="2"/>
              </a:rPr>
              <a:t> giden </a:t>
            </a:r>
            <a:r>
              <a:rPr lang="tr-TR" dirty="0" err="1" smtClean="0">
                <a:sym typeface="Wingdings" pitchFamily="2" charset="2"/>
              </a:rPr>
              <a:t>laparoskopik</a:t>
            </a:r>
            <a:r>
              <a:rPr lang="tr-TR" dirty="0" smtClean="0">
                <a:sym typeface="Wingdings" pitchFamily="2" charset="2"/>
              </a:rPr>
              <a:t> yardımlı </a:t>
            </a:r>
            <a:r>
              <a:rPr lang="tr-TR" dirty="0" err="1" smtClean="0">
                <a:sym typeface="Wingdings" pitchFamily="2" charset="2"/>
              </a:rPr>
              <a:t>vajinal</a:t>
            </a:r>
            <a:r>
              <a:rPr lang="tr-TR" dirty="0" smtClean="0">
                <a:sym typeface="Wingdings" pitchFamily="2" charset="2"/>
              </a:rPr>
              <a:t> </a:t>
            </a:r>
            <a:r>
              <a:rPr lang="tr-TR" dirty="0" err="1" smtClean="0">
                <a:sym typeface="Wingdings" pitchFamily="2" charset="2"/>
              </a:rPr>
              <a:t>histerektomi</a:t>
            </a:r>
            <a:r>
              <a:rPr lang="tr-TR" dirty="0" smtClean="0">
                <a:sym typeface="Wingdings" pitchFamily="2" charset="2"/>
              </a:rPr>
              <a:t>.</a:t>
            </a:r>
          </a:p>
          <a:p>
            <a:pPr lvl="1">
              <a:lnSpc>
                <a:spcPct val="80000"/>
              </a:lnSpc>
              <a:buNone/>
            </a:pPr>
            <a:r>
              <a:rPr lang="tr-TR" dirty="0" smtClean="0">
                <a:sym typeface="Wingdings" pitchFamily="2" charset="2"/>
              </a:rPr>
              <a:t>35756-00 [1269] </a:t>
            </a:r>
            <a:r>
              <a:rPr lang="tr-TR" i="1" dirty="0" err="1" smtClean="0">
                <a:sym typeface="Wingdings" pitchFamily="2" charset="2"/>
              </a:rPr>
              <a:t>Abdominal</a:t>
            </a:r>
            <a:r>
              <a:rPr lang="tr-TR" i="1" dirty="0" smtClean="0">
                <a:sym typeface="Wingdings" pitchFamily="2" charset="2"/>
              </a:rPr>
              <a:t> </a:t>
            </a:r>
            <a:r>
              <a:rPr lang="tr-TR" i="1" dirty="0" err="1" smtClean="0">
                <a:sym typeface="Wingdings" pitchFamily="2" charset="2"/>
              </a:rPr>
              <a:t>histerektomiye</a:t>
            </a:r>
            <a:r>
              <a:rPr lang="tr-TR" i="1" dirty="0" smtClean="0">
                <a:sym typeface="Wingdings" pitchFamily="2" charset="2"/>
              </a:rPr>
              <a:t> giden </a:t>
            </a:r>
            <a:r>
              <a:rPr lang="tr-TR" i="1" dirty="0" err="1" smtClean="0">
                <a:sym typeface="Wingdings" pitchFamily="2" charset="2"/>
              </a:rPr>
              <a:t>laparoskopik</a:t>
            </a:r>
            <a:r>
              <a:rPr lang="tr-TR" i="1" dirty="0" smtClean="0">
                <a:sym typeface="Wingdings" pitchFamily="2" charset="2"/>
              </a:rPr>
              <a:t> yardımlı </a:t>
            </a:r>
            <a:r>
              <a:rPr lang="tr-TR" i="1" dirty="0" err="1" smtClean="0">
                <a:sym typeface="Wingdings" pitchFamily="2" charset="2"/>
              </a:rPr>
              <a:t>vajinal</a:t>
            </a:r>
            <a:r>
              <a:rPr lang="tr-TR" i="1" dirty="0" smtClean="0">
                <a:sym typeface="Wingdings" pitchFamily="2" charset="2"/>
              </a:rPr>
              <a:t> </a:t>
            </a:r>
            <a:r>
              <a:rPr lang="tr-TR" i="1" dirty="0" err="1" smtClean="0">
                <a:sym typeface="Wingdings" pitchFamily="2" charset="2"/>
              </a:rPr>
              <a:t>histerektomi</a:t>
            </a:r>
            <a:endParaRPr lang="tr-TR" dirty="0" smtClean="0">
              <a:sym typeface="Wingdings" pitchFamily="2" charset="2"/>
            </a:endParaRPr>
          </a:p>
          <a:p>
            <a:pPr>
              <a:tabLst/>
            </a:pPr>
            <a:endParaRPr lang="tr-TR" sz="2000" dirty="0" smtClean="0"/>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108</a:t>
            </a:fld>
            <a:endParaRPr lang="tr-T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sz="3400" dirty="0" smtClean="0">
                <a:solidFill>
                  <a:srgbClr val="FF0000"/>
                </a:solidFill>
              </a:rPr>
              <a:t>Büyüklük, Zaman veya Lezyon Sayısı Temelinde Ayırt Edilen İşlemler(</a:t>
            </a:r>
            <a:r>
              <a:rPr lang="tr-TR" sz="3400" dirty="0" smtClean="0">
                <a:solidFill>
                  <a:srgbClr val="FF0000"/>
                </a:solidFill>
                <a:sym typeface="Wingdings" pitchFamily="2" charset="2"/>
              </a:rPr>
              <a:t>ACS 0038)</a:t>
            </a:r>
            <a:endParaRPr lang="tr-TR" sz="3400" dirty="0">
              <a:solidFill>
                <a:srgbClr val="FF0000"/>
              </a:solidFill>
            </a:endParaRPr>
          </a:p>
        </p:txBody>
      </p:sp>
      <p:sp>
        <p:nvSpPr>
          <p:cNvPr id="3" name="2 İçerik Yer Tutucusu"/>
          <p:cNvSpPr>
            <a:spLocks noGrp="1"/>
          </p:cNvSpPr>
          <p:nvPr>
            <p:ph idx="1"/>
          </p:nvPr>
        </p:nvSpPr>
        <p:spPr>
          <a:xfrm>
            <a:off x="971600" y="1600200"/>
            <a:ext cx="7992888" cy="5257800"/>
          </a:xfrm>
        </p:spPr>
        <p:txBody>
          <a:bodyPr>
            <a:normAutofit fontScale="77500" lnSpcReduction="20000"/>
          </a:bodyPr>
          <a:lstStyle/>
          <a:p>
            <a:pPr>
              <a:buClr>
                <a:srgbClr val="66FF66"/>
              </a:buClr>
              <a:buFont typeface="Wingdings" pitchFamily="2" charset="2"/>
              <a:buChar char="Ø"/>
            </a:pPr>
            <a:r>
              <a:rPr lang="tr-TR" dirty="0" smtClean="0"/>
              <a:t>ICD-10-</a:t>
            </a:r>
            <a:r>
              <a:rPr lang="tr-TR" dirty="0" err="1" smtClean="0"/>
              <a:t>AM’de</a:t>
            </a:r>
            <a:r>
              <a:rPr lang="tr-TR" dirty="0" smtClean="0"/>
              <a:t> yer alan belirli işlemler, çıkarılan lezyonların büyüklüğü, zamanı veya sayısına göre ayırt edilir. </a:t>
            </a:r>
            <a:endParaRPr lang="tr-TR" b="1" dirty="0" smtClean="0"/>
          </a:p>
          <a:p>
            <a:pPr>
              <a:buNone/>
            </a:pPr>
            <a:r>
              <a:rPr lang="tr-TR" dirty="0" smtClean="0">
                <a:solidFill>
                  <a:srgbClr val="00B050"/>
                </a:solidFill>
              </a:rPr>
              <a:t>	</a:t>
            </a:r>
            <a:r>
              <a:rPr lang="tr-TR" dirty="0" smtClean="0">
                <a:solidFill>
                  <a:srgbClr val="7030A0"/>
                </a:solidFill>
              </a:rPr>
              <a:t>Örnek : </a:t>
            </a:r>
          </a:p>
          <a:p>
            <a:pPr>
              <a:buNone/>
            </a:pPr>
            <a:r>
              <a:rPr lang="tr-TR" dirty="0" smtClean="0"/>
              <a:t>	45506-00 [1657]	</a:t>
            </a:r>
            <a:r>
              <a:rPr lang="tr-TR" i="1" dirty="0" smtClean="0"/>
              <a:t>Uzunluğu </a:t>
            </a:r>
            <a:r>
              <a:rPr lang="tr-TR" i="1" dirty="0" smtClean="0">
                <a:cs typeface="Tahoma" pitchFamily="34" charset="0"/>
              </a:rPr>
              <a:t>≤</a:t>
            </a:r>
            <a:r>
              <a:rPr lang="tr-TR" i="1" dirty="0" smtClean="0"/>
              <a:t>3 cm olan yüz </a:t>
            </a:r>
            <a:r>
              <a:rPr lang="tr-TR" i="1" dirty="0" err="1" smtClean="0"/>
              <a:t>skarının</a:t>
            </a:r>
            <a:r>
              <a:rPr lang="tr-TR" i="1" dirty="0" smtClean="0"/>
              <a:t> revizyonu</a:t>
            </a:r>
            <a:endParaRPr lang="tr-TR" dirty="0" smtClean="0"/>
          </a:p>
          <a:p>
            <a:pPr>
              <a:buNone/>
            </a:pPr>
            <a:r>
              <a:rPr lang="tr-TR" dirty="0" smtClean="0"/>
              <a:t>	45512-00 [1657]	</a:t>
            </a:r>
            <a:r>
              <a:rPr lang="tr-TR" i="1" dirty="0" smtClean="0"/>
              <a:t>Uzunluğu &gt;  3 cm olan yüz </a:t>
            </a:r>
            <a:r>
              <a:rPr lang="tr-TR" i="1" dirty="0" err="1" smtClean="0"/>
              <a:t>skarının</a:t>
            </a:r>
            <a:r>
              <a:rPr lang="tr-TR" i="1" dirty="0" smtClean="0"/>
              <a:t> revizyonu</a:t>
            </a:r>
            <a:endParaRPr lang="tr-TR" dirty="0" smtClean="0"/>
          </a:p>
          <a:p>
            <a:pPr>
              <a:buNone/>
            </a:pPr>
            <a:r>
              <a:rPr lang="tr-TR" dirty="0" smtClean="0"/>
              <a:t>	13020-00 [1888]	</a:t>
            </a:r>
            <a:r>
              <a:rPr lang="tr-TR" i="1" dirty="0" err="1" smtClean="0"/>
              <a:t>Hiperbarik</a:t>
            </a:r>
            <a:r>
              <a:rPr lang="tr-TR" i="1" dirty="0" smtClean="0"/>
              <a:t> oksijen tedavisi, &gt; 90 dakika ve &lt;3 saat</a:t>
            </a:r>
            <a:endParaRPr lang="tr-TR" dirty="0" smtClean="0"/>
          </a:p>
          <a:p>
            <a:pPr>
              <a:buNone/>
            </a:pPr>
            <a:r>
              <a:rPr lang="tr-TR" dirty="0" smtClean="0"/>
              <a:t>	13025-00 [1888]	</a:t>
            </a:r>
            <a:r>
              <a:rPr lang="tr-TR" i="1" dirty="0" err="1" smtClean="0"/>
              <a:t>Hiperbarik</a:t>
            </a:r>
            <a:r>
              <a:rPr lang="tr-TR" i="1" dirty="0" smtClean="0"/>
              <a:t> oksijen tedavisi, &gt; 3 saat</a:t>
            </a:r>
            <a:endParaRPr lang="tr-TR" dirty="0" smtClean="0"/>
          </a:p>
          <a:p>
            <a:pPr>
              <a:buNone/>
            </a:pPr>
            <a:r>
              <a:rPr lang="tr-TR" dirty="0" smtClean="0"/>
              <a:t>	32078-00 [910]	 </a:t>
            </a:r>
            <a:r>
              <a:rPr lang="tr-TR" i="1" dirty="0" smtClean="0">
                <a:cs typeface="Tahoma" pitchFamily="34" charset="0"/>
              </a:rPr>
              <a:t>≤</a:t>
            </a:r>
            <a:r>
              <a:rPr lang="tr-TR" i="1" dirty="0" smtClean="0"/>
              <a:t> 9 polip çıkarılması ile ilgili </a:t>
            </a:r>
            <a:r>
              <a:rPr lang="tr-TR" i="1" dirty="0" err="1" smtClean="0"/>
              <a:t>polipektomi</a:t>
            </a:r>
            <a:r>
              <a:rPr lang="tr-TR" i="1" dirty="0" smtClean="0"/>
              <a:t> ile birlikte  sert </a:t>
            </a:r>
            <a:r>
              <a:rPr lang="tr-TR" i="1" dirty="0" err="1" smtClean="0"/>
              <a:t>sigmoidoskopi</a:t>
            </a:r>
            <a:endParaRPr lang="tr-TR" dirty="0" smtClean="0"/>
          </a:p>
          <a:p>
            <a:pPr>
              <a:buNone/>
            </a:pPr>
            <a:r>
              <a:rPr lang="tr-TR" dirty="0" smtClean="0"/>
              <a:t>	32081-00 [910]	</a:t>
            </a:r>
            <a:r>
              <a:rPr lang="tr-TR" b="1" dirty="0" smtClean="0">
                <a:cs typeface="Tahoma" pitchFamily="34" charset="0"/>
              </a:rPr>
              <a:t>≥</a:t>
            </a:r>
            <a:r>
              <a:rPr lang="tr-TR" i="1" dirty="0" smtClean="0"/>
              <a:t> 10 polip çıkarılması ile ilgili </a:t>
            </a:r>
            <a:r>
              <a:rPr lang="tr-TR" i="1" dirty="0" err="1" smtClean="0"/>
              <a:t>polipektomi</a:t>
            </a:r>
            <a:r>
              <a:rPr lang="tr-TR" i="1" dirty="0" smtClean="0"/>
              <a:t> ile birlikte sert </a:t>
            </a:r>
            <a:r>
              <a:rPr lang="tr-TR" i="1" dirty="0" err="1" smtClean="0"/>
              <a:t>sigmoidoskopi</a:t>
            </a:r>
            <a:endParaRPr lang="tr-TR" i="1" dirty="0" smtClean="0"/>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109</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ICD 10- TRM</a:t>
            </a:r>
            <a:endParaRPr lang="tr-TR" dirty="0">
              <a:solidFill>
                <a:srgbClr val="FF0000"/>
              </a:solidFill>
            </a:endParaRPr>
          </a:p>
        </p:txBody>
      </p:sp>
      <p:sp>
        <p:nvSpPr>
          <p:cNvPr id="3" name="2 İçerik Yer Tutucusu"/>
          <p:cNvSpPr>
            <a:spLocks noGrp="1"/>
          </p:cNvSpPr>
          <p:nvPr>
            <p:ph idx="1"/>
          </p:nvPr>
        </p:nvSpPr>
        <p:spPr/>
        <p:txBody>
          <a:bodyPr>
            <a:normAutofit fontScale="92500" lnSpcReduction="10000"/>
          </a:bodyPr>
          <a:lstStyle/>
          <a:p>
            <a:pPr>
              <a:buFont typeface="Wingdings" pitchFamily="2" charset="2"/>
              <a:buChar char="Ø"/>
            </a:pPr>
            <a:r>
              <a:rPr lang="tr-TR" dirty="0" smtClean="0"/>
              <a:t>4 Ana başlık altında değerlendirilmektedir.</a:t>
            </a:r>
          </a:p>
          <a:p>
            <a:pPr marL="514350" indent="-514350">
              <a:buAutoNum type="arabicParenR"/>
            </a:pPr>
            <a:r>
              <a:rPr lang="tr-TR" dirty="0" smtClean="0">
                <a:solidFill>
                  <a:srgbClr val="FF0000"/>
                </a:solidFill>
              </a:rPr>
              <a:t>Yatan hasta</a:t>
            </a:r>
          </a:p>
          <a:p>
            <a:pPr marL="514350" indent="-514350">
              <a:buAutoNum type="arabicParenR"/>
            </a:pPr>
            <a:r>
              <a:rPr lang="tr-TR" dirty="0" smtClean="0">
                <a:solidFill>
                  <a:srgbClr val="FF0000"/>
                </a:solidFill>
              </a:rPr>
              <a:t>Günübirlik hasta </a:t>
            </a:r>
          </a:p>
          <a:p>
            <a:pPr marL="514350" indent="-514350">
              <a:buAutoNum type="arabicParenR"/>
            </a:pPr>
            <a:r>
              <a:rPr lang="tr-TR" dirty="0" err="1" smtClean="0">
                <a:solidFill>
                  <a:srgbClr val="FF0000"/>
                </a:solidFill>
              </a:rPr>
              <a:t>BBaG</a:t>
            </a:r>
            <a:endParaRPr lang="tr-TR" dirty="0" smtClean="0">
              <a:solidFill>
                <a:srgbClr val="FF0000"/>
              </a:solidFill>
            </a:endParaRPr>
          </a:p>
          <a:p>
            <a:pPr marL="514350" indent="-514350">
              <a:buAutoNum type="arabicParenR"/>
            </a:pPr>
            <a:r>
              <a:rPr lang="tr-TR" dirty="0" err="1" smtClean="0">
                <a:solidFill>
                  <a:srgbClr val="FF0000"/>
                </a:solidFill>
              </a:rPr>
              <a:t>İBaG</a:t>
            </a:r>
            <a:r>
              <a:rPr lang="tr-TR" dirty="0" smtClean="0">
                <a:solidFill>
                  <a:srgbClr val="FF0000"/>
                </a:solidFill>
              </a:rPr>
              <a:t> </a:t>
            </a:r>
          </a:p>
          <a:p>
            <a:pPr marL="514350" indent="-514350">
              <a:buNone/>
            </a:pPr>
            <a:r>
              <a:rPr lang="tr-TR" dirty="0" smtClean="0"/>
              <a:t>      Son 3 ana grup Avustralya modifikasyonun da yer almamaktadır. </a:t>
            </a:r>
          </a:p>
          <a:p>
            <a:pPr marL="514350" indent="-514350">
              <a:buFont typeface="Wingdings" pitchFamily="2" charset="2"/>
              <a:buChar char="Ø"/>
            </a:pPr>
            <a:r>
              <a:rPr lang="tr-TR" dirty="0" smtClean="0"/>
              <a:t>Ülkemiz için geliştirdiğimiz bir projedir yeni versiyonları ve yapılandırılmaları halen devam etmektedir.</a:t>
            </a:r>
          </a:p>
        </p:txBody>
      </p:sp>
      <p:sp>
        <p:nvSpPr>
          <p:cNvPr id="4" name="3 Slayt Numarası Yer Tutucusu"/>
          <p:cNvSpPr>
            <a:spLocks noGrp="1"/>
          </p:cNvSpPr>
          <p:nvPr>
            <p:ph type="sldNum" sz="quarter" idx="12"/>
          </p:nvPr>
        </p:nvSpPr>
        <p:spPr/>
        <p:txBody>
          <a:bodyPr>
            <a:normAutofit/>
          </a:bodyPr>
          <a:lstStyle/>
          <a:p>
            <a:fld id="{D726C5DE-125C-4382-BB41-26E19ABBDBAA}" type="slidenum">
              <a:rPr lang="tr-TR" smtClean="0"/>
              <a:pPr/>
              <a:t>11</a:t>
            </a:fld>
            <a:endParaRPr lang="tr-T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043608" y="404664"/>
            <a:ext cx="7776864" cy="6453336"/>
          </a:xfrm>
        </p:spPr>
        <p:txBody>
          <a:bodyPr>
            <a:normAutofit fontScale="62500" lnSpcReduction="20000"/>
          </a:bodyPr>
          <a:lstStyle/>
          <a:p>
            <a:pPr>
              <a:buFont typeface="Wingdings" pitchFamily="2" charset="2"/>
              <a:buChar char="Ø"/>
            </a:pPr>
            <a:r>
              <a:rPr lang="tr-TR" sz="4500" i="1" dirty="0" smtClean="0"/>
              <a:t>Klinik kayıtta</a:t>
            </a:r>
            <a:r>
              <a:rPr lang="tr-TR" sz="4500" dirty="0" smtClean="0"/>
              <a:t> herhangi bir dokümantasyon </a:t>
            </a:r>
            <a:r>
              <a:rPr lang="tr-TR" sz="4500" i="1" dirty="0" smtClean="0"/>
              <a:t>bulunmuyorsa</a:t>
            </a:r>
            <a:r>
              <a:rPr lang="tr-TR" sz="4500" dirty="0" smtClean="0"/>
              <a:t>, </a:t>
            </a:r>
            <a:r>
              <a:rPr lang="tr-TR" sz="4500" i="1" dirty="0" smtClean="0"/>
              <a:t>klinik tedavi uzmanından</a:t>
            </a:r>
            <a:r>
              <a:rPr lang="tr-TR" sz="4500" dirty="0" smtClean="0"/>
              <a:t> daha fazla bilgi </a:t>
            </a:r>
            <a:r>
              <a:rPr lang="tr-TR" sz="4500" i="1" dirty="0" smtClean="0"/>
              <a:t>alınamıyorsa</a:t>
            </a:r>
            <a:r>
              <a:rPr lang="tr-TR" sz="4500" dirty="0" smtClean="0"/>
              <a:t> </a:t>
            </a:r>
            <a:r>
              <a:rPr lang="tr-TR" sz="4500" i="1" dirty="0" smtClean="0"/>
              <a:t>ve dizinde herhangi bir</a:t>
            </a:r>
            <a:r>
              <a:rPr lang="tr-TR" sz="4500" dirty="0" smtClean="0"/>
              <a:t> varsayılan kod </a:t>
            </a:r>
            <a:r>
              <a:rPr lang="tr-TR" sz="4500" i="1" dirty="0" smtClean="0"/>
              <a:t>yoksa, uygun şekilde </a:t>
            </a:r>
            <a:r>
              <a:rPr lang="tr-TR" sz="4500" i="1" dirty="0" smtClean="0">
                <a:solidFill>
                  <a:srgbClr val="7030A0"/>
                </a:solidFill>
              </a:rPr>
              <a:t>en küçük, en az süreli veya en az sayıdaki lezyonlara ilişkin kodu atayın</a:t>
            </a:r>
            <a:r>
              <a:rPr lang="tr-TR" sz="4500" dirty="0" smtClean="0">
                <a:solidFill>
                  <a:srgbClr val="7030A0"/>
                </a:solidFill>
              </a:rPr>
              <a:t>. </a:t>
            </a:r>
          </a:p>
          <a:p>
            <a:pPr>
              <a:lnSpc>
                <a:spcPct val="90000"/>
              </a:lnSpc>
              <a:buNone/>
            </a:pPr>
            <a:endParaRPr lang="tr-TR" b="1" dirty="0" smtClean="0">
              <a:solidFill>
                <a:srgbClr val="66FF66"/>
              </a:solidFill>
            </a:endParaRPr>
          </a:p>
          <a:p>
            <a:pPr>
              <a:lnSpc>
                <a:spcPct val="90000"/>
              </a:lnSpc>
              <a:buNone/>
            </a:pPr>
            <a:r>
              <a:rPr lang="tr-TR" sz="3400" b="1" dirty="0" smtClean="0">
                <a:solidFill>
                  <a:srgbClr val="7030A0"/>
                </a:solidFill>
              </a:rPr>
              <a:t>ÖRNEK :</a:t>
            </a:r>
            <a:endParaRPr lang="tr-TR" sz="3400" dirty="0" smtClean="0">
              <a:solidFill>
                <a:srgbClr val="7030A0"/>
              </a:solidFill>
            </a:endParaRPr>
          </a:p>
          <a:p>
            <a:pPr>
              <a:lnSpc>
                <a:spcPct val="90000"/>
              </a:lnSpc>
              <a:buNone/>
            </a:pPr>
            <a:r>
              <a:rPr lang="tr-TR" sz="3400" dirty="0" smtClean="0"/>
              <a:t>İşlem: </a:t>
            </a:r>
            <a:r>
              <a:rPr lang="tr-TR" sz="3400" dirty="0" err="1" smtClean="0"/>
              <a:t>Karotid</a:t>
            </a:r>
            <a:r>
              <a:rPr lang="tr-TR" sz="3400" dirty="0" smtClean="0"/>
              <a:t> cismi tümörü rezeksiyonu</a:t>
            </a:r>
            <a:endParaRPr lang="tr-TR" sz="3400" b="1" dirty="0" smtClean="0"/>
          </a:p>
          <a:p>
            <a:pPr>
              <a:lnSpc>
                <a:spcPct val="90000"/>
              </a:lnSpc>
              <a:buNone/>
            </a:pPr>
            <a:r>
              <a:rPr lang="tr-TR" sz="3400" b="1" dirty="0" smtClean="0"/>
              <a:t>Rezeksiyon</a:t>
            </a:r>
            <a:endParaRPr lang="tr-TR" sz="3400" dirty="0" smtClean="0"/>
          </a:p>
          <a:p>
            <a:pPr>
              <a:lnSpc>
                <a:spcPct val="90000"/>
              </a:lnSpc>
              <a:buNone/>
            </a:pPr>
            <a:r>
              <a:rPr lang="tr-TR" sz="3400" dirty="0" smtClean="0"/>
              <a:t>- tümör</a:t>
            </a:r>
          </a:p>
          <a:p>
            <a:pPr>
              <a:lnSpc>
                <a:spcPct val="90000"/>
              </a:lnSpc>
              <a:buNone/>
            </a:pPr>
            <a:r>
              <a:rPr lang="tr-TR" sz="3400" dirty="0" smtClean="0"/>
              <a:t>- - </a:t>
            </a:r>
            <a:r>
              <a:rPr lang="tr-TR" sz="3400" dirty="0" err="1" smtClean="0"/>
              <a:t>karotid</a:t>
            </a:r>
            <a:r>
              <a:rPr lang="tr-TR" sz="3400" dirty="0" smtClean="0"/>
              <a:t> arter (</a:t>
            </a:r>
            <a:r>
              <a:rPr lang="tr-TR" sz="3400" dirty="0" err="1" smtClean="0"/>
              <a:t>karotid</a:t>
            </a:r>
            <a:r>
              <a:rPr lang="tr-TR" sz="3400" dirty="0" smtClean="0"/>
              <a:t> cismi) (</a:t>
            </a:r>
            <a:r>
              <a:rPr lang="tr-TR" sz="3400" dirty="0" err="1" smtClean="0"/>
              <a:t>karotid</a:t>
            </a:r>
            <a:r>
              <a:rPr lang="tr-TR" sz="3400" dirty="0" smtClean="0"/>
              <a:t> arter onarımı ile birlikte)</a:t>
            </a:r>
          </a:p>
          <a:p>
            <a:pPr>
              <a:lnSpc>
                <a:spcPct val="90000"/>
              </a:lnSpc>
              <a:buNone/>
            </a:pPr>
            <a:r>
              <a:rPr lang="tr-TR" sz="3400" dirty="0" smtClean="0"/>
              <a:t>- - - </a:t>
            </a:r>
            <a:r>
              <a:rPr lang="tr-TR" sz="3400" dirty="0" smtClean="0">
                <a:cs typeface="Tahoma" pitchFamily="34" charset="0"/>
              </a:rPr>
              <a:t>≤</a:t>
            </a:r>
            <a:r>
              <a:rPr lang="tr-TR" sz="3400" dirty="0" smtClean="0"/>
              <a:t> 4 cm çaplı 34148-00 [705] </a:t>
            </a:r>
          </a:p>
          <a:p>
            <a:pPr>
              <a:lnSpc>
                <a:spcPct val="90000"/>
              </a:lnSpc>
              <a:buNone/>
            </a:pPr>
            <a:r>
              <a:rPr lang="tr-TR" sz="3400" dirty="0" smtClean="0"/>
              <a:t>- - - - </a:t>
            </a:r>
            <a:r>
              <a:rPr lang="tr-TR" sz="3400" dirty="0" err="1" smtClean="0"/>
              <a:t>rekürren</a:t>
            </a:r>
            <a:r>
              <a:rPr lang="tr-TR" sz="3400" dirty="0" smtClean="0"/>
              <a:t> 34154-00 [706] </a:t>
            </a:r>
          </a:p>
          <a:p>
            <a:pPr>
              <a:lnSpc>
                <a:spcPct val="90000"/>
              </a:lnSpc>
              <a:buNone/>
            </a:pPr>
            <a:r>
              <a:rPr lang="tr-TR" sz="3400" dirty="0" smtClean="0"/>
              <a:t>- - - &gt; 4 cm çaplı 34151-00 [705] </a:t>
            </a:r>
          </a:p>
          <a:p>
            <a:pPr>
              <a:lnSpc>
                <a:spcPct val="90000"/>
              </a:lnSpc>
              <a:buFontTx/>
              <a:buChar char="-"/>
            </a:pPr>
            <a:r>
              <a:rPr lang="tr-TR" sz="3400" dirty="0" smtClean="0"/>
              <a:t>- - - </a:t>
            </a:r>
            <a:r>
              <a:rPr lang="tr-TR" sz="3400" dirty="0" err="1" smtClean="0"/>
              <a:t>rekürren</a:t>
            </a:r>
            <a:r>
              <a:rPr lang="tr-TR" sz="3400" dirty="0" smtClean="0"/>
              <a:t> 34154-00 [706]</a:t>
            </a:r>
          </a:p>
          <a:p>
            <a:pPr>
              <a:lnSpc>
                <a:spcPct val="90000"/>
              </a:lnSpc>
              <a:buNone/>
            </a:pPr>
            <a:r>
              <a:rPr lang="tr-TR" sz="3400" dirty="0" smtClean="0"/>
              <a:t>Aşağıdaki kodu atayın: 34148-00 [705] </a:t>
            </a:r>
            <a:r>
              <a:rPr lang="tr-TR" sz="3400" dirty="0" smtClean="0">
                <a:cs typeface="Tahoma" pitchFamily="34" charset="0"/>
              </a:rPr>
              <a:t>≤</a:t>
            </a:r>
            <a:r>
              <a:rPr lang="tr-TR" sz="3400" i="1" dirty="0" smtClean="0"/>
              <a:t> 4 cm çaplı </a:t>
            </a:r>
            <a:r>
              <a:rPr lang="tr-TR" sz="3400" i="1" dirty="0" err="1" smtClean="0"/>
              <a:t>karotid</a:t>
            </a:r>
            <a:r>
              <a:rPr lang="tr-TR" sz="3400" i="1" dirty="0" smtClean="0"/>
              <a:t> arter lezyonunun rezeksiyonu</a:t>
            </a:r>
            <a:endParaRPr lang="tr-TR" sz="3400" dirty="0" smtClean="0"/>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110</a:t>
            </a:fld>
            <a:endParaRPr lang="tr-T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Birleşik Sağlık Girişimleri</a:t>
            </a:r>
            <a:br>
              <a:rPr lang="tr-TR" dirty="0" smtClean="0">
                <a:solidFill>
                  <a:srgbClr val="FF0000"/>
                </a:solidFill>
              </a:rPr>
            </a:br>
            <a:r>
              <a:rPr lang="tr-TR" dirty="0" smtClean="0">
                <a:solidFill>
                  <a:srgbClr val="FF0000"/>
                </a:solidFill>
              </a:rPr>
              <a:t> (</a:t>
            </a:r>
            <a:r>
              <a:rPr lang="tr-TR" dirty="0" smtClean="0">
                <a:solidFill>
                  <a:srgbClr val="FF0000"/>
                </a:solidFill>
                <a:sym typeface="Wingdings" pitchFamily="2" charset="2"/>
              </a:rPr>
              <a:t>ACS 0032)</a:t>
            </a:r>
            <a:endParaRPr lang="tr-TR" dirty="0">
              <a:solidFill>
                <a:srgbClr val="FF0000"/>
              </a:solidFill>
            </a:endParaRPr>
          </a:p>
        </p:txBody>
      </p:sp>
      <p:sp>
        <p:nvSpPr>
          <p:cNvPr id="3" name="2 İçerik Yer Tutucusu"/>
          <p:cNvSpPr>
            <a:spLocks noGrp="1"/>
          </p:cNvSpPr>
          <p:nvPr>
            <p:ph idx="1"/>
          </p:nvPr>
        </p:nvSpPr>
        <p:spPr>
          <a:xfrm>
            <a:off x="899592" y="1600200"/>
            <a:ext cx="7787208" cy="5257800"/>
          </a:xfrm>
        </p:spPr>
        <p:txBody>
          <a:bodyPr>
            <a:normAutofit fontScale="85000" lnSpcReduction="20000"/>
          </a:bodyPr>
          <a:lstStyle/>
          <a:p>
            <a:pPr lvl="1">
              <a:buClr>
                <a:srgbClr val="66FF66"/>
              </a:buClr>
              <a:buFont typeface="Wingdings" pitchFamily="2" charset="2"/>
              <a:buChar char="Ø"/>
            </a:pPr>
            <a:r>
              <a:rPr lang="tr-TR" dirty="0" smtClean="0"/>
              <a:t>Birleşik sağlık girişimlerinin kodlanması için kurallar:</a:t>
            </a:r>
          </a:p>
          <a:p>
            <a:pPr lvl="2">
              <a:buClr>
                <a:srgbClr val="66FF66"/>
              </a:buClr>
              <a:buFont typeface="Wingdings" pitchFamily="2" charset="2"/>
              <a:buChar char="Ø"/>
            </a:pPr>
            <a:r>
              <a:rPr lang="tr-TR" sz="2800" dirty="0" smtClean="0"/>
              <a:t>Birleşik sağlık girişimlerini tanımlamak için blok [1916]’dan bir kod atayın</a:t>
            </a:r>
          </a:p>
          <a:p>
            <a:pPr lvl="2">
              <a:buClr>
                <a:srgbClr val="66FF66"/>
              </a:buClr>
              <a:buFont typeface="Wingdings" pitchFamily="2" charset="2"/>
              <a:buChar char="Ø"/>
            </a:pPr>
            <a:r>
              <a:rPr lang="tr-TR" sz="2800" dirty="0" smtClean="0"/>
              <a:t>Her yatış için meslek grubu başına yalnızca bir tek kod atanabilmektedir.</a:t>
            </a:r>
          </a:p>
          <a:p>
            <a:pPr>
              <a:buNone/>
            </a:pPr>
            <a:r>
              <a:rPr lang="tr-TR" dirty="0" smtClean="0"/>
              <a:t> </a:t>
            </a:r>
          </a:p>
          <a:p>
            <a:pPr>
              <a:buNone/>
            </a:pPr>
            <a:r>
              <a:rPr lang="tr-TR" dirty="0" smtClean="0"/>
              <a:t>	•	</a:t>
            </a:r>
            <a:r>
              <a:rPr lang="tr-TR" dirty="0" err="1" smtClean="0"/>
              <a:t>Dietetik</a:t>
            </a:r>
            <a:r>
              <a:rPr lang="tr-TR" dirty="0" smtClean="0"/>
              <a:t>	              •	 </a:t>
            </a:r>
            <a:r>
              <a:rPr lang="tr-TR" dirty="0" err="1" smtClean="0"/>
              <a:t>Odyoloji</a:t>
            </a:r>
            <a:endParaRPr lang="tr-TR" dirty="0" smtClean="0"/>
          </a:p>
          <a:p>
            <a:pPr>
              <a:buNone/>
            </a:pPr>
            <a:r>
              <a:rPr lang="tr-TR" dirty="0" smtClean="0"/>
              <a:t>	•	Sosyal Çalışma	     •	 </a:t>
            </a:r>
            <a:r>
              <a:rPr lang="tr-TR" dirty="0" err="1" smtClean="0"/>
              <a:t>Ortoptik</a:t>
            </a:r>
            <a:endParaRPr lang="tr-TR" dirty="0" smtClean="0"/>
          </a:p>
          <a:p>
            <a:pPr>
              <a:buNone/>
            </a:pPr>
            <a:r>
              <a:rPr lang="tr-TR" dirty="0" smtClean="0"/>
              <a:t>	•	Mesleki Terapi	     •	 Protez ve </a:t>
            </a:r>
            <a:r>
              <a:rPr lang="tr-TR" dirty="0" err="1" smtClean="0"/>
              <a:t>Ortez</a:t>
            </a:r>
            <a:endParaRPr lang="tr-TR" dirty="0" smtClean="0"/>
          </a:p>
          <a:p>
            <a:pPr>
              <a:buNone/>
            </a:pPr>
            <a:r>
              <a:rPr lang="tr-TR" dirty="0" smtClean="0"/>
              <a:t>	•	Fizik Tedavi	               •	 Eczacılık</a:t>
            </a:r>
          </a:p>
          <a:p>
            <a:pPr>
              <a:buNone/>
            </a:pPr>
            <a:r>
              <a:rPr lang="tr-TR" dirty="0" smtClean="0"/>
              <a:t>    •	</a:t>
            </a:r>
            <a:r>
              <a:rPr lang="tr-TR" dirty="0" err="1" smtClean="0"/>
              <a:t>Podiyatri</a:t>
            </a:r>
            <a:r>
              <a:rPr lang="tr-TR" dirty="0" smtClean="0"/>
              <a:t>	               •	 Psikoloji</a:t>
            </a:r>
          </a:p>
          <a:p>
            <a:pPr>
              <a:buNone/>
            </a:pPr>
            <a:r>
              <a:rPr lang="tr-TR" dirty="0" smtClean="0"/>
              <a:t>	•	Konuşma Patolojisi	     •	 Müzik Terapisi</a:t>
            </a:r>
          </a:p>
          <a:p>
            <a:pPr>
              <a:buNone/>
            </a:pPr>
            <a:r>
              <a:rPr lang="tr-TR" dirty="0" smtClean="0"/>
              <a:t>	•	</a:t>
            </a:r>
            <a:r>
              <a:rPr lang="tr-TR" dirty="0" err="1" smtClean="0"/>
              <a:t>Postural</a:t>
            </a:r>
            <a:r>
              <a:rPr lang="tr-TR" dirty="0" smtClean="0"/>
              <a:t> Bakım</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111</a:t>
            </a:fld>
            <a:endParaRPr lang="tr-T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71600" y="1052736"/>
            <a:ext cx="7715200" cy="5805264"/>
          </a:xfrm>
        </p:spPr>
        <p:txBody>
          <a:bodyPr>
            <a:normAutofit fontScale="85000" lnSpcReduction="10000"/>
          </a:bodyPr>
          <a:lstStyle/>
          <a:p>
            <a:pPr>
              <a:buFont typeface="Wingdings" pitchFamily="2" charset="2"/>
              <a:buChar char="Ø"/>
            </a:pPr>
            <a:r>
              <a:rPr lang="tr-TR" dirty="0" smtClean="0"/>
              <a:t>1.	Kural olarak, birleşik sağlık müdahalesi (müdahaleleri) için yalnızca genel kodu (kodları) (1916 bloğu) atamak gerekir. Ancak, birleşik sağlık müdahaleleri hakkında yerel düzeyde daha fazla bilginin toplanmasına ihtiyaç varsa, genel kategori kodu ve/veya spesifik kodun (kodların) atanmasına izin verilebilmektedir.</a:t>
            </a:r>
          </a:p>
          <a:p>
            <a:pPr>
              <a:buFont typeface="Wingdings" pitchFamily="2" charset="2"/>
              <a:buChar char="Ø"/>
            </a:pPr>
            <a:r>
              <a:rPr lang="tr-TR" dirty="0" smtClean="0"/>
              <a:t>2.	Bir meslek grubunu gösteren genel kod, ilgili çalışanca gerçekleştirilen spesifik müdahale sayısına bakılmaksızın bir bakım epizodunda yalnızca bir kez atanmalıdır. </a:t>
            </a:r>
          </a:p>
          <a:p>
            <a:pPr>
              <a:buFont typeface="Wingdings" pitchFamily="2" charset="2"/>
              <a:buChar char="Ø"/>
            </a:pPr>
            <a:r>
              <a:rPr lang="tr-TR" dirty="0" smtClean="0"/>
              <a:t>3.	Spesifik kodlar atanırken bir bakım epizodunda aynı müdahale birden fazla gerçekleştirilirse, yalnızca bir kez uygun kod atanmalıdır.</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112</a:t>
            </a:fld>
            <a:endParaRPr lang="tr-T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pPr>
              <a:buNone/>
            </a:pPr>
            <a:r>
              <a:rPr lang="tr-TR" b="1" cap="all" dirty="0" smtClean="0">
                <a:solidFill>
                  <a:srgbClr val="7030A0"/>
                </a:solidFill>
              </a:rPr>
              <a:t>ÖRNEK 1:</a:t>
            </a:r>
            <a:endParaRPr lang="tr-TR" dirty="0" smtClean="0">
              <a:solidFill>
                <a:srgbClr val="7030A0"/>
              </a:solidFill>
            </a:endParaRPr>
          </a:p>
          <a:p>
            <a:pPr>
              <a:buNone/>
            </a:pPr>
            <a:r>
              <a:rPr lang="tr-TR" dirty="0" smtClean="0"/>
              <a:t>    Yatan hasta, bir bakım epizodunda bir fizyoterapist (5 müdahale gerçekleştirmiştir), bir sosyal çalışan (2 müdahale gerçekleştirmiştir) ve bir diyetisyen (1 müdahale gerçekleştirmiştir) tarafından görülmüştür. </a:t>
            </a:r>
          </a:p>
          <a:p>
            <a:endParaRPr lang="tr-TR" dirty="0" smtClean="0"/>
          </a:p>
          <a:p>
            <a:pPr>
              <a:buNone/>
            </a:pPr>
            <a:r>
              <a:rPr lang="tr-TR" dirty="0" smtClean="0"/>
              <a:t>	95550-03 [1916]	</a:t>
            </a:r>
            <a:r>
              <a:rPr lang="tr-TR" i="1" dirty="0" smtClean="0"/>
              <a:t>Birleşik sağlık müdahalesi, fizyoterapi</a:t>
            </a:r>
            <a:endParaRPr lang="tr-TR" dirty="0" smtClean="0"/>
          </a:p>
          <a:p>
            <a:pPr>
              <a:buNone/>
            </a:pPr>
            <a:r>
              <a:rPr lang="tr-TR" dirty="0" smtClean="0"/>
              <a:t>	95550-01 [1916]	</a:t>
            </a:r>
            <a:r>
              <a:rPr lang="tr-TR" i="1" dirty="0" smtClean="0"/>
              <a:t>Birleşik sağlık müdahalesi, sosyal çalışma</a:t>
            </a:r>
            <a:endParaRPr lang="tr-TR" dirty="0" smtClean="0"/>
          </a:p>
          <a:p>
            <a:pPr>
              <a:buNone/>
            </a:pPr>
            <a:r>
              <a:rPr lang="tr-TR" dirty="0" smtClean="0"/>
              <a:t>	95550-00 [1916]	</a:t>
            </a:r>
            <a:r>
              <a:rPr lang="tr-TR" i="1" dirty="0" smtClean="0"/>
              <a:t>Birleşik sağlık müdahalesi, </a:t>
            </a:r>
            <a:r>
              <a:rPr lang="tr-TR" i="1" dirty="0" err="1" smtClean="0"/>
              <a:t>dietetik</a:t>
            </a:r>
            <a:endParaRPr lang="tr-TR" dirty="0" smtClean="0"/>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113</a:t>
            </a:fld>
            <a:endParaRPr lang="tr-T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115616" y="836712"/>
            <a:ext cx="7571184" cy="6021288"/>
          </a:xfrm>
        </p:spPr>
        <p:txBody>
          <a:bodyPr>
            <a:normAutofit fontScale="85000" lnSpcReduction="20000"/>
          </a:bodyPr>
          <a:lstStyle/>
          <a:p>
            <a:pPr>
              <a:buNone/>
            </a:pPr>
            <a:r>
              <a:rPr lang="tr-TR" b="1" cap="all" dirty="0" smtClean="0">
                <a:solidFill>
                  <a:srgbClr val="00B050"/>
                </a:solidFill>
              </a:rPr>
              <a:t>     </a:t>
            </a:r>
            <a:r>
              <a:rPr lang="tr-TR" b="1" cap="all" dirty="0" smtClean="0">
                <a:solidFill>
                  <a:srgbClr val="7030A0"/>
                </a:solidFill>
              </a:rPr>
              <a:t>ÖRNEK 2:</a:t>
            </a:r>
            <a:endParaRPr lang="tr-TR" dirty="0" smtClean="0">
              <a:solidFill>
                <a:srgbClr val="7030A0"/>
              </a:solidFill>
            </a:endParaRPr>
          </a:p>
          <a:p>
            <a:pPr>
              <a:buNone/>
            </a:pPr>
            <a:r>
              <a:rPr lang="tr-TR" dirty="0" smtClean="0"/>
              <a:t>     Bir mesleki terapist bakım epizodunda algısal eğitim, duyu entegrasyonu ve duyusal motor fonksiyon eğitimi vermiştir. Fizyoterapist ise, diz eklemini manipüle etmiş ve bu eklemin </a:t>
            </a:r>
            <a:r>
              <a:rPr lang="tr-TR" dirty="0" err="1" smtClean="0"/>
              <a:t>mobilizasyonunu</a:t>
            </a:r>
            <a:r>
              <a:rPr lang="tr-TR" dirty="0" smtClean="0"/>
              <a:t> gerçekleştirmiştir.</a:t>
            </a:r>
          </a:p>
          <a:p>
            <a:pPr>
              <a:buNone/>
            </a:pPr>
            <a:endParaRPr lang="tr-TR" dirty="0" smtClean="0"/>
          </a:p>
          <a:p>
            <a:pPr>
              <a:buNone/>
            </a:pPr>
            <a:r>
              <a:rPr lang="tr-TR" dirty="0" smtClean="0"/>
              <a:t>	96113-00 [1875]	</a:t>
            </a:r>
            <a:r>
              <a:rPr lang="tr-TR" i="1" dirty="0" smtClean="0"/>
              <a:t>Hafıza, </a:t>
            </a:r>
            <a:r>
              <a:rPr lang="tr-TR" i="1" dirty="0" err="1" smtClean="0"/>
              <a:t>oriyentasyon</a:t>
            </a:r>
            <a:r>
              <a:rPr lang="tr-TR" i="1" dirty="0" smtClean="0"/>
              <a:t>, algı veya dikkat ile ilgili aktivitelerde beceri eğitimi</a:t>
            </a:r>
            <a:endParaRPr lang="tr-TR" dirty="0" smtClean="0"/>
          </a:p>
          <a:p>
            <a:pPr>
              <a:buNone/>
            </a:pPr>
            <a:r>
              <a:rPr lang="tr-TR" dirty="0" smtClean="0"/>
              <a:t>	96112-00 [1875]	</a:t>
            </a:r>
            <a:r>
              <a:rPr lang="tr-TR" i="1" dirty="0" smtClean="0"/>
              <a:t>Duyusal/</a:t>
            </a:r>
            <a:r>
              <a:rPr lang="tr-TR" i="1" dirty="0" err="1" smtClean="0"/>
              <a:t>sensorimotor</a:t>
            </a:r>
            <a:r>
              <a:rPr lang="tr-TR" i="1" dirty="0" smtClean="0"/>
              <a:t>/</a:t>
            </a:r>
            <a:r>
              <a:rPr lang="tr-TR" i="1" dirty="0" err="1" smtClean="0"/>
              <a:t>sensorinöral</a:t>
            </a:r>
            <a:r>
              <a:rPr lang="tr-TR" i="1" dirty="0" smtClean="0"/>
              <a:t> fonksiyonla ilgili aktivitelerde beceri eğitimi</a:t>
            </a:r>
            <a:endParaRPr lang="tr-TR" dirty="0" smtClean="0"/>
          </a:p>
          <a:p>
            <a:pPr>
              <a:buNone/>
            </a:pPr>
            <a:r>
              <a:rPr lang="tr-TR" dirty="0" smtClean="0"/>
              <a:t>	96076-00 [1867]	</a:t>
            </a:r>
            <a:r>
              <a:rPr lang="tr-TR" i="1" dirty="0" smtClean="0"/>
              <a:t>Sağlığın idame ettirilmesi veya iyileşme aktiviteleri konusunda danışmanlık veya eğitim</a:t>
            </a:r>
            <a:endParaRPr lang="tr-TR" dirty="0" smtClean="0"/>
          </a:p>
          <a:p>
            <a:pPr>
              <a:buNone/>
            </a:pPr>
            <a:r>
              <a:rPr lang="tr-TR" dirty="0" smtClean="0"/>
              <a:t>	50115-00 [1905]	</a:t>
            </a:r>
            <a:r>
              <a:rPr lang="tr-TR" i="1" dirty="0" smtClean="0"/>
              <a:t>Eklem </a:t>
            </a:r>
            <a:r>
              <a:rPr lang="tr-TR" i="1" dirty="0" err="1" smtClean="0"/>
              <a:t>manipulasyon</a:t>
            </a:r>
            <a:r>
              <a:rPr lang="tr-TR" i="1" dirty="0" smtClean="0"/>
              <a:t>/</a:t>
            </a:r>
            <a:r>
              <a:rPr lang="tr-TR" i="1" dirty="0" err="1" smtClean="0"/>
              <a:t>mobilizasyonu</a:t>
            </a:r>
            <a:r>
              <a:rPr lang="tr-TR" i="1" dirty="0" smtClean="0"/>
              <a:t>, başka yerde sınıflandırılmamış</a:t>
            </a:r>
            <a:endParaRPr lang="tr-TR" dirty="0" smtClean="0"/>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114</a:t>
            </a:fld>
            <a:endParaRPr lang="tr-T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sz="4800" dirty="0" smtClean="0">
                <a:solidFill>
                  <a:srgbClr val="FF0000"/>
                </a:solidFill>
              </a:rPr>
              <a:t>ICD-10-AM – Cilt 5 için </a:t>
            </a:r>
            <a:r>
              <a:rPr lang="tr-TR" dirty="0" smtClean="0">
                <a:solidFill>
                  <a:srgbClr val="FF0000"/>
                </a:solidFill>
              </a:rPr>
              <a:t>Avustralya Kodlama Standartları </a:t>
            </a:r>
            <a:endParaRPr lang="tr-TR" dirty="0">
              <a:solidFill>
                <a:srgbClr val="FF0000"/>
              </a:solidFill>
            </a:endParaRPr>
          </a:p>
        </p:txBody>
      </p:sp>
      <p:pic>
        <p:nvPicPr>
          <p:cNvPr id="10242" name="Picture 2"/>
          <p:cNvPicPr>
            <a:picLocks noGrp="1" noChangeAspect="1" noChangeArrowheads="1"/>
          </p:cNvPicPr>
          <p:nvPr>
            <p:ph idx="1"/>
          </p:nvPr>
        </p:nvPicPr>
        <p:blipFill>
          <a:blip r:embed="rId2" cstate="print"/>
          <a:stretch>
            <a:fillRect/>
          </a:stretch>
        </p:blipFill>
        <p:spPr bwMode="auto">
          <a:xfrm>
            <a:off x="1435100" y="1739937"/>
            <a:ext cx="7499350" cy="4216326"/>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D726C5DE-125C-4382-BB41-26E19ABBDBAA}" type="slidenum">
              <a:rPr lang="tr-TR" smtClean="0"/>
              <a:pPr/>
              <a:t>115</a:t>
            </a:fld>
            <a:endParaRPr lang="tr-T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Temel Tanı-ek Tanı Ayrımı</a:t>
            </a:r>
            <a:endParaRPr lang="tr-TR" dirty="0">
              <a:solidFill>
                <a:srgbClr val="FF0000"/>
              </a:solidFill>
            </a:endParaRPr>
          </a:p>
        </p:txBody>
      </p:sp>
      <p:sp>
        <p:nvSpPr>
          <p:cNvPr id="3" name="2 İçerik Yer Tutucusu"/>
          <p:cNvSpPr>
            <a:spLocks noGrp="1"/>
          </p:cNvSpPr>
          <p:nvPr>
            <p:ph idx="1"/>
          </p:nvPr>
        </p:nvSpPr>
        <p:spPr>
          <a:xfrm>
            <a:off x="971600" y="1600200"/>
            <a:ext cx="7715200" cy="4781128"/>
          </a:xfrm>
        </p:spPr>
        <p:txBody>
          <a:bodyPr/>
          <a:lstStyle/>
          <a:p>
            <a:pPr>
              <a:buFont typeface="Wingdings" pitchFamily="2" charset="2"/>
              <a:buChar char="Ø"/>
            </a:pPr>
            <a:r>
              <a:rPr lang="tr-TR" dirty="0" smtClean="0"/>
              <a:t>Temel tanı ve ek tanı ayrımı doğru kodlamanın yapılması ve kodların uygun </a:t>
            </a:r>
            <a:r>
              <a:rPr lang="tr-TR" dirty="0" err="1" smtClean="0"/>
              <a:t>TİG’lere</a:t>
            </a:r>
            <a:r>
              <a:rPr lang="tr-TR" dirty="0" smtClean="0"/>
              <a:t> yerleşmesi açısından son derece önemlidir.</a:t>
            </a:r>
          </a:p>
        </p:txBody>
      </p:sp>
      <p:sp>
        <p:nvSpPr>
          <p:cNvPr id="4" name="3 Slayt Numarası Yer Tutucusu"/>
          <p:cNvSpPr>
            <a:spLocks noGrp="1"/>
          </p:cNvSpPr>
          <p:nvPr>
            <p:ph type="sldNum" sz="quarter" idx="12"/>
          </p:nvPr>
        </p:nvSpPr>
        <p:spPr/>
        <p:txBody>
          <a:bodyPr/>
          <a:lstStyle/>
          <a:p>
            <a:fld id="{D726C5DE-125C-4382-BB41-26E19ABBDBAA}" type="slidenum">
              <a:rPr lang="tr-TR" smtClean="0"/>
              <a:pPr/>
              <a:t>116</a:t>
            </a:fld>
            <a:endParaRPr lang="tr-TR"/>
          </a:p>
        </p:txBody>
      </p:sp>
      <p:sp>
        <p:nvSpPr>
          <p:cNvPr id="5" name="Text Box 4"/>
          <p:cNvSpPr txBox="1">
            <a:spLocks noChangeArrowheads="1"/>
          </p:cNvSpPr>
          <p:nvPr/>
        </p:nvSpPr>
        <p:spPr bwMode="auto">
          <a:xfrm>
            <a:off x="1043608" y="3933056"/>
            <a:ext cx="7632700" cy="1865126"/>
          </a:xfrm>
          <a:prstGeom prst="rect">
            <a:avLst/>
          </a:prstGeom>
          <a:solidFill>
            <a:schemeClr val="bg1"/>
          </a:solidFill>
          <a:ln w="9525">
            <a:solidFill>
              <a:schemeClr val="tx2">
                <a:lumMod val="40000"/>
                <a:lumOff val="60000"/>
              </a:schemeClr>
            </a:solidFill>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a:spAutoFit/>
            <a:flatTx/>
          </a:bodyPr>
          <a:lstStyle/>
          <a:p>
            <a:pPr>
              <a:spcBef>
                <a:spcPct val="20000"/>
              </a:spcBef>
            </a:pPr>
            <a:r>
              <a:rPr lang="en-US" sz="2600" b="1" dirty="0" smtClean="0">
                <a:latin typeface="Arial" charset="0"/>
              </a:rPr>
              <a:t>“</a:t>
            </a:r>
            <a:r>
              <a:rPr lang="tr-TR" sz="2800" i="1" dirty="0" smtClean="0">
                <a:solidFill>
                  <a:srgbClr val="7030A0"/>
                </a:solidFill>
              </a:rPr>
              <a:t>Araştırma sonunda, hastanın hastanedeki bakım epizodunun (veya sağlık kuruluşunda bulunmasının) esas nedeni olarak ortaya konulan tanıdır.”</a:t>
            </a:r>
            <a:endParaRPr lang="tr-TR" sz="2800" dirty="0" smtClean="0">
              <a:solidFill>
                <a:srgbClr val="7030A0"/>
              </a:solidFill>
            </a:endParaRPr>
          </a:p>
          <a:p>
            <a:pPr>
              <a:spcBef>
                <a:spcPct val="20000"/>
              </a:spcBef>
            </a:pPr>
            <a:endParaRPr lang="en-AU" sz="2600" b="1" dirty="0">
              <a:latin typeface="Arial"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Temel Tanı – (</a:t>
            </a:r>
            <a:r>
              <a:rPr lang="tr-TR" sz="3600" dirty="0" smtClean="0">
                <a:solidFill>
                  <a:srgbClr val="FF0000"/>
                </a:solidFill>
              </a:rPr>
              <a:t>ACS 0001)</a:t>
            </a:r>
            <a:endParaRPr lang="tr-TR" dirty="0">
              <a:solidFill>
                <a:srgbClr val="FF0000"/>
              </a:solidFill>
            </a:endParaRPr>
          </a:p>
        </p:txBody>
      </p:sp>
      <p:sp>
        <p:nvSpPr>
          <p:cNvPr id="3" name="2 İçerik Yer Tutucusu"/>
          <p:cNvSpPr>
            <a:spLocks noGrp="1"/>
          </p:cNvSpPr>
          <p:nvPr>
            <p:ph idx="1"/>
          </p:nvPr>
        </p:nvSpPr>
        <p:spPr/>
        <p:txBody>
          <a:bodyPr>
            <a:normAutofit fontScale="85000" lnSpcReduction="10000"/>
          </a:bodyPr>
          <a:lstStyle/>
          <a:p>
            <a:pPr>
              <a:buFont typeface="Wingdings" pitchFamily="2" charset="2"/>
              <a:buChar char="Ø"/>
            </a:pPr>
            <a:r>
              <a:rPr lang="tr-TR" b="1" dirty="0" smtClean="0"/>
              <a:t>Araştırma sonunda </a:t>
            </a:r>
            <a:r>
              <a:rPr lang="tr-TR" dirty="0" smtClean="0"/>
              <a:t>ibaresi, bakım epizodunun esas nedeni olan durumu ortaya koymak üzere bulguların değerlendirilmesini ifade eder. </a:t>
            </a:r>
          </a:p>
          <a:p>
            <a:pPr>
              <a:buFont typeface="Wingdings" pitchFamily="2" charset="2"/>
              <a:buChar char="Ø"/>
            </a:pPr>
            <a:r>
              <a:rPr lang="tr-TR" dirty="0" smtClean="0"/>
              <a:t>Değerlendirilen bulgular hastalık öyküsü, herhangi bir zihinsel durum değerlendirmesi, uzman doktor konsültasyonları, fiziksel muayene, tanısal test veya prosedürler, herhangi bir cerrahi prosedür ile herhangi bir patolojik veya radyolojik muayeneden elde edilen bilgileri içerebilir. </a:t>
            </a:r>
          </a:p>
          <a:p>
            <a:pPr>
              <a:buFont typeface="Wingdings" pitchFamily="2" charset="2"/>
              <a:buChar char="Ø"/>
            </a:pPr>
            <a:r>
              <a:rPr lang="tr-TR" dirty="0" smtClean="0"/>
              <a:t>Araştırma sonunda ortaya konulan durum, yatış tanısını(ön tanıyı) doğrulayabilir veya doğrulamayabilir.</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117</a:t>
            </a:fld>
            <a:endParaRPr lang="tr-T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71600" y="908720"/>
            <a:ext cx="7715200" cy="5688632"/>
          </a:xfrm>
        </p:spPr>
        <p:txBody>
          <a:bodyPr>
            <a:normAutofit lnSpcReduction="10000"/>
          </a:bodyPr>
          <a:lstStyle/>
          <a:p>
            <a:pPr>
              <a:lnSpc>
                <a:spcPct val="80000"/>
              </a:lnSpc>
              <a:buNone/>
            </a:pPr>
            <a:r>
              <a:rPr lang="tr-TR" sz="3400" b="1" dirty="0" smtClean="0">
                <a:solidFill>
                  <a:srgbClr val="FF0000"/>
                </a:solidFill>
              </a:rPr>
              <a:t>Esas sebebin ana tanı olarak atanması</a:t>
            </a:r>
          </a:p>
          <a:p>
            <a:pPr>
              <a:lnSpc>
                <a:spcPct val="80000"/>
              </a:lnSpc>
              <a:buClr>
                <a:srgbClr val="CCFF33"/>
              </a:buClr>
              <a:buNone/>
            </a:pPr>
            <a:r>
              <a:rPr lang="tr-TR" sz="2800" b="1" dirty="0" smtClean="0"/>
              <a:t>     </a:t>
            </a:r>
            <a:r>
              <a:rPr lang="tr-TR" dirty="0" smtClean="0"/>
              <a:t>Bir kişi sağlık sorunu ile geldiğinde ve bakım epizodunda bu sorunun esas sebebi ortaya konulduğunda, söz konusu esas sebep ana tanı olarak kodlanır; söz konusu sorun ise kodlanmamalıdır.</a:t>
            </a:r>
            <a:endParaRPr lang="tr-TR" b="1" dirty="0" smtClean="0"/>
          </a:p>
          <a:p>
            <a:pPr>
              <a:lnSpc>
                <a:spcPct val="80000"/>
              </a:lnSpc>
              <a:buNone/>
            </a:pPr>
            <a:r>
              <a:rPr lang="tr-TR" dirty="0" smtClean="0"/>
              <a:t>Örnek: Hasta, nöbetler göstermektedir. Hasta, nöbetler için daha önce tedavi edilmemiştir. CT taramasında büyük bir beyin tümörü bulgulanmıştır.</a:t>
            </a:r>
          </a:p>
          <a:p>
            <a:pPr>
              <a:lnSpc>
                <a:spcPct val="80000"/>
              </a:lnSpc>
              <a:buNone/>
            </a:pPr>
            <a:r>
              <a:rPr lang="tr-TR" dirty="0" smtClean="0">
                <a:solidFill>
                  <a:srgbClr val="FF0000"/>
                </a:solidFill>
              </a:rPr>
              <a:t>Ana tanı:</a:t>
            </a:r>
            <a:r>
              <a:rPr lang="tr-TR" dirty="0" smtClean="0"/>
              <a:t>	Beyin tümörü</a:t>
            </a:r>
          </a:p>
          <a:p>
            <a:pPr>
              <a:lnSpc>
                <a:spcPct val="80000"/>
              </a:lnSpc>
              <a:buNone/>
            </a:pPr>
            <a:r>
              <a:rPr lang="tr-TR" dirty="0" smtClean="0">
                <a:solidFill>
                  <a:srgbClr val="FF0000"/>
                </a:solidFill>
              </a:rPr>
              <a:t>Ek tanı:</a:t>
            </a:r>
            <a:r>
              <a:rPr lang="tr-TR" dirty="0" smtClean="0"/>
              <a:t>	Yok</a:t>
            </a:r>
          </a:p>
          <a:p>
            <a:pPr>
              <a:buFont typeface="Wingdings" pitchFamily="2" charset="2"/>
              <a:buChar char="Ø"/>
            </a:pPr>
            <a:r>
              <a:rPr lang="tr-TR" dirty="0" smtClean="0"/>
              <a:t> Ana tanı </a:t>
            </a:r>
            <a:r>
              <a:rPr lang="tr-TR" dirty="0" err="1" smtClean="0"/>
              <a:t>tm</a:t>
            </a:r>
            <a:r>
              <a:rPr lang="tr-TR" dirty="0" smtClean="0"/>
              <a:t> olunca gittiği MDC: 1.27 olur.</a:t>
            </a:r>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118</a:t>
            </a:fld>
            <a:endParaRPr lang="tr-T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043608" y="980728"/>
            <a:ext cx="7848872" cy="5877272"/>
          </a:xfrm>
        </p:spPr>
        <p:txBody>
          <a:bodyPr>
            <a:normAutofit lnSpcReduction="10000"/>
          </a:bodyPr>
          <a:lstStyle/>
          <a:p>
            <a:pPr>
              <a:buFont typeface="Wingdings" pitchFamily="2" charset="2"/>
              <a:buChar char="Ø"/>
            </a:pPr>
            <a:r>
              <a:rPr lang="tr-TR" dirty="0" smtClean="0"/>
              <a:t>Bir kişi sağlık sorunu yaşıyor, yatış sırasında bu sorunun esas sebebi biliniyor ve yalnızca söz konusu sorun tedavi ediliyorsa sorun, ana tanı olarak kodlanmalıdır. Ana sebep ise bir ek tanı kodu olarak sıralanmalıdır. </a:t>
            </a:r>
            <a:endParaRPr lang="tr-TR" b="1" dirty="0" smtClean="0"/>
          </a:p>
          <a:p>
            <a:pPr>
              <a:lnSpc>
                <a:spcPct val="80000"/>
              </a:lnSpc>
              <a:buNone/>
            </a:pPr>
            <a:r>
              <a:rPr lang="tr-TR" dirty="0" smtClean="0"/>
              <a:t>Örnek: Bir hasta, 3 ay önce teşhis edilen bir beyin tümörüne bağlı </a:t>
            </a:r>
            <a:r>
              <a:rPr lang="tr-TR" dirty="0" err="1" smtClean="0"/>
              <a:t>rekürren</a:t>
            </a:r>
            <a:r>
              <a:rPr lang="tr-TR" dirty="0" smtClean="0"/>
              <a:t>   nöbetlerin tedavisi için hastaneye yatırılmıştır. </a:t>
            </a:r>
          </a:p>
          <a:p>
            <a:pPr>
              <a:lnSpc>
                <a:spcPct val="80000"/>
              </a:lnSpc>
              <a:buNone/>
            </a:pPr>
            <a:endParaRPr lang="tr-TR" dirty="0" smtClean="0"/>
          </a:p>
          <a:p>
            <a:pPr>
              <a:lnSpc>
                <a:spcPct val="80000"/>
              </a:lnSpc>
              <a:buNone/>
            </a:pPr>
            <a:r>
              <a:rPr lang="tr-TR" dirty="0" smtClean="0">
                <a:solidFill>
                  <a:srgbClr val="FF0000"/>
                </a:solidFill>
              </a:rPr>
              <a:t>Ana tanı:</a:t>
            </a:r>
            <a:r>
              <a:rPr lang="tr-TR" dirty="0" smtClean="0"/>
              <a:t>	Nöbetler</a:t>
            </a:r>
          </a:p>
          <a:p>
            <a:pPr>
              <a:lnSpc>
                <a:spcPct val="80000"/>
              </a:lnSpc>
              <a:buNone/>
            </a:pPr>
            <a:r>
              <a:rPr lang="tr-TR" dirty="0" smtClean="0">
                <a:solidFill>
                  <a:srgbClr val="FF0000"/>
                </a:solidFill>
              </a:rPr>
              <a:t>Ek tanı:</a:t>
            </a:r>
            <a:r>
              <a:rPr lang="tr-TR" dirty="0" smtClean="0"/>
              <a:t>	Beyin tümörü</a:t>
            </a:r>
          </a:p>
          <a:p>
            <a:pPr>
              <a:lnSpc>
                <a:spcPct val="80000"/>
              </a:lnSpc>
              <a:buNone/>
            </a:pPr>
            <a:r>
              <a:rPr lang="tr-TR" dirty="0" smtClean="0"/>
              <a:t>Ana tanı nöbet ek tanı </a:t>
            </a:r>
            <a:r>
              <a:rPr lang="tr-TR" dirty="0" err="1" smtClean="0"/>
              <a:t>tm</a:t>
            </a:r>
            <a:r>
              <a:rPr lang="tr-TR" dirty="0" smtClean="0"/>
              <a:t> olduğunda MDC 0.61 olur.</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119</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srcRect b="4851"/>
          <a:stretch>
            <a:fillRect/>
          </a:stretch>
        </p:blipFill>
        <p:spPr bwMode="auto">
          <a:xfrm>
            <a:off x="1" y="0"/>
            <a:ext cx="9143999"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normAutofit/>
          </a:bodyPr>
          <a:lstStyle/>
          <a:p>
            <a:fld id="{D726C5DE-125C-4382-BB41-26E19ABBDBAA}" type="slidenum">
              <a:rPr lang="tr-TR" smtClean="0"/>
              <a:pPr/>
              <a:t>12</a:t>
            </a:fld>
            <a:endParaRPr lang="tr-T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71600" y="692696"/>
            <a:ext cx="7715200" cy="5976664"/>
          </a:xfrm>
        </p:spPr>
        <p:txBody>
          <a:bodyPr>
            <a:normAutofit lnSpcReduction="10000"/>
          </a:bodyPr>
          <a:lstStyle/>
          <a:p>
            <a:pPr>
              <a:buNone/>
            </a:pPr>
            <a:r>
              <a:rPr lang="tr-TR" b="1" dirty="0" smtClean="0">
                <a:solidFill>
                  <a:srgbClr val="FF0000"/>
                </a:solidFill>
              </a:rPr>
              <a:t>    Ana tanının tanımına eşit derecede uygun olan iki veya daha fazla tanı</a:t>
            </a:r>
          </a:p>
          <a:p>
            <a:pPr>
              <a:buFont typeface="Wingdings" pitchFamily="2" charset="2"/>
              <a:buChar char="Ø"/>
            </a:pPr>
            <a:r>
              <a:rPr lang="tr-TR" dirty="0" smtClean="0"/>
              <a:t>İki veya daha fazla tanı yatış durumları, kapsamlı tanısal muayene ve/veya yapılan tedavi ile belirlendiği şekilde ana tanı kriterlerine eşit derecede uygun olduğunda ve Alfabetik Dizin, Liste veya standartta sıralamaya ilişkin talimat bulunmadığında, ana tanının tanımına hangi tanının en uygun olduğu hekime sorulmalıdır.</a:t>
            </a:r>
          </a:p>
          <a:p>
            <a:pPr>
              <a:buFont typeface="Wingdings" pitchFamily="2" charset="2"/>
              <a:buChar char="Ø"/>
            </a:pPr>
            <a:r>
              <a:rPr lang="tr-TR" dirty="0" smtClean="0"/>
              <a:t>Daha fazla bilgiye ulaşılamıyorsa, belirtilen ilk tanıyı ana tanı olarak kodlayın </a:t>
            </a:r>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120</a:t>
            </a:fld>
            <a:endParaRPr lang="tr-T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043608" y="404664"/>
            <a:ext cx="7643192" cy="6192688"/>
          </a:xfrm>
        </p:spPr>
        <p:txBody>
          <a:bodyPr>
            <a:normAutofit fontScale="62500" lnSpcReduction="20000"/>
          </a:bodyPr>
          <a:lstStyle/>
          <a:p>
            <a:pPr>
              <a:buNone/>
            </a:pPr>
            <a:r>
              <a:rPr lang="tr-TR" b="1" cap="all" dirty="0" smtClean="0">
                <a:solidFill>
                  <a:srgbClr val="7030A0"/>
                </a:solidFill>
              </a:rPr>
              <a:t>     </a:t>
            </a:r>
            <a:r>
              <a:rPr lang="tr-TR" sz="3800" b="1" dirty="0" smtClean="0">
                <a:solidFill>
                  <a:srgbClr val="7030A0"/>
                </a:solidFill>
              </a:rPr>
              <a:t>Örnek :</a:t>
            </a:r>
            <a:endParaRPr lang="tr-TR" sz="3800" dirty="0" smtClean="0">
              <a:solidFill>
                <a:srgbClr val="7030A0"/>
              </a:solidFill>
            </a:endParaRPr>
          </a:p>
          <a:p>
            <a:pPr>
              <a:buNone/>
            </a:pPr>
            <a:r>
              <a:rPr lang="tr-TR" sz="3800" dirty="0" smtClean="0"/>
              <a:t>      Yaşlı bir hasta birden çok sağlık sorunu sebebiyle hastaneye yatırılmıştır – dört hafta sonra taburcu edilmiştir.</a:t>
            </a:r>
          </a:p>
          <a:p>
            <a:pPr>
              <a:buNone/>
            </a:pPr>
            <a:endParaRPr lang="tr-TR" sz="3800" dirty="0" smtClean="0"/>
          </a:p>
          <a:p>
            <a:r>
              <a:rPr lang="tr-TR" sz="3800" b="1" dirty="0" smtClean="0"/>
              <a:t>Tanılar:			Prosedürler:</a:t>
            </a:r>
            <a:endParaRPr lang="tr-TR" sz="3800" dirty="0" smtClean="0"/>
          </a:p>
          <a:p>
            <a:pPr>
              <a:buNone/>
            </a:pPr>
            <a:r>
              <a:rPr lang="tr-TR" sz="3800" dirty="0" err="1" smtClean="0"/>
              <a:t>Konjestif</a:t>
            </a:r>
            <a:r>
              <a:rPr lang="tr-TR" sz="3800" dirty="0" smtClean="0"/>
              <a:t> kalp yetmezliği	             Ülserlerin </a:t>
            </a:r>
            <a:r>
              <a:rPr lang="tr-TR" sz="3800" dirty="0" err="1" smtClean="0"/>
              <a:t>debridmanı</a:t>
            </a:r>
            <a:endParaRPr lang="tr-TR" sz="3800" dirty="0" smtClean="0"/>
          </a:p>
          <a:p>
            <a:pPr>
              <a:buNone/>
            </a:pPr>
            <a:r>
              <a:rPr lang="tr-TR" sz="3800" dirty="0" smtClean="0"/>
              <a:t>Kronik bacak ülserleri	             Ülserlere yapılan günlük pansumanlar</a:t>
            </a:r>
          </a:p>
          <a:p>
            <a:pPr>
              <a:buNone/>
            </a:pPr>
            <a:r>
              <a:rPr lang="tr-TR" sz="3800" dirty="0" smtClean="0"/>
              <a:t>Kronik havayolu sınırlaması</a:t>
            </a:r>
          </a:p>
          <a:p>
            <a:pPr>
              <a:buNone/>
            </a:pPr>
            <a:r>
              <a:rPr lang="tr-TR" sz="3800" dirty="0" err="1" smtClean="0"/>
              <a:t>Diabetes</a:t>
            </a:r>
            <a:r>
              <a:rPr lang="tr-TR" sz="3800" dirty="0" smtClean="0"/>
              <a:t> </a:t>
            </a:r>
            <a:r>
              <a:rPr lang="tr-TR" sz="3800" dirty="0" err="1" smtClean="0"/>
              <a:t>mellitus</a:t>
            </a:r>
            <a:endParaRPr lang="tr-TR" sz="3800" dirty="0" smtClean="0"/>
          </a:p>
          <a:p>
            <a:pPr>
              <a:buNone/>
            </a:pPr>
            <a:endParaRPr lang="tr-TR" sz="3800" dirty="0" smtClean="0"/>
          </a:p>
          <a:p>
            <a:pPr>
              <a:buFont typeface="Wingdings" pitchFamily="2" charset="2"/>
              <a:buChar char="Ø"/>
            </a:pPr>
            <a:r>
              <a:rPr lang="tr-TR" sz="3800" dirty="0" smtClean="0"/>
              <a:t>Ana tanı olarak sıralanabilecek bir dizi durum bulunduğundan, hekim ana tanının tanımına hangi tanının en uygun olduğunu belirtmelidir. Daha fazla bilgiye ulaşılamıyorsa, belirtilen ilk tanı olduğundan, </a:t>
            </a:r>
            <a:r>
              <a:rPr lang="tr-TR" sz="3800" dirty="0" err="1" smtClean="0"/>
              <a:t>konjestif</a:t>
            </a:r>
            <a:r>
              <a:rPr lang="tr-TR" sz="3800" dirty="0" smtClean="0"/>
              <a:t> kalp yetmezliğini ana tanı olarak kodlayın.</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121</a:t>
            </a:fld>
            <a:endParaRPr lang="tr-T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Kronik Üzerine Akut Durumlar</a:t>
            </a:r>
            <a:endParaRPr lang="tr-TR" dirty="0">
              <a:solidFill>
                <a:srgbClr val="FF0000"/>
              </a:solidFill>
            </a:endParaRPr>
          </a:p>
        </p:txBody>
      </p:sp>
      <p:sp>
        <p:nvSpPr>
          <p:cNvPr id="3" name="2 İçerik Yer Tutucusu"/>
          <p:cNvSpPr>
            <a:spLocks noGrp="1"/>
          </p:cNvSpPr>
          <p:nvPr>
            <p:ph idx="1"/>
          </p:nvPr>
        </p:nvSpPr>
        <p:spPr>
          <a:xfrm>
            <a:off x="899592" y="1600200"/>
            <a:ext cx="7787208" cy="5257800"/>
          </a:xfrm>
        </p:spPr>
        <p:txBody>
          <a:bodyPr>
            <a:normAutofit/>
          </a:bodyPr>
          <a:lstStyle/>
          <a:p>
            <a:pPr lvl="1">
              <a:buClr>
                <a:srgbClr val="66FF66"/>
              </a:buClr>
              <a:buFont typeface="Wingdings" pitchFamily="2" charset="2"/>
              <a:buChar char="Ø"/>
            </a:pPr>
            <a:r>
              <a:rPr lang="tr-TR" dirty="0" smtClean="0"/>
              <a:t>Hastalar kronik bir hastalığın akut atağı nedeniyle yatırılabilir – ICD-10-</a:t>
            </a:r>
            <a:r>
              <a:rPr lang="tr-TR" dirty="0" err="1" smtClean="0"/>
              <a:t>AM’de</a:t>
            </a:r>
            <a:r>
              <a:rPr lang="tr-TR" dirty="0" smtClean="0"/>
              <a:t> ‘kronik üzerine akut’ durum olarak bilinir.</a:t>
            </a:r>
          </a:p>
          <a:p>
            <a:pPr lvl="1">
              <a:buClr>
                <a:srgbClr val="66FF66"/>
              </a:buClr>
              <a:buFont typeface="Wingdings" pitchFamily="2" charset="2"/>
              <a:buChar char="Ø"/>
            </a:pPr>
            <a:r>
              <a:rPr lang="tr-TR" dirty="0" smtClean="0"/>
              <a:t>Eğer alfabetik dizin içerisinde ‘akut’ ve ‘kronik’ için ayrı alt terimler bulunuyorsa, o zaman akut kodunu önce kronik kodunu sonra bularak her ikisini de kodlayın</a:t>
            </a:r>
          </a:p>
          <a:p>
            <a:pPr lvl="1">
              <a:buClr>
                <a:srgbClr val="66FF66"/>
              </a:buClr>
              <a:buFont typeface="Wingdings" pitchFamily="2" charset="2"/>
              <a:buChar char="Ø"/>
            </a:pPr>
            <a:r>
              <a:rPr lang="tr-TR" dirty="0" smtClean="0"/>
              <a:t>İstisnalar:</a:t>
            </a:r>
          </a:p>
          <a:p>
            <a:pPr lvl="2">
              <a:buClr>
                <a:srgbClr val="66FF66"/>
              </a:buClr>
              <a:buFont typeface="Wingdings" pitchFamily="2" charset="2"/>
              <a:buChar char="Ø"/>
            </a:pPr>
            <a:r>
              <a:rPr lang="tr-TR" sz="2200" dirty="0" smtClean="0"/>
              <a:t>Başka şekilde yönlendirilen kodlama standardı</a:t>
            </a:r>
          </a:p>
          <a:p>
            <a:pPr lvl="2">
              <a:buClr>
                <a:srgbClr val="66FF66"/>
              </a:buClr>
              <a:buFont typeface="Wingdings" pitchFamily="2" charset="2"/>
              <a:buChar char="Ø"/>
            </a:pPr>
            <a:r>
              <a:rPr lang="tr-TR" sz="2200" dirty="0" smtClean="0"/>
              <a:t>Tablo liste açıklaması </a:t>
            </a:r>
          </a:p>
          <a:p>
            <a:pPr lvl="2">
              <a:buClr>
                <a:srgbClr val="66FF66"/>
              </a:buClr>
              <a:buFont typeface="Wingdings" pitchFamily="2" charset="2"/>
              <a:buChar char="Ø"/>
            </a:pPr>
            <a:r>
              <a:rPr lang="tr-TR" sz="2200" dirty="0" smtClean="0"/>
              <a:t>Akut ve kronik durumun her ikisini bir kod olarak gösteren dizin</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122</a:t>
            </a:fld>
            <a:endParaRPr lang="tr-T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Ek Tanı (ACS 002)</a:t>
            </a:r>
            <a:endParaRPr lang="tr-TR" dirty="0">
              <a:solidFill>
                <a:srgbClr val="FF0000"/>
              </a:solidFill>
            </a:endParaRPr>
          </a:p>
        </p:txBody>
      </p:sp>
      <p:sp>
        <p:nvSpPr>
          <p:cNvPr id="3" name="2 İçerik Yer Tutucusu"/>
          <p:cNvSpPr>
            <a:spLocks noGrp="1"/>
          </p:cNvSpPr>
          <p:nvPr>
            <p:ph idx="1"/>
          </p:nvPr>
        </p:nvSpPr>
        <p:spPr>
          <a:xfrm>
            <a:off x="971600" y="1412776"/>
            <a:ext cx="7715200" cy="5445224"/>
          </a:xfrm>
        </p:spPr>
        <p:txBody>
          <a:bodyPr>
            <a:normAutofit fontScale="92500" lnSpcReduction="20000"/>
          </a:bodyPr>
          <a:lstStyle/>
          <a:p>
            <a:pPr>
              <a:lnSpc>
                <a:spcPct val="80000"/>
              </a:lnSpc>
              <a:buNone/>
            </a:pPr>
            <a:r>
              <a:rPr lang="tr-TR" i="1" dirty="0" smtClean="0"/>
              <a:t>“Gerek ana tanı ile birlikte seyreden gerekse hastanın bakım epizodu veya sağlık kuruluşunda bulunduğu sırada ortaya çıkan bir durum veya şikayet.” </a:t>
            </a:r>
          </a:p>
          <a:p>
            <a:pPr>
              <a:lnSpc>
                <a:spcPct val="80000"/>
              </a:lnSpc>
              <a:buNone/>
            </a:pPr>
            <a:endParaRPr lang="tr-TR" i="1" dirty="0" smtClean="0"/>
          </a:p>
          <a:p>
            <a:pPr>
              <a:lnSpc>
                <a:spcPct val="80000"/>
              </a:lnSpc>
              <a:buNone/>
            </a:pPr>
            <a:r>
              <a:rPr lang="tr-TR" dirty="0" smtClean="0"/>
              <a:t>Kodlama amaçları bakımından, ek tanılar, aşağıdakilerin herhangi birini gerektirmesi açısından hasta yönetimini etkileyen durumlar olarak yorumlanmalıdır:</a:t>
            </a:r>
          </a:p>
          <a:p>
            <a:pPr>
              <a:lnSpc>
                <a:spcPct val="80000"/>
              </a:lnSpc>
              <a:buFont typeface="Wingdings" pitchFamily="2" charset="2"/>
              <a:buChar char="Ø"/>
            </a:pPr>
            <a:r>
              <a:rPr lang="tr-TR" dirty="0" err="1" smtClean="0"/>
              <a:t>Terapötik</a:t>
            </a:r>
            <a:r>
              <a:rPr lang="tr-TR" dirty="0" smtClean="0"/>
              <a:t> tedavi</a:t>
            </a:r>
          </a:p>
          <a:p>
            <a:pPr>
              <a:lnSpc>
                <a:spcPct val="80000"/>
              </a:lnSpc>
              <a:buFont typeface="Wingdings" pitchFamily="2" charset="2"/>
              <a:buChar char="Ø"/>
            </a:pPr>
            <a:r>
              <a:rPr lang="tr-TR" dirty="0" smtClean="0"/>
              <a:t>Tanısal prosedürler</a:t>
            </a:r>
          </a:p>
          <a:p>
            <a:pPr>
              <a:lnSpc>
                <a:spcPct val="80000"/>
              </a:lnSpc>
              <a:buFont typeface="Wingdings" pitchFamily="2" charset="2"/>
              <a:buChar char="Ø"/>
            </a:pPr>
            <a:r>
              <a:rPr lang="tr-TR" dirty="0" smtClean="0"/>
              <a:t>Artan hasta bakım hizmeti ve/veya izleme</a:t>
            </a:r>
          </a:p>
          <a:p>
            <a:pPr>
              <a:lnSpc>
                <a:spcPct val="80000"/>
              </a:lnSpc>
              <a:buClr>
                <a:srgbClr val="CCFF33"/>
              </a:buClr>
              <a:buNone/>
            </a:pPr>
            <a:endParaRPr lang="tr-TR" sz="2800" dirty="0" smtClean="0"/>
          </a:p>
          <a:p>
            <a:pPr>
              <a:lnSpc>
                <a:spcPct val="80000"/>
              </a:lnSpc>
              <a:buNone/>
            </a:pPr>
            <a:r>
              <a:rPr lang="tr-TR" dirty="0" smtClean="0"/>
              <a:t>Yukarıdaki etmenlerin biri veya birkaçı genelde </a:t>
            </a:r>
            <a:r>
              <a:rPr lang="tr-TR" b="1" dirty="0" smtClean="0"/>
              <a:t>hastanede yatış süresinin uzatılması</a:t>
            </a:r>
            <a:r>
              <a:rPr lang="tr-TR" dirty="0" smtClean="0"/>
              <a:t> ile sonuçlanır.</a:t>
            </a:r>
          </a:p>
          <a:p>
            <a:pPr>
              <a:lnSpc>
                <a:spcPct val="80000"/>
              </a:lnSpc>
              <a:buNone/>
            </a:pPr>
            <a:r>
              <a:rPr lang="tr-TR" sz="2800" dirty="0" smtClean="0"/>
              <a:t> </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123</a:t>
            </a:fld>
            <a:endParaRPr lang="tr-T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7" name="Picture 3"/>
          <p:cNvPicPr>
            <a:picLocks noGrp="1" noChangeAspect="1" noChangeArrowheads="1"/>
          </p:cNvPicPr>
          <p:nvPr>
            <p:ph idx="1"/>
          </p:nvPr>
        </p:nvPicPr>
        <p:blipFill>
          <a:blip r:embed="rId2" cstate="print"/>
          <a:srcRect t="3825" b="5876"/>
          <a:stretch>
            <a:fillRect/>
          </a:stretch>
        </p:blipFill>
        <p:spPr bwMode="auto">
          <a:xfrm>
            <a:off x="1" y="0"/>
            <a:ext cx="9143999" cy="6858000"/>
          </a:xfrm>
          <a:prstGeom prst="rect">
            <a:avLst/>
          </a:prstGeom>
          <a:noFill/>
          <a:ln w="9525">
            <a:noFill/>
            <a:miter lim="800000"/>
            <a:headEnd/>
            <a:tailEnd/>
          </a:ln>
          <a:effectLst/>
        </p:spPr>
      </p:pic>
      <p:sp>
        <p:nvSpPr>
          <p:cNvPr id="4" name="3 Slayt Numarası Yer Tutucusu"/>
          <p:cNvSpPr>
            <a:spLocks noGrp="1"/>
          </p:cNvSpPr>
          <p:nvPr>
            <p:ph type="sldNum" sz="quarter" idx="12"/>
          </p:nvPr>
        </p:nvSpPr>
        <p:spPr/>
        <p:txBody>
          <a:bodyPr/>
          <a:lstStyle/>
          <a:p>
            <a:fld id="{D726C5DE-125C-4382-BB41-26E19ABBDBAA}" type="slidenum">
              <a:rPr lang="tr-TR" smtClean="0"/>
              <a:pPr/>
              <a:t>124</a:t>
            </a:fld>
            <a:endParaRPr lang="tr-TR"/>
          </a:p>
        </p:txBody>
      </p:sp>
      <p:sp>
        <p:nvSpPr>
          <p:cNvPr id="7" name="6 Metin kutusu"/>
          <p:cNvSpPr txBox="1"/>
          <p:nvPr/>
        </p:nvSpPr>
        <p:spPr>
          <a:xfrm>
            <a:off x="4500562" y="3571876"/>
            <a:ext cx="1071570" cy="369332"/>
          </a:xfrm>
          <a:prstGeom prst="rect">
            <a:avLst/>
          </a:prstGeom>
          <a:solidFill>
            <a:schemeClr val="accent2"/>
          </a:solidFill>
        </p:spPr>
        <p:txBody>
          <a:bodyPr wrap="square" rtlCol="0">
            <a:spAutoFit/>
          </a:bodyPr>
          <a:lstStyle/>
          <a:p>
            <a:endParaRPr lang="tr-TR" dirty="0"/>
          </a:p>
        </p:txBody>
      </p:sp>
      <p:sp>
        <p:nvSpPr>
          <p:cNvPr id="10" name="9 Metin kutusu"/>
          <p:cNvSpPr txBox="1"/>
          <p:nvPr/>
        </p:nvSpPr>
        <p:spPr>
          <a:xfrm>
            <a:off x="4500562" y="3571876"/>
            <a:ext cx="928694" cy="369332"/>
          </a:xfrm>
          <a:prstGeom prst="rect">
            <a:avLst/>
          </a:prstGeom>
          <a:solidFill>
            <a:srgbClr val="00B0F0"/>
          </a:solidFill>
        </p:spPr>
        <p:txBody>
          <a:bodyPr wrap="square" rtlCol="0">
            <a:spAutoFit/>
          </a:bodyPr>
          <a:lstStyle/>
          <a:p>
            <a:endParaRPr lang="tr-TR"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1" name="Picture 3"/>
          <p:cNvPicPr>
            <a:picLocks noGrp="1" noChangeAspect="1" noChangeArrowheads="1"/>
          </p:cNvPicPr>
          <p:nvPr>
            <p:ph idx="1"/>
          </p:nvPr>
        </p:nvPicPr>
        <p:blipFill>
          <a:blip r:embed="rId2" cstate="print"/>
          <a:srcRect t="3801" b="4851"/>
          <a:stretch>
            <a:fillRect/>
          </a:stretch>
        </p:blipFill>
        <p:spPr bwMode="auto">
          <a:xfrm>
            <a:off x="1" y="0"/>
            <a:ext cx="9143999" cy="6858000"/>
          </a:xfrm>
          <a:prstGeom prst="rect">
            <a:avLst/>
          </a:prstGeom>
          <a:noFill/>
          <a:ln w="9525">
            <a:noFill/>
            <a:miter lim="800000"/>
            <a:headEnd/>
            <a:tailEnd/>
          </a:ln>
          <a:effectLst/>
        </p:spPr>
      </p:pic>
      <p:sp>
        <p:nvSpPr>
          <p:cNvPr id="4" name="3 Slayt Numarası Yer Tutucusu"/>
          <p:cNvSpPr>
            <a:spLocks noGrp="1"/>
          </p:cNvSpPr>
          <p:nvPr>
            <p:ph type="sldNum" sz="quarter" idx="12"/>
          </p:nvPr>
        </p:nvSpPr>
        <p:spPr/>
        <p:txBody>
          <a:bodyPr/>
          <a:lstStyle/>
          <a:p>
            <a:fld id="{D726C5DE-125C-4382-BB41-26E19ABBDBAA}" type="slidenum">
              <a:rPr lang="tr-TR" smtClean="0"/>
              <a:pPr/>
              <a:t>125</a:t>
            </a:fld>
            <a:endParaRPr lang="tr-TR"/>
          </a:p>
        </p:txBody>
      </p:sp>
      <p:sp>
        <p:nvSpPr>
          <p:cNvPr id="8" name="7 Metin kutusu"/>
          <p:cNvSpPr txBox="1"/>
          <p:nvPr/>
        </p:nvSpPr>
        <p:spPr>
          <a:xfrm>
            <a:off x="4500562" y="3571876"/>
            <a:ext cx="928694" cy="369332"/>
          </a:xfrm>
          <a:prstGeom prst="rect">
            <a:avLst/>
          </a:prstGeom>
          <a:solidFill>
            <a:srgbClr val="00B0F0"/>
          </a:solidFill>
        </p:spPr>
        <p:txBody>
          <a:bodyPr wrap="square" rtlCol="0">
            <a:spAutoFit/>
          </a:bodyPr>
          <a:lstStyle/>
          <a:p>
            <a:endParaRPr lang="tr-TR"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043608" y="1447800"/>
            <a:ext cx="7890080" cy="5410200"/>
          </a:xfrm>
        </p:spPr>
        <p:txBody>
          <a:bodyPr/>
          <a:lstStyle/>
          <a:p>
            <a:pPr lvl="1">
              <a:buClr>
                <a:srgbClr val="66FF66"/>
              </a:buClr>
              <a:buFont typeface="Wingdings" pitchFamily="2" charset="2"/>
              <a:buChar char="Ø"/>
            </a:pPr>
            <a:r>
              <a:rPr lang="tr-TR" dirty="0" smtClean="0"/>
              <a:t>Başka bir </a:t>
            </a:r>
            <a:r>
              <a:rPr lang="tr-TR" dirty="0" err="1" smtClean="0"/>
              <a:t>standarta</a:t>
            </a:r>
            <a:r>
              <a:rPr lang="tr-TR" dirty="0" smtClean="0"/>
              <a:t> düzenlenmediği sürece, önceki hastaneye yatışında tedavi edilen ve artık bulunmayan </a:t>
            </a:r>
            <a:r>
              <a:rPr lang="tr-TR" dirty="0" smtClean="0">
                <a:solidFill>
                  <a:srgbClr val="FF0000"/>
                </a:solidFill>
              </a:rPr>
              <a:t>geçmişteki durumları kodlamayın</a:t>
            </a:r>
          </a:p>
          <a:p>
            <a:pPr lvl="1">
              <a:buClr>
                <a:srgbClr val="66FF66"/>
              </a:buClr>
              <a:buFont typeface="Wingdings" pitchFamily="2" charset="2"/>
              <a:buChar char="Ø"/>
            </a:pPr>
            <a:r>
              <a:rPr lang="tr-TR" dirty="0" smtClean="0">
                <a:solidFill>
                  <a:srgbClr val="FF0000"/>
                </a:solidFill>
              </a:rPr>
              <a:t>İlaçla kontrol altında hastalığı olan ve yatış sırasında değişmeyen kronik durumlar kodlanmamalıdır.</a:t>
            </a:r>
            <a:r>
              <a:rPr lang="tr-TR" dirty="0" smtClean="0"/>
              <a:t> </a:t>
            </a:r>
          </a:p>
          <a:p>
            <a:pPr lvl="1">
              <a:buClr>
                <a:srgbClr val="66FF66"/>
              </a:buClr>
              <a:buFont typeface="Wingdings" pitchFamily="2" charset="2"/>
              <a:buChar char="Ø"/>
            </a:pPr>
            <a:r>
              <a:rPr lang="tr-TR" dirty="0" smtClean="0"/>
              <a:t>Ancak tedavi sırasında ilaç değiştirilir veya düzenleme yapılırsa kodlanmalıdır.</a:t>
            </a:r>
          </a:p>
          <a:p>
            <a:pPr>
              <a:buNone/>
            </a:pPr>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126</a:t>
            </a:fld>
            <a:endParaRPr lang="tr-T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066130"/>
          </a:xfrm>
        </p:spPr>
        <p:txBody>
          <a:bodyPr>
            <a:normAutofit fontScale="90000"/>
          </a:bodyPr>
          <a:lstStyle/>
          <a:p>
            <a:pPr algn="ctr">
              <a:lnSpc>
                <a:spcPct val="80000"/>
              </a:lnSpc>
            </a:pPr>
            <a:r>
              <a:rPr lang="tr-TR" sz="3600" b="1" dirty="0" smtClean="0">
                <a:solidFill>
                  <a:srgbClr val="66FF66"/>
                </a:solidFill>
              </a:rPr>
              <a:t/>
            </a:r>
            <a:br>
              <a:rPr lang="tr-TR" sz="3600" b="1" dirty="0" smtClean="0">
                <a:solidFill>
                  <a:srgbClr val="66FF66"/>
                </a:solidFill>
              </a:rPr>
            </a:br>
            <a:r>
              <a:rPr lang="tr-TR" sz="3600" b="1" dirty="0" smtClean="0">
                <a:solidFill>
                  <a:srgbClr val="FF0000"/>
                </a:solidFill>
              </a:rPr>
              <a:t>Aşağıdaki durumlarda ek tanı kriterleri yerine getirilmese de mutlaka kodlanmalıdır!!!</a:t>
            </a:r>
            <a:r>
              <a:rPr lang="tr-TR" b="1" dirty="0" smtClean="0">
                <a:solidFill>
                  <a:srgbClr val="66FF66"/>
                </a:solidFill>
              </a:rPr>
              <a:t/>
            </a:r>
            <a:br>
              <a:rPr lang="tr-TR" b="1" dirty="0" smtClean="0">
                <a:solidFill>
                  <a:srgbClr val="66FF66"/>
                </a:solidFill>
              </a:rPr>
            </a:br>
            <a:endParaRPr lang="tr-TR" dirty="0"/>
          </a:p>
        </p:txBody>
      </p:sp>
      <p:sp>
        <p:nvSpPr>
          <p:cNvPr id="3" name="2 İçerik Yer Tutucusu"/>
          <p:cNvSpPr>
            <a:spLocks noGrp="1"/>
          </p:cNvSpPr>
          <p:nvPr>
            <p:ph idx="1"/>
          </p:nvPr>
        </p:nvSpPr>
        <p:spPr>
          <a:xfrm>
            <a:off x="971600" y="1340768"/>
            <a:ext cx="7715200" cy="5517232"/>
          </a:xfrm>
        </p:spPr>
        <p:txBody>
          <a:bodyPr>
            <a:normAutofit fontScale="70000" lnSpcReduction="20000"/>
          </a:bodyPr>
          <a:lstStyle/>
          <a:p>
            <a:pPr>
              <a:buNone/>
            </a:pPr>
            <a:r>
              <a:rPr lang="tr-TR" dirty="0" smtClean="0"/>
              <a:t>•	0046 	</a:t>
            </a:r>
            <a:r>
              <a:rPr lang="tr-TR" i="1" dirty="0" smtClean="0"/>
              <a:t>Günlük endoskopi için teşhis seçimi</a:t>
            </a:r>
            <a:endParaRPr lang="tr-TR" dirty="0" smtClean="0"/>
          </a:p>
          <a:p>
            <a:pPr>
              <a:buNone/>
            </a:pPr>
            <a:r>
              <a:rPr lang="tr-TR" dirty="0" smtClean="0"/>
              <a:t>•	0102 	</a:t>
            </a:r>
            <a:r>
              <a:rPr lang="tr-TR" i="1" dirty="0" smtClean="0"/>
              <a:t>HIV/AIDS </a:t>
            </a:r>
            <a:endParaRPr lang="tr-TR" dirty="0" smtClean="0"/>
          </a:p>
          <a:p>
            <a:pPr>
              <a:buNone/>
            </a:pPr>
            <a:r>
              <a:rPr lang="tr-TR" dirty="0" smtClean="0"/>
              <a:t>•	0104 	</a:t>
            </a:r>
            <a:r>
              <a:rPr lang="tr-TR" i="1" dirty="0" err="1" smtClean="0"/>
              <a:t>Viral</a:t>
            </a:r>
            <a:r>
              <a:rPr lang="tr-TR" i="1" dirty="0" smtClean="0"/>
              <a:t> hepatit</a:t>
            </a:r>
            <a:endParaRPr lang="tr-TR" dirty="0" smtClean="0"/>
          </a:p>
          <a:p>
            <a:pPr>
              <a:buNone/>
            </a:pPr>
            <a:r>
              <a:rPr lang="tr-TR" dirty="0" smtClean="0"/>
              <a:t>•	0401 	</a:t>
            </a:r>
            <a:r>
              <a:rPr lang="tr-TR" i="1" dirty="0" err="1" smtClean="0"/>
              <a:t>Diabetes</a:t>
            </a:r>
            <a:r>
              <a:rPr lang="tr-TR" i="1" dirty="0" smtClean="0"/>
              <a:t> </a:t>
            </a:r>
            <a:r>
              <a:rPr lang="tr-TR" i="1" dirty="0" err="1" smtClean="0"/>
              <a:t>mellitus</a:t>
            </a:r>
            <a:r>
              <a:rPr lang="tr-TR" i="1" dirty="0" smtClean="0"/>
              <a:t> ve bozulmuş </a:t>
            </a:r>
            <a:r>
              <a:rPr lang="tr-TR" i="1" dirty="0" err="1" smtClean="0"/>
              <a:t>glukoz</a:t>
            </a:r>
            <a:r>
              <a:rPr lang="tr-TR" i="1" dirty="0" smtClean="0"/>
              <a:t> regülasyonu</a:t>
            </a:r>
            <a:endParaRPr lang="tr-TR" dirty="0" smtClean="0"/>
          </a:p>
          <a:p>
            <a:pPr>
              <a:buNone/>
            </a:pPr>
            <a:r>
              <a:rPr lang="tr-TR" dirty="0" smtClean="0"/>
              <a:t>•	0503 	</a:t>
            </a:r>
            <a:r>
              <a:rPr lang="tr-TR" i="1" dirty="0" smtClean="0"/>
              <a:t>Uyuşturucu, alkol ve tütün kullanımına bağlı bozukluklar</a:t>
            </a:r>
            <a:endParaRPr lang="tr-TR" dirty="0" smtClean="0"/>
          </a:p>
          <a:p>
            <a:pPr>
              <a:buNone/>
            </a:pPr>
            <a:r>
              <a:rPr lang="tr-TR" dirty="0" smtClean="0"/>
              <a:t>•	0625 	</a:t>
            </a:r>
            <a:r>
              <a:rPr lang="tr-TR" i="1" dirty="0" err="1" smtClean="0"/>
              <a:t>Kuadripleji</a:t>
            </a:r>
            <a:r>
              <a:rPr lang="tr-TR" i="1" dirty="0" smtClean="0"/>
              <a:t> ve </a:t>
            </a:r>
            <a:r>
              <a:rPr lang="tr-TR" i="1" dirty="0" err="1" smtClean="0"/>
              <a:t>parapleji</a:t>
            </a:r>
            <a:r>
              <a:rPr lang="tr-TR" i="1" dirty="0" smtClean="0"/>
              <a:t>, </a:t>
            </a:r>
            <a:r>
              <a:rPr lang="tr-TR" i="1" dirty="0" err="1" smtClean="0"/>
              <a:t>travmatik</a:t>
            </a:r>
            <a:r>
              <a:rPr lang="tr-TR" i="1" dirty="0" smtClean="0"/>
              <a:t> olmayan</a:t>
            </a:r>
            <a:endParaRPr lang="tr-TR" dirty="0" smtClean="0"/>
          </a:p>
          <a:p>
            <a:pPr>
              <a:buNone/>
            </a:pPr>
            <a:r>
              <a:rPr lang="tr-TR" dirty="0" smtClean="0"/>
              <a:t>•	0936 	</a:t>
            </a:r>
            <a:r>
              <a:rPr lang="tr-TR" i="1" dirty="0" smtClean="0"/>
              <a:t>Kalp pilleri</a:t>
            </a:r>
            <a:endParaRPr lang="tr-TR" dirty="0" smtClean="0"/>
          </a:p>
          <a:p>
            <a:pPr>
              <a:buNone/>
            </a:pPr>
            <a:r>
              <a:rPr lang="tr-TR" dirty="0" smtClean="0"/>
              <a:t>•	1517 	</a:t>
            </a:r>
            <a:r>
              <a:rPr lang="tr-TR" i="1" dirty="0" smtClean="0"/>
              <a:t>Doğumun sonucu</a:t>
            </a:r>
            <a:endParaRPr lang="tr-TR" dirty="0" smtClean="0"/>
          </a:p>
          <a:p>
            <a:pPr>
              <a:buNone/>
            </a:pPr>
            <a:r>
              <a:rPr lang="tr-TR" dirty="0" smtClean="0"/>
              <a:t>•	1518 	</a:t>
            </a:r>
            <a:r>
              <a:rPr lang="tr-TR" i="1" dirty="0" smtClean="0"/>
              <a:t>Hamilelik süresi</a:t>
            </a:r>
            <a:endParaRPr lang="tr-TR" dirty="0" smtClean="0"/>
          </a:p>
          <a:p>
            <a:pPr>
              <a:buNone/>
            </a:pPr>
            <a:r>
              <a:rPr lang="tr-TR" dirty="0" smtClean="0"/>
              <a:t>•	1521 	</a:t>
            </a:r>
            <a:r>
              <a:rPr lang="tr-TR" i="1" dirty="0" smtClean="0"/>
              <a:t>Gebeliği komplike eden durumlar</a:t>
            </a:r>
            <a:endParaRPr lang="tr-TR" dirty="0" smtClean="0"/>
          </a:p>
          <a:p>
            <a:pPr>
              <a:buNone/>
            </a:pPr>
            <a:r>
              <a:rPr lang="tr-TR" dirty="0" smtClean="0"/>
              <a:t>•	1548 	</a:t>
            </a:r>
            <a:r>
              <a:rPr lang="tr-TR" i="1" dirty="0" err="1" smtClean="0"/>
              <a:t>Postpartum</a:t>
            </a:r>
            <a:r>
              <a:rPr lang="tr-TR" i="1" dirty="0" smtClean="0"/>
              <a:t> durumu veya komplikasyonu</a:t>
            </a:r>
            <a:endParaRPr lang="tr-TR" dirty="0" smtClean="0"/>
          </a:p>
          <a:p>
            <a:pPr>
              <a:buNone/>
            </a:pPr>
            <a:r>
              <a:rPr lang="tr-TR" dirty="0" smtClean="0"/>
              <a:t>•	1549 	</a:t>
            </a:r>
            <a:r>
              <a:rPr lang="tr-TR" i="1" dirty="0" err="1" smtClean="0"/>
              <a:t>Streptokokal</a:t>
            </a:r>
            <a:r>
              <a:rPr lang="tr-TR" i="1" dirty="0" smtClean="0"/>
              <a:t> </a:t>
            </a:r>
            <a:r>
              <a:rPr lang="tr-TR" i="1" dirty="0" err="1" smtClean="0"/>
              <a:t>grub</a:t>
            </a:r>
            <a:r>
              <a:rPr lang="tr-TR" i="1" dirty="0" smtClean="0"/>
              <a:t> B enfeksiyonu/ gebelikte taşıyıcı </a:t>
            </a:r>
            <a:endParaRPr lang="tr-TR" dirty="0" smtClean="0"/>
          </a:p>
          <a:p>
            <a:pPr>
              <a:buNone/>
            </a:pPr>
            <a:r>
              <a:rPr lang="tr-TR" dirty="0" smtClean="0"/>
              <a:t>•	2111 	</a:t>
            </a:r>
            <a:r>
              <a:rPr lang="tr-TR" i="1" dirty="0" smtClean="0"/>
              <a:t>Spesifik bozukluk taraması</a:t>
            </a:r>
            <a:endParaRPr lang="tr-TR" dirty="0" smtClean="0"/>
          </a:p>
          <a:p>
            <a:pPr>
              <a:buNone/>
            </a:pPr>
            <a:r>
              <a:rPr lang="tr-TR" dirty="0" smtClean="0"/>
              <a:t>•	2112 	</a:t>
            </a:r>
            <a:r>
              <a:rPr lang="tr-TR" i="1" dirty="0" smtClean="0"/>
              <a:t>Kişisel öykü</a:t>
            </a:r>
            <a:endParaRPr lang="tr-TR" dirty="0" smtClean="0"/>
          </a:p>
          <a:p>
            <a:pPr>
              <a:buNone/>
            </a:pPr>
            <a:r>
              <a:rPr lang="tr-TR" dirty="0" smtClean="0"/>
              <a:t>•	2113 	</a:t>
            </a:r>
            <a:r>
              <a:rPr lang="tr-TR" i="1" dirty="0" smtClean="0"/>
              <a:t>Spesifik bozukluklar için takip muayeneleri</a:t>
            </a:r>
            <a:endParaRPr lang="tr-TR" dirty="0" smtClean="0"/>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127</a:t>
            </a:fld>
            <a:endParaRPr lang="tr-T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Kodların Sıralanması</a:t>
            </a:r>
            <a:endParaRPr lang="tr-TR" dirty="0">
              <a:solidFill>
                <a:srgbClr val="FF0000"/>
              </a:solidFill>
            </a:endParaRPr>
          </a:p>
        </p:txBody>
      </p:sp>
      <p:sp>
        <p:nvSpPr>
          <p:cNvPr id="3" name="2 İçerik Yer Tutucusu"/>
          <p:cNvSpPr>
            <a:spLocks noGrp="1"/>
          </p:cNvSpPr>
          <p:nvPr>
            <p:ph idx="1"/>
          </p:nvPr>
        </p:nvSpPr>
        <p:spPr/>
        <p:txBody>
          <a:bodyPr>
            <a:normAutofit fontScale="92500" lnSpcReduction="20000"/>
          </a:bodyPr>
          <a:lstStyle/>
          <a:p>
            <a:pPr marL="914400" lvl="1" indent="-457200">
              <a:buClr>
                <a:srgbClr val="66FF66"/>
              </a:buClr>
              <a:buFont typeface="Wingdings" pitchFamily="2" charset="2"/>
              <a:buChar char="Ø"/>
            </a:pPr>
            <a:r>
              <a:rPr lang="tr-TR" b="1" dirty="0" smtClean="0">
                <a:solidFill>
                  <a:srgbClr val="7030A0"/>
                </a:solidFill>
              </a:rPr>
              <a:t>Tanılar</a:t>
            </a:r>
          </a:p>
          <a:p>
            <a:pPr lvl="2">
              <a:buClr>
                <a:srgbClr val="66FF66"/>
              </a:buClr>
              <a:buFont typeface="Wingdings" pitchFamily="2" charset="2"/>
              <a:buChar char="Ø"/>
            </a:pPr>
            <a:r>
              <a:rPr lang="tr-TR" dirty="0" smtClean="0"/>
              <a:t>Temel tanı</a:t>
            </a:r>
          </a:p>
          <a:p>
            <a:pPr lvl="2">
              <a:buClr>
                <a:srgbClr val="66FF66"/>
              </a:buClr>
              <a:buFont typeface="Wingdings" pitchFamily="2" charset="2"/>
              <a:buChar char="Ø"/>
            </a:pPr>
            <a:r>
              <a:rPr lang="tr-TR" dirty="0" smtClean="0"/>
              <a:t>Temel tanının altında yatan nedenler (bunlar hançer/yıldız geleneğinde tersine çevrilebilir)</a:t>
            </a:r>
          </a:p>
          <a:p>
            <a:pPr lvl="2">
              <a:buClr>
                <a:srgbClr val="66FF66"/>
              </a:buClr>
              <a:buFont typeface="Wingdings" pitchFamily="2" charset="2"/>
              <a:buChar char="Ø"/>
            </a:pPr>
            <a:r>
              <a:rPr lang="tr-TR" dirty="0" smtClean="0"/>
              <a:t>Tedavi komplikasyonları </a:t>
            </a:r>
          </a:p>
          <a:p>
            <a:pPr lvl="2">
              <a:buClr>
                <a:srgbClr val="66FF66"/>
              </a:buClr>
              <a:buFont typeface="Wingdings" pitchFamily="2" charset="2"/>
              <a:buChar char="Ø"/>
            </a:pPr>
            <a:r>
              <a:rPr lang="tr-TR" dirty="0" smtClean="0"/>
              <a:t>Birlikte bulunan hastalıklar veya yatış sırasında tedavi edilen diğer durumlar</a:t>
            </a:r>
          </a:p>
          <a:p>
            <a:pPr lvl="2">
              <a:buClr>
                <a:srgbClr val="66FF66"/>
              </a:buClr>
              <a:buFont typeface="Wingdings" pitchFamily="2" charset="2"/>
              <a:buChar char="Ø"/>
            </a:pPr>
            <a:r>
              <a:rPr lang="tr-TR" dirty="0" smtClean="0"/>
              <a:t>Ek veya </a:t>
            </a:r>
            <a:r>
              <a:rPr lang="tr-TR" dirty="0" err="1" smtClean="0"/>
              <a:t>opsiyonel</a:t>
            </a:r>
            <a:r>
              <a:rPr lang="tr-TR" dirty="0" smtClean="0"/>
              <a:t> kodlar  </a:t>
            </a:r>
          </a:p>
          <a:p>
            <a:pPr marL="914400" lvl="1" indent="-457200">
              <a:buClr>
                <a:srgbClr val="66FF66"/>
              </a:buClr>
              <a:buFont typeface="Wingdings" pitchFamily="2" charset="2"/>
              <a:buChar char="Ø"/>
            </a:pPr>
            <a:r>
              <a:rPr lang="tr-TR" b="1" dirty="0" smtClean="0">
                <a:solidFill>
                  <a:srgbClr val="7030A0"/>
                </a:solidFill>
              </a:rPr>
              <a:t>İşlemler </a:t>
            </a:r>
          </a:p>
          <a:p>
            <a:pPr lvl="2">
              <a:buClr>
                <a:srgbClr val="66FF66"/>
              </a:buClr>
              <a:buFont typeface="Wingdings" pitchFamily="2" charset="2"/>
              <a:buChar char="Ø"/>
            </a:pPr>
            <a:r>
              <a:rPr lang="tr-TR" dirty="0" err="1" smtClean="0"/>
              <a:t>Pdx</a:t>
            </a:r>
            <a:r>
              <a:rPr lang="tr-TR" dirty="0" smtClean="0"/>
              <a:t> tedavisi için gerçekleştirilen işlemler</a:t>
            </a:r>
          </a:p>
          <a:p>
            <a:pPr lvl="2">
              <a:buClr>
                <a:srgbClr val="66FF66"/>
              </a:buClr>
              <a:buFont typeface="Wingdings" pitchFamily="2" charset="2"/>
              <a:buChar char="Ø"/>
            </a:pPr>
            <a:r>
              <a:rPr lang="tr-TR" dirty="0" err="1" smtClean="0"/>
              <a:t>Adx</a:t>
            </a:r>
            <a:r>
              <a:rPr lang="tr-TR" dirty="0" smtClean="0"/>
              <a:t> tedavisi için gerçekleştirilen işlemler</a:t>
            </a:r>
          </a:p>
          <a:p>
            <a:pPr lvl="2">
              <a:buClr>
                <a:srgbClr val="66FF66"/>
              </a:buClr>
              <a:buFont typeface="Wingdings" pitchFamily="2" charset="2"/>
              <a:buChar char="Ø"/>
            </a:pPr>
            <a:r>
              <a:rPr lang="tr-TR" dirty="0" err="1" smtClean="0"/>
              <a:t>Pdx</a:t>
            </a:r>
            <a:r>
              <a:rPr lang="tr-TR" dirty="0" smtClean="0"/>
              <a:t> ile ilişkili tanısal / araştırma amaçlı işlemler</a:t>
            </a:r>
          </a:p>
          <a:p>
            <a:pPr lvl="2">
              <a:buClr>
                <a:srgbClr val="66FF66"/>
              </a:buClr>
              <a:buFont typeface="Wingdings" pitchFamily="2" charset="2"/>
              <a:buChar char="Ø"/>
            </a:pPr>
            <a:r>
              <a:rPr lang="tr-TR" dirty="0" err="1" smtClean="0"/>
              <a:t>Adx</a:t>
            </a:r>
            <a:r>
              <a:rPr lang="tr-TR" dirty="0" smtClean="0"/>
              <a:t> ile ilişkili tanısal / araştırma amaçlı işlemler</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128</a:t>
            </a:fld>
            <a:endParaRPr lang="tr-T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Tıbbi Kayıtlardan Kodlama</a:t>
            </a:r>
            <a:endParaRPr lang="tr-TR" dirty="0">
              <a:solidFill>
                <a:srgbClr val="FF0000"/>
              </a:solidFill>
            </a:endParaRPr>
          </a:p>
        </p:txBody>
      </p:sp>
      <p:sp>
        <p:nvSpPr>
          <p:cNvPr id="3" name="2 İçerik Yer Tutucusu"/>
          <p:cNvSpPr>
            <a:spLocks noGrp="1"/>
          </p:cNvSpPr>
          <p:nvPr>
            <p:ph idx="1"/>
          </p:nvPr>
        </p:nvSpPr>
        <p:spPr/>
        <p:txBody>
          <a:bodyPr>
            <a:normAutofit/>
          </a:bodyPr>
          <a:lstStyle/>
          <a:p>
            <a:pPr>
              <a:buNone/>
            </a:pPr>
            <a:r>
              <a:rPr lang="tr-TR" dirty="0" smtClean="0"/>
              <a:t>Kodlama Süreci İki Aşamada Gerçekleşir</a:t>
            </a:r>
          </a:p>
          <a:p>
            <a:pPr>
              <a:buFont typeface="Wingdings" pitchFamily="2" charset="2"/>
              <a:buChar char="Ø"/>
            </a:pPr>
            <a:r>
              <a:rPr lang="tr-TR" dirty="0" smtClean="0"/>
              <a:t>Tıbbi kayıtlar hangi durumların kodlanacağını belirlemek için analiz edilir.</a:t>
            </a:r>
          </a:p>
          <a:p>
            <a:pPr>
              <a:buFont typeface="Wingdings" pitchFamily="2" charset="2"/>
              <a:buChar char="Ø"/>
            </a:pPr>
            <a:r>
              <a:rPr lang="tr-TR" dirty="0" smtClean="0"/>
              <a:t>Uygun kodlar atanır.</a:t>
            </a:r>
          </a:p>
          <a:p>
            <a:pPr>
              <a:buFont typeface="Wingdings" pitchFamily="2" charset="2"/>
              <a:buChar char="Ø"/>
            </a:pPr>
            <a:r>
              <a:rPr lang="tr-TR" i="1" dirty="0" smtClean="0"/>
              <a:t>Kodlayıcı tüm kayıtları dikkatle incelemeli, </a:t>
            </a:r>
            <a:r>
              <a:rPr lang="tr-TR" i="1" dirty="0" err="1" smtClean="0"/>
              <a:t>komorbiditeleri</a:t>
            </a:r>
            <a:r>
              <a:rPr lang="tr-TR" i="1" dirty="0" smtClean="0"/>
              <a:t>, komplikasyonları ve uygulanan işlemleri belirlemelidir. </a:t>
            </a:r>
          </a:p>
          <a:p>
            <a:pPr>
              <a:buFont typeface="Wingdings" pitchFamily="2" charset="2"/>
              <a:buChar char="Ø"/>
            </a:pPr>
            <a:r>
              <a:rPr lang="tr-TR" i="1" dirty="0" smtClean="0"/>
              <a:t>Temel tanı ve ek tanıların belirlenmesi için bu son derece önemlidir.</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129</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
            </a:r>
            <a:br>
              <a:rPr lang="tr-TR" dirty="0" smtClean="0">
                <a:solidFill>
                  <a:srgbClr val="FF0000"/>
                </a:solidFill>
              </a:rPr>
            </a:br>
            <a:r>
              <a:rPr lang="tr-TR" dirty="0" smtClean="0">
                <a:solidFill>
                  <a:srgbClr val="FF0000"/>
                </a:solidFill>
              </a:rPr>
              <a:t>Günübirlik hasta :</a:t>
            </a:r>
            <a:br>
              <a:rPr lang="tr-TR" dirty="0" smtClean="0">
                <a:solidFill>
                  <a:srgbClr val="FF0000"/>
                </a:solidFill>
              </a:rPr>
            </a:br>
            <a:endParaRPr lang="tr-TR" dirty="0"/>
          </a:p>
        </p:txBody>
      </p:sp>
      <p:sp>
        <p:nvSpPr>
          <p:cNvPr id="3" name="2 İçerik Yer Tutucusu"/>
          <p:cNvSpPr>
            <a:spLocks noGrp="1"/>
          </p:cNvSpPr>
          <p:nvPr>
            <p:ph idx="1"/>
          </p:nvPr>
        </p:nvSpPr>
        <p:spPr/>
        <p:txBody>
          <a:bodyPr/>
          <a:lstStyle/>
          <a:p>
            <a:pPr>
              <a:buFont typeface="Wingdings" pitchFamily="2" charset="2"/>
              <a:buChar char="Ø"/>
            </a:pPr>
            <a:r>
              <a:rPr lang="tr-TR" dirty="0" smtClean="0"/>
              <a:t>Normal yatan hasta gibi yatışı yapılmış, ancak hastaneden aynı gün içerisinde taburcu edilen hastaları ifade etmek için kullanılır.</a:t>
            </a:r>
          </a:p>
          <a:p>
            <a:pPr>
              <a:buFont typeface="Wingdings" pitchFamily="2" charset="2"/>
              <a:buChar char="Ø"/>
            </a:pPr>
            <a:r>
              <a:rPr lang="tr-TR" dirty="0" smtClean="0"/>
              <a:t>Bu vakalar da aynen yatan hastalarda olduğu gibi verileri ICD-10 AM standartlarına göre kodlanacaktır.</a:t>
            </a:r>
            <a:endParaRPr lang="tr-TR" dirty="0"/>
          </a:p>
        </p:txBody>
      </p:sp>
      <p:sp>
        <p:nvSpPr>
          <p:cNvPr id="4" name="3 Slayt Numarası Yer Tutucusu"/>
          <p:cNvSpPr>
            <a:spLocks noGrp="1"/>
          </p:cNvSpPr>
          <p:nvPr>
            <p:ph type="sldNum" sz="quarter" idx="12"/>
          </p:nvPr>
        </p:nvSpPr>
        <p:spPr/>
        <p:txBody>
          <a:bodyPr>
            <a:normAutofit/>
          </a:bodyPr>
          <a:lstStyle/>
          <a:p>
            <a:fld id="{D726C5DE-125C-4382-BB41-26E19ABBDBAA}" type="slidenum">
              <a:rPr lang="tr-TR" smtClean="0"/>
              <a:pPr/>
              <a:t>13</a:t>
            </a:fld>
            <a:endParaRPr lang="tr-T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71600" y="1600200"/>
            <a:ext cx="7715200" cy="5069160"/>
          </a:xfrm>
        </p:spPr>
        <p:txBody>
          <a:bodyPr>
            <a:normAutofit fontScale="92500" lnSpcReduction="10000"/>
          </a:bodyPr>
          <a:lstStyle/>
          <a:p>
            <a:pPr>
              <a:lnSpc>
                <a:spcPct val="80000"/>
              </a:lnSpc>
              <a:buNone/>
            </a:pPr>
            <a:r>
              <a:rPr lang="tr-TR" dirty="0" smtClean="0"/>
              <a:t>Kayıtlardan hastanın yaş, cinsiyet, taburcu tarihi… belirle</a:t>
            </a:r>
          </a:p>
          <a:p>
            <a:pPr>
              <a:lnSpc>
                <a:spcPct val="80000"/>
              </a:lnSpc>
              <a:buFont typeface="Wingdings" pitchFamily="2" charset="2"/>
              <a:buChar char="Ø"/>
            </a:pPr>
            <a:r>
              <a:rPr lang="tr-TR" dirty="0" smtClean="0"/>
              <a:t>Hastanın çıkış özetinden (epikriz) hastaneye yatış nedenini, uygulanan tedavileri, istenen testleri, işlemleri, bulguları ve tanıları dikkatlice okuyun.</a:t>
            </a:r>
          </a:p>
          <a:p>
            <a:pPr>
              <a:lnSpc>
                <a:spcPct val="80000"/>
              </a:lnSpc>
              <a:buFont typeface="Wingdings" pitchFamily="2" charset="2"/>
              <a:buChar char="Ø"/>
            </a:pPr>
            <a:r>
              <a:rPr lang="tr-TR" dirty="0" smtClean="0"/>
              <a:t>Hastanın öyküsünü, fiziksel muayene bulgularını okuyun.</a:t>
            </a:r>
          </a:p>
          <a:p>
            <a:pPr>
              <a:lnSpc>
                <a:spcPct val="80000"/>
              </a:lnSpc>
              <a:buFont typeface="Wingdings" pitchFamily="2" charset="2"/>
              <a:buChar char="Ø"/>
            </a:pPr>
            <a:r>
              <a:rPr lang="tr-TR" dirty="0" smtClean="0"/>
              <a:t>Hastaya uygulanan işlemleri ameliyat raporları, gözlem notları vb(</a:t>
            </a:r>
            <a:r>
              <a:rPr lang="tr-TR" dirty="0" err="1" smtClean="0"/>
              <a:t>progress</a:t>
            </a:r>
            <a:r>
              <a:rPr lang="tr-TR" dirty="0" smtClean="0"/>
              <a:t> notu) diğer raporları okuyarak belirleyin.</a:t>
            </a:r>
          </a:p>
          <a:p>
            <a:pPr>
              <a:lnSpc>
                <a:spcPct val="80000"/>
              </a:lnSpc>
              <a:buNone/>
            </a:pPr>
            <a:endParaRPr lang="tr-TR" b="1" dirty="0" smtClean="0"/>
          </a:p>
          <a:p>
            <a:pPr>
              <a:lnSpc>
                <a:spcPct val="80000"/>
              </a:lnSpc>
              <a:buNone/>
            </a:pPr>
            <a:r>
              <a:rPr lang="tr-TR" b="1" dirty="0" smtClean="0"/>
              <a:t>	</a:t>
            </a:r>
            <a:r>
              <a:rPr lang="tr-TR" i="1" dirty="0" smtClean="0">
                <a:solidFill>
                  <a:srgbClr val="7030A0"/>
                </a:solidFill>
              </a:rPr>
              <a:t>Burada Önemli Olan İyi Bir Hasta Dosyasına/Dokümantasyona Sahip Olmaktır. </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130</a:t>
            </a:fld>
            <a:endParaRPr lang="tr-T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pPr>
              <a:lnSpc>
                <a:spcPct val="90000"/>
              </a:lnSpc>
              <a:buNone/>
            </a:pPr>
            <a:r>
              <a:rPr lang="tr-TR" dirty="0" smtClean="0">
                <a:solidFill>
                  <a:srgbClr val="FF0000"/>
                </a:solidFill>
              </a:rPr>
              <a:t>Bütün kayıtları gözden geçirin</a:t>
            </a:r>
          </a:p>
          <a:p>
            <a:pPr>
              <a:lnSpc>
                <a:spcPct val="90000"/>
              </a:lnSpc>
              <a:buNone/>
            </a:pPr>
            <a:r>
              <a:rPr lang="tr-TR" dirty="0" smtClean="0"/>
              <a:t>Konsültasyon raporları,</a:t>
            </a:r>
          </a:p>
          <a:p>
            <a:pPr>
              <a:lnSpc>
                <a:spcPct val="90000"/>
              </a:lnSpc>
              <a:buNone/>
            </a:pPr>
            <a:r>
              <a:rPr lang="tr-TR" dirty="0" smtClean="0"/>
              <a:t>Gözlem notları, </a:t>
            </a:r>
          </a:p>
          <a:p>
            <a:pPr>
              <a:lnSpc>
                <a:spcPct val="90000"/>
              </a:lnSpc>
              <a:buNone/>
            </a:pPr>
            <a:r>
              <a:rPr lang="tr-TR" dirty="0" smtClean="0"/>
              <a:t>Radyoloji raporları,</a:t>
            </a:r>
          </a:p>
          <a:p>
            <a:pPr>
              <a:lnSpc>
                <a:spcPct val="90000"/>
              </a:lnSpc>
              <a:buNone/>
            </a:pPr>
            <a:r>
              <a:rPr lang="tr-TR" dirty="0" err="1" smtClean="0"/>
              <a:t>Laboratuvar</a:t>
            </a:r>
            <a:r>
              <a:rPr lang="tr-TR" dirty="0" smtClean="0"/>
              <a:t> bulgularını </a:t>
            </a:r>
            <a:r>
              <a:rPr lang="tr-TR" i="1" dirty="0" smtClean="0"/>
              <a:t>kültür sonuçlarını</a:t>
            </a:r>
          </a:p>
          <a:p>
            <a:pPr>
              <a:lnSpc>
                <a:spcPct val="90000"/>
              </a:lnSpc>
              <a:buNone/>
            </a:pPr>
            <a:r>
              <a:rPr lang="tr-TR" i="1" dirty="0" smtClean="0"/>
              <a:t>Patoloji raporları</a:t>
            </a:r>
            <a:r>
              <a:rPr lang="tr-TR" dirty="0" smtClean="0"/>
              <a:t> ve …</a:t>
            </a:r>
          </a:p>
          <a:p>
            <a:pPr>
              <a:lnSpc>
                <a:spcPct val="90000"/>
              </a:lnSpc>
              <a:buNone/>
            </a:pPr>
            <a:r>
              <a:rPr lang="tr-TR" dirty="0" smtClean="0"/>
              <a:t>Temel tanıyla ilişkili olabilecek tüm kayıtları</a:t>
            </a:r>
          </a:p>
          <a:p>
            <a:pPr>
              <a:lnSpc>
                <a:spcPct val="90000"/>
              </a:lnSpc>
              <a:buNone/>
            </a:pPr>
            <a:r>
              <a:rPr lang="tr-TR" dirty="0" smtClean="0"/>
              <a:t>gözden geçirin </a:t>
            </a:r>
          </a:p>
          <a:p>
            <a:pPr>
              <a:lnSpc>
                <a:spcPct val="90000"/>
              </a:lnSpc>
              <a:buNone/>
            </a:pPr>
            <a:r>
              <a:rPr lang="tr-TR" dirty="0" smtClean="0"/>
              <a:t>BUNLARI YAPMADAN KODU ASLA ATAMAYIN!!!!</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131</a:t>
            </a:fld>
            <a:endParaRPr lang="tr-T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Font typeface="Wingdings" pitchFamily="2" charset="2"/>
              <a:buChar char="Ø"/>
            </a:pPr>
            <a:r>
              <a:rPr lang="tr-TR" dirty="0" smtClean="0"/>
              <a:t>Kayıtlarda çelişki olması veya </a:t>
            </a:r>
          </a:p>
          <a:p>
            <a:pPr>
              <a:buNone/>
            </a:pPr>
            <a:r>
              <a:rPr lang="tr-TR" dirty="0" smtClean="0"/>
              <a:t>Hastanın durumunu açıklayacak yeterli bilgi</a:t>
            </a:r>
          </a:p>
          <a:p>
            <a:pPr>
              <a:buNone/>
            </a:pPr>
            <a:r>
              <a:rPr lang="tr-TR" dirty="0" smtClean="0"/>
              <a:t>olmaması durumunda  </a:t>
            </a:r>
          </a:p>
          <a:p>
            <a:pPr>
              <a:buNone/>
            </a:pPr>
            <a:endParaRPr lang="tr-TR" dirty="0" smtClean="0"/>
          </a:p>
          <a:p>
            <a:pPr>
              <a:buFont typeface="Wingdings" pitchFamily="2" charset="2"/>
              <a:buChar char="Ø"/>
            </a:pPr>
            <a:r>
              <a:rPr lang="tr-TR" i="1" dirty="0" smtClean="0"/>
              <a:t>Kesinlikle kendiniz yorum yapmayınız!!</a:t>
            </a:r>
          </a:p>
          <a:p>
            <a:pPr>
              <a:buNone/>
            </a:pPr>
            <a:r>
              <a:rPr lang="tr-TR" i="1" dirty="0" smtClean="0"/>
              <a:t>Mutlaka sorumlu hekim ile irtibata geçiniz.</a:t>
            </a:r>
          </a:p>
          <a:p>
            <a:pPr>
              <a:buNone/>
            </a:pPr>
            <a:r>
              <a:rPr lang="tr-TR" i="1" dirty="0" smtClean="0"/>
              <a:t>Unutmayınız ki kodlama hekim ve kodlayıcının</a:t>
            </a:r>
          </a:p>
          <a:p>
            <a:pPr>
              <a:buNone/>
            </a:pPr>
            <a:r>
              <a:rPr lang="tr-TR" i="1" dirty="0" smtClean="0"/>
              <a:t>birlikte işbirliği içinde çalışmasını gerektirir. </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132</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980728"/>
            <a:ext cx="8229600" cy="6480720"/>
          </a:xfrm>
        </p:spPr>
        <p:txBody>
          <a:bodyPr>
            <a:normAutofit fontScale="62500" lnSpcReduction="20000"/>
          </a:bodyPr>
          <a:lstStyle/>
          <a:p>
            <a:pPr>
              <a:buFont typeface="Wingdings" pitchFamily="2" charset="2"/>
              <a:buChar char="Ø"/>
            </a:pPr>
            <a:r>
              <a:rPr lang="tr-TR" sz="4200" dirty="0" smtClean="0"/>
              <a:t>     Mevcut günübirlik tanımının daha net anlaşılabilmesi ve kavram karmaşasının giderilmesi için aşağıda verilen kriterlere göre hasta verilerinin, günübirlik olup olmayacağının ve nasıl kayıt altına alınacağının belirlenmesi gerekmektedir.</a:t>
            </a:r>
          </a:p>
          <a:p>
            <a:pPr>
              <a:buFont typeface="Wingdings" pitchFamily="2" charset="2"/>
              <a:buChar char="Ø"/>
            </a:pPr>
            <a:r>
              <a:rPr lang="tr-TR" sz="4200" dirty="0" smtClean="0"/>
              <a:t>Günübirlik olarak </a:t>
            </a:r>
            <a:r>
              <a:rPr lang="tr-TR" sz="4200" dirty="0" smtClean="0">
                <a:solidFill>
                  <a:srgbClr val="FF0000"/>
                </a:solidFill>
              </a:rPr>
              <a:t>hastanelerin polikliniklerinde, poliklinik alanlarının bulunduğu yerlerde (alçı odası, basit müdahale odası, </a:t>
            </a:r>
            <a:r>
              <a:rPr lang="tr-TR" sz="4200" dirty="0" err="1" smtClean="0">
                <a:solidFill>
                  <a:srgbClr val="FF0000"/>
                </a:solidFill>
              </a:rPr>
              <a:t>müşahade</a:t>
            </a:r>
            <a:r>
              <a:rPr lang="tr-TR" sz="4200" dirty="0" smtClean="0">
                <a:solidFill>
                  <a:srgbClr val="FF0000"/>
                </a:solidFill>
              </a:rPr>
              <a:t> odası, yanık odası,  görüntüleme, USG odaları vb) yapılan muayene, teşhis ve tedavi işlemleri TİG veri giriş programı vasıtasıyla </a:t>
            </a:r>
            <a:r>
              <a:rPr lang="tr-TR" sz="4200" b="1" dirty="0" smtClean="0">
                <a:solidFill>
                  <a:srgbClr val="FF0000"/>
                </a:solidFill>
              </a:rPr>
              <a:t>TİG sistemine</a:t>
            </a:r>
            <a:r>
              <a:rPr lang="tr-TR" sz="4200" dirty="0" smtClean="0">
                <a:solidFill>
                  <a:srgbClr val="FF0000"/>
                </a:solidFill>
              </a:rPr>
              <a:t> </a:t>
            </a:r>
            <a:r>
              <a:rPr lang="tr-TR" sz="4200" b="1" dirty="0" smtClean="0">
                <a:solidFill>
                  <a:srgbClr val="FF0000"/>
                </a:solidFill>
              </a:rPr>
              <a:t>kaydedilmeyecektir.</a:t>
            </a:r>
            <a:r>
              <a:rPr lang="tr-TR" sz="4200" dirty="0" smtClean="0">
                <a:solidFill>
                  <a:srgbClr val="FF0000"/>
                </a:solidFill>
              </a:rPr>
              <a:t> </a:t>
            </a:r>
            <a:r>
              <a:rPr lang="tr-TR" sz="4200" dirty="0" smtClean="0"/>
              <a:t>Bu işlemler </a:t>
            </a:r>
            <a:r>
              <a:rPr lang="tr-TR" sz="4200" dirty="0" err="1" smtClean="0">
                <a:solidFill>
                  <a:srgbClr val="FF0000"/>
                </a:solidFill>
              </a:rPr>
              <a:t>BBaG</a:t>
            </a:r>
            <a:r>
              <a:rPr lang="tr-TR" sz="4200" dirty="0" smtClean="0"/>
              <a:t> veya </a:t>
            </a:r>
            <a:r>
              <a:rPr lang="tr-TR" sz="4200" dirty="0" err="1" smtClean="0">
                <a:solidFill>
                  <a:srgbClr val="FF0000"/>
                </a:solidFill>
              </a:rPr>
              <a:t>İBaG</a:t>
            </a:r>
            <a:r>
              <a:rPr lang="tr-TR" sz="4200" dirty="0" smtClean="0"/>
              <a:t> verisi içinde yer alacaktır. </a:t>
            </a:r>
          </a:p>
          <a:p>
            <a:pPr>
              <a:buFont typeface="Wingdings" pitchFamily="2" charset="2"/>
              <a:buChar char="Ø"/>
            </a:pPr>
            <a:r>
              <a:rPr lang="tr-TR" sz="4200" dirty="0" smtClean="0"/>
              <a:t>Ancak günübirlik de olsa</a:t>
            </a:r>
            <a:r>
              <a:rPr lang="tr-TR" sz="4200" dirty="0" smtClean="0">
                <a:solidFill>
                  <a:srgbClr val="FF0000"/>
                </a:solidFill>
              </a:rPr>
              <a:t> </a:t>
            </a:r>
            <a:r>
              <a:rPr lang="tr-TR" sz="4200" b="1" dirty="0" smtClean="0">
                <a:solidFill>
                  <a:srgbClr val="FF0000"/>
                </a:solidFill>
              </a:rPr>
              <a:t>ameliyathane, doğumhane veya servislerdeki özel müdahale odalarında özellikle anestezi ile yapılan işlemler </a:t>
            </a:r>
            <a:r>
              <a:rPr lang="tr-TR" sz="4200" dirty="0" smtClean="0"/>
              <a:t>için hasta dosyası tanzim edilerek TİG sistemine kayıt yapılacaktır.</a:t>
            </a:r>
            <a:br>
              <a:rPr lang="tr-TR" sz="4200" dirty="0" smtClean="0"/>
            </a:br>
            <a:r>
              <a:rPr lang="tr-TR" dirty="0" smtClean="0"/>
              <a:t/>
            </a:r>
            <a:br>
              <a:rPr lang="tr-TR" dirty="0" smtClean="0"/>
            </a:br>
            <a:endParaRPr lang="tr-TR" dirty="0"/>
          </a:p>
        </p:txBody>
      </p:sp>
      <p:sp>
        <p:nvSpPr>
          <p:cNvPr id="4" name="3 Slayt Numarası Yer Tutucusu"/>
          <p:cNvSpPr>
            <a:spLocks noGrp="1"/>
          </p:cNvSpPr>
          <p:nvPr>
            <p:ph type="sldNum" sz="quarter" idx="12"/>
          </p:nvPr>
        </p:nvSpPr>
        <p:spPr/>
        <p:txBody>
          <a:bodyPr>
            <a:normAutofit/>
          </a:bodyPr>
          <a:lstStyle/>
          <a:p>
            <a:fld id="{D726C5DE-125C-4382-BB41-26E19ABBDBAA}" type="slidenum">
              <a:rPr lang="tr-TR" smtClean="0"/>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pPr>
              <a:buFont typeface="Wingdings" pitchFamily="2" charset="2"/>
              <a:buChar char="Ø"/>
            </a:pPr>
            <a:r>
              <a:rPr lang="tr-TR" dirty="0" err="1" smtClean="0"/>
              <a:t>Müşahade</a:t>
            </a:r>
            <a:r>
              <a:rPr lang="tr-TR" dirty="0" smtClean="0"/>
              <a:t> odalarında yapılan işlemler, </a:t>
            </a:r>
            <a:r>
              <a:rPr lang="tr-TR" dirty="0" err="1" smtClean="0"/>
              <a:t>primer</a:t>
            </a:r>
            <a:r>
              <a:rPr lang="tr-TR" dirty="0" smtClean="0"/>
              <a:t> </a:t>
            </a:r>
            <a:r>
              <a:rPr lang="tr-TR" dirty="0" err="1" smtClean="0"/>
              <a:t>sutürler</a:t>
            </a:r>
            <a:r>
              <a:rPr lang="tr-TR" dirty="0" smtClean="0"/>
              <a:t>, lokal anestezi işlemlerinin birçoğu TİG verisi üzerinden değil </a:t>
            </a:r>
            <a:r>
              <a:rPr lang="tr-TR" dirty="0" err="1" smtClean="0"/>
              <a:t>BBaG</a:t>
            </a:r>
            <a:r>
              <a:rPr lang="tr-TR" dirty="0" smtClean="0"/>
              <a:t> veya </a:t>
            </a:r>
            <a:r>
              <a:rPr lang="tr-TR" dirty="0" err="1" smtClean="0"/>
              <a:t>İBaG</a:t>
            </a:r>
            <a:r>
              <a:rPr lang="tr-TR" dirty="0" smtClean="0"/>
              <a:t> verileri arasında temsil edilmelidir.</a:t>
            </a:r>
          </a:p>
          <a:p>
            <a:pPr>
              <a:buFont typeface="Wingdings" pitchFamily="2" charset="2"/>
              <a:buChar char="Ø"/>
            </a:pPr>
            <a:r>
              <a:rPr lang="tr-TR" dirty="0" smtClean="0"/>
              <a:t> Endoskopiler (</a:t>
            </a:r>
            <a:r>
              <a:rPr lang="tr-TR" dirty="0" err="1" smtClean="0"/>
              <a:t>skopi</a:t>
            </a:r>
            <a:r>
              <a:rPr lang="tr-TR" dirty="0" smtClean="0"/>
              <a:t> odasında gerçekleştirilen) ve günübirlik hizmetlerden ameliyathane ortamında yapılan girişimler TİG verisi üzerinden günübirlik olarak kodlanmalıdır. </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15</a:t>
            </a:fld>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err="1" smtClean="0">
                <a:solidFill>
                  <a:srgbClr val="FF0000"/>
                </a:solidFill>
              </a:rPr>
              <a:t>BBaG</a:t>
            </a:r>
            <a:r>
              <a:rPr lang="tr-TR" dirty="0" smtClean="0">
                <a:solidFill>
                  <a:srgbClr val="FF0000"/>
                </a:solidFill>
              </a:rPr>
              <a:t>:</a:t>
            </a:r>
            <a:endParaRPr lang="tr-TR" dirty="0">
              <a:solidFill>
                <a:srgbClr val="FF0000"/>
              </a:solidFill>
            </a:endParaRPr>
          </a:p>
        </p:txBody>
      </p:sp>
      <p:sp>
        <p:nvSpPr>
          <p:cNvPr id="3" name="2 İçerik Yer Tutucusu"/>
          <p:cNvSpPr>
            <a:spLocks noGrp="1"/>
          </p:cNvSpPr>
          <p:nvPr>
            <p:ph idx="1"/>
          </p:nvPr>
        </p:nvSpPr>
        <p:spPr/>
        <p:txBody>
          <a:bodyPr>
            <a:normAutofit fontScale="92500" lnSpcReduction="10000"/>
          </a:bodyPr>
          <a:lstStyle/>
          <a:p>
            <a:pPr>
              <a:buFont typeface="Wingdings" pitchFamily="2" charset="2"/>
              <a:buChar char="Ø"/>
            </a:pPr>
            <a:r>
              <a:rPr lang="tr-TR" dirty="0" smtClean="0"/>
              <a:t>Ülkemizde uygulanmak ta olan poliklinik hizmetleri( </a:t>
            </a:r>
            <a:r>
              <a:rPr lang="tr-TR" b="1" dirty="0" smtClean="0">
                <a:solidFill>
                  <a:srgbClr val="FF0000"/>
                </a:solidFill>
              </a:rPr>
              <a:t>Yapılan muayene ve primitif </a:t>
            </a:r>
            <a:r>
              <a:rPr lang="tr-TR" b="1" dirty="0" err="1" smtClean="0">
                <a:solidFill>
                  <a:srgbClr val="FF0000"/>
                </a:solidFill>
              </a:rPr>
              <a:t>müdehaleler</a:t>
            </a:r>
            <a:r>
              <a:rPr lang="tr-TR" dirty="0" smtClean="0"/>
              <a:t>) bu grup içerisinde branşlara göre haftalık frekansları alınarak değerlendirilmektedir.</a:t>
            </a:r>
          </a:p>
          <a:p>
            <a:pPr>
              <a:buFont typeface="Wingdings" pitchFamily="2" charset="2"/>
              <a:buChar char="Ø"/>
            </a:pPr>
            <a:r>
              <a:rPr lang="tr-TR" dirty="0" smtClean="0"/>
              <a:t>Yapılan </a:t>
            </a:r>
            <a:r>
              <a:rPr lang="tr-TR" dirty="0" err="1" smtClean="0"/>
              <a:t>konsultasyonlar</a:t>
            </a:r>
            <a:r>
              <a:rPr lang="tr-TR" dirty="0" smtClean="0"/>
              <a:t> da ayrıca değerlendirilir.</a:t>
            </a:r>
          </a:p>
          <a:p>
            <a:pPr>
              <a:buFont typeface="Wingdings" pitchFamily="2" charset="2"/>
              <a:buChar char="Ø"/>
            </a:pPr>
            <a:r>
              <a:rPr lang="tr-TR" dirty="0" smtClean="0"/>
              <a:t>Poliklinik hastalarının 10 gün içerisinde (SUT </a:t>
            </a:r>
            <a:r>
              <a:rPr lang="tr-TR" dirty="0" err="1" smtClean="0"/>
              <a:t>taki</a:t>
            </a:r>
            <a:r>
              <a:rPr lang="tr-TR" dirty="0" smtClean="0"/>
              <a:t> kontrol muayenesine paralel olarak güncellenebilir.)yapılan kontrol muayeneleri ayrıca bir frekans olarak girilmeyecektir.</a:t>
            </a:r>
          </a:p>
          <a:p>
            <a:pPr>
              <a:buNone/>
            </a:pPr>
            <a:endParaRPr lang="tr-TR" dirty="0"/>
          </a:p>
        </p:txBody>
      </p:sp>
      <p:sp>
        <p:nvSpPr>
          <p:cNvPr id="4" name="3 Slayt Numarası Yer Tutucusu"/>
          <p:cNvSpPr>
            <a:spLocks noGrp="1"/>
          </p:cNvSpPr>
          <p:nvPr>
            <p:ph type="sldNum" sz="quarter" idx="12"/>
          </p:nvPr>
        </p:nvSpPr>
        <p:spPr/>
        <p:txBody>
          <a:bodyPr>
            <a:normAutofit/>
          </a:bodyPr>
          <a:lstStyle/>
          <a:p>
            <a:fld id="{D726C5DE-125C-4382-BB41-26E19ABBDBAA}" type="slidenum">
              <a:rPr lang="tr-TR" smtClean="0"/>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052736"/>
          </a:xfrm>
        </p:spPr>
        <p:txBody>
          <a:bodyPr/>
          <a:lstStyle/>
          <a:p>
            <a:pPr algn="ctr"/>
            <a:r>
              <a:rPr lang="tr-TR" dirty="0" err="1" smtClean="0">
                <a:solidFill>
                  <a:srgbClr val="FF0000"/>
                </a:solidFill>
              </a:rPr>
              <a:t>İBaG</a:t>
            </a:r>
            <a:r>
              <a:rPr lang="tr-TR" dirty="0" smtClean="0">
                <a:solidFill>
                  <a:srgbClr val="FF0000"/>
                </a:solidFill>
              </a:rPr>
              <a:t>:</a:t>
            </a:r>
            <a:endParaRPr lang="tr-TR" dirty="0">
              <a:solidFill>
                <a:srgbClr val="FF0000"/>
              </a:solidFill>
            </a:endParaRPr>
          </a:p>
        </p:txBody>
      </p:sp>
      <p:sp>
        <p:nvSpPr>
          <p:cNvPr id="3" name="2 İçerik Yer Tutucusu"/>
          <p:cNvSpPr>
            <a:spLocks noGrp="1"/>
          </p:cNvSpPr>
          <p:nvPr>
            <p:ph idx="1"/>
          </p:nvPr>
        </p:nvSpPr>
        <p:spPr>
          <a:xfrm>
            <a:off x="827584" y="1196752"/>
            <a:ext cx="7859216" cy="5661248"/>
          </a:xfrm>
        </p:spPr>
        <p:txBody>
          <a:bodyPr>
            <a:normAutofit/>
          </a:bodyPr>
          <a:lstStyle/>
          <a:p>
            <a:pPr>
              <a:buFont typeface="Wingdings" pitchFamily="2" charset="2"/>
              <a:buChar char="Ø"/>
            </a:pPr>
            <a:r>
              <a:rPr lang="tr-TR" dirty="0" smtClean="0"/>
              <a:t>Avustralya kodlama sisteminde yatan hasta grubu içerisinde kodlanmaktadır. Ancak ülkemizde kodlanmaları ile ilgili prosedürün azaltılması için düzenlenmiş olan yeni gruplardan birisidir.</a:t>
            </a:r>
          </a:p>
          <a:p>
            <a:pPr>
              <a:buFont typeface="Wingdings" pitchFamily="2" charset="2"/>
              <a:buChar char="Ø"/>
            </a:pPr>
            <a:r>
              <a:rPr lang="tr-TR" dirty="0" smtClean="0"/>
              <a:t>Bu grup içerisinde Hemodiyaliz;RT;KT;Fizyoterapi;ESWL; gibi bir ay içinde birden fazla seanslarla gerçekleştirilen günübirlik işlem grupları </a:t>
            </a:r>
            <a:r>
              <a:rPr lang="tr-TR" dirty="0" err="1" smtClean="0"/>
              <a:t>İBaG</a:t>
            </a:r>
            <a:r>
              <a:rPr lang="tr-TR" dirty="0" smtClean="0"/>
              <a:t> grubu içerisinde ele alınmaktadır. </a:t>
            </a:r>
          </a:p>
          <a:p>
            <a:pPr>
              <a:buNone/>
            </a:pPr>
            <a:endParaRPr lang="tr-TR" dirty="0" smtClean="0"/>
          </a:p>
        </p:txBody>
      </p:sp>
      <p:sp>
        <p:nvSpPr>
          <p:cNvPr id="4" name="3 Slayt Numarası Yer Tutucusu"/>
          <p:cNvSpPr>
            <a:spLocks noGrp="1"/>
          </p:cNvSpPr>
          <p:nvPr>
            <p:ph type="sldNum" sz="quarter" idx="12"/>
          </p:nvPr>
        </p:nvSpPr>
        <p:spPr/>
        <p:txBody>
          <a:bodyPr>
            <a:normAutofit/>
          </a:bodyPr>
          <a:lstStyle/>
          <a:p>
            <a:fld id="{D726C5DE-125C-4382-BB41-26E19ABBDBAA}" type="slidenum">
              <a:rPr lang="tr-TR" smtClean="0"/>
              <a:pPr/>
              <a:t>17</a:t>
            </a:fld>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043608" y="1447800"/>
            <a:ext cx="7890080" cy="5149552"/>
          </a:xfrm>
        </p:spPr>
        <p:txBody>
          <a:bodyPr>
            <a:normAutofit fontScale="92500" lnSpcReduction="20000"/>
          </a:bodyPr>
          <a:lstStyle/>
          <a:p>
            <a:pPr>
              <a:buFont typeface="Wingdings" pitchFamily="2" charset="2"/>
              <a:buChar char="Ø"/>
            </a:pPr>
            <a:r>
              <a:rPr lang="tr-TR" dirty="0" smtClean="0"/>
              <a:t>Dini amaçlı ve ya </a:t>
            </a:r>
            <a:r>
              <a:rPr lang="tr-TR" dirty="0" err="1" smtClean="0"/>
              <a:t>fimozis</a:t>
            </a:r>
            <a:r>
              <a:rPr lang="tr-TR" dirty="0" smtClean="0"/>
              <a:t> gibi bir takım tanıların tedavi yöntemi olarak gerçekleştirilen </a:t>
            </a:r>
            <a:r>
              <a:rPr lang="tr-TR" b="1" dirty="0" smtClean="0"/>
              <a:t>Sünnet</a:t>
            </a:r>
            <a:r>
              <a:rPr lang="tr-TR" dirty="0" smtClean="0"/>
              <a:t> de bu grupta değerlendirilecektir.</a:t>
            </a:r>
          </a:p>
          <a:p>
            <a:pPr>
              <a:buNone/>
            </a:pPr>
            <a:endParaRPr lang="tr-TR" dirty="0" smtClean="0"/>
          </a:p>
          <a:p>
            <a:pPr>
              <a:buFont typeface="Wingdings" pitchFamily="2" charset="2"/>
              <a:buChar char="Ø"/>
            </a:pPr>
            <a:r>
              <a:rPr lang="tr-TR" dirty="0" smtClean="0"/>
              <a:t>TİG veri sisteminde </a:t>
            </a:r>
            <a:r>
              <a:rPr lang="tr-TR" dirty="0" err="1" smtClean="0"/>
              <a:t>İBaG</a:t>
            </a:r>
            <a:r>
              <a:rPr lang="tr-TR" dirty="0" smtClean="0"/>
              <a:t> başlığı altında sünnet işlemi ile ilgili bölüm bulunmaktadır. </a:t>
            </a:r>
          </a:p>
          <a:p>
            <a:pPr>
              <a:buFont typeface="Wingdings" pitchFamily="2" charset="2"/>
              <a:buChar char="Ø"/>
            </a:pPr>
            <a:r>
              <a:rPr lang="tr-TR" dirty="0" smtClean="0"/>
              <a:t>Sünnet işlemi günübirlik olarak yapılmış olan hastalar için </a:t>
            </a:r>
            <a:r>
              <a:rPr lang="tr-TR" dirty="0" err="1" smtClean="0"/>
              <a:t>İBaG'de</a:t>
            </a:r>
            <a:r>
              <a:rPr lang="tr-TR" dirty="0" smtClean="0"/>
              <a:t> sünnet bölümüne frekans olarak girilecektir. Ancak herhangi bir nedenden dolayı yatışı yapılmış olan birden fazla gün yatan hastalarda ise TİG sistemi üzerinden veri girişi yapılması uygundur. </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1043608" y="332656"/>
            <a:ext cx="7643192" cy="6264696"/>
          </a:xfrm>
        </p:spPr>
        <p:txBody>
          <a:bodyPr>
            <a:normAutofit fontScale="92500" lnSpcReduction="20000"/>
          </a:bodyPr>
          <a:lstStyle/>
          <a:p>
            <a:r>
              <a:rPr lang="tr-TR" b="1" dirty="0" smtClean="0">
                <a:solidFill>
                  <a:srgbClr val="FF0000"/>
                </a:solidFill>
              </a:rPr>
              <a:t>Fizyoterapi:   </a:t>
            </a:r>
            <a:r>
              <a:rPr lang="tr-TR" dirty="0" err="1" smtClean="0"/>
              <a:t>İBaG</a:t>
            </a:r>
            <a:r>
              <a:rPr lang="tr-TR" dirty="0" smtClean="0"/>
              <a:t>-010 </a:t>
            </a:r>
          </a:p>
          <a:p>
            <a:pPr>
              <a:buNone/>
            </a:pPr>
            <a:r>
              <a:rPr lang="tr-TR" dirty="0" smtClean="0"/>
              <a:t>                             </a:t>
            </a:r>
            <a:r>
              <a:rPr lang="tr-TR" dirty="0" err="1" smtClean="0"/>
              <a:t>İBaG</a:t>
            </a:r>
            <a:r>
              <a:rPr lang="tr-TR" dirty="0" smtClean="0"/>
              <a:t>-011 </a:t>
            </a:r>
          </a:p>
          <a:p>
            <a:pPr>
              <a:buNone/>
            </a:pPr>
            <a:r>
              <a:rPr lang="tr-TR" dirty="0" smtClean="0"/>
              <a:t>                             </a:t>
            </a:r>
            <a:r>
              <a:rPr lang="tr-TR" dirty="0" err="1" smtClean="0"/>
              <a:t>İBaG</a:t>
            </a:r>
            <a:r>
              <a:rPr lang="tr-TR" dirty="0" smtClean="0"/>
              <a:t>-012</a:t>
            </a:r>
          </a:p>
          <a:p>
            <a:pPr>
              <a:buNone/>
            </a:pPr>
            <a:r>
              <a:rPr lang="tr-TR" dirty="0" smtClean="0"/>
              <a:t>                             </a:t>
            </a:r>
            <a:r>
              <a:rPr lang="tr-TR" dirty="0" err="1" smtClean="0"/>
              <a:t>İBaG</a:t>
            </a:r>
            <a:r>
              <a:rPr lang="tr-TR" dirty="0" smtClean="0"/>
              <a:t>-013</a:t>
            </a:r>
          </a:p>
          <a:p>
            <a:pPr>
              <a:buNone/>
            </a:pPr>
            <a:endParaRPr lang="tr-TR" dirty="0" smtClean="0"/>
          </a:p>
          <a:p>
            <a:r>
              <a:rPr lang="tr-TR" b="1" dirty="0" smtClean="0">
                <a:solidFill>
                  <a:srgbClr val="FF0000"/>
                </a:solidFill>
              </a:rPr>
              <a:t>Hemodiyaliz:  </a:t>
            </a:r>
            <a:r>
              <a:rPr lang="tr-TR" dirty="0" err="1" smtClean="0"/>
              <a:t>İBaG</a:t>
            </a:r>
            <a:r>
              <a:rPr lang="tr-TR" dirty="0" smtClean="0"/>
              <a:t>-020</a:t>
            </a:r>
          </a:p>
          <a:p>
            <a:endParaRPr lang="tr-TR" dirty="0" smtClean="0"/>
          </a:p>
          <a:p>
            <a:r>
              <a:rPr lang="tr-TR" b="1" dirty="0" smtClean="0">
                <a:solidFill>
                  <a:srgbClr val="FF0000"/>
                </a:solidFill>
              </a:rPr>
              <a:t>Kemoterapi : </a:t>
            </a:r>
            <a:r>
              <a:rPr lang="tr-TR" dirty="0" err="1" smtClean="0"/>
              <a:t>İBaG</a:t>
            </a:r>
            <a:r>
              <a:rPr lang="tr-TR" dirty="0" smtClean="0"/>
              <a:t>-030</a:t>
            </a:r>
          </a:p>
          <a:p>
            <a:pPr>
              <a:buNone/>
            </a:pPr>
            <a:endParaRPr lang="tr-TR" dirty="0" smtClean="0"/>
          </a:p>
          <a:p>
            <a:r>
              <a:rPr lang="tr-TR" b="1" dirty="0" smtClean="0">
                <a:solidFill>
                  <a:srgbClr val="FF0000"/>
                </a:solidFill>
              </a:rPr>
              <a:t>Radyoterapi:</a:t>
            </a:r>
            <a:r>
              <a:rPr lang="tr-TR" b="1" dirty="0" smtClean="0">
                <a:solidFill>
                  <a:srgbClr val="00B050"/>
                </a:solidFill>
              </a:rPr>
              <a:t> </a:t>
            </a:r>
            <a:r>
              <a:rPr lang="tr-TR" dirty="0" err="1" smtClean="0"/>
              <a:t>İBaG</a:t>
            </a:r>
            <a:r>
              <a:rPr lang="tr-TR" dirty="0" smtClean="0"/>
              <a:t>-040</a:t>
            </a:r>
          </a:p>
          <a:p>
            <a:r>
              <a:rPr lang="tr-TR" b="1" dirty="0" smtClean="0">
                <a:solidFill>
                  <a:srgbClr val="FF0000"/>
                </a:solidFill>
              </a:rPr>
              <a:t>Sünnet          :</a:t>
            </a:r>
            <a:endParaRPr lang="tr-TR" dirty="0" smtClean="0"/>
          </a:p>
          <a:p>
            <a:r>
              <a:rPr lang="tr-TR" b="1" dirty="0" smtClean="0">
                <a:solidFill>
                  <a:srgbClr val="FF0000"/>
                </a:solidFill>
              </a:rPr>
              <a:t>ESWL             :</a:t>
            </a:r>
            <a:endParaRPr lang="tr-TR" dirty="0" smtClean="0"/>
          </a:p>
          <a:p>
            <a:r>
              <a:rPr lang="tr-TR" b="1" dirty="0" smtClean="0">
                <a:solidFill>
                  <a:srgbClr val="FF0000"/>
                </a:solidFill>
              </a:rPr>
              <a:t>Evde Bakım  :</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19</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i="1" dirty="0" smtClean="0">
                <a:solidFill>
                  <a:srgbClr val="FF0000"/>
                </a:solidFill>
              </a:rPr>
              <a:t>Hastalıkların  Sınıflandırması</a:t>
            </a:r>
            <a:endParaRPr lang="tr-TR" i="1" dirty="0">
              <a:solidFill>
                <a:srgbClr val="FF0000"/>
              </a:solidFill>
            </a:endParaRPr>
          </a:p>
        </p:txBody>
      </p:sp>
      <p:sp>
        <p:nvSpPr>
          <p:cNvPr id="3" name="2 İçerik Yer Tutucusu"/>
          <p:cNvSpPr>
            <a:spLocks noGrp="1"/>
          </p:cNvSpPr>
          <p:nvPr>
            <p:ph idx="1"/>
          </p:nvPr>
        </p:nvSpPr>
        <p:spPr/>
        <p:txBody>
          <a:bodyPr>
            <a:normAutofit lnSpcReduction="10000"/>
          </a:bodyPr>
          <a:lstStyle/>
          <a:p>
            <a:pPr>
              <a:buClr>
                <a:srgbClr val="FF3399"/>
              </a:buClr>
              <a:buNone/>
            </a:pPr>
            <a:r>
              <a:rPr lang="tr-TR" sz="3600" dirty="0" smtClean="0">
                <a:solidFill>
                  <a:srgbClr val="FF0000"/>
                </a:solidFill>
                <a:latin typeface="Arial Narrow" pitchFamily="34" charset="0"/>
              </a:rPr>
              <a:t>Sınıflandırma</a:t>
            </a:r>
            <a:r>
              <a:rPr lang="tr-TR" dirty="0" smtClean="0">
                <a:latin typeface="Arial Narrow" pitchFamily="34" charset="0"/>
              </a:rPr>
              <a:t>; benzer hastalık ve/veya işlemlerin aynı grupta toplanmasıdır.Hastalıkları çeşitli eksenlerde, </a:t>
            </a:r>
          </a:p>
          <a:p>
            <a:pPr>
              <a:buClr>
                <a:srgbClr val="FF3399"/>
              </a:buClr>
              <a:buFont typeface="Wingdings" pitchFamily="2" charset="2"/>
              <a:buChar char="Ø"/>
            </a:pPr>
            <a:r>
              <a:rPr lang="tr-TR" dirty="0" smtClean="0">
                <a:latin typeface="Arial Narrow" pitchFamily="34" charset="0"/>
              </a:rPr>
              <a:t>Etkilenen vücut kısmına (</a:t>
            </a:r>
            <a:r>
              <a:rPr lang="tr-TR" dirty="0" err="1" smtClean="0">
                <a:latin typeface="Arial Narrow" pitchFamily="34" charset="0"/>
              </a:rPr>
              <a:t>topografi</a:t>
            </a:r>
            <a:r>
              <a:rPr lang="tr-TR" dirty="0" smtClean="0">
                <a:latin typeface="Arial Narrow" pitchFamily="34" charset="0"/>
              </a:rPr>
              <a:t>), </a:t>
            </a:r>
          </a:p>
          <a:p>
            <a:pPr>
              <a:buClr>
                <a:srgbClr val="FF3399"/>
              </a:buClr>
              <a:buFont typeface="Wingdings" pitchFamily="2" charset="2"/>
              <a:buChar char="Ø"/>
            </a:pPr>
            <a:r>
              <a:rPr lang="tr-TR" dirty="0" smtClean="0">
                <a:latin typeface="Arial Narrow" pitchFamily="34" charset="0"/>
              </a:rPr>
              <a:t>Nedene  (</a:t>
            </a:r>
            <a:r>
              <a:rPr lang="tr-TR" dirty="0" err="1" smtClean="0">
                <a:latin typeface="Arial Narrow" pitchFamily="34" charset="0"/>
              </a:rPr>
              <a:t>etyoloji</a:t>
            </a:r>
            <a:r>
              <a:rPr lang="tr-TR" dirty="0" smtClean="0">
                <a:latin typeface="Arial Narrow" pitchFamily="34" charset="0"/>
              </a:rPr>
              <a:t>), </a:t>
            </a:r>
          </a:p>
          <a:p>
            <a:pPr>
              <a:buClr>
                <a:srgbClr val="FF3399"/>
              </a:buClr>
              <a:buFont typeface="Wingdings" pitchFamily="2" charset="2"/>
              <a:buChar char="Ø"/>
            </a:pPr>
            <a:r>
              <a:rPr lang="tr-TR" dirty="0" smtClean="0">
                <a:latin typeface="Arial Narrow" pitchFamily="34" charset="0"/>
              </a:rPr>
              <a:t>Dokudaki patolojik değişikliğin tipine, (morfoloji) ya da </a:t>
            </a:r>
          </a:p>
          <a:p>
            <a:pPr>
              <a:buClr>
                <a:srgbClr val="FF3399"/>
              </a:buClr>
              <a:buFont typeface="Wingdings" pitchFamily="2" charset="2"/>
              <a:buChar char="Ø"/>
            </a:pPr>
            <a:r>
              <a:rPr lang="tr-TR" dirty="0" smtClean="0">
                <a:latin typeface="Arial Narrow" pitchFamily="34" charset="0"/>
              </a:rPr>
              <a:t>Sonuçta ortaya çıkan fonksiyonel anormalliğe göre sınıflamak mümkündür. </a:t>
            </a:r>
          </a:p>
          <a:p>
            <a:endParaRPr lang="tr-TR" dirty="0"/>
          </a:p>
        </p:txBody>
      </p:sp>
      <p:sp>
        <p:nvSpPr>
          <p:cNvPr id="4" name="3 Slayt Numarası Yer Tutucusu"/>
          <p:cNvSpPr>
            <a:spLocks noGrp="1"/>
          </p:cNvSpPr>
          <p:nvPr>
            <p:ph type="sldNum" sz="quarter" idx="12"/>
          </p:nvPr>
        </p:nvSpPr>
        <p:spPr/>
        <p:txBody>
          <a:bodyPr>
            <a:normAutofit/>
          </a:bodyPr>
          <a:lstStyle/>
          <a:p>
            <a:fld id="{D726C5DE-125C-4382-BB41-26E19ABBDBAA}" type="slidenum">
              <a:rPr lang="tr-TR" smtClean="0"/>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srcRect t="7612" b="4851"/>
          <a:stretch>
            <a:fillRect/>
          </a:stretch>
        </p:blipFill>
        <p:spPr bwMode="auto">
          <a:xfrm>
            <a:off x="0" y="0"/>
            <a:ext cx="9144000"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D726C5DE-125C-4382-BB41-26E19ABBDBAA}" type="slidenum">
              <a:rPr lang="tr-TR" smtClean="0"/>
              <a:pPr/>
              <a:t>20</a:t>
            </a:fld>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cstate="print"/>
          <a:srcRect t="6613" b="4851"/>
          <a:stretch>
            <a:fillRect/>
          </a:stretch>
        </p:blipFill>
        <p:spPr bwMode="auto">
          <a:xfrm>
            <a:off x="0" y="0"/>
            <a:ext cx="9144000"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D726C5DE-125C-4382-BB41-26E19ABBDBAA}" type="slidenum">
              <a:rPr lang="tr-TR" smtClean="0"/>
              <a:pPr/>
              <a:t>21</a:t>
            </a:fld>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ICD-10-AM</a:t>
            </a:r>
            <a:endParaRPr lang="tr-TR" dirty="0"/>
          </a:p>
        </p:txBody>
      </p:sp>
      <p:sp>
        <p:nvSpPr>
          <p:cNvPr id="3" name="2 İçerik Yer Tutucusu"/>
          <p:cNvSpPr>
            <a:spLocks noGrp="1"/>
          </p:cNvSpPr>
          <p:nvPr>
            <p:ph idx="1"/>
          </p:nvPr>
        </p:nvSpPr>
        <p:spPr/>
        <p:txBody>
          <a:bodyPr/>
          <a:lstStyle/>
          <a:p>
            <a:pPr>
              <a:lnSpc>
                <a:spcPct val="120000"/>
              </a:lnSpc>
              <a:buNone/>
            </a:pPr>
            <a:r>
              <a:rPr lang="tr-TR" dirty="0" smtClean="0">
                <a:solidFill>
                  <a:srgbClr val="FF0000"/>
                </a:solidFill>
              </a:rPr>
              <a:t>Beş ciltten Oluşmaktadır</a:t>
            </a:r>
          </a:p>
          <a:p>
            <a:pPr>
              <a:lnSpc>
                <a:spcPct val="120000"/>
              </a:lnSpc>
              <a:buFont typeface="Wingdings" pitchFamily="2" charset="2"/>
              <a:buChar char="Ø"/>
            </a:pPr>
            <a:r>
              <a:rPr lang="tr-TR" dirty="0" smtClean="0">
                <a:solidFill>
                  <a:srgbClr val="FF0000"/>
                </a:solidFill>
              </a:rPr>
              <a:t>Cilt </a:t>
            </a:r>
            <a:r>
              <a:rPr lang="tr-TR" dirty="0">
                <a:solidFill>
                  <a:srgbClr val="FF0000"/>
                </a:solidFill>
              </a:rPr>
              <a:t>1: </a:t>
            </a:r>
            <a:r>
              <a:rPr lang="tr-TR" dirty="0" smtClean="0"/>
              <a:t>Hastalıkların tablo listesi </a:t>
            </a:r>
            <a:endParaRPr lang="tr-TR" dirty="0">
              <a:solidFill>
                <a:schemeClr val="hlink"/>
              </a:solidFill>
            </a:endParaRPr>
          </a:p>
          <a:p>
            <a:pPr>
              <a:lnSpc>
                <a:spcPct val="120000"/>
              </a:lnSpc>
              <a:buFont typeface="Wingdings" pitchFamily="2" charset="2"/>
              <a:buChar char="Ø"/>
            </a:pPr>
            <a:r>
              <a:rPr lang="tr-TR" dirty="0" smtClean="0">
                <a:solidFill>
                  <a:srgbClr val="FF0000"/>
                </a:solidFill>
              </a:rPr>
              <a:t>Cilt </a:t>
            </a:r>
            <a:r>
              <a:rPr lang="tr-TR" dirty="0">
                <a:solidFill>
                  <a:srgbClr val="FF0000"/>
                </a:solidFill>
              </a:rPr>
              <a:t>2</a:t>
            </a:r>
            <a:r>
              <a:rPr lang="tr-TR" dirty="0" smtClean="0">
                <a:solidFill>
                  <a:srgbClr val="FF0000"/>
                </a:solidFill>
              </a:rPr>
              <a:t>: </a:t>
            </a:r>
            <a:r>
              <a:rPr lang="tr-TR" dirty="0" smtClean="0"/>
              <a:t>Alfabetik dizini (</a:t>
            </a:r>
            <a:r>
              <a:rPr lang="tr-TR" i="1" dirty="0" smtClean="0"/>
              <a:t>indeks</a:t>
            </a:r>
            <a:r>
              <a:rPr lang="tr-TR" dirty="0" smtClean="0"/>
              <a:t>)</a:t>
            </a:r>
          </a:p>
          <a:p>
            <a:pPr>
              <a:lnSpc>
                <a:spcPct val="120000"/>
              </a:lnSpc>
              <a:buFont typeface="Wingdings" pitchFamily="2" charset="2"/>
              <a:buChar char="Ø"/>
            </a:pPr>
            <a:r>
              <a:rPr lang="tr-TR" dirty="0" smtClean="0">
                <a:solidFill>
                  <a:srgbClr val="FF0000"/>
                </a:solidFill>
              </a:rPr>
              <a:t>Cilt </a:t>
            </a:r>
            <a:r>
              <a:rPr lang="tr-TR" dirty="0">
                <a:solidFill>
                  <a:srgbClr val="FF0000"/>
                </a:solidFill>
              </a:rPr>
              <a:t>3: </a:t>
            </a:r>
            <a:r>
              <a:rPr lang="tr-TR" dirty="0" smtClean="0"/>
              <a:t>İşlemlerin (</a:t>
            </a:r>
            <a:r>
              <a:rPr lang="tr-TR" dirty="0" err="1" smtClean="0"/>
              <a:t>ACHIin</a:t>
            </a:r>
            <a:r>
              <a:rPr lang="tr-TR" dirty="0" smtClean="0"/>
              <a:t>) tablo listesi</a:t>
            </a:r>
            <a:r>
              <a:rPr lang="tr-TR" dirty="0">
                <a:solidFill>
                  <a:schemeClr val="hlink"/>
                </a:solidFill>
              </a:rPr>
              <a:t> </a:t>
            </a:r>
            <a:endParaRPr lang="tr-TR" dirty="0" smtClean="0">
              <a:solidFill>
                <a:schemeClr val="hlink"/>
              </a:solidFill>
            </a:endParaRPr>
          </a:p>
          <a:p>
            <a:pPr>
              <a:lnSpc>
                <a:spcPct val="120000"/>
              </a:lnSpc>
              <a:buFont typeface="Wingdings" pitchFamily="2" charset="2"/>
              <a:buChar char="Ø"/>
            </a:pPr>
            <a:r>
              <a:rPr lang="tr-TR" dirty="0" smtClean="0">
                <a:solidFill>
                  <a:srgbClr val="FF0000"/>
                </a:solidFill>
              </a:rPr>
              <a:t>Cilt </a:t>
            </a:r>
            <a:r>
              <a:rPr lang="tr-TR" dirty="0">
                <a:solidFill>
                  <a:srgbClr val="FF0000"/>
                </a:solidFill>
              </a:rPr>
              <a:t>4:</a:t>
            </a:r>
            <a:r>
              <a:rPr lang="tr-TR" dirty="0" smtClean="0">
                <a:solidFill>
                  <a:srgbClr val="FF0000"/>
                </a:solidFill>
              </a:rPr>
              <a:t> </a:t>
            </a:r>
            <a:r>
              <a:rPr lang="tr-TR" dirty="0" smtClean="0"/>
              <a:t>İşlemlerin (</a:t>
            </a:r>
            <a:r>
              <a:rPr lang="tr-TR" dirty="0" err="1" smtClean="0"/>
              <a:t>ACHIin</a:t>
            </a:r>
            <a:r>
              <a:rPr lang="tr-TR" dirty="0" smtClean="0"/>
              <a:t>) alfabetik dizini</a:t>
            </a:r>
          </a:p>
          <a:p>
            <a:pPr>
              <a:lnSpc>
                <a:spcPct val="120000"/>
              </a:lnSpc>
              <a:buFont typeface="Wingdings" pitchFamily="2" charset="2"/>
              <a:buChar char="Ø"/>
            </a:pPr>
            <a:r>
              <a:rPr lang="tr-TR" dirty="0" smtClean="0">
                <a:solidFill>
                  <a:srgbClr val="FF0000"/>
                </a:solidFill>
              </a:rPr>
              <a:t>Cilt </a:t>
            </a:r>
            <a:r>
              <a:rPr lang="tr-TR" dirty="0">
                <a:solidFill>
                  <a:srgbClr val="FF0000"/>
                </a:solidFill>
              </a:rPr>
              <a:t>5</a:t>
            </a:r>
            <a:r>
              <a:rPr lang="tr-TR" dirty="0" smtClean="0">
                <a:solidFill>
                  <a:srgbClr val="FF0000"/>
                </a:solidFill>
              </a:rPr>
              <a:t>: </a:t>
            </a:r>
            <a:r>
              <a:rPr lang="tr-TR" dirty="0" smtClean="0"/>
              <a:t>Avustralya kodlama standartları</a:t>
            </a:r>
            <a:endParaRPr lang="tr-TR" dirty="0" smtClean="0">
              <a:solidFill>
                <a:srgbClr val="FF9900"/>
              </a:solidFill>
            </a:endParaRP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cstate="print"/>
          <a:srcRect b="5250"/>
          <a:stretch>
            <a:fillRect/>
          </a:stretch>
        </p:blipFill>
        <p:spPr bwMode="auto">
          <a:xfrm>
            <a:off x="0" y="27384"/>
            <a:ext cx="9144000" cy="6830616"/>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D726C5DE-125C-4382-BB41-26E19ABBDBAA}" type="slidenum">
              <a:rPr lang="tr-TR" smtClean="0"/>
              <a:pPr/>
              <a:t>23</a:t>
            </a:fld>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ICD - 10- AM KODLARININ YAPISI</a:t>
            </a:r>
            <a:endParaRPr lang="tr-TR" dirty="0">
              <a:solidFill>
                <a:srgbClr val="FF0000"/>
              </a:solidFill>
            </a:endParaRPr>
          </a:p>
        </p:txBody>
      </p:sp>
      <p:sp>
        <p:nvSpPr>
          <p:cNvPr id="3" name="2 İçerik Yer Tutucusu"/>
          <p:cNvSpPr>
            <a:spLocks noGrp="1"/>
          </p:cNvSpPr>
          <p:nvPr>
            <p:ph idx="1"/>
          </p:nvPr>
        </p:nvSpPr>
        <p:spPr>
          <a:xfrm>
            <a:off x="1115616" y="1447800"/>
            <a:ext cx="7818072" cy="4800600"/>
          </a:xfrm>
        </p:spPr>
        <p:txBody>
          <a:bodyPr>
            <a:normAutofit lnSpcReduction="10000"/>
          </a:bodyPr>
          <a:lstStyle/>
          <a:p>
            <a:pPr>
              <a:lnSpc>
                <a:spcPct val="90000"/>
              </a:lnSpc>
              <a:buNone/>
            </a:pPr>
            <a:r>
              <a:rPr lang="tr-TR" dirty="0" err="1" smtClean="0"/>
              <a:t>Alfanümerik</a:t>
            </a:r>
            <a:r>
              <a:rPr lang="tr-TR" dirty="0" smtClean="0"/>
              <a:t> bir kod yapısına sahiptir. </a:t>
            </a:r>
          </a:p>
          <a:p>
            <a:pPr>
              <a:lnSpc>
                <a:spcPct val="90000"/>
              </a:lnSpc>
              <a:buFont typeface="Wingdings" pitchFamily="2" charset="2"/>
              <a:buChar char="Ø"/>
            </a:pPr>
            <a:r>
              <a:rPr lang="tr-TR" dirty="0" smtClean="0"/>
              <a:t>Üçlü </a:t>
            </a:r>
            <a:r>
              <a:rPr lang="tr-TR" dirty="0" err="1" smtClean="0"/>
              <a:t>kırılımda</a:t>
            </a:r>
            <a:r>
              <a:rPr lang="tr-TR" dirty="0" smtClean="0"/>
              <a:t> birbirini takip eden bir harf ve iki rakam </a:t>
            </a:r>
          </a:p>
          <a:p>
            <a:pPr>
              <a:lnSpc>
                <a:spcPct val="90000"/>
              </a:lnSpc>
              <a:buClr>
                <a:srgbClr val="FF0066"/>
              </a:buClr>
              <a:buNone/>
            </a:pPr>
            <a:r>
              <a:rPr lang="tr-TR" sz="2800" i="1" dirty="0" smtClean="0">
                <a:solidFill>
                  <a:srgbClr val="FF9933"/>
                </a:solidFill>
              </a:rPr>
              <a:t>	</a:t>
            </a:r>
            <a:r>
              <a:rPr lang="tr-TR" sz="2800" i="1" dirty="0" smtClean="0">
                <a:solidFill>
                  <a:srgbClr val="FF0000"/>
                </a:solidFill>
              </a:rPr>
              <a:t>N10 Akut </a:t>
            </a:r>
            <a:r>
              <a:rPr lang="tr-TR" sz="2800" i="1" dirty="0" err="1" smtClean="0">
                <a:solidFill>
                  <a:srgbClr val="FF0000"/>
                </a:solidFill>
              </a:rPr>
              <a:t>tubulo</a:t>
            </a:r>
            <a:r>
              <a:rPr lang="tr-TR" sz="2800" i="1" dirty="0" smtClean="0">
                <a:solidFill>
                  <a:srgbClr val="FF0000"/>
                </a:solidFill>
              </a:rPr>
              <a:t>_</a:t>
            </a:r>
            <a:r>
              <a:rPr lang="tr-TR" sz="2800" i="1" dirty="0" err="1" smtClean="0">
                <a:solidFill>
                  <a:srgbClr val="FF0000"/>
                </a:solidFill>
              </a:rPr>
              <a:t>interstsiyel</a:t>
            </a:r>
            <a:r>
              <a:rPr lang="tr-TR" sz="2800" i="1" dirty="0" smtClean="0">
                <a:solidFill>
                  <a:srgbClr val="FF0000"/>
                </a:solidFill>
              </a:rPr>
              <a:t> nefrit </a:t>
            </a:r>
          </a:p>
          <a:p>
            <a:pPr>
              <a:lnSpc>
                <a:spcPct val="90000"/>
              </a:lnSpc>
              <a:buClr>
                <a:srgbClr val="FF0066"/>
              </a:buClr>
              <a:buFont typeface="Wingdings" pitchFamily="2" charset="2"/>
              <a:buChar char="Ø"/>
            </a:pPr>
            <a:r>
              <a:rPr lang="tr-TR" dirty="0" smtClean="0"/>
              <a:t>Dörtlü </a:t>
            </a:r>
            <a:r>
              <a:rPr lang="tr-TR" dirty="0" err="1" smtClean="0"/>
              <a:t>kırılımda</a:t>
            </a:r>
            <a:r>
              <a:rPr lang="tr-TR" dirty="0" smtClean="0"/>
              <a:t> birbirini takip eden bir harf, iki rakam ve bir noktadan sonra bir rakam</a:t>
            </a:r>
          </a:p>
          <a:p>
            <a:pPr>
              <a:lnSpc>
                <a:spcPct val="90000"/>
              </a:lnSpc>
              <a:buClr>
                <a:srgbClr val="FF0066"/>
              </a:buClr>
              <a:buNone/>
            </a:pPr>
            <a:r>
              <a:rPr lang="tr-TR" sz="2800" i="1" dirty="0" smtClean="0">
                <a:solidFill>
                  <a:srgbClr val="FF9933"/>
                </a:solidFill>
              </a:rPr>
              <a:t>	</a:t>
            </a:r>
            <a:r>
              <a:rPr lang="tr-TR" sz="2800" i="1" dirty="0" smtClean="0">
                <a:solidFill>
                  <a:srgbClr val="FF0000"/>
                </a:solidFill>
              </a:rPr>
              <a:t>N11.1 Kronik </a:t>
            </a:r>
            <a:r>
              <a:rPr lang="tr-TR" sz="2800" i="1" dirty="0" err="1" smtClean="0">
                <a:solidFill>
                  <a:srgbClr val="FF0000"/>
                </a:solidFill>
              </a:rPr>
              <a:t>obstrüktif</a:t>
            </a:r>
            <a:r>
              <a:rPr lang="tr-TR" sz="2800" i="1" dirty="0" smtClean="0">
                <a:solidFill>
                  <a:srgbClr val="FF0000"/>
                </a:solidFill>
              </a:rPr>
              <a:t> </a:t>
            </a:r>
            <a:r>
              <a:rPr lang="tr-TR" sz="2800" i="1" dirty="0" err="1" smtClean="0">
                <a:solidFill>
                  <a:srgbClr val="FF0000"/>
                </a:solidFill>
              </a:rPr>
              <a:t>pyelonefrit</a:t>
            </a:r>
            <a:endParaRPr lang="tr-TR" sz="2800" i="1" dirty="0" smtClean="0">
              <a:solidFill>
                <a:srgbClr val="FF0000"/>
              </a:solidFill>
            </a:endParaRPr>
          </a:p>
          <a:p>
            <a:pPr>
              <a:lnSpc>
                <a:spcPct val="90000"/>
              </a:lnSpc>
              <a:buClr>
                <a:srgbClr val="FF0066"/>
              </a:buClr>
              <a:buFont typeface="Wingdings" pitchFamily="2" charset="2"/>
              <a:buChar char="Ø"/>
            </a:pPr>
            <a:r>
              <a:rPr lang="tr-TR" dirty="0" smtClean="0"/>
              <a:t>Beşli </a:t>
            </a:r>
            <a:r>
              <a:rPr lang="tr-TR" dirty="0" err="1" smtClean="0"/>
              <a:t>kırılımda</a:t>
            </a:r>
            <a:r>
              <a:rPr lang="tr-TR" dirty="0" smtClean="0"/>
              <a:t> birbirini takip eden  bir harf, iki rakam, bir nokta, iki rakam’dan oluşur.</a:t>
            </a:r>
          </a:p>
          <a:p>
            <a:pPr>
              <a:lnSpc>
                <a:spcPct val="90000"/>
              </a:lnSpc>
              <a:buClr>
                <a:srgbClr val="FF0066"/>
              </a:buClr>
              <a:buNone/>
            </a:pPr>
            <a:r>
              <a:rPr lang="tr-TR" dirty="0" smtClean="0"/>
              <a:t>	</a:t>
            </a:r>
            <a:r>
              <a:rPr lang="tr-TR" sz="2800" i="1" dirty="0" smtClean="0">
                <a:solidFill>
                  <a:srgbClr val="FF0000"/>
                </a:solidFill>
              </a:rPr>
              <a:t>N18.91	Kronik </a:t>
            </a:r>
            <a:r>
              <a:rPr lang="tr-TR" sz="2800" i="1" dirty="0" err="1" smtClean="0">
                <a:solidFill>
                  <a:srgbClr val="FF0000"/>
                </a:solidFill>
              </a:rPr>
              <a:t>renal</a:t>
            </a:r>
            <a:r>
              <a:rPr lang="tr-TR" sz="2800" i="1" dirty="0" smtClean="0">
                <a:solidFill>
                  <a:srgbClr val="FF0000"/>
                </a:solidFill>
              </a:rPr>
              <a:t> yetmezlik</a:t>
            </a:r>
            <a:endParaRPr lang="tr-TR" dirty="0" smtClean="0">
              <a:solidFill>
                <a:srgbClr val="FF0000"/>
              </a:solidFill>
            </a:endParaRPr>
          </a:p>
          <a:p>
            <a:pPr>
              <a:buNone/>
            </a:pPr>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ICD-10- AM  Sınıflama Yapısı</a:t>
            </a:r>
            <a:endParaRPr lang="tr-TR" dirty="0">
              <a:solidFill>
                <a:srgbClr val="FF0000"/>
              </a:solidFill>
            </a:endParaRPr>
          </a:p>
        </p:txBody>
      </p:sp>
      <p:sp>
        <p:nvSpPr>
          <p:cNvPr id="3" name="2 İçerik Yer Tutucusu"/>
          <p:cNvSpPr>
            <a:spLocks noGrp="1"/>
          </p:cNvSpPr>
          <p:nvPr>
            <p:ph idx="1"/>
          </p:nvPr>
        </p:nvSpPr>
        <p:spPr>
          <a:xfrm>
            <a:off x="971600" y="1600200"/>
            <a:ext cx="7715200" cy="5069160"/>
          </a:xfrm>
        </p:spPr>
        <p:txBody>
          <a:bodyPr>
            <a:normAutofit fontScale="92500" lnSpcReduction="20000"/>
          </a:bodyPr>
          <a:lstStyle/>
          <a:p>
            <a:pPr>
              <a:buNone/>
            </a:pPr>
            <a:r>
              <a:rPr lang="tr-TR" sz="3500" dirty="0" smtClean="0">
                <a:solidFill>
                  <a:srgbClr val="7030A0"/>
                </a:solidFill>
                <a:latin typeface="Arial Narrow" pitchFamily="34" charset="0"/>
              </a:rPr>
              <a:t>ICD-10-AM’ in sınıflama yapısında 5 düzey bulunmaktadır</a:t>
            </a:r>
            <a:r>
              <a:rPr lang="tr-TR" sz="2800" dirty="0" smtClean="0">
                <a:solidFill>
                  <a:srgbClr val="7030A0"/>
                </a:solidFill>
                <a:latin typeface="Arial Narrow" pitchFamily="34" charset="0"/>
              </a:rPr>
              <a:t>. </a:t>
            </a:r>
            <a:endParaRPr lang="tr-TR" sz="2800" b="1" dirty="0" smtClean="0">
              <a:solidFill>
                <a:srgbClr val="7030A0"/>
              </a:solidFill>
              <a:latin typeface="Arial Narrow" pitchFamily="34" charset="0"/>
            </a:endParaRPr>
          </a:p>
          <a:p>
            <a:pPr>
              <a:buFont typeface="Wingdings" pitchFamily="2" charset="2"/>
              <a:buChar char="Ø"/>
            </a:pPr>
            <a:r>
              <a:rPr lang="tr-TR" b="1" dirty="0" smtClean="0">
                <a:solidFill>
                  <a:srgbClr val="FF0000"/>
                </a:solidFill>
                <a:latin typeface="Arial Narrow" pitchFamily="34" charset="0"/>
              </a:rPr>
              <a:t>Birinci düzey</a:t>
            </a:r>
            <a:r>
              <a:rPr lang="tr-TR" dirty="0" smtClean="0">
                <a:latin typeface="Arial Narrow" pitchFamily="34" charset="0"/>
              </a:rPr>
              <a:t>, hastalıkların genel olarak sınıflandırıldığı </a:t>
            </a:r>
            <a:r>
              <a:rPr lang="tr-TR" dirty="0" smtClean="0">
                <a:solidFill>
                  <a:srgbClr val="FF0000"/>
                </a:solidFill>
                <a:latin typeface="Arial Narrow" pitchFamily="34" charset="0"/>
              </a:rPr>
              <a:t>21 bölümden </a:t>
            </a:r>
            <a:r>
              <a:rPr lang="tr-TR" dirty="0" smtClean="0">
                <a:latin typeface="Arial Narrow" pitchFamily="34" charset="0"/>
              </a:rPr>
              <a:t>oluşur.</a:t>
            </a:r>
          </a:p>
          <a:p>
            <a:pPr>
              <a:buFont typeface="Wingdings" pitchFamily="2" charset="2"/>
              <a:buChar char="Ø"/>
            </a:pPr>
            <a:r>
              <a:rPr lang="tr-TR" dirty="0" smtClean="0">
                <a:latin typeface="Arial Narrow" pitchFamily="34" charset="0"/>
              </a:rPr>
              <a:t>Bu bölümlerin bazıları oldukça kısa bazıları ise oldukça uzun aralıkta düzenlenmiştir. </a:t>
            </a:r>
          </a:p>
          <a:p>
            <a:pPr>
              <a:buNone/>
            </a:pPr>
            <a:r>
              <a:rPr lang="tr-TR" dirty="0" smtClean="0">
                <a:latin typeface="Arial Narrow" pitchFamily="34" charset="0"/>
              </a:rPr>
              <a:t>	Örneğin; </a:t>
            </a:r>
          </a:p>
          <a:p>
            <a:pPr>
              <a:buNone/>
            </a:pPr>
            <a:r>
              <a:rPr lang="tr-TR" dirty="0" smtClean="0">
                <a:latin typeface="Arial Narrow" pitchFamily="34" charset="0"/>
              </a:rPr>
              <a:t>	Bölüm VIII  Kulak ve </a:t>
            </a:r>
            <a:r>
              <a:rPr lang="tr-TR" dirty="0" err="1" smtClean="0">
                <a:latin typeface="Arial Narrow" pitchFamily="34" charset="0"/>
              </a:rPr>
              <a:t>Mastoid</a:t>
            </a:r>
            <a:r>
              <a:rPr lang="tr-TR" dirty="0" smtClean="0">
                <a:latin typeface="Arial Narrow" pitchFamily="34" charset="0"/>
              </a:rPr>
              <a:t> Oluşum Hastalıkları H60-H95 yaklaşık 100 koddan oluşurken, </a:t>
            </a:r>
          </a:p>
          <a:p>
            <a:pPr>
              <a:buNone/>
            </a:pPr>
            <a:r>
              <a:rPr lang="tr-TR" dirty="0" smtClean="0">
                <a:latin typeface="Arial Narrow" pitchFamily="34" charset="0"/>
              </a:rPr>
              <a:t>	Bölüm IX Dolaşım Sistemi Hastalıkları I00-I99 </a:t>
            </a:r>
          </a:p>
          <a:p>
            <a:pPr>
              <a:buNone/>
            </a:pPr>
            <a:r>
              <a:rPr lang="tr-TR" dirty="0" smtClean="0">
                <a:latin typeface="Arial Narrow" pitchFamily="34" charset="0"/>
              </a:rPr>
              <a:t>	yaklaşık 350 koddan oluşmaktadır.</a:t>
            </a:r>
            <a:endParaRPr lang="tr-TR" b="1" dirty="0" smtClean="0">
              <a:latin typeface="Arial Narrow" pitchFamily="34" charset="0"/>
            </a:endParaRPr>
          </a:p>
        </p:txBody>
      </p:sp>
      <p:sp>
        <p:nvSpPr>
          <p:cNvPr id="4" name="3 Slayt Numarası Yer Tutucusu"/>
          <p:cNvSpPr>
            <a:spLocks noGrp="1"/>
          </p:cNvSpPr>
          <p:nvPr>
            <p:ph type="sldNum" sz="quarter" idx="12"/>
          </p:nvPr>
        </p:nvSpPr>
        <p:spPr/>
        <p:txBody>
          <a:bodyPr/>
          <a:lstStyle/>
          <a:p>
            <a:fld id="{D726C5DE-125C-4382-BB41-26E19ABBDBAA}" type="slidenum">
              <a:rPr lang="tr-TR" smtClean="0"/>
              <a:pPr/>
              <a:t>25</a:t>
            </a:fld>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p:cNvPicPr>
            <a:picLocks noGrp="1" noChangeAspect="1" noChangeArrowheads="1"/>
          </p:cNvPicPr>
          <p:nvPr>
            <p:ph idx="1"/>
          </p:nvPr>
        </p:nvPicPr>
        <p:blipFill>
          <a:blip r:embed="rId2" cstate="print"/>
          <a:srcRect b="4851"/>
          <a:stretch>
            <a:fillRect/>
          </a:stretch>
        </p:blipFill>
        <p:spPr bwMode="auto">
          <a:xfrm>
            <a:off x="0" y="0"/>
            <a:ext cx="9144000"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D726C5DE-125C-4382-BB41-26E19ABBDBAA}" type="slidenum">
              <a:rPr lang="tr-TR" smtClean="0"/>
              <a:pPr/>
              <a:t>26</a:t>
            </a:fld>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331640" y="1600200"/>
            <a:ext cx="7355160" cy="4853136"/>
          </a:xfrm>
        </p:spPr>
        <p:txBody>
          <a:bodyPr>
            <a:normAutofit fontScale="92500" lnSpcReduction="20000"/>
          </a:bodyPr>
          <a:lstStyle/>
          <a:p>
            <a:pPr>
              <a:lnSpc>
                <a:spcPct val="80000"/>
              </a:lnSpc>
              <a:buFont typeface="Wingdings" pitchFamily="2" charset="2"/>
              <a:buChar char="Ø"/>
            </a:pPr>
            <a:r>
              <a:rPr lang="tr-TR" b="1" dirty="0" smtClean="0">
                <a:solidFill>
                  <a:srgbClr val="FF0000"/>
                </a:solidFill>
                <a:latin typeface="Arial Narrow" pitchFamily="34" charset="0"/>
              </a:rPr>
              <a:t>İkinci düzey</a:t>
            </a:r>
            <a:r>
              <a:rPr lang="tr-TR" dirty="0" smtClean="0">
                <a:latin typeface="Arial Narrow" pitchFamily="34" charset="0"/>
              </a:rPr>
              <a:t>, bölüm içindeki belli hastalıkların bir araya getirilmesi ile oluşan </a:t>
            </a:r>
            <a:r>
              <a:rPr lang="tr-TR" u="sng" dirty="0" smtClean="0">
                <a:solidFill>
                  <a:srgbClr val="FF0000"/>
                </a:solidFill>
                <a:latin typeface="Arial Narrow" pitchFamily="34" charset="0"/>
              </a:rPr>
              <a:t>bloklardır</a:t>
            </a:r>
            <a:r>
              <a:rPr lang="tr-TR" dirty="0" smtClean="0">
                <a:solidFill>
                  <a:srgbClr val="FF0000"/>
                </a:solidFill>
                <a:latin typeface="Arial Narrow" pitchFamily="34" charset="0"/>
              </a:rPr>
              <a:t>. </a:t>
            </a:r>
          </a:p>
          <a:p>
            <a:pPr>
              <a:lnSpc>
                <a:spcPct val="80000"/>
              </a:lnSpc>
              <a:buNone/>
            </a:pPr>
            <a:endParaRPr lang="tr-TR" dirty="0" smtClean="0">
              <a:latin typeface="Arial Narrow" pitchFamily="34" charset="0"/>
            </a:endParaRPr>
          </a:p>
          <a:p>
            <a:pPr>
              <a:lnSpc>
                <a:spcPct val="80000"/>
              </a:lnSpc>
              <a:buNone/>
            </a:pPr>
            <a:r>
              <a:rPr lang="tr-TR" dirty="0" smtClean="0">
                <a:latin typeface="Arial Narrow" pitchFamily="34" charset="0"/>
              </a:rPr>
              <a:t>A00-A09	Barsak </a:t>
            </a:r>
            <a:r>
              <a:rPr lang="tr-TR" dirty="0" err="1" smtClean="0">
                <a:latin typeface="Arial Narrow" pitchFamily="34" charset="0"/>
              </a:rPr>
              <a:t>enfeksiyöz</a:t>
            </a:r>
            <a:r>
              <a:rPr lang="tr-TR" dirty="0" smtClean="0">
                <a:latin typeface="Arial Narrow" pitchFamily="34" charset="0"/>
              </a:rPr>
              <a:t> hastalıkları</a:t>
            </a:r>
          </a:p>
          <a:p>
            <a:pPr>
              <a:lnSpc>
                <a:spcPct val="80000"/>
              </a:lnSpc>
              <a:buNone/>
            </a:pPr>
            <a:r>
              <a:rPr lang="tr-TR" dirty="0" smtClean="0">
                <a:latin typeface="Arial Narrow" pitchFamily="34" charset="0"/>
              </a:rPr>
              <a:t>A15-A19	Tüberküloz</a:t>
            </a:r>
          </a:p>
          <a:p>
            <a:pPr>
              <a:lnSpc>
                <a:spcPct val="80000"/>
              </a:lnSpc>
              <a:buNone/>
            </a:pPr>
            <a:r>
              <a:rPr lang="tr-TR" dirty="0" smtClean="0">
                <a:latin typeface="Arial Narrow" pitchFamily="34" charset="0"/>
              </a:rPr>
              <a:t>B65-B83	</a:t>
            </a:r>
            <a:r>
              <a:rPr lang="tr-TR" dirty="0" err="1" smtClean="0">
                <a:latin typeface="Arial Narrow" pitchFamily="34" charset="0"/>
              </a:rPr>
              <a:t>Helmintiyazlar</a:t>
            </a:r>
            <a:endParaRPr lang="tr-TR" dirty="0" smtClean="0">
              <a:latin typeface="Arial Narrow" pitchFamily="34" charset="0"/>
            </a:endParaRPr>
          </a:p>
          <a:p>
            <a:pPr>
              <a:lnSpc>
                <a:spcPct val="80000"/>
              </a:lnSpc>
              <a:buNone/>
            </a:pPr>
            <a:r>
              <a:rPr lang="tr-TR" dirty="0" smtClean="0">
                <a:latin typeface="Arial Narrow" pitchFamily="34" charset="0"/>
              </a:rPr>
              <a:t>B85-B89	</a:t>
            </a:r>
            <a:r>
              <a:rPr lang="tr-TR" dirty="0" err="1" smtClean="0">
                <a:latin typeface="Arial Narrow" pitchFamily="34" charset="0"/>
              </a:rPr>
              <a:t>Pediküloz</a:t>
            </a:r>
            <a:r>
              <a:rPr lang="tr-TR" dirty="0" smtClean="0">
                <a:latin typeface="Arial Narrow" pitchFamily="34" charset="0"/>
              </a:rPr>
              <a:t>, </a:t>
            </a:r>
            <a:r>
              <a:rPr lang="tr-TR" dirty="0" err="1" smtClean="0">
                <a:latin typeface="Arial Narrow" pitchFamily="34" charset="0"/>
              </a:rPr>
              <a:t>akariyaz</a:t>
            </a:r>
            <a:r>
              <a:rPr lang="tr-TR" dirty="0" smtClean="0">
                <a:latin typeface="Arial Narrow" pitchFamily="34" charset="0"/>
              </a:rPr>
              <a:t> ve diğer </a:t>
            </a:r>
            <a:r>
              <a:rPr lang="tr-TR" dirty="0" err="1" smtClean="0">
                <a:latin typeface="Arial Narrow" pitchFamily="34" charset="0"/>
              </a:rPr>
              <a:t>enfestasyonlar</a:t>
            </a:r>
            <a:endParaRPr lang="tr-TR" dirty="0" smtClean="0">
              <a:latin typeface="Arial Narrow" pitchFamily="34" charset="0"/>
            </a:endParaRPr>
          </a:p>
          <a:p>
            <a:pPr>
              <a:lnSpc>
                <a:spcPct val="80000"/>
              </a:lnSpc>
              <a:buNone/>
            </a:pPr>
            <a:r>
              <a:rPr lang="tr-TR" dirty="0" smtClean="0">
                <a:latin typeface="Arial Narrow" pitchFamily="34" charset="0"/>
              </a:rPr>
              <a:t>B90-B94	</a:t>
            </a:r>
            <a:r>
              <a:rPr lang="tr-TR" dirty="0" err="1" smtClean="0">
                <a:latin typeface="Arial Narrow" pitchFamily="34" charset="0"/>
              </a:rPr>
              <a:t>Enfeksiyöz</a:t>
            </a:r>
            <a:r>
              <a:rPr lang="tr-TR" dirty="0" smtClean="0">
                <a:latin typeface="Arial Narrow" pitchFamily="34" charset="0"/>
              </a:rPr>
              <a:t> ve </a:t>
            </a:r>
            <a:r>
              <a:rPr lang="tr-TR" dirty="0" err="1" smtClean="0">
                <a:latin typeface="Arial Narrow" pitchFamily="34" charset="0"/>
              </a:rPr>
              <a:t>paraziter</a:t>
            </a:r>
            <a:r>
              <a:rPr lang="tr-TR" dirty="0" smtClean="0">
                <a:latin typeface="Arial Narrow" pitchFamily="34" charset="0"/>
              </a:rPr>
              <a:t> hastalıkların      		 sekelleri</a:t>
            </a:r>
          </a:p>
          <a:p>
            <a:pPr>
              <a:lnSpc>
                <a:spcPct val="80000"/>
              </a:lnSpc>
              <a:buNone/>
            </a:pPr>
            <a:r>
              <a:rPr lang="tr-TR" dirty="0" smtClean="0">
                <a:latin typeface="Arial Narrow" pitchFamily="34" charset="0"/>
              </a:rPr>
              <a:t>B95-B97	Bakteriyel, </a:t>
            </a:r>
            <a:r>
              <a:rPr lang="tr-TR" dirty="0" err="1" smtClean="0">
                <a:latin typeface="Arial Narrow" pitchFamily="34" charset="0"/>
              </a:rPr>
              <a:t>viral</a:t>
            </a:r>
            <a:r>
              <a:rPr lang="tr-TR" dirty="0" smtClean="0">
                <a:latin typeface="Arial Narrow" pitchFamily="34" charset="0"/>
              </a:rPr>
              <a:t> ve diğer </a:t>
            </a:r>
            <a:r>
              <a:rPr lang="tr-TR" dirty="0" err="1" smtClean="0">
                <a:latin typeface="Arial Narrow" pitchFamily="34" charset="0"/>
              </a:rPr>
              <a:t>enfeksiyöz</a:t>
            </a:r>
            <a:r>
              <a:rPr lang="tr-TR" dirty="0" smtClean="0">
                <a:latin typeface="Arial Narrow" pitchFamily="34" charset="0"/>
              </a:rPr>
              <a:t> ajanlar</a:t>
            </a:r>
          </a:p>
          <a:p>
            <a:pPr>
              <a:lnSpc>
                <a:spcPct val="80000"/>
              </a:lnSpc>
              <a:buNone/>
            </a:pPr>
            <a:r>
              <a:rPr lang="tr-TR" dirty="0" smtClean="0">
                <a:latin typeface="Arial Narrow" pitchFamily="34" charset="0"/>
              </a:rPr>
              <a:t>B99	             </a:t>
            </a:r>
            <a:r>
              <a:rPr lang="tr-TR" dirty="0" err="1" smtClean="0">
                <a:latin typeface="Arial Narrow" pitchFamily="34" charset="0"/>
              </a:rPr>
              <a:t>Enfeksiyöz</a:t>
            </a:r>
            <a:r>
              <a:rPr lang="tr-TR" dirty="0" smtClean="0">
                <a:latin typeface="Arial Narrow" pitchFamily="34" charset="0"/>
              </a:rPr>
              <a:t> diğer hastalıklar</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27</a:t>
            </a:fld>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5" name="4 Slayt Numarası Yer Tutucusu"/>
          <p:cNvSpPr>
            <a:spLocks noGrp="1"/>
          </p:cNvSpPr>
          <p:nvPr>
            <p:ph type="sldNum" sz="quarter" idx="12"/>
          </p:nvPr>
        </p:nvSpPr>
        <p:spPr/>
        <p:txBody>
          <a:bodyPr/>
          <a:lstStyle/>
          <a:p>
            <a:fld id="{D726C5DE-125C-4382-BB41-26E19ABBDBAA}" type="slidenum">
              <a:rPr lang="tr-TR" smtClean="0"/>
              <a:pPr/>
              <a:t>28</a:t>
            </a:fld>
            <a:endParaRPr lang="tr-TR"/>
          </a:p>
        </p:txBody>
      </p:sp>
      <p:pic>
        <p:nvPicPr>
          <p:cNvPr id="5122" name="Picture 2"/>
          <p:cNvPicPr>
            <a:picLocks noChangeAspect="1" noChangeArrowheads="1"/>
          </p:cNvPicPr>
          <p:nvPr/>
        </p:nvPicPr>
        <p:blipFill>
          <a:blip r:embed="rId2" cstate="print"/>
          <a:srcRect b="4851"/>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115616" y="1447800"/>
            <a:ext cx="7818072" cy="4800600"/>
          </a:xfrm>
        </p:spPr>
        <p:txBody>
          <a:bodyPr/>
          <a:lstStyle/>
          <a:p>
            <a:pPr>
              <a:buNone/>
            </a:pPr>
            <a:r>
              <a:rPr lang="tr-TR" b="1" dirty="0" smtClean="0">
                <a:solidFill>
                  <a:srgbClr val="FF0000"/>
                </a:solidFill>
                <a:latin typeface="Arial Narrow" pitchFamily="34" charset="0"/>
              </a:rPr>
              <a:t>Üçüncü düzey</a:t>
            </a:r>
            <a:r>
              <a:rPr lang="tr-TR" b="1" dirty="0" smtClean="0">
                <a:latin typeface="Arial Narrow" pitchFamily="34" charset="0"/>
              </a:rPr>
              <a:t>, </a:t>
            </a:r>
            <a:r>
              <a:rPr lang="tr-TR" dirty="0" smtClean="0">
                <a:latin typeface="Arial Narrow" pitchFamily="34" charset="0"/>
              </a:rPr>
              <a:t>blokları oluşturan hastalıkların</a:t>
            </a:r>
          </a:p>
          <a:p>
            <a:pPr>
              <a:buNone/>
            </a:pPr>
            <a:r>
              <a:rPr lang="tr-TR" dirty="0" smtClean="0">
                <a:latin typeface="Arial Narrow" pitchFamily="34" charset="0"/>
              </a:rPr>
              <a:t>tek tek ele alındığı üç basamaklı hastalık kodlarıdır.</a:t>
            </a:r>
          </a:p>
          <a:p>
            <a:pPr>
              <a:buFont typeface="Wingdings" pitchFamily="2" charset="2"/>
              <a:buChar char="Ø"/>
            </a:pPr>
            <a:r>
              <a:rPr lang="tr-TR" dirty="0" smtClean="0">
                <a:latin typeface="Arial Narrow" pitchFamily="34" charset="0"/>
              </a:rPr>
              <a:t>ICD-10-</a:t>
            </a:r>
            <a:r>
              <a:rPr lang="tr-TR" dirty="0" err="1" smtClean="0">
                <a:latin typeface="Arial Narrow" pitchFamily="34" charset="0"/>
              </a:rPr>
              <a:t>AM’in</a:t>
            </a:r>
            <a:r>
              <a:rPr lang="tr-TR" dirty="0" smtClean="0">
                <a:latin typeface="Arial Narrow" pitchFamily="34" charset="0"/>
              </a:rPr>
              <a:t> </a:t>
            </a:r>
            <a:r>
              <a:rPr lang="tr-TR" dirty="0" smtClean="0">
                <a:solidFill>
                  <a:srgbClr val="FF0000"/>
                </a:solidFill>
                <a:latin typeface="Arial Narrow" pitchFamily="34" charset="0"/>
              </a:rPr>
              <a:t>temel yapısını 3 basamaklı hastalık kodları </a:t>
            </a:r>
            <a:r>
              <a:rPr lang="tr-TR" dirty="0" smtClean="0">
                <a:latin typeface="Arial Narrow" pitchFamily="34" charset="0"/>
              </a:rPr>
              <a:t>oluşturmaktadır.</a:t>
            </a:r>
          </a:p>
          <a:p>
            <a:pPr>
              <a:buFont typeface="Wingdings" pitchFamily="2" charset="2"/>
              <a:buChar char="Ø"/>
            </a:pPr>
            <a:r>
              <a:rPr lang="tr-TR" dirty="0" smtClean="0">
                <a:latin typeface="Arial Narrow" pitchFamily="34" charset="0"/>
              </a:rPr>
              <a:t>Bu düzeyde her hastalığa bir  hastalık kodu karşılık gelmektedir.</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29</a:t>
            </a:fld>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latin typeface="Arial Narrow" pitchFamily="34" charset="0"/>
              </a:rPr>
              <a:t>Hastalıkların  </a:t>
            </a:r>
            <a:r>
              <a:rPr lang="tr-TR" dirty="0" smtClean="0">
                <a:solidFill>
                  <a:srgbClr val="FF0000"/>
                </a:solidFill>
              </a:rPr>
              <a:t>Kodlanması</a:t>
            </a:r>
            <a:endParaRPr lang="tr-TR" dirty="0">
              <a:solidFill>
                <a:srgbClr val="FF0000"/>
              </a:solidFill>
            </a:endParaRPr>
          </a:p>
        </p:txBody>
      </p:sp>
      <p:sp>
        <p:nvSpPr>
          <p:cNvPr id="3" name="2 İçerik Yer Tutucusu"/>
          <p:cNvSpPr>
            <a:spLocks noGrp="1"/>
          </p:cNvSpPr>
          <p:nvPr>
            <p:ph idx="1"/>
          </p:nvPr>
        </p:nvSpPr>
        <p:spPr/>
        <p:txBody>
          <a:bodyPr/>
          <a:lstStyle/>
          <a:p>
            <a:pPr>
              <a:buNone/>
            </a:pPr>
            <a:r>
              <a:rPr lang="tr-TR" sz="3600" dirty="0" smtClean="0">
                <a:solidFill>
                  <a:srgbClr val="FF0000"/>
                </a:solidFill>
                <a:latin typeface="Arial Narrow" pitchFamily="34" charset="0"/>
              </a:rPr>
              <a:t>     </a:t>
            </a:r>
          </a:p>
          <a:p>
            <a:pPr>
              <a:buFont typeface="Wingdings" pitchFamily="2" charset="2"/>
              <a:buChar char="Ø"/>
            </a:pPr>
            <a:r>
              <a:rPr lang="tr-TR" sz="3600" dirty="0" smtClean="0">
                <a:solidFill>
                  <a:srgbClr val="FF0000"/>
                </a:solidFill>
                <a:latin typeface="Arial Narrow" pitchFamily="34" charset="0"/>
              </a:rPr>
              <a:t> Kodlama</a:t>
            </a:r>
            <a:r>
              <a:rPr lang="tr-TR" dirty="0" smtClean="0">
                <a:latin typeface="Arial Narrow" pitchFamily="34" charset="0"/>
              </a:rPr>
              <a:t> hastalıkların, yaralanmaların ve sağlık hizmetlerinin nümerik veya </a:t>
            </a:r>
            <a:r>
              <a:rPr lang="tr-TR" dirty="0" err="1" smtClean="0">
                <a:latin typeface="Arial Narrow" pitchFamily="34" charset="0"/>
              </a:rPr>
              <a:t>alfanümerik</a:t>
            </a:r>
            <a:r>
              <a:rPr lang="tr-TR" dirty="0" smtClean="0">
                <a:latin typeface="Arial Narrow" pitchFamily="34" charset="0"/>
              </a:rPr>
              <a:t> yapıda ifade edilmesidir.</a:t>
            </a:r>
          </a:p>
          <a:p>
            <a:endParaRPr lang="tr-TR" dirty="0"/>
          </a:p>
        </p:txBody>
      </p:sp>
      <p:sp>
        <p:nvSpPr>
          <p:cNvPr id="4" name="3 Slayt Numarası Yer Tutucusu"/>
          <p:cNvSpPr>
            <a:spLocks noGrp="1"/>
          </p:cNvSpPr>
          <p:nvPr>
            <p:ph type="sldNum" sz="quarter" idx="12"/>
          </p:nvPr>
        </p:nvSpPr>
        <p:spPr/>
        <p:txBody>
          <a:bodyPr>
            <a:normAutofit/>
          </a:bodyPr>
          <a:lstStyle/>
          <a:p>
            <a:fld id="{D726C5DE-125C-4382-BB41-26E19ABBDBAA}" type="slidenum">
              <a:rPr lang="tr-TR" smtClean="0"/>
              <a:pPr/>
              <a:t>3</a:t>
            </a:fld>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2" cstate="print"/>
          <a:srcRect b="4851"/>
          <a:stretch>
            <a:fillRect/>
          </a:stretch>
        </p:blipFill>
        <p:spPr bwMode="auto">
          <a:xfrm>
            <a:off x="0" y="0"/>
            <a:ext cx="9144000"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D726C5DE-125C-4382-BB41-26E19ABBDBAA}" type="slidenum">
              <a:rPr lang="tr-TR" smtClean="0"/>
              <a:pPr/>
              <a:t>30</a:t>
            </a:fld>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115616" y="1447800"/>
            <a:ext cx="7818072" cy="4800600"/>
          </a:xfrm>
        </p:spPr>
        <p:txBody>
          <a:bodyPr/>
          <a:lstStyle/>
          <a:p>
            <a:pPr>
              <a:buNone/>
            </a:pPr>
            <a:r>
              <a:rPr lang="tr-TR" b="1" dirty="0" smtClean="0">
                <a:solidFill>
                  <a:srgbClr val="FF0000"/>
                </a:solidFill>
                <a:latin typeface="Arial Narrow" pitchFamily="34" charset="0"/>
              </a:rPr>
              <a:t>Dördüncü düzey</a:t>
            </a:r>
            <a:r>
              <a:rPr lang="tr-TR" dirty="0" smtClean="0">
                <a:solidFill>
                  <a:srgbClr val="FF0000"/>
                </a:solidFill>
                <a:latin typeface="Arial Narrow" pitchFamily="34" charset="0"/>
              </a:rPr>
              <a:t>, </a:t>
            </a:r>
            <a:r>
              <a:rPr lang="tr-TR" dirty="0" smtClean="0">
                <a:latin typeface="Arial Narrow" pitchFamily="34" charset="0"/>
              </a:rPr>
              <a:t>üç basamaklı hastalık koduna bir basamak ilave edilmesiyle oluşturulan hastalık kodlarıdır. </a:t>
            </a:r>
          </a:p>
          <a:p>
            <a:pPr>
              <a:buFont typeface="Wingdings" pitchFamily="2" charset="2"/>
              <a:buChar char="Ø"/>
            </a:pPr>
            <a:r>
              <a:rPr lang="tr-TR" dirty="0" smtClean="0">
                <a:latin typeface="Arial Narrow" pitchFamily="34" charset="0"/>
              </a:rPr>
              <a:t>Hastalıklar bu şekilde detaylı olarak tanımlanmaktadır.</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31</a:t>
            </a:fld>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1" name="Picture 3"/>
          <p:cNvPicPr>
            <a:picLocks noGrp="1" noChangeAspect="1" noChangeArrowheads="1"/>
          </p:cNvPicPr>
          <p:nvPr>
            <p:ph idx="1"/>
          </p:nvPr>
        </p:nvPicPr>
        <p:blipFill>
          <a:blip r:embed="rId2" cstate="print"/>
          <a:srcRect b="4851"/>
          <a:stretch>
            <a:fillRect/>
          </a:stretch>
        </p:blipFill>
        <p:spPr bwMode="auto">
          <a:xfrm>
            <a:off x="0" y="0"/>
            <a:ext cx="9144000"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D726C5DE-125C-4382-BB41-26E19ABBDBAA}" type="slidenum">
              <a:rPr lang="tr-TR" smtClean="0"/>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115616" y="332656"/>
            <a:ext cx="7571184" cy="6525344"/>
          </a:xfrm>
        </p:spPr>
        <p:txBody>
          <a:bodyPr>
            <a:normAutofit/>
          </a:bodyPr>
          <a:lstStyle/>
          <a:p>
            <a:pPr>
              <a:lnSpc>
                <a:spcPct val="80000"/>
              </a:lnSpc>
              <a:buNone/>
            </a:pPr>
            <a:r>
              <a:rPr lang="tr-TR" sz="3600" dirty="0" smtClean="0">
                <a:solidFill>
                  <a:srgbClr val="FF0000"/>
                </a:solidFill>
                <a:latin typeface="Arial Narrow" pitchFamily="34" charset="0"/>
              </a:rPr>
              <a:t>B15	Akut hepatit A</a:t>
            </a:r>
            <a:endParaRPr lang="tr-TR" dirty="0" smtClean="0">
              <a:solidFill>
                <a:srgbClr val="FF0000"/>
              </a:solidFill>
              <a:latin typeface="Arial Narrow" pitchFamily="34" charset="0"/>
            </a:endParaRPr>
          </a:p>
          <a:p>
            <a:pPr>
              <a:lnSpc>
                <a:spcPct val="80000"/>
              </a:lnSpc>
              <a:buNone/>
            </a:pPr>
            <a:r>
              <a:rPr lang="tr-TR" sz="2800" dirty="0" smtClean="0">
                <a:latin typeface="Arial Narrow" pitchFamily="34" charset="0"/>
              </a:rPr>
              <a:t>B15.0	Hepatit A, hepatit koma ile</a:t>
            </a:r>
          </a:p>
          <a:p>
            <a:pPr>
              <a:lnSpc>
                <a:spcPct val="80000"/>
              </a:lnSpc>
              <a:buNone/>
            </a:pPr>
            <a:r>
              <a:rPr lang="tr-TR" sz="2800" dirty="0" smtClean="0">
                <a:latin typeface="Arial Narrow" pitchFamily="34" charset="0"/>
              </a:rPr>
              <a:t>B15.9	Hepatit A, hepatit koma yok</a:t>
            </a:r>
          </a:p>
          <a:p>
            <a:pPr>
              <a:lnSpc>
                <a:spcPct val="80000"/>
              </a:lnSpc>
              <a:buNone/>
            </a:pPr>
            <a:r>
              <a:rPr lang="tr-TR" sz="2800" dirty="0" smtClean="0">
                <a:latin typeface="Arial Narrow" pitchFamily="34" charset="0"/>
              </a:rPr>
              <a:t>		Hepatit A (akut) (</a:t>
            </a:r>
            <a:r>
              <a:rPr lang="tr-TR" sz="2800" dirty="0" err="1" smtClean="0">
                <a:latin typeface="Arial Narrow" pitchFamily="34" charset="0"/>
              </a:rPr>
              <a:t>viral</a:t>
            </a:r>
            <a:r>
              <a:rPr lang="tr-TR" sz="2800" dirty="0" smtClean="0">
                <a:latin typeface="Arial Narrow" pitchFamily="34" charset="0"/>
              </a:rPr>
              <a:t>) BŞT</a:t>
            </a:r>
          </a:p>
          <a:p>
            <a:pPr>
              <a:lnSpc>
                <a:spcPct val="80000"/>
              </a:lnSpc>
              <a:buNone/>
            </a:pPr>
            <a:endParaRPr lang="tr-TR" dirty="0" smtClean="0">
              <a:latin typeface="Arial Narrow" pitchFamily="34" charset="0"/>
            </a:endParaRPr>
          </a:p>
          <a:p>
            <a:pPr>
              <a:lnSpc>
                <a:spcPct val="80000"/>
              </a:lnSpc>
              <a:buNone/>
            </a:pPr>
            <a:r>
              <a:rPr lang="tr-TR" sz="3600" dirty="0" smtClean="0">
                <a:solidFill>
                  <a:srgbClr val="FF0000"/>
                </a:solidFill>
                <a:latin typeface="Arial Narrow" pitchFamily="34" charset="0"/>
              </a:rPr>
              <a:t>B16	Akut hepatit B</a:t>
            </a:r>
          </a:p>
          <a:p>
            <a:pPr>
              <a:lnSpc>
                <a:spcPct val="80000"/>
              </a:lnSpc>
              <a:buNone/>
            </a:pPr>
            <a:r>
              <a:rPr lang="tr-TR" sz="2800" dirty="0" smtClean="0">
                <a:latin typeface="Arial Narrow" pitchFamily="34" charset="0"/>
              </a:rPr>
              <a:t>B16.0	Akut hepatit B, delta ajanı (</a:t>
            </a:r>
            <a:r>
              <a:rPr lang="tr-TR" sz="2800" dirty="0" err="1" smtClean="0">
                <a:latin typeface="Arial Narrow" pitchFamily="34" charset="0"/>
              </a:rPr>
              <a:t>ko</a:t>
            </a:r>
            <a:r>
              <a:rPr lang="tr-TR" sz="2800" dirty="0" smtClean="0">
                <a:latin typeface="Arial Narrow" pitchFamily="34" charset="0"/>
              </a:rPr>
              <a:t>-enfeksiyon) ile birlikte,</a:t>
            </a:r>
            <a:r>
              <a:rPr lang="tr-TR" sz="2800" dirty="0" err="1" smtClean="0">
                <a:latin typeface="Arial Narrow" pitchFamily="34" charset="0"/>
              </a:rPr>
              <a:t>hepatik</a:t>
            </a:r>
            <a:r>
              <a:rPr lang="tr-TR" sz="2800" dirty="0" smtClean="0">
                <a:latin typeface="Arial Narrow" pitchFamily="34" charset="0"/>
              </a:rPr>
              <a:t> komalı</a:t>
            </a:r>
          </a:p>
          <a:p>
            <a:pPr>
              <a:lnSpc>
                <a:spcPct val="80000"/>
              </a:lnSpc>
              <a:buNone/>
            </a:pPr>
            <a:r>
              <a:rPr lang="tr-TR" sz="2800" dirty="0" smtClean="0">
                <a:latin typeface="Arial Narrow" pitchFamily="34" charset="0"/>
              </a:rPr>
              <a:t>B16.1	Akut hepatit B, delta ajanı (</a:t>
            </a:r>
            <a:r>
              <a:rPr lang="tr-TR" sz="2800" dirty="0" err="1" smtClean="0">
                <a:latin typeface="Arial Narrow" pitchFamily="34" charset="0"/>
              </a:rPr>
              <a:t>ko</a:t>
            </a:r>
            <a:r>
              <a:rPr lang="tr-TR" sz="2800" dirty="0" smtClean="0">
                <a:latin typeface="Arial Narrow" pitchFamily="34" charset="0"/>
              </a:rPr>
              <a:t>-enfeksiyon) ile birlikte </a:t>
            </a:r>
            <a:r>
              <a:rPr lang="tr-TR" sz="2800" dirty="0" err="1" smtClean="0">
                <a:latin typeface="Arial Narrow" pitchFamily="34" charset="0"/>
              </a:rPr>
              <a:t>hepatik</a:t>
            </a:r>
            <a:r>
              <a:rPr lang="tr-TR" sz="2800" dirty="0" smtClean="0">
                <a:latin typeface="Arial Narrow" pitchFamily="34" charset="0"/>
              </a:rPr>
              <a:t> komasız</a:t>
            </a:r>
          </a:p>
          <a:p>
            <a:pPr>
              <a:lnSpc>
                <a:spcPct val="80000"/>
              </a:lnSpc>
              <a:buNone/>
            </a:pPr>
            <a:r>
              <a:rPr lang="tr-TR" sz="2800" dirty="0" smtClean="0">
                <a:latin typeface="Arial Narrow" pitchFamily="34" charset="0"/>
              </a:rPr>
              <a:t>B16.2	Akut hepatit B, delta ajansız, </a:t>
            </a:r>
            <a:r>
              <a:rPr lang="tr-TR" sz="2800" dirty="0" err="1" smtClean="0">
                <a:latin typeface="Arial Narrow" pitchFamily="34" charset="0"/>
              </a:rPr>
              <a:t>hepatik</a:t>
            </a:r>
            <a:r>
              <a:rPr lang="tr-TR" sz="2800" dirty="0" smtClean="0">
                <a:latin typeface="Arial Narrow" pitchFamily="34" charset="0"/>
              </a:rPr>
              <a:t> komalı</a:t>
            </a:r>
          </a:p>
          <a:p>
            <a:pPr>
              <a:lnSpc>
                <a:spcPct val="80000"/>
              </a:lnSpc>
              <a:buNone/>
            </a:pPr>
            <a:r>
              <a:rPr lang="tr-TR" sz="2800" dirty="0" smtClean="0">
                <a:latin typeface="Arial Narrow" pitchFamily="34" charset="0"/>
              </a:rPr>
              <a:t>B16.9	Akut hepatit B, delta ajansız, </a:t>
            </a:r>
            <a:r>
              <a:rPr lang="tr-TR" sz="2800" dirty="0" err="1" smtClean="0">
                <a:latin typeface="Arial Narrow" pitchFamily="34" charset="0"/>
              </a:rPr>
              <a:t>hepatik</a:t>
            </a:r>
            <a:r>
              <a:rPr lang="tr-TR" sz="2800" dirty="0" smtClean="0">
                <a:latin typeface="Arial Narrow" pitchFamily="34" charset="0"/>
              </a:rPr>
              <a:t> komasız</a:t>
            </a:r>
          </a:p>
          <a:p>
            <a:pPr>
              <a:lnSpc>
                <a:spcPct val="80000"/>
              </a:lnSpc>
              <a:buNone/>
            </a:pPr>
            <a:r>
              <a:rPr lang="tr-TR" sz="2800" dirty="0" smtClean="0">
                <a:latin typeface="Arial Narrow" pitchFamily="34" charset="0"/>
              </a:rPr>
              <a:t>		Hepatit B (akut) (</a:t>
            </a:r>
            <a:r>
              <a:rPr lang="tr-TR" sz="2800" dirty="0" err="1" smtClean="0">
                <a:latin typeface="Arial Narrow" pitchFamily="34" charset="0"/>
              </a:rPr>
              <a:t>viral</a:t>
            </a:r>
            <a:r>
              <a:rPr lang="tr-TR" sz="2800" dirty="0" smtClean="0">
                <a:latin typeface="Arial Narrow" pitchFamily="34" charset="0"/>
              </a:rPr>
              <a:t>) BŞT</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33</a:t>
            </a:fld>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b="1" dirty="0" smtClean="0">
                <a:solidFill>
                  <a:srgbClr val="FF0000"/>
                </a:solidFill>
                <a:latin typeface="Arial Narrow" pitchFamily="34" charset="0"/>
              </a:rPr>
              <a:t>Beşinci Düzey</a:t>
            </a:r>
          </a:p>
          <a:p>
            <a:pPr>
              <a:buNone/>
            </a:pPr>
            <a:r>
              <a:rPr lang="tr-TR" b="1" dirty="0" smtClean="0">
                <a:solidFill>
                  <a:srgbClr val="7030A0"/>
                </a:solidFill>
              </a:rPr>
              <a:t>F40.0	Agorafobi</a:t>
            </a:r>
          </a:p>
          <a:p>
            <a:pPr lvl="1">
              <a:buNone/>
            </a:pPr>
            <a:endParaRPr lang="tr-TR" dirty="0" smtClean="0"/>
          </a:p>
          <a:p>
            <a:pPr>
              <a:buNone/>
            </a:pPr>
            <a:r>
              <a:rPr lang="tr-TR" dirty="0" smtClean="0"/>
              <a:t>F40.00	Panik bozukluğun eşlik etmediği agorafobi</a:t>
            </a:r>
          </a:p>
          <a:p>
            <a:pPr>
              <a:buNone/>
            </a:pPr>
            <a:r>
              <a:rPr lang="tr-TR" dirty="0" smtClean="0"/>
              <a:t>F40.01	Panik bozukluk ile birlikte agorafobi</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34</a:t>
            </a:fld>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00FFCC"/>
                </a:solidFill>
              </a:rPr>
              <a:t/>
            </a:r>
            <a:br>
              <a:rPr lang="tr-TR" dirty="0" smtClean="0">
                <a:solidFill>
                  <a:srgbClr val="00FFCC"/>
                </a:solidFill>
              </a:rPr>
            </a:br>
            <a:r>
              <a:rPr lang="tr-TR" dirty="0" smtClean="0">
                <a:solidFill>
                  <a:srgbClr val="FF0000"/>
                </a:solidFill>
              </a:rPr>
              <a:t>Diğer ve tanımlanmamış kodlar</a:t>
            </a:r>
            <a:br>
              <a:rPr lang="tr-TR" dirty="0" smtClean="0">
                <a:solidFill>
                  <a:srgbClr val="FF0000"/>
                </a:solidFill>
              </a:rPr>
            </a:br>
            <a:r>
              <a:rPr lang="tr-TR" dirty="0" smtClean="0">
                <a:solidFill>
                  <a:srgbClr val="FF0000"/>
                </a:solidFill>
              </a:rPr>
              <a:t> </a:t>
            </a:r>
            <a:r>
              <a:rPr lang="tr-TR" sz="3600" dirty="0" smtClean="0">
                <a:solidFill>
                  <a:srgbClr val="FF0000"/>
                </a:solidFill>
              </a:rPr>
              <a:t>(ACS 0013)</a:t>
            </a:r>
            <a:r>
              <a:rPr lang="tr-TR" sz="3600" dirty="0" smtClean="0">
                <a:solidFill>
                  <a:srgbClr val="00FFCC"/>
                </a:solidFill>
              </a:rPr>
              <a:t/>
            </a:r>
            <a:br>
              <a:rPr lang="tr-TR" sz="3600" dirty="0" smtClean="0">
                <a:solidFill>
                  <a:srgbClr val="00FFCC"/>
                </a:solidFill>
              </a:rPr>
            </a:br>
            <a:endParaRPr lang="tr-TR" dirty="0"/>
          </a:p>
        </p:txBody>
      </p:sp>
      <p:sp>
        <p:nvSpPr>
          <p:cNvPr id="3" name="2 İçerik Yer Tutucusu"/>
          <p:cNvSpPr>
            <a:spLocks noGrp="1"/>
          </p:cNvSpPr>
          <p:nvPr>
            <p:ph idx="1"/>
          </p:nvPr>
        </p:nvSpPr>
        <p:spPr>
          <a:xfrm>
            <a:off x="971600" y="1600200"/>
            <a:ext cx="7715200" cy="5257800"/>
          </a:xfrm>
        </p:spPr>
        <p:txBody>
          <a:bodyPr>
            <a:normAutofit lnSpcReduction="10000"/>
          </a:bodyPr>
          <a:lstStyle/>
          <a:p>
            <a:pPr>
              <a:buNone/>
            </a:pPr>
            <a:r>
              <a:rPr lang="tr-TR" sz="2400" dirty="0" smtClean="0"/>
              <a:t>	</a:t>
            </a:r>
            <a:r>
              <a:rPr lang="tr-TR" sz="2600" dirty="0" smtClean="0"/>
              <a:t>Her hastalık için her zaman ayrı bir başlık bulunmamaktadır. Kodların çoğu 4 </a:t>
            </a:r>
            <a:r>
              <a:rPr lang="tr-TR" sz="2600" dirty="0" err="1" smtClean="0"/>
              <a:t>kırılıma</a:t>
            </a:r>
            <a:r>
              <a:rPr lang="tr-TR" sz="2600" dirty="0" smtClean="0"/>
              <a:t> sahiptir – bir harf, 2 rakam, bir ondalık nokta ve ardından başka bir rakam </a:t>
            </a:r>
          </a:p>
          <a:p>
            <a:pPr lvl="1">
              <a:buNone/>
            </a:pPr>
            <a:r>
              <a:rPr lang="tr-TR" b="1" dirty="0" smtClean="0"/>
              <a:t>Dördüncü </a:t>
            </a:r>
            <a:r>
              <a:rPr lang="tr-TR" b="1" dirty="0" err="1" smtClean="0"/>
              <a:t>kırılım</a:t>
            </a:r>
            <a:r>
              <a:rPr lang="tr-TR" b="1" dirty="0" smtClean="0"/>
              <a:t> düzeyinde hiyerarşi şöyle olmaktadır:</a:t>
            </a:r>
          </a:p>
          <a:p>
            <a:pPr lvl="1">
              <a:buFont typeface="Wingdings" pitchFamily="2" charset="2"/>
              <a:buChar char="Ø"/>
            </a:pPr>
            <a:r>
              <a:rPr lang="tr-TR" dirty="0" smtClean="0">
                <a:solidFill>
                  <a:srgbClr val="FF0000"/>
                </a:solidFill>
              </a:rPr>
              <a:t>0–7	spesifik durumlar </a:t>
            </a:r>
            <a:r>
              <a:rPr lang="tr-TR" dirty="0" smtClean="0"/>
              <a:t>(yaralanma bölümünde, 7 genellikle ‘</a:t>
            </a:r>
            <a:r>
              <a:rPr lang="tr-TR" dirty="0" err="1" smtClean="0"/>
              <a:t>multipl</a:t>
            </a:r>
            <a:r>
              <a:rPr lang="tr-TR" dirty="0" smtClean="0"/>
              <a:t>’ yaralanmalar için kullanılır)</a:t>
            </a:r>
          </a:p>
          <a:p>
            <a:pPr lvl="1">
              <a:buFont typeface="Wingdings" pitchFamily="2" charset="2"/>
              <a:buChar char="Ø"/>
            </a:pPr>
            <a:r>
              <a:rPr lang="tr-TR" dirty="0" smtClean="0">
                <a:solidFill>
                  <a:srgbClr val="FF0000"/>
                </a:solidFill>
              </a:rPr>
              <a:t>.8 	başka yerde sınıflanmamış spesifik durumlar </a:t>
            </a:r>
            <a:r>
              <a:rPr lang="tr-TR" dirty="0" smtClean="0"/>
              <a:t>(veya ‘diğer’ kategorisi)</a:t>
            </a:r>
          </a:p>
          <a:p>
            <a:pPr lvl="1">
              <a:buFont typeface="Wingdings" pitchFamily="2" charset="2"/>
              <a:buChar char="Ø"/>
            </a:pPr>
            <a:r>
              <a:rPr lang="tr-TR" dirty="0" smtClean="0">
                <a:solidFill>
                  <a:srgbClr val="FF0000"/>
                </a:solidFill>
              </a:rPr>
              <a:t>.9 	tanımlanmamış durum</a:t>
            </a:r>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35</a:t>
            </a:fld>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71600" y="548680"/>
            <a:ext cx="7992888" cy="6309320"/>
          </a:xfrm>
        </p:spPr>
        <p:txBody>
          <a:bodyPr>
            <a:normAutofit fontScale="92500" lnSpcReduction="20000"/>
          </a:bodyPr>
          <a:lstStyle/>
          <a:p>
            <a:pPr>
              <a:lnSpc>
                <a:spcPct val="80000"/>
              </a:lnSpc>
              <a:buNone/>
            </a:pPr>
            <a:r>
              <a:rPr lang="tr-TR" b="1" dirty="0" smtClean="0">
                <a:solidFill>
                  <a:srgbClr val="FF0000"/>
                </a:solidFill>
              </a:rPr>
              <a:t>Dördüncü </a:t>
            </a:r>
            <a:r>
              <a:rPr lang="tr-TR" b="1" dirty="0" err="1" smtClean="0">
                <a:solidFill>
                  <a:srgbClr val="FF0000"/>
                </a:solidFill>
              </a:rPr>
              <a:t>kırılım</a:t>
            </a:r>
            <a:r>
              <a:rPr lang="tr-TR" b="1" dirty="0" smtClean="0">
                <a:solidFill>
                  <a:srgbClr val="FF0000"/>
                </a:solidFill>
              </a:rPr>
              <a:t> Düzeyinde Hiyerarşi</a:t>
            </a:r>
          </a:p>
          <a:p>
            <a:pPr>
              <a:lnSpc>
                <a:spcPct val="80000"/>
              </a:lnSpc>
              <a:buNone/>
            </a:pPr>
            <a:r>
              <a:rPr lang="tr-TR" dirty="0" smtClean="0"/>
              <a:t>	</a:t>
            </a:r>
            <a:endParaRPr lang="tr-TR" b="1" dirty="0" smtClean="0"/>
          </a:p>
          <a:p>
            <a:pPr>
              <a:lnSpc>
                <a:spcPct val="80000"/>
              </a:lnSpc>
              <a:buNone/>
            </a:pPr>
            <a:r>
              <a:rPr lang="tr-TR" b="1" dirty="0" smtClean="0"/>
              <a:t>L50</a:t>
            </a:r>
            <a:r>
              <a:rPr lang="de-DE" dirty="0" smtClean="0"/>
              <a:t>	</a:t>
            </a:r>
            <a:r>
              <a:rPr lang="tr-TR" dirty="0" smtClean="0"/>
              <a:t>         </a:t>
            </a:r>
            <a:r>
              <a:rPr lang="tr-TR" i="1" dirty="0" smtClean="0"/>
              <a:t>Ürtiker</a:t>
            </a:r>
            <a:r>
              <a:rPr lang="de-DE" dirty="0" smtClean="0"/>
              <a:t>		</a:t>
            </a:r>
            <a:r>
              <a:rPr lang="tr-TR" dirty="0" smtClean="0"/>
              <a:t>	        Kategori</a:t>
            </a:r>
            <a:endParaRPr lang="tr-TR" b="1" dirty="0" smtClean="0"/>
          </a:p>
          <a:p>
            <a:pPr>
              <a:lnSpc>
                <a:spcPct val="80000"/>
              </a:lnSpc>
              <a:buNone/>
            </a:pPr>
            <a:r>
              <a:rPr lang="tr-TR" b="1" dirty="0" smtClean="0"/>
              <a:t>L50.0</a:t>
            </a:r>
            <a:r>
              <a:rPr lang="de-DE" dirty="0" smtClean="0"/>
              <a:t>	</a:t>
            </a:r>
            <a:r>
              <a:rPr lang="tr-TR" i="1" dirty="0" err="1" smtClean="0"/>
              <a:t>Allerjik</a:t>
            </a:r>
            <a:r>
              <a:rPr lang="tr-TR" i="1" dirty="0" smtClean="0"/>
              <a:t> ürtiker</a:t>
            </a:r>
            <a:r>
              <a:rPr lang="de-DE" dirty="0" smtClean="0"/>
              <a:t>	</a:t>
            </a:r>
            <a:r>
              <a:rPr lang="tr-TR" dirty="0" smtClean="0"/>
              <a:t>            	Spesifik</a:t>
            </a:r>
            <a:endParaRPr lang="tr-TR" b="1" dirty="0" smtClean="0"/>
          </a:p>
          <a:p>
            <a:pPr>
              <a:lnSpc>
                <a:spcPct val="80000"/>
              </a:lnSpc>
              <a:buNone/>
            </a:pPr>
            <a:r>
              <a:rPr lang="tr-TR" b="1" dirty="0" smtClean="0"/>
              <a:t>L50.1</a:t>
            </a:r>
            <a:r>
              <a:rPr lang="de-DE" dirty="0" smtClean="0"/>
              <a:t>	</a:t>
            </a:r>
            <a:r>
              <a:rPr lang="tr-TR" i="1" dirty="0" err="1" smtClean="0"/>
              <a:t>İdiyopatik</a:t>
            </a:r>
            <a:r>
              <a:rPr lang="tr-TR" i="1" dirty="0" smtClean="0"/>
              <a:t> ürtiker</a:t>
            </a:r>
            <a:r>
              <a:rPr lang="de-DE" dirty="0" smtClean="0"/>
              <a:t>	</a:t>
            </a:r>
            <a:r>
              <a:rPr lang="tr-TR" dirty="0" smtClean="0"/>
              <a:t>            	Spesifik</a:t>
            </a:r>
            <a:endParaRPr lang="tr-TR" b="1" dirty="0" smtClean="0"/>
          </a:p>
          <a:p>
            <a:pPr>
              <a:lnSpc>
                <a:spcPct val="80000"/>
              </a:lnSpc>
              <a:buNone/>
            </a:pPr>
            <a:r>
              <a:rPr lang="tr-TR" b="1" dirty="0" smtClean="0"/>
              <a:t>L50.2</a:t>
            </a:r>
            <a:r>
              <a:rPr lang="de-DE" dirty="0" smtClean="0"/>
              <a:t>	</a:t>
            </a:r>
            <a:r>
              <a:rPr lang="tr-TR" i="1" dirty="0" smtClean="0"/>
              <a:t>Soğuk ve sıcak ürtikeri           	</a:t>
            </a:r>
            <a:r>
              <a:rPr lang="tr-TR" dirty="0" smtClean="0"/>
              <a:t>Spesifik</a:t>
            </a:r>
            <a:endParaRPr lang="tr-TR" b="1" dirty="0" smtClean="0"/>
          </a:p>
          <a:p>
            <a:pPr>
              <a:lnSpc>
                <a:spcPct val="80000"/>
              </a:lnSpc>
              <a:buNone/>
            </a:pPr>
            <a:r>
              <a:rPr lang="tr-TR" b="1" dirty="0" smtClean="0"/>
              <a:t>L50.3</a:t>
            </a:r>
            <a:r>
              <a:rPr lang="de-DE" dirty="0" smtClean="0"/>
              <a:t>	</a:t>
            </a:r>
            <a:r>
              <a:rPr lang="tr-TR" i="1" dirty="0" err="1" smtClean="0"/>
              <a:t>Dermatografik</a:t>
            </a:r>
            <a:r>
              <a:rPr lang="tr-TR" i="1" dirty="0" smtClean="0"/>
              <a:t> ürtiker</a:t>
            </a:r>
            <a:r>
              <a:rPr lang="de-DE" dirty="0" smtClean="0"/>
              <a:t>	</a:t>
            </a:r>
            <a:r>
              <a:rPr lang="tr-TR" dirty="0" smtClean="0"/>
              <a:t>         Spesifik</a:t>
            </a:r>
            <a:endParaRPr lang="tr-TR" b="1" dirty="0" smtClean="0"/>
          </a:p>
          <a:p>
            <a:pPr>
              <a:lnSpc>
                <a:spcPct val="80000"/>
              </a:lnSpc>
              <a:buNone/>
            </a:pPr>
            <a:r>
              <a:rPr lang="tr-TR" b="1" dirty="0" smtClean="0"/>
              <a:t>L50.4</a:t>
            </a:r>
            <a:r>
              <a:rPr lang="de-DE" dirty="0" smtClean="0"/>
              <a:t>	</a:t>
            </a:r>
            <a:r>
              <a:rPr lang="tr-TR" i="1" dirty="0" err="1" smtClean="0"/>
              <a:t>Vibratuvar</a:t>
            </a:r>
            <a:r>
              <a:rPr lang="tr-TR" i="1" dirty="0" smtClean="0"/>
              <a:t> ürtiker</a:t>
            </a:r>
            <a:r>
              <a:rPr lang="de-DE" dirty="0" smtClean="0"/>
              <a:t>	</a:t>
            </a:r>
            <a:r>
              <a:rPr lang="tr-TR" dirty="0" smtClean="0"/>
              <a:t>            	Spesifik</a:t>
            </a:r>
            <a:endParaRPr lang="tr-TR" b="1" dirty="0" smtClean="0"/>
          </a:p>
          <a:p>
            <a:pPr>
              <a:lnSpc>
                <a:spcPct val="80000"/>
              </a:lnSpc>
              <a:buNone/>
            </a:pPr>
            <a:r>
              <a:rPr lang="tr-TR" b="1" dirty="0" smtClean="0"/>
              <a:t>L50.5</a:t>
            </a:r>
            <a:r>
              <a:rPr lang="de-DE" dirty="0" smtClean="0"/>
              <a:t>	</a:t>
            </a:r>
            <a:r>
              <a:rPr lang="tr-TR" i="1" dirty="0" err="1" smtClean="0"/>
              <a:t>Kolinerjik</a:t>
            </a:r>
            <a:r>
              <a:rPr lang="tr-TR" i="1" dirty="0" smtClean="0"/>
              <a:t> ürtiker</a:t>
            </a:r>
            <a:r>
              <a:rPr lang="de-DE" dirty="0" smtClean="0"/>
              <a:t>	</a:t>
            </a:r>
            <a:r>
              <a:rPr lang="tr-TR" dirty="0" smtClean="0"/>
              <a:t>            	Spesifik</a:t>
            </a:r>
            <a:endParaRPr lang="tr-TR" b="1" dirty="0" smtClean="0"/>
          </a:p>
          <a:p>
            <a:pPr>
              <a:lnSpc>
                <a:spcPct val="80000"/>
              </a:lnSpc>
              <a:buNone/>
            </a:pPr>
            <a:r>
              <a:rPr lang="tr-TR" b="1" dirty="0" smtClean="0"/>
              <a:t>L50.6</a:t>
            </a:r>
            <a:r>
              <a:rPr lang="de-DE" dirty="0" smtClean="0"/>
              <a:t>	</a:t>
            </a:r>
            <a:r>
              <a:rPr lang="tr-TR" i="1" dirty="0" err="1" smtClean="0"/>
              <a:t>Kontakt</a:t>
            </a:r>
            <a:r>
              <a:rPr lang="tr-TR" i="1" dirty="0" smtClean="0"/>
              <a:t> ürtiker</a:t>
            </a:r>
            <a:r>
              <a:rPr lang="de-DE" dirty="0" smtClean="0"/>
              <a:t>	</a:t>
            </a:r>
            <a:r>
              <a:rPr lang="tr-TR" dirty="0" smtClean="0"/>
              <a:t>            	Spesifik</a:t>
            </a:r>
            <a:endParaRPr lang="tr-TR" b="1" dirty="0" smtClean="0"/>
          </a:p>
          <a:p>
            <a:pPr>
              <a:lnSpc>
                <a:spcPct val="80000"/>
              </a:lnSpc>
              <a:buNone/>
            </a:pPr>
            <a:r>
              <a:rPr lang="tr-TR" b="1" dirty="0" smtClean="0"/>
              <a:t>L50.8</a:t>
            </a:r>
            <a:r>
              <a:rPr lang="de-DE" dirty="0" smtClean="0"/>
              <a:t>	</a:t>
            </a:r>
            <a:r>
              <a:rPr lang="tr-TR" i="1" dirty="0" smtClean="0"/>
              <a:t>Ürtiker, diğer</a:t>
            </a:r>
            <a:r>
              <a:rPr lang="de-DE" dirty="0" smtClean="0"/>
              <a:t>	</a:t>
            </a:r>
            <a:r>
              <a:rPr lang="tr-TR" dirty="0" smtClean="0"/>
              <a:t>Diğer ürtiker, başka yerde sınıflanmamış    </a:t>
            </a:r>
            <a:r>
              <a:rPr lang="tr-TR" dirty="0" smtClean="0">
                <a:solidFill>
                  <a:srgbClr val="FF0000"/>
                </a:solidFill>
              </a:rPr>
              <a:t>(Örn:ilaç ürtikeri)</a:t>
            </a:r>
            <a:endParaRPr lang="de-DE" dirty="0" smtClean="0">
              <a:solidFill>
                <a:srgbClr val="FF0000"/>
              </a:solidFill>
            </a:endParaRPr>
          </a:p>
          <a:p>
            <a:pPr>
              <a:lnSpc>
                <a:spcPct val="80000"/>
              </a:lnSpc>
              <a:buNone/>
            </a:pPr>
            <a:r>
              <a:rPr lang="de-DE" dirty="0" smtClean="0"/>
              <a:t>				</a:t>
            </a:r>
            <a:r>
              <a:rPr lang="tr-TR" dirty="0" smtClean="0"/>
              <a:t>Ürtiker:</a:t>
            </a:r>
            <a:endParaRPr lang="de-DE" dirty="0" smtClean="0"/>
          </a:p>
          <a:p>
            <a:pPr>
              <a:lnSpc>
                <a:spcPct val="80000"/>
              </a:lnSpc>
              <a:buNone/>
            </a:pPr>
            <a:r>
              <a:rPr lang="de-DE" dirty="0" smtClean="0"/>
              <a:t>				</a:t>
            </a:r>
            <a:r>
              <a:rPr lang="tr-TR" dirty="0" smtClean="0"/>
              <a:t>• kronik</a:t>
            </a:r>
            <a:endParaRPr lang="de-DE" dirty="0" smtClean="0"/>
          </a:p>
          <a:p>
            <a:pPr>
              <a:lnSpc>
                <a:spcPct val="80000"/>
              </a:lnSpc>
              <a:buNone/>
            </a:pPr>
            <a:r>
              <a:rPr lang="de-DE" dirty="0" smtClean="0"/>
              <a:t>				</a:t>
            </a:r>
            <a:r>
              <a:rPr lang="tr-TR" dirty="0" smtClean="0"/>
              <a:t>• </a:t>
            </a:r>
            <a:r>
              <a:rPr lang="tr-TR" dirty="0" err="1" smtClean="0"/>
              <a:t>rekürren</a:t>
            </a:r>
            <a:r>
              <a:rPr lang="tr-TR" dirty="0" smtClean="0"/>
              <a:t> periyodik</a:t>
            </a:r>
            <a:endParaRPr lang="tr-TR" b="1" dirty="0" smtClean="0"/>
          </a:p>
          <a:p>
            <a:pPr>
              <a:lnSpc>
                <a:spcPct val="80000"/>
              </a:lnSpc>
              <a:buNone/>
            </a:pPr>
            <a:r>
              <a:rPr lang="tr-TR" b="1" dirty="0" smtClean="0"/>
              <a:t>L50.9</a:t>
            </a:r>
            <a:r>
              <a:rPr lang="de-DE" dirty="0" smtClean="0"/>
              <a:t>	</a:t>
            </a:r>
            <a:r>
              <a:rPr lang="tr-TR" i="1" dirty="0" smtClean="0"/>
              <a:t>Ürtiker, tanımlanmamış</a:t>
            </a:r>
            <a:r>
              <a:rPr lang="de-DE" dirty="0" smtClean="0"/>
              <a:t>	</a:t>
            </a:r>
            <a:r>
              <a:rPr lang="tr-TR" dirty="0" smtClean="0"/>
              <a:t>Tanımlanmamış</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36</a:t>
            </a:fld>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187624" y="1447800"/>
            <a:ext cx="7746064" cy="4800600"/>
          </a:xfrm>
        </p:spPr>
        <p:txBody>
          <a:bodyPr>
            <a:normAutofit fontScale="92500" lnSpcReduction="20000"/>
          </a:bodyPr>
          <a:lstStyle/>
          <a:p>
            <a:pPr>
              <a:buNone/>
            </a:pPr>
            <a:endParaRPr lang="tr-TR" sz="2400" dirty="0" smtClean="0">
              <a:solidFill>
                <a:srgbClr val="00FFCC"/>
              </a:solidFill>
            </a:endParaRPr>
          </a:p>
          <a:p>
            <a:pPr>
              <a:buNone/>
            </a:pPr>
            <a:r>
              <a:rPr lang="tr-TR" dirty="0" smtClean="0"/>
              <a:t>Bazı durumlarda hem ‘diğer’ hem ‘tanımlanmamış’</a:t>
            </a:r>
          </a:p>
          <a:p>
            <a:pPr>
              <a:buNone/>
            </a:pPr>
            <a:r>
              <a:rPr lang="tr-TR" dirty="0" smtClean="0"/>
              <a:t>durumları dahil etmek için iki </a:t>
            </a:r>
            <a:r>
              <a:rPr lang="tr-TR" b="1" dirty="0" err="1" smtClean="0"/>
              <a:t>rezidüel</a:t>
            </a:r>
            <a:r>
              <a:rPr lang="tr-TR" dirty="0" smtClean="0"/>
              <a:t> kod, ‘8’ ve ‘9’,</a:t>
            </a:r>
          </a:p>
          <a:p>
            <a:pPr>
              <a:buNone/>
            </a:pPr>
            <a:r>
              <a:rPr lang="tr-TR" dirty="0" smtClean="0"/>
              <a:t>tek bir kod olarak birleştirilmektedir. </a:t>
            </a:r>
            <a:r>
              <a:rPr lang="de-DE" dirty="0" smtClean="0"/>
              <a:t> </a:t>
            </a:r>
            <a:endParaRPr lang="tr-TR" dirty="0" smtClean="0"/>
          </a:p>
          <a:p>
            <a:pPr>
              <a:buNone/>
            </a:pPr>
            <a:r>
              <a:rPr lang="tr-TR" b="1" u="sng" dirty="0" smtClean="0"/>
              <a:t>Beşinci </a:t>
            </a:r>
            <a:r>
              <a:rPr lang="tr-TR" b="1" u="sng" dirty="0" err="1" smtClean="0"/>
              <a:t>kırılım</a:t>
            </a:r>
            <a:r>
              <a:rPr lang="tr-TR" b="1" u="sng" dirty="0" smtClean="0"/>
              <a:t> </a:t>
            </a:r>
            <a:r>
              <a:rPr lang="tr-TR" b="1" dirty="0" smtClean="0"/>
              <a:t>düzeyinde hiyerarşi şöyle</a:t>
            </a:r>
          </a:p>
          <a:p>
            <a:pPr>
              <a:buNone/>
            </a:pPr>
            <a:r>
              <a:rPr lang="tr-TR" b="1" dirty="0" smtClean="0"/>
              <a:t>olmaktadır:</a:t>
            </a:r>
            <a:endParaRPr lang="de-DE" b="1" dirty="0" smtClean="0"/>
          </a:p>
          <a:p>
            <a:pPr>
              <a:buNone/>
            </a:pPr>
            <a:r>
              <a:rPr lang="de-DE" b="1" dirty="0" smtClean="0">
                <a:solidFill>
                  <a:srgbClr val="FF0000"/>
                </a:solidFill>
              </a:rPr>
              <a:t>0</a:t>
            </a:r>
            <a:r>
              <a:rPr lang="de-DE" dirty="0" smtClean="0">
                <a:solidFill>
                  <a:srgbClr val="FF0000"/>
                </a:solidFill>
              </a:rPr>
              <a:t> 	</a:t>
            </a:r>
            <a:r>
              <a:rPr lang="tr-TR" dirty="0" smtClean="0">
                <a:solidFill>
                  <a:srgbClr val="FF0000"/>
                </a:solidFill>
              </a:rPr>
              <a:t>   tanımlanmamış durum</a:t>
            </a:r>
            <a:endParaRPr lang="de-DE" dirty="0" smtClean="0">
              <a:solidFill>
                <a:srgbClr val="FF0000"/>
              </a:solidFill>
            </a:endParaRPr>
          </a:p>
          <a:p>
            <a:pPr>
              <a:buNone/>
            </a:pPr>
            <a:r>
              <a:rPr lang="de-DE" b="1" dirty="0" smtClean="0">
                <a:solidFill>
                  <a:srgbClr val="FF0000"/>
                </a:solidFill>
              </a:rPr>
              <a:t>1–8</a:t>
            </a:r>
            <a:r>
              <a:rPr lang="tr-TR" dirty="0" smtClean="0">
                <a:solidFill>
                  <a:srgbClr val="FF0000"/>
                </a:solidFill>
              </a:rPr>
              <a:t> spesifik durumlar</a:t>
            </a:r>
            <a:endParaRPr lang="de-DE" dirty="0" smtClean="0">
              <a:solidFill>
                <a:srgbClr val="FF0000"/>
              </a:solidFill>
            </a:endParaRPr>
          </a:p>
          <a:p>
            <a:pPr>
              <a:buNone/>
            </a:pPr>
            <a:r>
              <a:rPr lang="de-DE" b="1" dirty="0" smtClean="0">
                <a:solidFill>
                  <a:srgbClr val="FF0000"/>
                </a:solidFill>
              </a:rPr>
              <a:t>9</a:t>
            </a:r>
            <a:r>
              <a:rPr lang="de-DE" dirty="0" smtClean="0">
                <a:solidFill>
                  <a:srgbClr val="FF0000"/>
                </a:solidFill>
              </a:rPr>
              <a:t>	</a:t>
            </a:r>
            <a:r>
              <a:rPr lang="tr-TR" dirty="0" smtClean="0">
                <a:solidFill>
                  <a:srgbClr val="FF0000"/>
                </a:solidFill>
              </a:rPr>
              <a:t>   diğer durumlar</a:t>
            </a:r>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37</a:t>
            </a:fld>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115616" y="980728"/>
            <a:ext cx="7818072" cy="5616624"/>
          </a:xfrm>
        </p:spPr>
        <p:txBody>
          <a:bodyPr>
            <a:normAutofit fontScale="85000" lnSpcReduction="10000"/>
          </a:bodyPr>
          <a:lstStyle/>
          <a:p>
            <a:pPr>
              <a:buNone/>
            </a:pPr>
            <a:r>
              <a:rPr lang="tr-TR" b="1" dirty="0" smtClean="0">
                <a:solidFill>
                  <a:srgbClr val="FF0000"/>
                </a:solidFill>
              </a:rPr>
              <a:t>Beşinci </a:t>
            </a:r>
            <a:r>
              <a:rPr lang="tr-TR" b="1" dirty="0" err="1" smtClean="0">
                <a:solidFill>
                  <a:srgbClr val="FF0000"/>
                </a:solidFill>
              </a:rPr>
              <a:t>Kırılım</a:t>
            </a:r>
            <a:r>
              <a:rPr lang="tr-TR" b="1" dirty="0" smtClean="0">
                <a:solidFill>
                  <a:srgbClr val="FF0000"/>
                </a:solidFill>
              </a:rPr>
              <a:t> Yapısı</a:t>
            </a:r>
            <a:endParaRPr lang="pl-PL" dirty="0" smtClean="0">
              <a:solidFill>
                <a:srgbClr val="FF0000"/>
              </a:solidFill>
            </a:endParaRPr>
          </a:p>
          <a:p>
            <a:pPr>
              <a:buNone/>
            </a:pPr>
            <a:r>
              <a:rPr lang="pl-PL" dirty="0" smtClean="0"/>
              <a:t>	</a:t>
            </a:r>
            <a:endParaRPr lang="tr-TR" b="1" dirty="0" smtClean="0"/>
          </a:p>
          <a:p>
            <a:pPr>
              <a:buNone/>
            </a:pPr>
            <a:r>
              <a:rPr lang="tr-TR" b="1" dirty="0" smtClean="0"/>
              <a:t>S83.1</a:t>
            </a:r>
            <a:r>
              <a:rPr lang="tr-TR" dirty="0" smtClean="0"/>
              <a:t>Diz çıkığı</a:t>
            </a:r>
            <a:r>
              <a:rPr lang="pl-PL" dirty="0" smtClean="0"/>
              <a:t> </a:t>
            </a:r>
            <a:r>
              <a:rPr lang="tr-TR" dirty="0" smtClean="0"/>
              <a:t>‘Spesifik’ dördüncü </a:t>
            </a:r>
            <a:r>
              <a:rPr lang="tr-TR" dirty="0" err="1" smtClean="0"/>
              <a:t>kırılım</a:t>
            </a:r>
            <a:r>
              <a:rPr lang="tr-TR" dirty="0" smtClean="0"/>
              <a:t> kategorisi</a:t>
            </a:r>
            <a:endParaRPr lang="tr-TR" b="1" dirty="0" smtClean="0"/>
          </a:p>
          <a:p>
            <a:pPr>
              <a:buNone/>
            </a:pPr>
            <a:r>
              <a:rPr lang="tr-TR" b="1" dirty="0" smtClean="0"/>
              <a:t>S83.10</a:t>
            </a:r>
            <a:r>
              <a:rPr lang="tr-TR" dirty="0" smtClean="0"/>
              <a:t>Diz çıkığı, tanımlanmamış </a:t>
            </a:r>
            <a:r>
              <a:rPr lang="tr-TR" b="1" dirty="0" smtClean="0"/>
              <a:t>Tanımlanmamış</a:t>
            </a:r>
            <a:r>
              <a:rPr lang="tr-TR" dirty="0" smtClean="0"/>
              <a:t> diz çıkığı</a:t>
            </a:r>
            <a:endParaRPr lang="tr-TR" b="1" dirty="0" smtClean="0"/>
          </a:p>
          <a:p>
            <a:pPr>
              <a:buNone/>
            </a:pPr>
            <a:r>
              <a:rPr lang="tr-TR" b="1" dirty="0" smtClean="0"/>
              <a:t>S83.11  </a:t>
            </a:r>
            <a:r>
              <a:rPr lang="tr-TR" dirty="0" err="1" smtClean="0"/>
              <a:t>Tibia</a:t>
            </a:r>
            <a:r>
              <a:rPr lang="tr-TR" dirty="0" smtClean="0"/>
              <a:t> çıkığı, </a:t>
            </a:r>
            <a:r>
              <a:rPr lang="tr-TR" dirty="0" err="1" smtClean="0"/>
              <a:t>anterior</a:t>
            </a:r>
            <a:r>
              <a:rPr lang="tr-TR" dirty="0" smtClean="0"/>
              <a:t>,</a:t>
            </a:r>
            <a:r>
              <a:rPr lang="en-US" dirty="0" smtClean="0"/>
              <a:t> </a:t>
            </a:r>
            <a:r>
              <a:rPr lang="tr-TR" dirty="0" smtClean="0"/>
              <a:t>Spesifik </a:t>
            </a:r>
            <a:r>
              <a:rPr lang="tr-TR" dirty="0" err="1" smtClean="0"/>
              <a:t>proksimal</a:t>
            </a:r>
            <a:r>
              <a:rPr lang="tr-TR" dirty="0" smtClean="0"/>
              <a:t> uç</a:t>
            </a:r>
            <a:endParaRPr lang="tr-TR" b="1" dirty="0" smtClean="0"/>
          </a:p>
          <a:p>
            <a:pPr>
              <a:buNone/>
            </a:pPr>
            <a:r>
              <a:rPr lang="tr-TR" b="1" dirty="0" smtClean="0"/>
              <a:t>S83.12  </a:t>
            </a:r>
            <a:r>
              <a:rPr lang="tr-TR" dirty="0" err="1" smtClean="0"/>
              <a:t>Tibia</a:t>
            </a:r>
            <a:r>
              <a:rPr lang="tr-TR" dirty="0" smtClean="0"/>
              <a:t> çıkığı, </a:t>
            </a:r>
            <a:r>
              <a:rPr lang="tr-TR" dirty="0" err="1" smtClean="0"/>
              <a:t>posterior</a:t>
            </a:r>
            <a:r>
              <a:rPr lang="tr-TR" dirty="0" smtClean="0"/>
              <a:t>, Spesifik </a:t>
            </a:r>
            <a:r>
              <a:rPr lang="tr-TR" dirty="0" err="1" smtClean="0"/>
              <a:t>proksimal</a:t>
            </a:r>
            <a:r>
              <a:rPr lang="tr-TR" dirty="0" smtClean="0"/>
              <a:t> uç</a:t>
            </a:r>
            <a:endParaRPr lang="tr-TR" b="1" dirty="0" smtClean="0"/>
          </a:p>
          <a:p>
            <a:pPr>
              <a:buNone/>
            </a:pPr>
            <a:r>
              <a:rPr lang="tr-TR" b="1" dirty="0" smtClean="0"/>
              <a:t>S83.13  </a:t>
            </a:r>
            <a:r>
              <a:rPr lang="tr-TR" dirty="0" err="1" smtClean="0"/>
              <a:t>Tibia</a:t>
            </a:r>
            <a:r>
              <a:rPr lang="tr-TR" dirty="0" smtClean="0"/>
              <a:t> çıkığı, </a:t>
            </a:r>
            <a:r>
              <a:rPr lang="tr-TR" dirty="0" err="1" smtClean="0"/>
              <a:t>medial</a:t>
            </a:r>
            <a:r>
              <a:rPr lang="tr-TR" dirty="0" smtClean="0"/>
              <a:t>,</a:t>
            </a:r>
            <a:r>
              <a:rPr lang="en-US" dirty="0" smtClean="0"/>
              <a:t> </a:t>
            </a:r>
            <a:r>
              <a:rPr lang="tr-TR" dirty="0" smtClean="0"/>
              <a:t>Spesifik </a:t>
            </a:r>
            <a:r>
              <a:rPr lang="tr-TR" dirty="0" err="1" smtClean="0"/>
              <a:t>proksimal</a:t>
            </a:r>
            <a:r>
              <a:rPr lang="tr-TR" dirty="0" smtClean="0"/>
              <a:t> uç</a:t>
            </a:r>
            <a:endParaRPr lang="tr-TR" b="1" dirty="0" smtClean="0"/>
          </a:p>
          <a:p>
            <a:pPr>
              <a:buNone/>
            </a:pPr>
            <a:r>
              <a:rPr lang="tr-TR" b="1" dirty="0" smtClean="0"/>
              <a:t>S83.14  </a:t>
            </a:r>
            <a:r>
              <a:rPr lang="tr-TR" dirty="0" err="1" smtClean="0"/>
              <a:t>Tibia</a:t>
            </a:r>
            <a:r>
              <a:rPr lang="tr-TR" dirty="0" smtClean="0"/>
              <a:t> çıkığı, </a:t>
            </a:r>
            <a:r>
              <a:rPr lang="tr-TR" dirty="0" err="1" smtClean="0"/>
              <a:t>lateral</a:t>
            </a:r>
            <a:r>
              <a:rPr lang="en-US" dirty="0" smtClean="0"/>
              <a:t> </a:t>
            </a:r>
            <a:r>
              <a:rPr lang="tr-TR" dirty="0" smtClean="0"/>
              <a:t>Spesifik  </a:t>
            </a:r>
            <a:r>
              <a:rPr lang="tr-TR" dirty="0" err="1" smtClean="0"/>
              <a:t>proksimal</a:t>
            </a:r>
            <a:r>
              <a:rPr lang="tr-TR" dirty="0" smtClean="0"/>
              <a:t> uç</a:t>
            </a:r>
            <a:endParaRPr lang="tr-TR" b="1" dirty="0" smtClean="0"/>
          </a:p>
          <a:p>
            <a:pPr>
              <a:buNone/>
            </a:pPr>
            <a:r>
              <a:rPr lang="tr-TR" b="1" dirty="0" smtClean="0"/>
              <a:t>S83.18  Diğer </a:t>
            </a:r>
            <a:r>
              <a:rPr lang="tr-TR" dirty="0" smtClean="0"/>
              <a:t>diz çıkığı, başka yerde tanımlanmamış</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38</a:t>
            </a:fld>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12"/>
          <p:cNvPicPr>
            <a:picLocks noGrp="1" noChangeAspect="1" noChangeArrowheads="1"/>
          </p:cNvPicPr>
          <p:nvPr>
            <p:ph idx="1"/>
          </p:nvPr>
        </p:nvPicPr>
        <p:blipFill>
          <a:blip r:embed="rId2" cstate="print"/>
          <a:srcRect l="6461" t="9892" r="37653" b="21460"/>
          <a:stretch>
            <a:fillRect/>
          </a:stretch>
        </p:blipFill>
        <p:spPr bwMode="auto">
          <a:xfrm>
            <a:off x="4067944" y="1196752"/>
            <a:ext cx="4912753" cy="4886003"/>
          </a:xfrm>
          <a:prstGeom prst="rect">
            <a:avLst/>
          </a:prstGeom>
          <a:noFill/>
          <a:ln w="28575">
            <a:solidFill>
              <a:schemeClr val="tx1"/>
            </a:solidFill>
            <a:miter lim="800000"/>
            <a:headEnd/>
            <a:tailEnd/>
          </a:ln>
        </p:spPr>
      </p:pic>
      <p:sp>
        <p:nvSpPr>
          <p:cNvPr id="13" name="12 Slayt Numarası Yer Tutucusu"/>
          <p:cNvSpPr>
            <a:spLocks noGrp="1"/>
          </p:cNvSpPr>
          <p:nvPr>
            <p:ph type="sldNum" sz="quarter" idx="12"/>
          </p:nvPr>
        </p:nvSpPr>
        <p:spPr/>
        <p:txBody>
          <a:bodyPr/>
          <a:lstStyle/>
          <a:p>
            <a:fld id="{D726C5DE-125C-4382-BB41-26E19ABBDBAA}" type="slidenum">
              <a:rPr lang="tr-TR" smtClean="0"/>
              <a:pPr/>
              <a:t>39</a:t>
            </a:fld>
            <a:endParaRPr lang="tr-TR"/>
          </a:p>
        </p:txBody>
      </p:sp>
      <p:sp>
        <p:nvSpPr>
          <p:cNvPr id="5" name="Text Box 3"/>
          <p:cNvSpPr txBox="1">
            <a:spLocks noChangeArrowheads="1"/>
          </p:cNvSpPr>
          <p:nvPr/>
        </p:nvSpPr>
        <p:spPr bwMode="auto">
          <a:xfrm>
            <a:off x="323528" y="1268760"/>
            <a:ext cx="2484437" cy="649287"/>
          </a:xfrm>
          <a:prstGeom prst="rect">
            <a:avLst/>
          </a:prstGeom>
          <a:solidFill>
            <a:srgbClr val="FFCCCC"/>
          </a:solidFill>
          <a:ln w="9525">
            <a:solidFill>
              <a:schemeClr val="tx1"/>
            </a:solidFill>
            <a:miter lim="800000"/>
            <a:headEnd/>
            <a:tailEnd/>
          </a:ln>
        </p:spPr>
        <p:txBody>
          <a:bodyPr>
            <a:spAutoFit/>
          </a:bodyPr>
          <a:lstStyle/>
          <a:p>
            <a:pPr algn="l"/>
            <a:r>
              <a:rPr lang="tr-TR" sz="1200" b="1" dirty="0">
                <a:latin typeface="Tahoma" pitchFamily="34" charset="0"/>
              </a:rPr>
              <a:t>Siyah metin kutusu</a:t>
            </a:r>
            <a:r>
              <a:rPr lang="en-US" sz="1200" b="1" dirty="0">
                <a:latin typeface="Tahoma" pitchFamily="34" charset="0"/>
              </a:rPr>
              <a:t> – </a:t>
            </a:r>
            <a:r>
              <a:rPr lang="tr-TR" sz="1200" dirty="0">
                <a:latin typeface="Tahoma" pitchFamily="34" charset="0"/>
              </a:rPr>
              <a:t>Geçerli olmayan </a:t>
            </a:r>
            <a:r>
              <a:rPr lang="en-US" sz="1200" dirty="0">
                <a:latin typeface="Tahoma" pitchFamily="34" charset="0"/>
              </a:rPr>
              <a:t>3</a:t>
            </a:r>
            <a:r>
              <a:rPr lang="tr-TR" sz="1200" dirty="0">
                <a:latin typeface="Tahoma" pitchFamily="34" charset="0"/>
              </a:rPr>
              <a:t>’üncü </a:t>
            </a:r>
            <a:r>
              <a:rPr lang="en-US" sz="1200" dirty="0">
                <a:latin typeface="Tahoma" pitchFamily="34" charset="0"/>
              </a:rPr>
              <a:t> </a:t>
            </a:r>
            <a:r>
              <a:rPr lang="tr-TR" sz="1200" dirty="0" err="1">
                <a:latin typeface="Tahoma" pitchFamily="34" charset="0"/>
              </a:rPr>
              <a:t>kırılım</a:t>
            </a:r>
            <a:r>
              <a:rPr lang="en-US" sz="1200" dirty="0">
                <a:latin typeface="Tahoma" pitchFamily="34" charset="0"/>
              </a:rPr>
              <a:t> </a:t>
            </a:r>
            <a:r>
              <a:rPr lang="tr-TR" sz="1200" dirty="0">
                <a:latin typeface="Tahoma" pitchFamily="34" charset="0"/>
              </a:rPr>
              <a:t>seviyesindeki kodlar</a:t>
            </a:r>
            <a:endParaRPr lang="en-US" sz="1200" dirty="0">
              <a:latin typeface="Tahoma" pitchFamily="34" charset="0"/>
            </a:endParaRPr>
          </a:p>
        </p:txBody>
      </p:sp>
      <p:sp>
        <p:nvSpPr>
          <p:cNvPr id="6" name="AutoShape 5"/>
          <p:cNvSpPr>
            <a:spLocks/>
          </p:cNvSpPr>
          <p:nvPr/>
        </p:nvSpPr>
        <p:spPr bwMode="auto">
          <a:xfrm>
            <a:off x="2555875" y="4868863"/>
            <a:ext cx="720725" cy="1079500"/>
          </a:xfrm>
          <a:prstGeom prst="leftBrace">
            <a:avLst>
              <a:gd name="adj1" fmla="val 12482"/>
              <a:gd name="adj2" fmla="val 50000"/>
            </a:avLst>
          </a:prstGeom>
          <a:noFill/>
          <a:ln w="9525">
            <a:solidFill>
              <a:schemeClr val="tx1"/>
            </a:solidFill>
            <a:round/>
            <a:headEnd/>
            <a:tailEnd/>
          </a:ln>
        </p:spPr>
        <p:txBody>
          <a:bodyPr anchor="ctr">
            <a:spAutoFit/>
          </a:bodyPr>
          <a:lstStyle/>
          <a:p>
            <a:endParaRPr lang="tr-TR"/>
          </a:p>
        </p:txBody>
      </p:sp>
      <p:sp>
        <p:nvSpPr>
          <p:cNvPr id="7" name="Text Box 6"/>
          <p:cNvSpPr txBox="1">
            <a:spLocks noChangeArrowheads="1"/>
          </p:cNvSpPr>
          <p:nvPr/>
        </p:nvSpPr>
        <p:spPr bwMode="auto">
          <a:xfrm>
            <a:off x="1187450" y="3789363"/>
            <a:ext cx="1368425" cy="466725"/>
          </a:xfrm>
          <a:prstGeom prst="rect">
            <a:avLst/>
          </a:prstGeom>
          <a:solidFill>
            <a:srgbClr val="FFCCCC"/>
          </a:solidFill>
          <a:ln w="9525">
            <a:solidFill>
              <a:schemeClr val="tx1"/>
            </a:solidFill>
            <a:miter lim="800000"/>
            <a:headEnd/>
            <a:tailEnd/>
          </a:ln>
        </p:spPr>
        <p:txBody>
          <a:bodyPr>
            <a:spAutoFit/>
          </a:bodyPr>
          <a:lstStyle/>
          <a:p>
            <a:pPr>
              <a:spcBef>
                <a:spcPct val="50000"/>
              </a:spcBef>
            </a:pPr>
            <a:r>
              <a:rPr lang="tr-TR" sz="1200">
                <a:latin typeface="Tahoma" pitchFamily="34" charset="0"/>
              </a:rPr>
              <a:t>Geçerli </a:t>
            </a:r>
            <a:r>
              <a:rPr lang="en-US" sz="1200">
                <a:latin typeface="Tahoma" pitchFamily="34" charset="0"/>
              </a:rPr>
              <a:t> 5</a:t>
            </a:r>
            <a:r>
              <a:rPr lang="tr-TR" sz="1200">
                <a:latin typeface="Tahoma" pitchFamily="34" charset="0"/>
              </a:rPr>
              <a:t>’inci</a:t>
            </a:r>
            <a:r>
              <a:rPr lang="en-US" sz="1200">
                <a:latin typeface="Tahoma" pitchFamily="34" charset="0"/>
              </a:rPr>
              <a:t> </a:t>
            </a:r>
            <a:r>
              <a:rPr lang="tr-TR" sz="1200">
                <a:latin typeface="Tahoma" pitchFamily="34" charset="0"/>
              </a:rPr>
              <a:t>kırılım</a:t>
            </a:r>
            <a:r>
              <a:rPr lang="en-US" sz="1200">
                <a:latin typeface="Tahoma" pitchFamily="34" charset="0"/>
              </a:rPr>
              <a:t> </a:t>
            </a:r>
            <a:r>
              <a:rPr lang="tr-TR" sz="1200">
                <a:latin typeface="Tahoma" pitchFamily="34" charset="0"/>
              </a:rPr>
              <a:t>kodları</a:t>
            </a:r>
            <a:endParaRPr lang="en-US" sz="1200">
              <a:latin typeface="Tahoma" pitchFamily="34" charset="0"/>
            </a:endParaRPr>
          </a:p>
        </p:txBody>
      </p:sp>
      <p:sp>
        <p:nvSpPr>
          <p:cNvPr id="8" name="Text Box 7"/>
          <p:cNvSpPr txBox="1">
            <a:spLocks noChangeArrowheads="1"/>
          </p:cNvSpPr>
          <p:nvPr/>
        </p:nvSpPr>
        <p:spPr bwMode="auto">
          <a:xfrm>
            <a:off x="1187450" y="5084763"/>
            <a:ext cx="1366838" cy="466725"/>
          </a:xfrm>
          <a:prstGeom prst="rect">
            <a:avLst/>
          </a:prstGeom>
          <a:solidFill>
            <a:srgbClr val="FFCCCC"/>
          </a:solidFill>
          <a:ln w="9525">
            <a:solidFill>
              <a:schemeClr val="tx1"/>
            </a:solidFill>
            <a:miter lim="800000"/>
            <a:headEnd/>
            <a:tailEnd/>
          </a:ln>
        </p:spPr>
        <p:txBody>
          <a:bodyPr>
            <a:spAutoFit/>
          </a:bodyPr>
          <a:lstStyle/>
          <a:p>
            <a:pPr>
              <a:spcBef>
                <a:spcPct val="50000"/>
              </a:spcBef>
            </a:pPr>
            <a:r>
              <a:rPr lang="tr-TR" sz="1200" dirty="0">
                <a:latin typeface="Tahoma" pitchFamily="34" charset="0"/>
              </a:rPr>
              <a:t>Geçerli</a:t>
            </a:r>
            <a:r>
              <a:rPr lang="en-US" sz="1200" dirty="0">
                <a:latin typeface="Tahoma" pitchFamily="34" charset="0"/>
              </a:rPr>
              <a:t> 4</a:t>
            </a:r>
            <a:r>
              <a:rPr lang="tr-TR" sz="1200" dirty="0">
                <a:latin typeface="Tahoma" pitchFamily="34" charset="0"/>
              </a:rPr>
              <a:t>’üncü</a:t>
            </a:r>
            <a:r>
              <a:rPr lang="en-US" sz="1200" dirty="0">
                <a:latin typeface="Tahoma" pitchFamily="34" charset="0"/>
              </a:rPr>
              <a:t> </a:t>
            </a:r>
            <a:r>
              <a:rPr lang="tr-TR" sz="1200" dirty="0" err="1">
                <a:latin typeface="Tahoma" pitchFamily="34" charset="0"/>
              </a:rPr>
              <a:t>kırılım</a:t>
            </a:r>
            <a:r>
              <a:rPr lang="en-US" sz="1200" dirty="0">
                <a:latin typeface="Tahoma" pitchFamily="34" charset="0"/>
              </a:rPr>
              <a:t> </a:t>
            </a:r>
            <a:r>
              <a:rPr lang="tr-TR" sz="1200" dirty="0">
                <a:latin typeface="Tahoma" pitchFamily="34" charset="0"/>
              </a:rPr>
              <a:t>kodları</a:t>
            </a:r>
            <a:endParaRPr lang="en-US" sz="1200" dirty="0">
              <a:latin typeface="Tahoma" pitchFamily="34" charset="0"/>
            </a:endParaRPr>
          </a:p>
        </p:txBody>
      </p:sp>
      <p:sp>
        <p:nvSpPr>
          <p:cNvPr id="9" name="AutoShape 4"/>
          <p:cNvSpPr>
            <a:spLocks/>
          </p:cNvSpPr>
          <p:nvPr/>
        </p:nvSpPr>
        <p:spPr bwMode="auto">
          <a:xfrm>
            <a:off x="2627313" y="3573463"/>
            <a:ext cx="719137" cy="1152525"/>
          </a:xfrm>
          <a:prstGeom prst="leftBrace">
            <a:avLst>
              <a:gd name="adj1" fmla="val 13355"/>
              <a:gd name="adj2" fmla="val 50000"/>
            </a:avLst>
          </a:prstGeom>
          <a:noFill/>
          <a:ln w="9525">
            <a:solidFill>
              <a:schemeClr val="tx1"/>
            </a:solidFill>
            <a:round/>
            <a:headEnd/>
            <a:tailEnd/>
          </a:ln>
        </p:spPr>
        <p:txBody>
          <a:bodyPr anchor="ctr">
            <a:spAutoFit/>
          </a:bodyPr>
          <a:lstStyle/>
          <a:p>
            <a:endParaRPr lang="tr-TR"/>
          </a:p>
        </p:txBody>
      </p:sp>
      <p:sp>
        <p:nvSpPr>
          <p:cNvPr id="10" name="Text Box 8"/>
          <p:cNvSpPr txBox="1">
            <a:spLocks noChangeArrowheads="1"/>
          </p:cNvSpPr>
          <p:nvPr/>
        </p:nvSpPr>
        <p:spPr bwMode="auto">
          <a:xfrm>
            <a:off x="179388" y="2420938"/>
            <a:ext cx="2700337" cy="649287"/>
          </a:xfrm>
          <a:prstGeom prst="rect">
            <a:avLst/>
          </a:prstGeom>
          <a:solidFill>
            <a:srgbClr val="FFCCCC"/>
          </a:solidFill>
          <a:ln w="9525">
            <a:solidFill>
              <a:schemeClr val="tx1"/>
            </a:solidFill>
            <a:miter lim="800000"/>
            <a:headEnd/>
            <a:tailEnd/>
          </a:ln>
        </p:spPr>
        <p:txBody>
          <a:bodyPr>
            <a:spAutoFit/>
          </a:bodyPr>
          <a:lstStyle/>
          <a:p>
            <a:pPr>
              <a:spcBef>
                <a:spcPct val="50000"/>
              </a:spcBef>
            </a:pPr>
            <a:r>
              <a:rPr lang="en-US" sz="1200" b="1">
                <a:latin typeface="Tahoma" pitchFamily="34" charset="0"/>
              </a:rPr>
              <a:t>Gr</a:t>
            </a:r>
            <a:r>
              <a:rPr lang="tr-TR" sz="1200" b="1">
                <a:latin typeface="Tahoma" pitchFamily="34" charset="0"/>
              </a:rPr>
              <a:t>i</a:t>
            </a:r>
            <a:r>
              <a:rPr lang="en-US" sz="1200" b="1">
                <a:latin typeface="Tahoma" pitchFamily="34" charset="0"/>
              </a:rPr>
              <a:t> </a:t>
            </a:r>
            <a:r>
              <a:rPr lang="tr-TR" sz="1200" b="1">
                <a:latin typeface="Tahoma" pitchFamily="34" charset="0"/>
              </a:rPr>
              <a:t>metin kutusu</a:t>
            </a:r>
            <a:r>
              <a:rPr lang="en-US" sz="1200">
                <a:latin typeface="Tahoma" pitchFamily="34" charset="0"/>
              </a:rPr>
              <a:t> – </a:t>
            </a:r>
            <a:r>
              <a:rPr lang="tr-TR" sz="1200">
                <a:latin typeface="Tahoma" pitchFamily="34" charset="0"/>
              </a:rPr>
              <a:t>geçerli olmayan </a:t>
            </a:r>
            <a:r>
              <a:rPr lang="en-US" sz="1200">
                <a:latin typeface="Tahoma" pitchFamily="34" charset="0"/>
              </a:rPr>
              <a:t>4</a:t>
            </a:r>
            <a:r>
              <a:rPr lang="tr-TR" sz="1200">
                <a:latin typeface="Tahoma" pitchFamily="34" charset="0"/>
              </a:rPr>
              <a:t>’üncü kırılım</a:t>
            </a:r>
            <a:r>
              <a:rPr lang="en-US" sz="1200">
                <a:latin typeface="Tahoma" pitchFamily="34" charset="0"/>
              </a:rPr>
              <a:t> </a:t>
            </a:r>
            <a:r>
              <a:rPr lang="tr-TR" sz="1200">
                <a:latin typeface="Tahoma" pitchFamily="34" charset="0"/>
              </a:rPr>
              <a:t>seviyesindeki kodlar</a:t>
            </a:r>
            <a:endParaRPr lang="en-US" sz="1200">
              <a:latin typeface="Tahoma" pitchFamily="34" charset="0"/>
            </a:endParaRPr>
          </a:p>
        </p:txBody>
      </p:sp>
      <p:sp>
        <p:nvSpPr>
          <p:cNvPr id="11" name="Line 10"/>
          <p:cNvSpPr>
            <a:spLocks noChangeShapeType="1"/>
          </p:cNvSpPr>
          <p:nvPr/>
        </p:nvSpPr>
        <p:spPr bwMode="auto">
          <a:xfrm>
            <a:off x="2987824" y="1412776"/>
            <a:ext cx="647700" cy="0"/>
          </a:xfrm>
          <a:prstGeom prst="line">
            <a:avLst/>
          </a:prstGeom>
          <a:noFill/>
          <a:ln w="9525">
            <a:solidFill>
              <a:schemeClr val="tx1"/>
            </a:solidFill>
            <a:round/>
            <a:headEnd/>
            <a:tailEnd type="triangle" w="med" len="med"/>
          </a:ln>
        </p:spPr>
        <p:txBody>
          <a:bodyPr>
            <a:spAutoFit/>
          </a:bodyPr>
          <a:lstStyle/>
          <a:p>
            <a:endParaRPr lang="tr-TR"/>
          </a:p>
        </p:txBody>
      </p:sp>
      <p:sp>
        <p:nvSpPr>
          <p:cNvPr id="12" name="Line 9"/>
          <p:cNvSpPr>
            <a:spLocks noChangeShapeType="1"/>
          </p:cNvSpPr>
          <p:nvPr/>
        </p:nvSpPr>
        <p:spPr bwMode="auto">
          <a:xfrm>
            <a:off x="2987675" y="2565400"/>
            <a:ext cx="576263" cy="0"/>
          </a:xfrm>
          <a:prstGeom prst="line">
            <a:avLst/>
          </a:prstGeom>
          <a:noFill/>
          <a:ln w="9525">
            <a:solidFill>
              <a:schemeClr val="tx1"/>
            </a:solidFill>
            <a:round/>
            <a:headEnd/>
            <a:tailEnd type="triangle" w="med" len="med"/>
          </a:ln>
        </p:spPr>
        <p:txBody>
          <a:bodyPr>
            <a:spAutoFit/>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6"/>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499"/>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11"/>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p:bldP spid="7" grpId="0" animBg="1" autoUpdateAnimBg="0"/>
      <p:bldP spid="8" grpId="0" animBg="1" autoUpdateAnimBg="0"/>
      <p:bldP spid="9" grpId="0" animBg="1"/>
      <p:bldP spid="10" grpId="0" animBg="1" autoUpdateAnimBg="0"/>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dirty="0" smtClean="0">
                <a:solidFill>
                  <a:srgbClr val="FF0000"/>
                </a:solidFill>
              </a:rPr>
              <a:t>Tıbbi kayıtlardan yapılan bu kodlamanın faydaları;</a:t>
            </a:r>
          </a:p>
          <a:p>
            <a:pPr>
              <a:buClr>
                <a:srgbClr val="66FF66"/>
              </a:buClr>
              <a:buNone/>
            </a:pPr>
            <a:r>
              <a:rPr lang="tr-TR" dirty="0" smtClean="0">
                <a:latin typeface="Arial Narrow" pitchFamily="34" charset="0"/>
              </a:rPr>
              <a:t>1)Farklı ülkelerde, farklı sağlık kuruluşlarında toplanan </a:t>
            </a:r>
            <a:r>
              <a:rPr lang="tr-TR" dirty="0" err="1" smtClean="0">
                <a:latin typeface="Arial Narrow" pitchFamily="34" charset="0"/>
              </a:rPr>
              <a:t>mortalite</a:t>
            </a:r>
            <a:r>
              <a:rPr lang="tr-TR" dirty="0" smtClean="0">
                <a:latin typeface="Arial Narrow" pitchFamily="34" charset="0"/>
              </a:rPr>
              <a:t>, </a:t>
            </a:r>
            <a:r>
              <a:rPr lang="tr-TR" dirty="0" err="1" smtClean="0">
                <a:latin typeface="Arial Narrow" pitchFamily="34" charset="0"/>
              </a:rPr>
              <a:t>morbidite</a:t>
            </a:r>
            <a:r>
              <a:rPr lang="tr-TR" dirty="0" smtClean="0">
                <a:latin typeface="Arial Narrow" pitchFamily="34" charset="0"/>
              </a:rPr>
              <a:t> ve işlemlerin karşılaştırılmasında</a:t>
            </a:r>
          </a:p>
          <a:p>
            <a:pPr>
              <a:buClr>
                <a:srgbClr val="66FF66"/>
              </a:buClr>
              <a:buNone/>
            </a:pPr>
            <a:r>
              <a:rPr lang="tr-TR" dirty="0" smtClean="0">
                <a:latin typeface="Arial Narrow" pitchFamily="34" charset="0"/>
              </a:rPr>
              <a:t>2)Sağlık politikalarının geliştirilmesinde </a:t>
            </a:r>
          </a:p>
          <a:p>
            <a:pPr>
              <a:buClr>
                <a:srgbClr val="66FF66"/>
              </a:buClr>
              <a:buNone/>
            </a:pPr>
            <a:r>
              <a:rPr lang="tr-TR" dirty="0" smtClean="0">
                <a:latin typeface="Arial Narrow" pitchFamily="34" charset="0"/>
              </a:rPr>
              <a:t>3)Araştırmalarda</a:t>
            </a:r>
          </a:p>
          <a:p>
            <a:pPr>
              <a:buClr>
                <a:srgbClr val="66FF66"/>
              </a:buClr>
              <a:buNone/>
            </a:pPr>
            <a:r>
              <a:rPr lang="tr-TR" dirty="0" smtClean="0">
                <a:latin typeface="Arial Narrow" pitchFamily="34" charset="0"/>
              </a:rPr>
              <a:t>4)Planlamada</a:t>
            </a:r>
            <a:r>
              <a:rPr lang="tr-TR" dirty="0" smtClean="0"/>
              <a:t>  </a:t>
            </a:r>
          </a:p>
          <a:p>
            <a:endParaRPr lang="tr-TR" dirty="0"/>
          </a:p>
        </p:txBody>
      </p:sp>
      <p:sp>
        <p:nvSpPr>
          <p:cNvPr id="4" name="3 Slayt Numarası Yer Tutucusu"/>
          <p:cNvSpPr>
            <a:spLocks noGrp="1"/>
          </p:cNvSpPr>
          <p:nvPr>
            <p:ph type="sldNum" sz="quarter" idx="12"/>
          </p:nvPr>
        </p:nvSpPr>
        <p:spPr/>
        <p:txBody>
          <a:bodyPr>
            <a:normAutofit/>
          </a:bodyPr>
          <a:lstStyle/>
          <a:p>
            <a:fld id="{D726C5DE-125C-4382-BB41-26E19ABBDBAA}" type="slidenum">
              <a:rPr lang="tr-TR" smtClean="0"/>
              <a:pPr/>
              <a:t>4</a:t>
            </a:fld>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2" cstate="print"/>
          <a:srcRect b="5901"/>
          <a:stretch>
            <a:fillRect/>
          </a:stretch>
        </p:blipFill>
        <p:spPr bwMode="auto">
          <a:xfrm>
            <a:off x="1" y="0"/>
            <a:ext cx="9143999"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D726C5DE-125C-4382-BB41-26E19ABBDBAA}" type="slidenum">
              <a:rPr lang="tr-TR" smtClean="0"/>
              <a:pPr/>
              <a:t>40</a:t>
            </a:fld>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4" name="Picture 2"/>
          <p:cNvPicPr>
            <a:picLocks noGrp="1" noChangeAspect="1" noChangeArrowheads="1"/>
          </p:cNvPicPr>
          <p:nvPr>
            <p:ph idx="1"/>
          </p:nvPr>
        </p:nvPicPr>
        <p:blipFill>
          <a:blip r:embed="rId2" cstate="print"/>
          <a:srcRect b="4851"/>
          <a:stretch>
            <a:fillRect/>
          </a:stretch>
        </p:blipFill>
        <p:spPr bwMode="auto">
          <a:xfrm>
            <a:off x="1" y="0"/>
            <a:ext cx="9143999"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D726C5DE-125C-4382-BB41-26E19ABBDBAA}" type="slidenum">
              <a:rPr lang="tr-TR" smtClean="0"/>
              <a:pPr/>
              <a:t>41</a:t>
            </a:fld>
            <a:endParaRPr 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Tabular Liste Kullanımında Kurallar</a:t>
            </a:r>
            <a:endParaRPr lang="tr-TR" dirty="0">
              <a:solidFill>
                <a:srgbClr val="FF0000"/>
              </a:solidFill>
            </a:endParaRPr>
          </a:p>
        </p:txBody>
      </p:sp>
      <p:sp>
        <p:nvSpPr>
          <p:cNvPr id="3" name="2 İçerik Yer Tutucusu"/>
          <p:cNvSpPr>
            <a:spLocks noGrp="1"/>
          </p:cNvSpPr>
          <p:nvPr>
            <p:ph idx="1"/>
          </p:nvPr>
        </p:nvSpPr>
        <p:spPr/>
        <p:txBody>
          <a:bodyPr>
            <a:normAutofit/>
          </a:bodyPr>
          <a:lstStyle/>
          <a:p>
            <a:pPr lvl="1">
              <a:buNone/>
            </a:pPr>
            <a:r>
              <a:rPr lang="tr-TR" dirty="0" smtClean="0"/>
              <a:t>Tabular listede kodlayıcılara Yön veren açıklamalar yer almaktadır. </a:t>
            </a:r>
          </a:p>
          <a:p>
            <a:pPr lvl="1">
              <a:buFont typeface="Wingdings" pitchFamily="2" charset="2"/>
              <a:buChar char="Ø"/>
            </a:pPr>
            <a:r>
              <a:rPr lang="tr-TR" i="1" dirty="0" smtClean="0"/>
              <a:t>Ayrıca kodlayın</a:t>
            </a:r>
            <a:r>
              <a:rPr lang="tr-TR" dirty="0" smtClean="0"/>
              <a:t>…, </a:t>
            </a:r>
            <a:r>
              <a:rPr lang="tr-TR" i="1" dirty="0" smtClean="0"/>
              <a:t>Ek kod kullanın</a:t>
            </a:r>
            <a:r>
              <a:rPr lang="tr-TR" dirty="0" smtClean="0"/>
              <a:t>… </a:t>
            </a:r>
          </a:p>
          <a:p>
            <a:pPr lvl="1">
              <a:buFont typeface="Wingdings" pitchFamily="2" charset="2"/>
              <a:buChar char="Ø"/>
            </a:pPr>
            <a:r>
              <a:rPr lang="tr-TR" dirty="0" smtClean="0"/>
              <a:t>- bu açıklamalar, durum veya neden var olduğu veya bilindiği zaman ek kodun atanması gerektiği anlamına gelmektedir.</a:t>
            </a:r>
          </a:p>
          <a:p>
            <a:pPr lvl="1">
              <a:buClr>
                <a:srgbClr val="66FF66"/>
              </a:buClr>
              <a:buNone/>
            </a:pPr>
            <a:endParaRPr lang="tr-TR" dirty="0" smtClean="0"/>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42</a:t>
            </a:fld>
            <a:endParaRPr lang="tr-T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srcRect b="4851"/>
          <a:stretch>
            <a:fillRect/>
          </a:stretch>
        </p:blipFill>
        <p:spPr bwMode="auto">
          <a:xfrm>
            <a:off x="1" y="0"/>
            <a:ext cx="9143999" cy="68580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D726C5DE-125C-4382-BB41-26E19ABBDBAA}" type="slidenum">
              <a:rPr lang="tr-TR" smtClean="0"/>
              <a:pPr/>
              <a:t>43</a:t>
            </a:fld>
            <a:endParaRPr lang="tr-T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Tabular Liste Kullanımında Kurallar </a:t>
            </a:r>
            <a:endParaRPr lang="tr-TR" dirty="0">
              <a:solidFill>
                <a:srgbClr val="FF0000"/>
              </a:solidFill>
            </a:endParaRPr>
          </a:p>
        </p:txBody>
      </p:sp>
      <p:sp>
        <p:nvSpPr>
          <p:cNvPr id="3" name="2 İçerik Yer Tutucusu"/>
          <p:cNvSpPr>
            <a:spLocks noGrp="1"/>
          </p:cNvSpPr>
          <p:nvPr>
            <p:ph idx="1"/>
          </p:nvPr>
        </p:nvSpPr>
        <p:spPr/>
        <p:txBody>
          <a:bodyPr/>
          <a:lstStyle/>
          <a:p>
            <a:pPr lvl="1">
              <a:spcBef>
                <a:spcPct val="30000"/>
              </a:spcBef>
              <a:buNone/>
            </a:pPr>
            <a:r>
              <a:rPr lang="tr-TR" dirty="0" smtClean="0">
                <a:solidFill>
                  <a:srgbClr val="7030A0"/>
                </a:solidFill>
              </a:rPr>
              <a:t>† Hançer simgesi </a:t>
            </a:r>
          </a:p>
          <a:p>
            <a:pPr lvl="2">
              <a:spcBef>
                <a:spcPct val="30000"/>
              </a:spcBef>
            </a:pPr>
            <a:r>
              <a:rPr lang="tr-TR" sz="2800" dirty="0" smtClean="0"/>
              <a:t>Bir hastalığın </a:t>
            </a:r>
            <a:r>
              <a:rPr lang="tr-TR" sz="2800" dirty="0" smtClean="0">
                <a:solidFill>
                  <a:srgbClr val="FF0000"/>
                </a:solidFill>
              </a:rPr>
              <a:t>etiyolojisini veya altta yapan sebebini </a:t>
            </a:r>
            <a:r>
              <a:rPr lang="tr-TR" sz="2800" dirty="0" smtClean="0"/>
              <a:t>açıklayan kodu belirtir, daima uygun belirti kodu ile sıralanmış olmalıdır </a:t>
            </a:r>
          </a:p>
          <a:p>
            <a:pPr lvl="1">
              <a:spcBef>
                <a:spcPct val="30000"/>
              </a:spcBef>
              <a:buNone/>
            </a:pPr>
            <a:r>
              <a:rPr lang="tr-TR" dirty="0" smtClean="0">
                <a:solidFill>
                  <a:srgbClr val="7030A0"/>
                </a:solidFill>
              </a:rPr>
              <a:t>* Yıldız simgesi</a:t>
            </a:r>
          </a:p>
          <a:p>
            <a:pPr lvl="2">
              <a:spcBef>
                <a:spcPct val="30000"/>
              </a:spcBef>
            </a:pPr>
            <a:r>
              <a:rPr lang="tr-TR" sz="2800" dirty="0" smtClean="0"/>
              <a:t>Bir hastalığın </a:t>
            </a:r>
            <a:r>
              <a:rPr lang="tr-TR" sz="2800" dirty="0" smtClean="0">
                <a:solidFill>
                  <a:srgbClr val="FF0000"/>
                </a:solidFill>
              </a:rPr>
              <a:t>belirtisini</a:t>
            </a:r>
            <a:r>
              <a:rPr lang="tr-TR" sz="2800" dirty="0" smtClean="0"/>
              <a:t> açıklayan kodu belirtir ve daima uygun etiyoloji kodu ile birlikte atanmalıdır </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44</a:t>
            </a:fld>
            <a:endParaRPr lang="tr-T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Tabular Liste Kullanımında </a:t>
            </a:r>
            <a:br>
              <a:rPr lang="tr-TR" dirty="0" smtClean="0">
                <a:solidFill>
                  <a:srgbClr val="FF0000"/>
                </a:solidFill>
              </a:rPr>
            </a:br>
            <a:r>
              <a:rPr lang="tr-TR" dirty="0" smtClean="0">
                <a:solidFill>
                  <a:srgbClr val="FF0000"/>
                </a:solidFill>
              </a:rPr>
              <a:t> Sözcükler ve Kısaltmalar</a:t>
            </a:r>
            <a:endParaRPr lang="tr-TR" dirty="0">
              <a:solidFill>
                <a:srgbClr val="FF0000"/>
              </a:solidFill>
            </a:endParaRPr>
          </a:p>
        </p:txBody>
      </p:sp>
      <p:sp>
        <p:nvSpPr>
          <p:cNvPr id="3" name="2 İçerik Yer Tutucusu"/>
          <p:cNvSpPr>
            <a:spLocks noGrp="1"/>
          </p:cNvSpPr>
          <p:nvPr>
            <p:ph idx="1"/>
          </p:nvPr>
        </p:nvSpPr>
        <p:spPr>
          <a:xfrm>
            <a:off x="1435608" y="1447800"/>
            <a:ext cx="7498080" cy="3997424"/>
          </a:xfrm>
        </p:spPr>
        <p:txBody>
          <a:bodyPr/>
          <a:lstStyle/>
          <a:p>
            <a:pPr lvl="1">
              <a:buNone/>
            </a:pPr>
            <a:r>
              <a:rPr lang="tr-TR" sz="2400" b="1" dirty="0" smtClean="0">
                <a:solidFill>
                  <a:srgbClr val="7030A0"/>
                </a:solidFill>
              </a:rPr>
              <a:t>NEC  (Not </a:t>
            </a:r>
            <a:r>
              <a:rPr lang="tr-TR" sz="2400" b="1" dirty="0" err="1" smtClean="0">
                <a:solidFill>
                  <a:srgbClr val="7030A0"/>
                </a:solidFill>
              </a:rPr>
              <a:t>elsewhere</a:t>
            </a:r>
            <a:r>
              <a:rPr lang="tr-TR" sz="2400" b="1" dirty="0" smtClean="0">
                <a:solidFill>
                  <a:srgbClr val="7030A0"/>
                </a:solidFill>
              </a:rPr>
              <a:t> </a:t>
            </a:r>
            <a:r>
              <a:rPr lang="tr-TR" sz="2400" b="1" dirty="0" err="1" smtClean="0">
                <a:solidFill>
                  <a:srgbClr val="7030A0"/>
                </a:solidFill>
              </a:rPr>
              <a:t>classified</a:t>
            </a:r>
            <a:r>
              <a:rPr lang="tr-TR" sz="2400" b="1" dirty="0" smtClean="0">
                <a:solidFill>
                  <a:srgbClr val="7030A0"/>
                </a:solidFill>
              </a:rPr>
              <a:t>) </a:t>
            </a:r>
          </a:p>
          <a:p>
            <a:pPr lvl="1">
              <a:buNone/>
            </a:pPr>
            <a:r>
              <a:rPr lang="tr-TR" sz="2400" b="1" dirty="0" smtClean="0">
                <a:solidFill>
                  <a:srgbClr val="7030A0"/>
                </a:solidFill>
              </a:rPr>
              <a:t>Başka yerde sınıflanmamış</a:t>
            </a:r>
          </a:p>
          <a:p>
            <a:pPr lvl="1">
              <a:buFont typeface="Wingdings" pitchFamily="2" charset="2"/>
              <a:buChar char="Ø"/>
            </a:pPr>
            <a:r>
              <a:rPr lang="tr-TR" sz="2400" dirty="0" smtClean="0"/>
              <a:t>Sınıflamada başka, daha iyi veya daha spesifik bir kod bulunacağı konusunda kodlayanı uyarmak için kod ve kategori başlıklarında kullanılmaktadır.</a:t>
            </a:r>
          </a:p>
          <a:p>
            <a:pPr lvl="1">
              <a:buClr>
                <a:srgbClr val="66FF66"/>
              </a:buClr>
              <a:buFont typeface="Wingdings" pitchFamily="2" charset="2"/>
              <a:buChar char="Ø"/>
            </a:pPr>
            <a:r>
              <a:rPr lang="tr-TR" sz="2400" dirty="0" smtClean="0"/>
              <a:t>Eğer durum hakkında daha kesin bilgiler varsa, o zaman daha spesifik bir koda bakılmalıdır.</a:t>
            </a:r>
          </a:p>
          <a:p>
            <a:endParaRPr lang="tr-TR" dirty="0"/>
          </a:p>
        </p:txBody>
      </p:sp>
      <p:sp>
        <p:nvSpPr>
          <p:cNvPr id="5" name="4 Slayt Numarası Yer Tutucusu"/>
          <p:cNvSpPr>
            <a:spLocks noGrp="1"/>
          </p:cNvSpPr>
          <p:nvPr>
            <p:ph type="sldNum" sz="quarter" idx="12"/>
          </p:nvPr>
        </p:nvSpPr>
        <p:spPr/>
        <p:txBody>
          <a:bodyPr/>
          <a:lstStyle/>
          <a:p>
            <a:fld id="{D726C5DE-125C-4382-BB41-26E19ABBDBAA}" type="slidenum">
              <a:rPr lang="tr-TR" smtClean="0"/>
              <a:pPr/>
              <a:t>45</a:t>
            </a:fld>
            <a:endParaRPr lang="tr-TR"/>
          </a:p>
        </p:txBody>
      </p:sp>
      <p:pic>
        <p:nvPicPr>
          <p:cNvPr id="4" name="Picture 4"/>
          <p:cNvPicPr>
            <a:picLocks noChangeAspect="1" noChangeArrowheads="1"/>
          </p:cNvPicPr>
          <p:nvPr/>
        </p:nvPicPr>
        <p:blipFill>
          <a:blip r:embed="rId2" cstate="print"/>
          <a:srcRect l="16020" t="11615" r="6461" b="46069"/>
          <a:stretch>
            <a:fillRect/>
          </a:stretch>
        </p:blipFill>
        <p:spPr bwMode="auto">
          <a:xfrm>
            <a:off x="1043608" y="4437112"/>
            <a:ext cx="8100392" cy="2420888"/>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cstate="print"/>
          <a:srcRect b="4851"/>
          <a:stretch>
            <a:fillRect/>
          </a:stretch>
        </p:blipFill>
        <p:spPr bwMode="auto">
          <a:xfrm>
            <a:off x="1" y="0"/>
            <a:ext cx="9143999" cy="68580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D726C5DE-125C-4382-BB41-26E19ABBDBAA}" type="slidenum">
              <a:rPr lang="tr-TR" smtClean="0"/>
              <a:pPr/>
              <a:t>46</a:t>
            </a:fld>
            <a:endParaRPr lang="tr-T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71600" y="548680"/>
            <a:ext cx="7715200" cy="5577483"/>
          </a:xfrm>
        </p:spPr>
        <p:txBody>
          <a:bodyPr/>
          <a:lstStyle/>
          <a:p>
            <a:pPr lvl="1">
              <a:buNone/>
            </a:pPr>
            <a:r>
              <a:rPr lang="tr-TR" sz="3000" b="1" dirty="0" smtClean="0">
                <a:solidFill>
                  <a:srgbClr val="FF0000"/>
                </a:solidFill>
              </a:rPr>
              <a:t>NOS  (Not </a:t>
            </a:r>
            <a:r>
              <a:rPr lang="tr-TR" sz="3000" b="1" dirty="0" err="1" smtClean="0">
                <a:solidFill>
                  <a:srgbClr val="FF0000"/>
                </a:solidFill>
              </a:rPr>
              <a:t>otherwise</a:t>
            </a:r>
            <a:r>
              <a:rPr lang="tr-TR" sz="3000" b="1" dirty="0" smtClean="0">
                <a:solidFill>
                  <a:srgbClr val="FF0000"/>
                </a:solidFill>
              </a:rPr>
              <a:t> </a:t>
            </a:r>
            <a:r>
              <a:rPr lang="tr-TR" sz="3000" b="1" dirty="0" err="1" smtClean="0">
                <a:solidFill>
                  <a:srgbClr val="FF0000"/>
                </a:solidFill>
              </a:rPr>
              <a:t>specified</a:t>
            </a:r>
            <a:r>
              <a:rPr lang="tr-TR" sz="3000" b="1" dirty="0" smtClean="0">
                <a:solidFill>
                  <a:srgbClr val="FF0000"/>
                </a:solidFill>
              </a:rPr>
              <a:t>)</a:t>
            </a:r>
          </a:p>
          <a:p>
            <a:pPr lvl="1">
              <a:buNone/>
            </a:pPr>
            <a:r>
              <a:rPr lang="tr-TR" sz="3000" b="1" dirty="0" smtClean="0">
                <a:solidFill>
                  <a:srgbClr val="FF0000"/>
                </a:solidFill>
              </a:rPr>
              <a:t>Başka şekilde sınıflanmamış</a:t>
            </a:r>
          </a:p>
          <a:p>
            <a:pPr lvl="1">
              <a:buFont typeface="Wingdings" pitchFamily="2" charset="2"/>
              <a:buChar char="Ø"/>
            </a:pPr>
            <a:r>
              <a:rPr lang="tr-TR" sz="3000" dirty="0" smtClean="0"/>
              <a:t>Bu ‘tanımlanmamış’ anlamına gelmektedir. </a:t>
            </a:r>
          </a:p>
          <a:p>
            <a:pPr lvl="1">
              <a:buFont typeface="Wingdings" pitchFamily="2" charset="2"/>
              <a:buChar char="Ø"/>
            </a:pPr>
            <a:r>
              <a:rPr lang="tr-TR" sz="3000" dirty="0" smtClean="0"/>
              <a:t>Daha spesifik bir kod atamak için klinik kayıtta veya hastalığın tanımlamasında </a:t>
            </a:r>
            <a:r>
              <a:rPr lang="tr-TR" sz="3000" dirty="0" smtClean="0">
                <a:solidFill>
                  <a:srgbClr val="FF0000"/>
                </a:solidFill>
              </a:rPr>
              <a:t>yeterli bilgi bulunmadığı zaman, </a:t>
            </a:r>
            <a:r>
              <a:rPr lang="tr-TR" sz="3000" dirty="0" err="1" smtClean="0"/>
              <a:t>NOS’nin</a:t>
            </a:r>
            <a:r>
              <a:rPr lang="tr-TR" sz="3000" dirty="0" smtClean="0"/>
              <a:t> izlediği terimleri içeren kodlar kullanılabilir</a:t>
            </a:r>
            <a:r>
              <a:rPr lang="tr-TR" dirty="0" smtClean="0"/>
              <a:t>.</a:t>
            </a:r>
          </a:p>
          <a:p>
            <a:pPr lvl="1">
              <a:buClr>
                <a:srgbClr val="66FF66"/>
              </a:buClr>
              <a:buFont typeface="Wingdings" pitchFamily="2" charset="2"/>
              <a:buChar char="Ø"/>
            </a:pPr>
            <a:endParaRPr lang="tr-TR" dirty="0" smtClean="0"/>
          </a:p>
          <a:p>
            <a:endParaRPr lang="tr-TR" dirty="0"/>
          </a:p>
        </p:txBody>
      </p:sp>
      <p:sp>
        <p:nvSpPr>
          <p:cNvPr id="5" name="4 Slayt Numarası Yer Tutucusu"/>
          <p:cNvSpPr>
            <a:spLocks noGrp="1"/>
          </p:cNvSpPr>
          <p:nvPr>
            <p:ph type="sldNum" sz="quarter" idx="12"/>
          </p:nvPr>
        </p:nvSpPr>
        <p:spPr/>
        <p:txBody>
          <a:bodyPr/>
          <a:lstStyle/>
          <a:p>
            <a:fld id="{D726C5DE-125C-4382-BB41-26E19ABBDBAA}" type="slidenum">
              <a:rPr lang="tr-TR" smtClean="0"/>
              <a:pPr/>
              <a:t>47</a:t>
            </a:fld>
            <a:endParaRPr lang="tr-TR"/>
          </a:p>
        </p:txBody>
      </p:sp>
      <p:pic>
        <p:nvPicPr>
          <p:cNvPr id="4" name="Picture 4"/>
          <p:cNvPicPr>
            <a:picLocks noChangeAspect="1" noChangeArrowheads="1"/>
          </p:cNvPicPr>
          <p:nvPr/>
        </p:nvPicPr>
        <p:blipFill>
          <a:blip r:embed="rId2" cstate="print"/>
          <a:srcRect l="16020" t="16537" r="11591" b="68709"/>
          <a:stretch>
            <a:fillRect/>
          </a:stretch>
        </p:blipFill>
        <p:spPr bwMode="auto">
          <a:xfrm>
            <a:off x="1043608" y="4365104"/>
            <a:ext cx="7776864" cy="2211189"/>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cstate="print"/>
          <a:srcRect b="4851"/>
          <a:stretch>
            <a:fillRect/>
          </a:stretch>
        </p:blipFill>
        <p:spPr bwMode="auto">
          <a:xfrm>
            <a:off x="1" y="0"/>
            <a:ext cx="9143999" cy="68580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D726C5DE-125C-4382-BB41-26E19ABBDBAA}" type="slidenum">
              <a:rPr lang="tr-TR" smtClean="0"/>
              <a:pPr/>
              <a:t>48</a:t>
            </a:fld>
            <a:endParaRPr lang="tr-T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Hastalıkların Alfabetik İndeksi</a:t>
            </a:r>
            <a:endParaRPr lang="tr-TR" dirty="0">
              <a:solidFill>
                <a:srgbClr val="FF0000"/>
              </a:solidFill>
            </a:endParaRPr>
          </a:p>
        </p:txBody>
      </p:sp>
      <p:sp>
        <p:nvSpPr>
          <p:cNvPr id="3" name="2 İçerik Yer Tutucusu"/>
          <p:cNvSpPr>
            <a:spLocks noGrp="1"/>
          </p:cNvSpPr>
          <p:nvPr>
            <p:ph idx="1"/>
          </p:nvPr>
        </p:nvSpPr>
        <p:spPr/>
        <p:txBody>
          <a:bodyPr>
            <a:normAutofit fontScale="85000" lnSpcReduction="10000"/>
          </a:bodyPr>
          <a:lstStyle/>
          <a:p>
            <a:pPr>
              <a:lnSpc>
                <a:spcPct val="90000"/>
              </a:lnSpc>
              <a:buNone/>
            </a:pPr>
            <a:r>
              <a:rPr lang="tr-TR" dirty="0" smtClean="0">
                <a:solidFill>
                  <a:srgbClr val="7030A0"/>
                </a:solidFill>
              </a:rPr>
              <a:t>Hastalıkların alfabetik indeksi dört bölümden</a:t>
            </a:r>
          </a:p>
          <a:p>
            <a:pPr>
              <a:lnSpc>
                <a:spcPct val="90000"/>
              </a:lnSpc>
              <a:buNone/>
            </a:pPr>
            <a:r>
              <a:rPr lang="tr-TR" dirty="0" smtClean="0">
                <a:solidFill>
                  <a:srgbClr val="7030A0"/>
                </a:solidFill>
              </a:rPr>
              <a:t>meydana gelir:</a:t>
            </a:r>
          </a:p>
          <a:p>
            <a:pPr>
              <a:lnSpc>
                <a:spcPct val="90000"/>
              </a:lnSpc>
              <a:buFont typeface="Wingdings" pitchFamily="2" charset="2"/>
              <a:buChar char="Ø"/>
            </a:pPr>
            <a:r>
              <a:rPr lang="tr-TR" dirty="0" smtClean="0">
                <a:solidFill>
                  <a:srgbClr val="FF0000"/>
                </a:solidFill>
              </a:rPr>
              <a:t>Birinci bölüm: </a:t>
            </a:r>
            <a:r>
              <a:rPr lang="tr-TR" dirty="0" smtClean="0"/>
              <a:t>Hastalıkların ve Yaralanmaların 			Tabiatı Alfabetik İndeksi (ANA)</a:t>
            </a:r>
          </a:p>
          <a:p>
            <a:pPr>
              <a:lnSpc>
                <a:spcPct val="90000"/>
              </a:lnSpc>
              <a:buFont typeface="Wingdings" pitchFamily="2" charset="2"/>
              <a:buChar char="Ø"/>
            </a:pPr>
            <a:r>
              <a:rPr lang="tr-TR" dirty="0" smtClean="0">
                <a:solidFill>
                  <a:srgbClr val="FF0000"/>
                </a:solidFill>
              </a:rPr>
              <a:t>İkinci Bölüm:  </a:t>
            </a:r>
            <a:r>
              <a:rPr lang="tr-TR" dirty="0" smtClean="0"/>
              <a:t>Yaralanmaların Dış Etkenleri İndeksi</a:t>
            </a:r>
          </a:p>
          <a:p>
            <a:pPr>
              <a:lnSpc>
                <a:spcPct val="90000"/>
              </a:lnSpc>
              <a:buFont typeface="Wingdings" pitchFamily="2" charset="2"/>
              <a:buChar char="Ø"/>
            </a:pPr>
            <a:r>
              <a:rPr lang="tr-TR" dirty="0" smtClean="0">
                <a:solidFill>
                  <a:srgbClr val="FF0000"/>
                </a:solidFill>
              </a:rPr>
              <a:t>Üçüncü Bölüm:</a:t>
            </a:r>
            <a:r>
              <a:rPr lang="tr-TR" dirty="0" smtClean="0"/>
              <a:t> İlaç ve Kimyasallar İndeksi</a:t>
            </a:r>
          </a:p>
          <a:p>
            <a:pPr>
              <a:lnSpc>
                <a:spcPct val="90000"/>
              </a:lnSpc>
              <a:buFont typeface="Wingdings" pitchFamily="2" charset="2"/>
              <a:buChar char="Ø"/>
            </a:pPr>
            <a:r>
              <a:rPr lang="tr-TR" dirty="0" smtClean="0">
                <a:solidFill>
                  <a:srgbClr val="FF0000"/>
                </a:solidFill>
              </a:rPr>
              <a:t>Dördüncü Bölüm:</a:t>
            </a:r>
            <a:r>
              <a:rPr lang="tr-TR" dirty="0" smtClean="0"/>
              <a:t>Kara Taşıtları Kazaları İndeksi</a:t>
            </a:r>
          </a:p>
          <a:p>
            <a:pPr>
              <a:lnSpc>
                <a:spcPct val="90000"/>
              </a:lnSpc>
              <a:buFont typeface="Wingdings" pitchFamily="2" charset="2"/>
              <a:buChar char="Ø"/>
            </a:pPr>
            <a:r>
              <a:rPr lang="tr-TR" dirty="0" smtClean="0">
                <a:solidFill>
                  <a:srgbClr val="FF0000"/>
                </a:solidFill>
              </a:rPr>
              <a:t>Beşinci Bölüm:</a:t>
            </a:r>
            <a:r>
              <a:rPr lang="tr-TR" dirty="0" smtClean="0"/>
              <a:t>Neoplazma İndeksi</a:t>
            </a:r>
          </a:p>
          <a:p>
            <a:pPr>
              <a:lnSpc>
                <a:spcPct val="90000"/>
              </a:lnSpc>
              <a:buNone/>
            </a:pPr>
            <a:endParaRPr lang="tr-TR" dirty="0" smtClean="0"/>
          </a:p>
          <a:p>
            <a:pPr>
              <a:lnSpc>
                <a:spcPct val="90000"/>
              </a:lnSpc>
              <a:buNone/>
            </a:pPr>
            <a:r>
              <a:rPr lang="tr-TR" dirty="0" smtClean="0"/>
              <a:t>İkinci ve üçüncü bölümler yaralanma ve</a:t>
            </a:r>
          </a:p>
          <a:p>
            <a:pPr>
              <a:lnSpc>
                <a:spcPct val="90000"/>
              </a:lnSpc>
              <a:buNone/>
            </a:pPr>
            <a:r>
              <a:rPr lang="tr-TR" dirty="0" smtClean="0"/>
              <a:t>zehirlenme vakalarında kullanılır.  </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49</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Clr>
                <a:srgbClr val="66FF66"/>
              </a:buClr>
              <a:buNone/>
            </a:pPr>
            <a:r>
              <a:rPr lang="tr-TR" dirty="0" smtClean="0">
                <a:latin typeface="Arial Narrow" pitchFamily="34" charset="0"/>
              </a:rPr>
              <a:t>5)Ödeme sistemlerinde (DRG=</a:t>
            </a:r>
            <a:r>
              <a:rPr lang="tr-TR" dirty="0" err="1" smtClean="0">
                <a:latin typeface="Arial Narrow" pitchFamily="34" charset="0"/>
              </a:rPr>
              <a:t>Diagnosis</a:t>
            </a:r>
            <a:r>
              <a:rPr lang="tr-TR" dirty="0" smtClean="0">
                <a:latin typeface="Arial Narrow" pitchFamily="34" charset="0"/>
              </a:rPr>
              <a:t> </a:t>
            </a:r>
            <a:r>
              <a:rPr lang="tr-TR" dirty="0" err="1" smtClean="0">
                <a:latin typeface="Arial Narrow" pitchFamily="34" charset="0"/>
              </a:rPr>
              <a:t>Related</a:t>
            </a:r>
            <a:r>
              <a:rPr lang="tr-TR" dirty="0" smtClean="0">
                <a:latin typeface="Arial Narrow" pitchFamily="34" charset="0"/>
              </a:rPr>
              <a:t> </a:t>
            </a:r>
            <a:r>
              <a:rPr lang="tr-TR" dirty="0" err="1" smtClean="0">
                <a:latin typeface="Arial Narrow" pitchFamily="34" charset="0"/>
              </a:rPr>
              <a:t>Groups</a:t>
            </a:r>
            <a:r>
              <a:rPr lang="tr-TR" dirty="0" smtClean="0">
                <a:latin typeface="Arial Narrow" pitchFamily="34" charset="0"/>
              </a:rPr>
              <a:t>)</a:t>
            </a:r>
          </a:p>
          <a:p>
            <a:pPr>
              <a:buClr>
                <a:srgbClr val="66FF66"/>
              </a:buClr>
              <a:buNone/>
            </a:pPr>
            <a:r>
              <a:rPr lang="tr-TR" dirty="0" smtClean="0">
                <a:latin typeface="Arial Narrow" pitchFamily="34" charset="0"/>
              </a:rPr>
              <a:t>6)Maliyetlerin hesaplanmasında</a:t>
            </a:r>
          </a:p>
          <a:p>
            <a:pPr>
              <a:buClr>
                <a:srgbClr val="66FF66"/>
              </a:buClr>
              <a:buNone/>
            </a:pPr>
            <a:r>
              <a:rPr lang="tr-TR" dirty="0" smtClean="0">
                <a:latin typeface="Arial Narrow" pitchFamily="34" charset="0"/>
              </a:rPr>
              <a:t>7)Sağlık hizmetlerinde süreçlerin ve çıktının değerlendirilmesinde </a:t>
            </a:r>
          </a:p>
          <a:p>
            <a:pPr>
              <a:buClr>
                <a:srgbClr val="66FF66"/>
              </a:buClr>
              <a:buNone/>
            </a:pPr>
            <a:r>
              <a:rPr lang="tr-TR" dirty="0" smtClean="0">
                <a:latin typeface="Arial Narrow" pitchFamily="34" charset="0"/>
              </a:rPr>
              <a:t>8)Kalite değerlendirme faaliyetlerinde</a:t>
            </a:r>
          </a:p>
          <a:p>
            <a:pPr>
              <a:buClr>
                <a:srgbClr val="66FF66"/>
              </a:buClr>
              <a:buNone/>
            </a:pPr>
            <a:r>
              <a:rPr lang="tr-TR" dirty="0" smtClean="0">
                <a:latin typeface="Arial Narrow" pitchFamily="34" charset="0"/>
              </a:rPr>
              <a:t>9)Diğer idari faaliyetlerde kullanılmaktadır</a:t>
            </a:r>
            <a:r>
              <a:rPr lang="tr-TR" dirty="0" smtClean="0"/>
              <a:t>.</a:t>
            </a:r>
          </a:p>
          <a:p>
            <a:endParaRPr lang="tr-TR" dirty="0"/>
          </a:p>
        </p:txBody>
      </p:sp>
      <p:sp>
        <p:nvSpPr>
          <p:cNvPr id="4" name="3 Slayt Numarası Yer Tutucusu"/>
          <p:cNvSpPr>
            <a:spLocks noGrp="1"/>
          </p:cNvSpPr>
          <p:nvPr>
            <p:ph type="sldNum" sz="quarter" idx="12"/>
          </p:nvPr>
        </p:nvSpPr>
        <p:spPr/>
        <p:txBody>
          <a:bodyPr>
            <a:normAutofit/>
          </a:bodyPr>
          <a:lstStyle/>
          <a:p>
            <a:fld id="{D726C5DE-125C-4382-BB41-26E19ABBDBAA}" type="slidenum">
              <a:rPr lang="tr-TR" smtClean="0"/>
              <a:pPr/>
              <a:t>5</a:t>
            </a:fld>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4" name="Picture 2"/>
          <p:cNvPicPr>
            <a:picLocks noGrp="1" noChangeAspect="1" noChangeArrowheads="1"/>
          </p:cNvPicPr>
          <p:nvPr>
            <p:ph idx="1"/>
          </p:nvPr>
        </p:nvPicPr>
        <p:blipFill>
          <a:blip r:embed="rId2" cstate="print"/>
          <a:srcRect b="5250"/>
          <a:stretch>
            <a:fillRect/>
          </a:stretch>
        </p:blipFill>
        <p:spPr bwMode="auto">
          <a:xfrm>
            <a:off x="0" y="27384"/>
            <a:ext cx="9144000" cy="6830616"/>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D726C5DE-125C-4382-BB41-26E19ABBDBAA}" type="slidenum">
              <a:rPr lang="tr-TR" smtClean="0"/>
              <a:pPr/>
              <a:t>50</a:t>
            </a:fld>
            <a:endParaRPr lang="tr-T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Alfabetik İndeks Kullanımında Kurallar</a:t>
            </a:r>
            <a:endParaRPr lang="tr-TR" dirty="0">
              <a:solidFill>
                <a:srgbClr val="FF0000"/>
              </a:solidFill>
            </a:endParaRPr>
          </a:p>
        </p:txBody>
      </p:sp>
      <p:sp>
        <p:nvSpPr>
          <p:cNvPr id="3" name="2 İçerik Yer Tutucusu"/>
          <p:cNvSpPr>
            <a:spLocks noGrp="1"/>
          </p:cNvSpPr>
          <p:nvPr>
            <p:ph idx="1"/>
          </p:nvPr>
        </p:nvSpPr>
        <p:spPr/>
        <p:txBody>
          <a:bodyPr>
            <a:normAutofit/>
          </a:bodyPr>
          <a:lstStyle/>
          <a:p>
            <a:pPr>
              <a:lnSpc>
                <a:spcPct val="90000"/>
              </a:lnSpc>
              <a:buClr>
                <a:srgbClr val="66FF66"/>
              </a:buClr>
              <a:buFont typeface="Wingdings" pitchFamily="2" charset="2"/>
              <a:buChar char="Ø"/>
            </a:pPr>
            <a:r>
              <a:rPr lang="tr-TR" dirty="0" smtClean="0"/>
              <a:t>Hastalıkların alfabetik indeksi  </a:t>
            </a:r>
            <a:r>
              <a:rPr lang="tr-TR" i="1" dirty="0" smtClean="0">
                <a:solidFill>
                  <a:srgbClr val="FF0000"/>
                </a:solidFill>
              </a:rPr>
              <a:t>ana terimlere</a:t>
            </a:r>
            <a:endParaRPr lang="tr-TR" dirty="0" smtClean="0">
              <a:solidFill>
                <a:srgbClr val="FF0000"/>
              </a:solidFill>
            </a:endParaRPr>
          </a:p>
          <a:p>
            <a:pPr>
              <a:lnSpc>
                <a:spcPct val="90000"/>
              </a:lnSpc>
              <a:buClr>
                <a:srgbClr val="FF3399"/>
              </a:buClr>
              <a:buNone/>
            </a:pPr>
            <a:r>
              <a:rPr lang="tr-TR" dirty="0" smtClean="0"/>
              <a:t>	göre düzenlenmiştir.</a:t>
            </a:r>
          </a:p>
          <a:p>
            <a:pPr>
              <a:lnSpc>
                <a:spcPct val="90000"/>
              </a:lnSpc>
              <a:buClr>
                <a:srgbClr val="66FF66"/>
              </a:buClr>
              <a:buFont typeface="Wingdings" pitchFamily="2" charset="2"/>
              <a:buChar char="Ø"/>
            </a:pPr>
            <a:r>
              <a:rPr lang="tr-TR" dirty="0" smtClean="0"/>
              <a:t>İndekste ana terimin önünde ki (</a:t>
            </a:r>
            <a:r>
              <a:rPr lang="tr-TR" dirty="0" smtClean="0">
                <a:solidFill>
                  <a:srgbClr val="FF0000"/>
                </a:solidFill>
              </a:rPr>
              <a:t>+</a:t>
            </a:r>
            <a:r>
              <a:rPr lang="tr-TR" dirty="0" smtClean="0"/>
              <a:t>) işaretinin üzerine tıklanarak alt </a:t>
            </a:r>
            <a:r>
              <a:rPr lang="tr-TR" dirty="0" err="1" smtClean="0"/>
              <a:t>kırılımlarına</a:t>
            </a:r>
            <a:r>
              <a:rPr lang="tr-TR" dirty="0" smtClean="0"/>
              <a:t> inilir</a:t>
            </a:r>
          </a:p>
          <a:p>
            <a:pPr>
              <a:lnSpc>
                <a:spcPct val="90000"/>
              </a:lnSpc>
              <a:buClr>
                <a:srgbClr val="66FF66"/>
              </a:buClr>
              <a:buFont typeface="Wingdings" pitchFamily="2" charset="2"/>
              <a:buChar char="Ø"/>
            </a:pPr>
            <a:r>
              <a:rPr lang="tr-TR" dirty="0" smtClean="0"/>
              <a:t>Ana terim genellikle bir hastalığın veya durumun adıdır.</a:t>
            </a:r>
          </a:p>
          <a:p>
            <a:pPr>
              <a:lnSpc>
                <a:spcPct val="90000"/>
              </a:lnSpc>
              <a:buClr>
                <a:srgbClr val="66FF66"/>
              </a:buClr>
              <a:buFont typeface="Wingdings" pitchFamily="2" charset="2"/>
              <a:buChar char="Ø"/>
            </a:pPr>
            <a:r>
              <a:rPr lang="tr-TR" dirty="0" smtClean="0"/>
              <a:t>Ör: Ayak parmağında şişme ile gelen hastanın kodlanmasında</a:t>
            </a:r>
          </a:p>
          <a:p>
            <a:pPr>
              <a:buNone/>
            </a:pPr>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51</a:t>
            </a:fld>
            <a:endParaRPr lang="tr-T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122" name="Picture 2"/>
          <p:cNvPicPr>
            <a:picLocks noGrp="1" noChangeAspect="1" noChangeArrowheads="1"/>
          </p:cNvPicPr>
          <p:nvPr>
            <p:ph idx="1"/>
          </p:nvPr>
        </p:nvPicPr>
        <p:blipFill>
          <a:blip r:embed="rId2" cstate="print"/>
          <a:srcRect b="4851"/>
          <a:stretch>
            <a:fillRect/>
          </a:stretch>
        </p:blipFill>
        <p:spPr bwMode="auto">
          <a:xfrm>
            <a:off x="1" y="0"/>
            <a:ext cx="9143999" cy="68580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D726C5DE-125C-4382-BB41-26E19ABBDBAA}" type="slidenum">
              <a:rPr lang="tr-TR" smtClean="0"/>
              <a:pPr/>
              <a:t>52</a:t>
            </a:fld>
            <a:endParaRPr lang="tr-T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pPr>
              <a:buNone/>
            </a:pPr>
            <a:r>
              <a:rPr lang="tr-TR" dirty="0" smtClean="0"/>
              <a:t>Bazı durumlarda bu kural farklılık gösterir.</a:t>
            </a:r>
          </a:p>
          <a:p>
            <a:pPr>
              <a:buNone/>
            </a:pPr>
            <a:r>
              <a:rPr lang="tr-TR" dirty="0" smtClean="0"/>
              <a:t>Tıbbi ve cerrahi girişim komplikasyonları; </a:t>
            </a:r>
            <a:r>
              <a:rPr lang="tr-TR" dirty="0" smtClean="0">
                <a:solidFill>
                  <a:srgbClr val="7030A0"/>
                </a:solidFill>
              </a:rPr>
              <a:t>Komplikasyon </a:t>
            </a:r>
          </a:p>
          <a:p>
            <a:pPr>
              <a:buNone/>
            </a:pPr>
            <a:r>
              <a:rPr lang="tr-TR" dirty="0" err="1" smtClean="0"/>
              <a:t>Konjenital</a:t>
            </a:r>
            <a:r>
              <a:rPr lang="tr-TR" dirty="0" smtClean="0"/>
              <a:t> anormallikler,</a:t>
            </a:r>
            <a:r>
              <a:rPr lang="tr-TR" dirty="0" smtClean="0">
                <a:solidFill>
                  <a:srgbClr val="7030A0"/>
                </a:solidFill>
              </a:rPr>
              <a:t> Anomali</a:t>
            </a:r>
          </a:p>
          <a:p>
            <a:pPr>
              <a:buNone/>
            </a:pPr>
            <a:r>
              <a:rPr lang="tr-TR" dirty="0" smtClean="0"/>
              <a:t>Doğum; </a:t>
            </a:r>
            <a:r>
              <a:rPr lang="tr-TR" dirty="0" smtClean="0">
                <a:solidFill>
                  <a:srgbClr val="7030A0"/>
                </a:solidFill>
              </a:rPr>
              <a:t>doğum, eylem,hamilelik, </a:t>
            </a:r>
            <a:r>
              <a:rPr lang="tr-TR" dirty="0" err="1" smtClean="0">
                <a:solidFill>
                  <a:srgbClr val="7030A0"/>
                </a:solidFill>
              </a:rPr>
              <a:t>puerperyum</a:t>
            </a:r>
            <a:endParaRPr lang="tr-TR" dirty="0" smtClean="0">
              <a:solidFill>
                <a:srgbClr val="7030A0"/>
              </a:solidFill>
            </a:endParaRPr>
          </a:p>
          <a:p>
            <a:pPr>
              <a:buNone/>
            </a:pPr>
            <a:r>
              <a:rPr lang="tr-TR" dirty="0" err="1" smtClean="0"/>
              <a:t>Residüel</a:t>
            </a:r>
            <a:r>
              <a:rPr lang="tr-TR" dirty="0" smtClean="0"/>
              <a:t> efektler </a:t>
            </a:r>
            <a:r>
              <a:rPr lang="tr-TR" dirty="0" smtClean="0">
                <a:solidFill>
                  <a:srgbClr val="00B050"/>
                </a:solidFill>
              </a:rPr>
              <a:t> </a:t>
            </a:r>
            <a:r>
              <a:rPr lang="tr-TR" dirty="0" smtClean="0">
                <a:solidFill>
                  <a:srgbClr val="7030A0"/>
                </a:solidFill>
              </a:rPr>
              <a:t>sekel</a:t>
            </a:r>
          </a:p>
          <a:p>
            <a:pPr>
              <a:buNone/>
            </a:pPr>
            <a:r>
              <a:rPr lang="tr-TR" dirty="0" smtClean="0"/>
              <a:t>Sağlık durumunu etkileyen faktörler</a:t>
            </a:r>
            <a:r>
              <a:rPr lang="tr-TR" dirty="0" smtClean="0">
                <a:solidFill>
                  <a:srgbClr val="7030A0"/>
                </a:solidFill>
              </a:rPr>
              <a:t>; yatış,muayene, kişisel özgeçmiş, inceleme vb.</a:t>
            </a:r>
          </a:p>
          <a:p>
            <a:pPr>
              <a:buNone/>
            </a:pPr>
            <a:r>
              <a:rPr lang="tr-TR" dirty="0" smtClean="0"/>
              <a:t>ana terimler altında yapılandırılmıştır.</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53</a:t>
            </a:fld>
            <a:endParaRPr lang="tr-T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2" cstate="print"/>
          <a:srcRect b="4851"/>
          <a:stretch>
            <a:fillRect/>
          </a:stretch>
        </p:blipFill>
        <p:spPr bwMode="auto">
          <a:xfrm>
            <a:off x="0" y="0"/>
            <a:ext cx="9144000" cy="68580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D726C5DE-125C-4382-BB41-26E19ABBDBAA}" type="slidenum">
              <a:rPr lang="tr-TR" smtClean="0"/>
              <a:pPr/>
              <a:t>54</a:t>
            </a:fld>
            <a:endParaRPr lang="tr-T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2" cstate="print"/>
          <a:srcRect b="4851"/>
          <a:stretch>
            <a:fillRect/>
          </a:stretch>
        </p:blipFill>
        <p:spPr bwMode="auto">
          <a:xfrm>
            <a:off x="1" y="0"/>
            <a:ext cx="9143999" cy="68580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D726C5DE-125C-4382-BB41-26E19ABBDBAA}" type="slidenum">
              <a:rPr lang="tr-TR" smtClean="0"/>
              <a:pPr/>
              <a:t>55</a:t>
            </a:fld>
            <a:endParaRPr lang="tr-T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1435608" y="548680"/>
            <a:ext cx="7498080" cy="5699720"/>
          </a:xfrm>
        </p:spPr>
        <p:txBody>
          <a:bodyPr>
            <a:normAutofit/>
          </a:bodyPr>
          <a:lstStyle/>
          <a:p>
            <a:pPr>
              <a:lnSpc>
                <a:spcPct val="90000"/>
              </a:lnSpc>
              <a:buNone/>
            </a:pPr>
            <a:r>
              <a:rPr lang="tr-TR" dirty="0" smtClean="0">
                <a:solidFill>
                  <a:srgbClr val="FF0000"/>
                </a:solidFill>
              </a:rPr>
              <a:t>Ana terimi belirlemek kodlamanın ilk aşamasını</a:t>
            </a:r>
          </a:p>
          <a:p>
            <a:pPr>
              <a:lnSpc>
                <a:spcPct val="90000"/>
              </a:lnSpc>
              <a:buNone/>
            </a:pPr>
            <a:r>
              <a:rPr lang="tr-TR" dirty="0" smtClean="0">
                <a:solidFill>
                  <a:srgbClr val="FF0000"/>
                </a:solidFill>
              </a:rPr>
              <a:t>oluşturur.</a:t>
            </a:r>
          </a:p>
          <a:p>
            <a:pPr>
              <a:lnSpc>
                <a:spcPct val="90000"/>
              </a:lnSpc>
              <a:buNone/>
            </a:pPr>
            <a:r>
              <a:rPr lang="tr-TR" dirty="0" smtClean="0"/>
              <a:t>Kafatası </a:t>
            </a:r>
            <a:r>
              <a:rPr lang="tr-TR" b="1" u="sng" dirty="0" smtClean="0"/>
              <a:t>kırığı</a:t>
            </a:r>
          </a:p>
          <a:p>
            <a:pPr>
              <a:lnSpc>
                <a:spcPct val="90000"/>
              </a:lnSpc>
              <a:buNone/>
            </a:pPr>
            <a:r>
              <a:rPr lang="tr-TR" dirty="0" err="1" smtClean="0"/>
              <a:t>Gastrik</a:t>
            </a:r>
            <a:r>
              <a:rPr lang="tr-TR" b="1" dirty="0" smtClean="0"/>
              <a:t> </a:t>
            </a:r>
            <a:r>
              <a:rPr lang="tr-TR" b="1" u="sng" dirty="0" smtClean="0"/>
              <a:t>ülser</a:t>
            </a:r>
          </a:p>
          <a:p>
            <a:pPr>
              <a:lnSpc>
                <a:spcPct val="90000"/>
              </a:lnSpc>
              <a:buNone/>
            </a:pPr>
            <a:r>
              <a:rPr lang="tr-TR" dirty="0" err="1" smtClean="0"/>
              <a:t>Fetal</a:t>
            </a:r>
            <a:r>
              <a:rPr lang="tr-TR" dirty="0" smtClean="0"/>
              <a:t> </a:t>
            </a:r>
            <a:r>
              <a:rPr lang="tr-TR" b="1" u="sng" dirty="0" err="1" smtClean="0"/>
              <a:t>distress</a:t>
            </a:r>
            <a:endParaRPr lang="tr-TR" b="1" u="sng" dirty="0" smtClean="0"/>
          </a:p>
          <a:p>
            <a:pPr>
              <a:lnSpc>
                <a:spcPct val="90000"/>
              </a:lnSpc>
              <a:buNone/>
            </a:pPr>
            <a:r>
              <a:rPr lang="tr-TR" dirty="0" smtClean="0"/>
              <a:t>Deride solar </a:t>
            </a:r>
            <a:r>
              <a:rPr lang="tr-TR" dirty="0" err="1" smtClean="0"/>
              <a:t>keratosis</a:t>
            </a:r>
            <a:endParaRPr lang="tr-TR" dirty="0" smtClean="0"/>
          </a:p>
          <a:p>
            <a:pPr>
              <a:lnSpc>
                <a:spcPct val="90000"/>
              </a:lnSpc>
              <a:buNone/>
            </a:pPr>
            <a:r>
              <a:rPr lang="tr-TR" dirty="0" err="1" smtClean="0"/>
              <a:t>Meningokokal</a:t>
            </a:r>
            <a:r>
              <a:rPr lang="tr-TR" dirty="0" smtClean="0"/>
              <a:t> menenjit</a:t>
            </a:r>
          </a:p>
          <a:p>
            <a:pPr>
              <a:lnSpc>
                <a:spcPct val="90000"/>
              </a:lnSpc>
              <a:buNone/>
            </a:pPr>
            <a:r>
              <a:rPr lang="tr-TR" dirty="0" err="1" smtClean="0"/>
              <a:t>Postprosedüral</a:t>
            </a:r>
            <a:r>
              <a:rPr lang="tr-TR" dirty="0" smtClean="0"/>
              <a:t> yara enfeksiyonu</a:t>
            </a:r>
          </a:p>
          <a:p>
            <a:pPr>
              <a:lnSpc>
                <a:spcPct val="90000"/>
              </a:lnSpc>
              <a:buNone/>
            </a:pPr>
            <a:r>
              <a:rPr lang="tr-TR" dirty="0" smtClean="0"/>
              <a:t>Soy geçmişinde DM</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56</a:t>
            </a:fld>
            <a:endParaRPr lang="tr-T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10000"/>
          </a:bodyPr>
          <a:lstStyle/>
          <a:p>
            <a:pPr>
              <a:lnSpc>
                <a:spcPct val="90000"/>
              </a:lnSpc>
              <a:buClr>
                <a:srgbClr val="66FF66"/>
              </a:buClr>
              <a:buFont typeface="Wingdings" pitchFamily="2" charset="2"/>
              <a:buChar char="Ø"/>
            </a:pPr>
            <a:r>
              <a:rPr lang="tr-TR" dirty="0" smtClean="0"/>
              <a:t>Ana terim altında alt terimler veya temel düzenleyiciler yer alır. </a:t>
            </a:r>
          </a:p>
          <a:p>
            <a:pPr>
              <a:lnSpc>
                <a:spcPct val="90000"/>
              </a:lnSpc>
              <a:buClr>
                <a:srgbClr val="66FF66"/>
              </a:buClr>
              <a:buFont typeface="Wingdings" pitchFamily="2" charset="2"/>
              <a:buChar char="Ø"/>
            </a:pPr>
            <a:r>
              <a:rPr lang="tr-TR" dirty="0" smtClean="0"/>
              <a:t>Ana terimlerin alt </a:t>
            </a:r>
            <a:r>
              <a:rPr lang="tr-TR" dirty="0" err="1" smtClean="0"/>
              <a:t>kırılımlarına</a:t>
            </a:r>
            <a:r>
              <a:rPr lang="tr-TR" dirty="0" smtClean="0"/>
              <a:t>  önlerinde ki (+) işaretine  tıklanarak ulaşılabilir.</a:t>
            </a:r>
          </a:p>
          <a:p>
            <a:pPr>
              <a:lnSpc>
                <a:spcPct val="90000"/>
              </a:lnSpc>
              <a:buClr>
                <a:srgbClr val="66FF66"/>
              </a:buClr>
              <a:buFont typeface="Wingdings" pitchFamily="2" charset="2"/>
              <a:buChar char="Ø"/>
            </a:pPr>
            <a:r>
              <a:rPr lang="tr-TR" dirty="0" smtClean="0"/>
              <a:t>Alt terimler altında beş girintiye kadar önemli düzenleyici bulunabilir.</a:t>
            </a:r>
          </a:p>
          <a:p>
            <a:pPr marL="342900" lvl="1" indent="-342900">
              <a:lnSpc>
                <a:spcPct val="90000"/>
              </a:lnSpc>
              <a:buClr>
                <a:srgbClr val="66FF66"/>
              </a:buClr>
              <a:buFont typeface="Wingdings" pitchFamily="2" charset="2"/>
              <a:buChar char="Ø"/>
            </a:pPr>
            <a:r>
              <a:rPr lang="tr-TR" sz="3200" dirty="0" smtClean="0"/>
              <a:t>Bazı düzenleyiciler :Ana terim veya alt terimden sonra parantez ( ) içinde bulunabilir. Kod seçimi üzerine hiçbir etkisi yoktur.</a:t>
            </a:r>
            <a:endParaRPr lang="tr-TR" dirty="0" smtClean="0"/>
          </a:p>
          <a:p>
            <a:pPr>
              <a:lnSpc>
                <a:spcPct val="90000"/>
              </a:lnSpc>
              <a:buClr>
                <a:srgbClr val="66FF66"/>
              </a:buClr>
              <a:buFont typeface="Wingdings" pitchFamily="2" charset="2"/>
              <a:buChar char="Ø"/>
            </a:pPr>
            <a:r>
              <a:rPr lang="tr-TR" dirty="0" smtClean="0"/>
              <a:t>Bu nedenle kodu atamadan önce dikkat edilmelidir.</a:t>
            </a:r>
          </a:p>
          <a:p>
            <a:pPr>
              <a:lnSpc>
                <a:spcPct val="90000"/>
              </a:lnSpc>
              <a:buClr>
                <a:srgbClr val="FF3399"/>
              </a:buClr>
              <a:buNone/>
            </a:pPr>
            <a:r>
              <a:rPr lang="tr-TR" dirty="0" smtClean="0">
                <a:solidFill>
                  <a:srgbClr val="CCFF33"/>
                </a:solidFill>
              </a:rPr>
              <a:t>	</a:t>
            </a:r>
            <a:r>
              <a:rPr lang="tr-TR" b="1" dirty="0" smtClean="0">
                <a:solidFill>
                  <a:srgbClr val="7030A0"/>
                </a:solidFill>
              </a:rPr>
              <a:t>İndeksten bir kod seçerken daima  bu düzenleyicilere dikkat edilmelidir.</a:t>
            </a:r>
          </a:p>
          <a:p>
            <a:pPr>
              <a:lnSpc>
                <a:spcPct val="90000"/>
              </a:lnSpc>
              <a:buClr>
                <a:srgbClr val="FF3399"/>
              </a:buClr>
              <a:buNone/>
            </a:pPr>
            <a:endParaRPr lang="tr-TR" dirty="0" smtClean="0">
              <a:solidFill>
                <a:srgbClr val="CCFF33"/>
              </a:solidFill>
            </a:endParaRP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57</a:t>
            </a:fld>
            <a:endParaRPr lang="tr-T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5" name="Picture 3"/>
          <p:cNvPicPr>
            <a:picLocks noGrp="1" noChangeAspect="1" noChangeArrowheads="1"/>
          </p:cNvPicPr>
          <p:nvPr>
            <p:ph idx="1"/>
          </p:nvPr>
        </p:nvPicPr>
        <p:blipFill>
          <a:blip r:embed="rId2" cstate="print"/>
          <a:srcRect b="4851"/>
          <a:stretch>
            <a:fillRect/>
          </a:stretch>
        </p:blipFill>
        <p:spPr bwMode="auto">
          <a:xfrm>
            <a:off x="0" y="0"/>
            <a:ext cx="9144000" cy="6858000"/>
          </a:xfrm>
          <a:prstGeom prst="rect">
            <a:avLst/>
          </a:prstGeom>
          <a:noFill/>
          <a:ln w="9525">
            <a:noFill/>
            <a:miter lim="800000"/>
            <a:headEnd/>
            <a:tailEnd/>
          </a:ln>
        </p:spPr>
      </p:pic>
      <p:sp>
        <p:nvSpPr>
          <p:cNvPr id="36" name="35 Slayt Numarası Yer Tutucusu"/>
          <p:cNvSpPr>
            <a:spLocks noGrp="1"/>
          </p:cNvSpPr>
          <p:nvPr>
            <p:ph type="sldNum" sz="quarter" idx="12"/>
          </p:nvPr>
        </p:nvSpPr>
        <p:spPr/>
        <p:txBody>
          <a:bodyPr/>
          <a:lstStyle/>
          <a:p>
            <a:fld id="{D726C5DE-125C-4382-BB41-26E19ABBDBAA}" type="slidenum">
              <a:rPr lang="tr-TR" smtClean="0"/>
              <a:pPr/>
              <a:t>58</a:t>
            </a:fld>
            <a:endParaRPr lang="tr-TR"/>
          </a:p>
        </p:txBody>
      </p:sp>
      <p:sp>
        <p:nvSpPr>
          <p:cNvPr id="6" name="5 Sağ Ayraç"/>
          <p:cNvSpPr/>
          <p:nvPr/>
        </p:nvSpPr>
        <p:spPr>
          <a:xfrm>
            <a:off x="1835696" y="1268760"/>
            <a:ext cx="1224136" cy="49685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0" name="Text Box 5"/>
          <p:cNvSpPr txBox="1">
            <a:spLocks noChangeArrowheads="1"/>
          </p:cNvSpPr>
          <p:nvPr/>
        </p:nvSpPr>
        <p:spPr bwMode="auto">
          <a:xfrm>
            <a:off x="5508104" y="2204864"/>
            <a:ext cx="3024188" cy="711200"/>
          </a:xfrm>
          <a:prstGeom prst="rect">
            <a:avLst/>
          </a:prstGeom>
          <a:gradFill rotWithShape="0">
            <a:gsLst>
              <a:gs pos="0">
                <a:srgbClr val="76475E"/>
              </a:gs>
              <a:gs pos="50000">
                <a:srgbClr val="FF99CC"/>
              </a:gs>
              <a:gs pos="100000">
                <a:srgbClr val="76475E"/>
              </a:gs>
            </a:gsLst>
            <a:lin ang="5400000" scaled="1"/>
          </a:gradFill>
          <a:ln w="9525">
            <a:solidFill>
              <a:schemeClr val="tx1"/>
            </a:solidFill>
            <a:miter lim="800000"/>
            <a:headEnd/>
            <a:tailEnd/>
          </a:ln>
        </p:spPr>
        <p:txBody>
          <a:bodyPr>
            <a:spAutoFit/>
          </a:bodyPr>
          <a:lstStyle/>
          <a:p>
            <a:pPr algn="l">
              <a:spcBef>
                <a:spcPct val="50000"/>
              </a:spcBef>
            </a:pPr>
            <a:r>
              <a:rPr lang="tr-TR" sz="1600" b="1" dirty="0">
                <a:latin typeface="Arial" charset="0"/>
              </a:rPr>
              <a:t>Önemli olmayan düzenleyiciler</a:t>
            </a:r>
            <a:endParaRPr lang="en-US" sz="1600" b="1" dirty="0">
              <a:latin typeface="Arial" charset="0"/>
            </a:endParaRPr>
          </a:p>
        </p:txBody>
      </p:sp>
      <p:sp>
        <p:nvSpPr>
          <p:cNvPr id="21" name="Text Box 6"/>
          <p:cNvSpPr txBox="1">
            <a:spLocks noChangeArrowheads="1"/>
          </p:cNvSpPr>
          <p:nvPr/>
        </p:nvSpPr>
        <p:spPr bwMode="auto">
          <a:xfrm>
            <a:off x="2555776" y="4064878"/>
            <a:ext cx="2519362" cy="707886"/>
          </a:xfrm>
          <a:prstGeom prst="rect">
            <a:avLst/>
          </a:prstGeom>
          <a:gradFill rotWithShape="0">
            <a:gsLst>
              <a:gs pos="0">
                <a:srgbClr val="76475E"/>
              </a:gs>
              <a:gs pos="50000">
                <a:srgbClr val="FF99CC"/>
              </a:gs>
              <a:gs pos="100000">
                <a:srgbClr val="76475E"/>
              </a:gs>
            </a:gsLst>
            <a:lin ang="5400000" scaled="1"/>
          </a:gradFill>
          <a:ln w="9525">
            <a:solidFill>
              <a:schemeClr val="tx1"/>
            </a:solidFill>
            <a:miter lim="800000"/>
            <a:headEnd/>
            <a:tailEnd/>
          </a:ln>
        </p:spPr>
        <p:txBody>
          <a:bodyPr wrap="square">
            <a:spAutoFit/>
          </a:bodyPr>
          <a:lstStyle/>
          <a:p>
            <a:pPr algn="l">
              <a:spcBef>
                <a:spcPct val="50000"/>
              </a:spcBef>
            </a:pPr>
            <a:r>
              <a:rPr lang="tr-TR" sz="1600" b="1" dirty="0">
                <a:latin typeface="Arial" charset="0"/>
              </a:rPr>
              <a:t>Önemli </a:t>
            </a:r>
            <a:r>
              <a:rPr lang="tr-TR" sz="1600" b="1" dirty="0" smtClean="0">
                <a:latin typeface="Arial" charset="0"/>
              </a:rPr>
              <a:t>düzenleyiciler</a:t>
            </a:r>
          </a:p>
          <a:p>
            <a:pPr algn="l">
              <a:spcBef>
                <a:spcPct val="50000"/>
              </a:spcBef>
            </a:pPr>
            <a:r>
              <a:rPr lang="tr-TR" sz="1600" b="1" dirty="0" smtClean="0">
                <a:latin typeface="Arial" charset="0"/>
              </a:rPr>
              <a:t>(Alt terimler)</a:t>
            </a:r>
            <a:endParaRPr lang="en-US" sz="1600" b="1" dirty="0">
              <a:latin typeface="Arial" charset="0"/>
            </a:endParaRPr>
          </a:p>
        </p:txBody>
      </p:sp>
      <p:sp>
        <p:nvSpPr>
          <p:cNvPr id="22" name="Text Box 4"/>
          <p:cNvSpPr txBox="1">
            <a:spLocks noChangeArrowheads="1"/>
          </p:cNvSpPr>
          <p:nvPr/>
        </p:nvSpPr>
        <p:spPr bwMode="auto">
          <a:xfrm>
            <a:off x="2555776" y="1052736"/>
            <a:ext cx="1944216" cy="338554"/>
          </a:xfrm>
          <a:prstGeom prst="rect">
            <a:avLst/>
          </a:prstGeom>
          <a:gradFill rotWithShape="0">
            <a:gsLst>
              <a:gs pos="0">
                <a:srgbClr val="76475E"/>
              </a:gs>
              <a:gs pos="50000">
                <a:srgbClr val="FF99CC"/>
              </a:gs>
              <a:gs pos="100000">
                <a:srgbClr val="76475E"/>
              </a:gs>
            </a:gsLst>
            <a:lin ang="5400000" scaled="1"/>
          </a:gradFill>
          <a:ln w="9525">
            <a:solidFill>
              <a:schemeClr val="tx1"/>
            </a:solidFill>
            <a:miter lim="800000"/>
            <a:headEnd/>
            <a:tailEnd/>
          </a:ln>
        </p:spPr>
        <p:txBody>
          <a:bodyPr wrap="square">
            <a:spAutoFit/>
          </a:bodyPr>
          <a:lstStyle/>
          <a:p>
            <a:pPr algn="l">
              <a:spcBef>
                <a:spcPct val="50000"/>
              </a:spcBef>
            </a:pPr>
            <a:r>
              <a:rPr lang="tr-TR" sz="1600" b="1" dirty="0">
                <a:latin typeface="Arial" charset="0"/>
              </a:rPr>
              <a:t>Ana</a:t>
            </a:r>
            <a:r>
              <a:rPr lang="en-US" sz="1600" b="1" dirty="0">
                <a:latin typeface="Arial" charset="0"/>
              </a:rPr>
              <a:t> </a:t>
            </a:r>
            <a:r>
              <a:rPr lang="en-US" sz="1600" b="1" dirty="0" err="1">
                <a:latin typeface="Arial" charset="0"/>
              </a:rPr>
              <a:t>ter</a:t>
            </a:r>
            <a:r>
              <a:rPr lang="tr-TR" sz="1600" b="1" dirty="0">
                <a:latin typeface="Arial" charset="0"/>
              </a:rPr>
              <a:t>i</a:t>
            </a:r>
            <a:r>
              <a:rPr lang="en-US" sz="1600" b="1" dirty="0">
                <a:latin typeface="Arial" charset="0"/>
              </a:rPr>
              <a:t>m</a:t>
            </a:r>
          </a:p>
        </p:txBody>
      </p:sp>
      <p:sp>
        <p:nvSpPr>
          <p:cNvPr id="23" name="22 Sağ Ok"/>
          <p:cNvSpPr/>
          <p:nvPr/>
        </p:nvSpPr>
        <p:spPr>
          <a:xfrm>
            <a:off x="1835696" y="1124744"/>
            <a:ext cx="50405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5" name="24 Düz Ok Bağlayıcısı"/>
          <p:cNvCxnSpPr/>
          <p:nvPr/>
        </p:nvCxnSpPr>
        <p:spPr>
          <a:xfrm rot="16200000" flipH="1">
            <a:off x="5436096" y="1700808"/>
            <a:ext cx="86409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Düz Ok Bağlayıcısı"/>
          <p:cNvCxnSpPr/>
          <p:nvPr/>
        </p:nvCxnSpPr>
        <p:spPr>
          <a:xfrm rot="5400000">
            <a:off x="6012160" y="1700808"/>
            <a:ext cx="86409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Düz Ok Bağlayıcısı"/>
          <p:cNvCxnSpPr/>
          <p:nvPr/>
        </p:nvCxnSpPr>
        <p:spPr>
          <a:xfrm rot="5400000">
            <a:off x="6336196" y="1592796"/>
            <a:ext cx="93610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Düz Ok Bağlayıcısı"/>
          <p:cNvCxnSpPr/>
          <p:nvPr/>
        </p:nvCxnSpPr>
        <p:spPr>
          <a:xfrm rot="5400000">
            <a:off x="6624228" y="1520788"/>
            <a:ext cx="93610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Düz Ok Bağlayıcısı"/>
          <p:cNvCxnSpPr/>
          <p:nvPr/>
        </p:nvCxnSpPr>
        <p:spPr>
          <a:xfrm rot="5400000">
            <a:off x="7092280" y="1484784"/>
            <a:ext cx="86409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pPr>
              <a:buClr>
                <a:srgbClr val="66FF66"/>
              </a:buClr>
              <a:buFont typeface="Wingdings" pitchFamily="2" charset="2"/>
              <a:buChar char="Ø"/>
            </a:pPr>
            <a:r>
              <a:rPr lang="tr-TR" dirty="0" smtClean="0"/>
              <a:t>İle sözcüğü ana terim altında alt terimlerin sıralamasından önce gelir, </a:t>
            </a:r>
          </a:p>
          <a:p>
            <a:pPr>
              <a:buClr>
                <a:srgbClr val="66FF66"/>
              </a:buClr>
              <a:buFont typeface="Wingdings" pitchFamily="2" charset="2"/>
              <a:buChar char="Ø"/>
            </a:pPr>
            <a:r>
              <a:rPr lang="tr-TR" dirty="0" smtClean="0"/>
              <a:t>Bu nedenle bir kod atamadan önce daima alt terimlerin üstündeki kodlar kontrol edilmelidir.</a:t>
            </a:r>
          </a:p>
          <a:p>
            <a:pPr>
              <a:buNone/>
            </a:pPr>
            <a:r>
              <a:rPr lang="tr-TR" b="1" dirty="0" smtClean="0"/>
              <a:t>	</a:t>
            </a:r>
            <a:r>
              <a:rPr lang="tr-TR" dirty="0" smtClean="0"/>
              <a:t>Ör:</a:t>
            </a:r>
            <a:r>
              <a:rPr lang="tr-TR" b="1" dirty="0" err="1" smtClean="0"/>
              <a:t>Appendisit</a:t>
            </a:r>
            <a:r>
              <a:rPr lang="tr-TR" b="1" dirty="0" smtClean="0"/>
              <a:t> </a:t>
            </a:r>
            <a:r>
              <a:rPr lang="tr-TR" dirty="0" smtClean="0"/>
              <a:t> ile </a:t>
            </a:r>
            <a:r>
              <a:rPr lang="tr-TR" dirty="0" err="1" smtClean="0"/>
              <a:t>peritoneal</a:t>
            </a:r>
            <a:r>
              <a:rPr lang="tr-TR" dirty="0" smtClean="0"/>
              <a:t> </a:t>
            </a:r>
            <a:r>
              <a:rPr lang="tr-TR" dirty="0" err="1" smtClean="0"/>
              <a:t>abse</a:t>
            </a:r>
            <a:endParaRPr lang="tr-TR" dirty="0" smtClean="0"/>
          </a:p>
          <a:p>
            <a:pPr>
              <a:buNone/>
            </a:pPr>
            <a:r>
              <a:rPr lang="tr-TR" dirty="0" smtClean="0"/>
              <a:t>        ( K35.1 )</a:t>
            </a:r>
          </a:p>
          <a:p>
            <a:pPr>
              <a:buNone/>
            </a:pPr>
            <a:r>
              <a:rPr lang="tr-TR" dirty="0" smtClean="0"/>
              <a:t>	</a:t>
            </a:r>
          </a:p>
          <a:p>
            <a:pPr>
              <a:buNone/>
            </a:pPr>
            <a:endParaRPr lang="tr-TR" dirty="0"/>
          </a:p>
        </p:txBody>
      </p:sp>
      <p:sp>
        <p:nvSpPr>
          <p:cNvPr id="6" name="5 Slayt Numarası Yer Tutucusu"/>
          <p:cNvSpPr>
            <a:spLocks noGrp="1"/>
          </p:cNvSpPr>
          <p:nvPr>
            <p:ph type="sldNum" sz="quarter" idx="12"/>
          </p:nvPr>
        </p:nvSpPr>
        <p:spPr/>
        <p:txBody>
          <a:bodyPr/>
          <a:lstStyle/>
          <a:p>
            <a:fld id="{D726C5DE-125C-4382-BB41-26E19ABBDBAA}" type="slidenum">
              <a:rPr lang="tr-TR" smtClean="0"/>
              <a:pPr/>
              <a:t>59</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latin typeface="Arial Narrow" pitchFamily="34" charset="0"/>
              </a:rPr>
              <a:t>ICD-10</a:t>
            </a:r>
            <a:endParaRPr lang="tr-TR" dirty="0">
              <a:solidFill>
                <a:srgbClr val="FF0000"/>
              </a:solidFill>
            </a:endParaRPr>
          </a:p>
        </p:txBody>
      </p:sp>
      <p:sp>
        <p:nvSpPr>
          <p:cNvPr id="3" name="2 İçerik Yer Tutucusu"/>
          <p:cNvSpPr>
            <a:spLocks noGrp="1"/>
          </p:cNvSpPr>
          <p:nvPr>
            <p:ph idx="1"/>
          </p:nvPr>
        </p:nvSpPr>
        <p:spPr/>
        <p:txBody>
          <a:bodyPr/>
          <a:lstStyle/>
          <a:p>
            <a:pPr>
              <a:buClr>
                <a:srgbClr val="66FF66"/>
              </a:buClr>
              <a:buFont typeface="Wingdings" pitchFamily="2" charset="2"/>
              <a:buChar char="Ø"/>
            </a:pPr>
            <a:r>
              <a:rPr lang="tr-TR" dirty="0" smtClean="0">
                <a:latin typeface="Arial Narrow" pitchFamily="34" charset="0"/>
              </a:rPr>
              <a:t>Yalnızca </a:t>
            </a:r>
            <a:r>
              <a:rPr lang="tr-TR" dirty="0" smtClean="0">
                <a:solidFill>
                  <a:srgbClr val="FF0000"/>
                </a:solidFill>
                <a:latin typeface="Arial Narrow" pitchFamily="34" charset="0"/>
              </a:rPr>
              <a:t>tanıya yönelik </a:t>
            </a:r>
            <a:r>
              <a:rPr lang="tr-TR" dirty="0" smtClean="0">
                <a:latin typeface="Arial Narrow" pitchFamily="34" charset="0"/>
              </a:rPr>
              <a:t>bir kodlama sistemidir.</a:t>
            </a:r>
          </a:p>
          <a:p>
            <a:pPr>
              <a:buClr>
                <a:srgbClr val="66FF66"/>
              </a:buClr>
              <a:buFont typeface="Wingdings" pitchFamily="2" charset="2"/>
              <a:buChar char="Ø"/>
            </a:pPr>
            <a:r>
              <a:rPr lang="tr-TR" dirty="0" smtClean="0">
                <a:latin typeface="Arial Narrow" pitchFamily="34" charset="0"/>
              </a:rPr>
              <a:t> WHO 37 dilde yayımlanmıştır (2002)</a:t>
            </a:r>
          </a:p>
          <a:p>
            <a:pPr>
              <a:buClr>
                <a:srgbClr val="66FF66"/>
              </a:buClr>
              <a:buFont typeface="Wingdings" pitchFamily="2" charset="2"/>
              <a:buChar char="Ø"/>
            </a:pPr>
            <a:r>
              <a:rPr lang="tr-TR" dirty="0" smtClean="0">
                <a:latin typeface="Arial Narrow" pitchFamily="34" charset="0"/>
              </a:rPr>
              <a:t> </a:t>
            </a:r>
            <a:r>
              <a:rPr lang="tr-TR" dirty="0" err="1" smtClean="0">
                <a:latin typeface="Arial Narrow" pitchFamily="34" charset="0"/>
              </a:rPr>
              <a:t>Mortalite</a:t>
            </a:r>
            <a:r>
              <a:rPr lang="tr-TR" dirty="0" smtClean="0">
                <a:latin typeface="Arial Narrow" pitchFamily="34" charset="0"/>
              </a:rPr>
              <a:t> kodları 138 ülkede</a:t>
            </a:r>
          </a:p>
          <a:p>
            <a:pPr>
              <a:buClr>
                <a:srgbClr val="66FF66"/>
              </a:buClr>
              <a:buFont typeface="Wingdings" pitchFamily="2" charset="2"/>
              <a:buChar char="Ø"/>
            </a:pPr>
            <a:r>
              <a:rPr lang="tr-TR" dirty="0" smtClean="0">
                <a:latin typeface="Arial Narrow" pitchFamily="34" charset="0"/>
              </a:rPr>
              <a:t> </a:t>
            </a:r>
            <a:r>
              <a:rPr lang="tr-TR" dirty="0" err="1" smtClean="0">
                <a:latin typeface="Arial Narrow" pitchFamily="34" charset="0"/>
              </a:rPr>
              <a:t>Morbidite</a:t>
            </a:r>
            <a:r>
              <a:rPr lang="tr-TR" dirty="0" smtClean="0">
                <a:latin typeface="Arial Narrow" pitchFamily="34" charset="0"/>
              </a:rPr>
              <a:t> kodları 99 ülkede kullanılmaktadır.</a:t>
            </a:r>
          </a:p>
          <a:p>
            <a:endParaRPr lang="tr-TR" dirty="0"/>
          </a:p>
        </p:txBody>
      </p:sp>
      <p:sp>
        <p:nvSpPr>
          <p:cNvPr id="4" name="3 Slayt Numarası Yer Tutucusu"/>
          <p:cNvSpPr>
            <a:spLocks noGrp="1"/>
          </p:cNvSpPr>
          <p:nvPr>
            <p:ph type="sldNum" sz="quarter" idx="12"/>
          </p:nvPr>
        </p:nvSpPr>
        <p:spPr/>
        <p:txBody>
          <a:bodyPr>
            <a:normAutofit/>
          </a:bodyPr>
          <a:lstStyle/>
          <a:p>
            <a:fld id="{D726C5DE-125C-4382-BB41-26E19ABBDBAA}" type="slidenum">
              <a:rPr lang="tr-TR" smtClean="0"/>
              <a:pPr/>
              <a:t>6</a:t>
            </a:fld>
            <a:endParaRPr lang="tr-T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42" name="Picture 2"/>
          <p:cNvPicPr>
            <a:picLocks noGrp="1" noChangeAspect="1" noChangeArrowheads="1"/>
          </p:cNvPicPr>
          <p:nvPr>
            <p:ph idx="1"/>
          </p:nvPr>
        </p:nvPicPr>
        <p:blipFill>
          <a:blip r:embed="rId2" cstate="print"/>
          <a:srcRect b="4851"/>
          <a:stretch>
            <a:fillRect/>
          </a:stretch>
        </p:blipFill>
        <p:spPr bwMode="auto">
          <a:xfrm>
            <a:off x="1" y="0"/>
            <a:ext cx="9143999" cy="68580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D726C5DE-125C-4382-BB41-26E19ABBDBAA}" type="slidenum">
              <a:rPr lang="tr-TR" smtClean="0"/>
              <a:pPr/>
              <a:t>60</a:t>
            </a:fld>
            <a:endParaRPr lang="tr-T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solidFill>
                  <a:srgbClr val="FFFF66"/>
                </a:solidFill>
              </a:rPr>
              <a:t/>
            </a:r>
            <a:br>
              <a:rPr lang="tr-TR" b="1" dirty="0" smtClean="0">
                <a:solidFill>
                  <a:srgbClr val="FFFF66"/>
                </a:solidFill>
              </a:rPr>
            </a:br>
            <a:r>
              <a:rPr lang="tr-TR" b="1" dirty="0" err="1" smtClean="0">
                <a:solidFill>
                  <a:srgbClr val="FF0000"/>
                </a:solidFill>
              </a:rPr>
              <a:t>Eponimler</a:t>
            </a:r>
            <a:r>
              <a:rPr lang="tr-TR" b="1" dirty="0" smtClean="0">
                <a:solidFill>
                  <a:srgbClr val="FFFF66"/>
                </a:solidFill>
              </a:rPr>
              <a:t/>
            </a:r>
            <a:br>
              <a:rPr lang="tr-TR" b="1" dirty="0" smtClean="0">
                <a:solidFill>
                  <a:srgbClr val="FFFF66"/>
                </a:solidFill>
              </a:rPr>
            </a:br>
            <a:endParaRPr lang="tr-TR" dirty="0"/>
          </a:p>
        </p:txBody>
      </p:sp>
      <p:sp>
        <p:nvSpPr>
          <p:cNvPr id="3" name="2 İçerik Yer Tutucusu"/>
          <p:cNvSpPr>
            <a:spLocks noGrp="1"/>
          </p:cNvSpPr>
          <p:nvPr>
            <p:ph idx="1"/>
          </p:nvPr>
        </p:nvSpPr>
        <p:spPr/>
        <p:txBody>
          <a:bodyPr/>
          <a:lstStyle/>
          <a:p>
            <a:pPr lvl="1">
              <a:buClr>
                <a:srgbClr val="66FF66"/>
              </a:buClr>
              <a:buFont typeface="Wingdings" pitchFamily="2" charset="2"/>
              <a:buChar char="Ø"/>
            </a:pPr>
            <a:r>
              <a:rPr lang="tr-TR" dirty="0" smtClean="0"/>
              <a:t>İnsanların soyadları, hastalıkları tanımlamak için kullanılır – ana terimler şeklinde alfabetik sıra ile listelenmiştir</a:t>
            </a:r>
          </a:p>
          <a:p>
            <a:pPr lvl="1">
              <a:buClr>
                <a:srgbClr val="66FF66"/>
              </a:buClr>
              <a:buFont typeface="Wingdings" pitchFamily="2" charset="2"/>
              <a:buChar char="Ø"/>
            </a:pPr>
            <a:r>
              <a:rPr lang="tr-TR" dirty="0" smtClean="0"/>
              <a:t>M35.2  </a:t>
            </a:r>
            <a:r>
              <a:rPr lang="tr-TR" b="1" dirty="0" smtClean="0"/>
              <a:t>Behçet Hastalığı</a:t>
            </a:r>
            <a:endParaRPr lang="tr-TR" dirty="0" smtClean="0"/>
          </a:p>
          <a:p>
            <a:pPr lvl="1">
              <a:buClr>
                <a:srgbClr val="66FF66"/>
              </a:buClr>
              <a:buFont typeface="Wingdings" pitchFamily="2" charset="2"/>
              <a:buChar char="Ø"/>
            </a:pPr>
            <a:r>
              <a:rPr lang="tr-TR" b="1" dirty="0" err="1" smtClean="0"/>
              <a:t>Kelly</a:t>
            </a:r>
            <a:r>
              <a:rPr lang="tr-TR" b="1" dirty="0" smtClean="0"/>
              <a:t> prosedürü  </a:t>
            </a:r>
            <a:r>
              <a:rPr lang="tr-TR" dirty="0" smtClean="0"/>
              <a:t>(-Kennedy) (</a:t>
            </a:r>
            <a:r>
              <a:rPr lang="tr-TR" dirty="0" err="1" smtClean="0"/>
              <a:t>üreterovesikal</a:t>
            </a:r>
            <a:r>
              <a:rPr lang="tr-TR" dirty="0" smtClean="0"/>
              <a:t> </a:t>
            </a:r>
            <a:r>
              <a:rPr lang="tr-TR" dirty="0" err="1" smtClean="0"/>
              <a:t>plikasyon</a:t>
            </a:r>
            <a:r>
              <a:rPr lang="tr-TR" dirty="0" smtClean="0"/>
              <a:t>) 37043-00 </a:t>
            </a:r>
            <a:r>
              <a:rPr lang="tr-TR" b="1" dirty="0" smtClean="0"/>
              <a:t>[1110] </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61</a:t>
            </a:fld>
            <a:endParaRPr lang="tr-T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b="1" dirty="0" smtClean="0">
                <a:solidFill>
                  <a:srgbClr val="7030A0"/>
                </a:solidFill>
              </a:rPr>
              <a:t>Çapraz referans terimleri</a:t>
            </a:r>
          </a:p>
          <a:p>
            <a:pPr lvl="1">
              <a:buFont typeface="Wingdings" pitchFamily="2" charset="2"/>
              <a:buChar char="Ø"/>
            </a:pPr>
            <a:r>
              <a:rPr lang="tr-TR" b="1" i="1" dirty="0" err="1" smtClean="0">
                <a:solidFill>
                  <a:srgbClr val="FF0000"/>
                </a:solidFill>
              </a:rPr>
              <a:t>See</a:t>
            </a:r>
            <a:r>
              <a:rPr lang="tr-TR" b="1" i="1" dirty="0" smtClean="0">
                <a:solidFill>
                  <a:srgbClr val="FF0000"/>
                </a:solidFill>
              </a:rPr>
              <a:t> (Bakınız</a:t>
            </a:r>
            <a:r>
              <a:rPr lang="tr-TR" b="1" dirty="0" smtClean="0">
                <a:solidFill>
                  <a:srgbClr val="FF0000"/>
                </a:solidFill>
              </a:rPr>
              <a:t> ….) </a:t>
            </a:r>
            <a:r>
              <a:rPr lang="tr-TR" dirty="0" smtClean="0"/>
              <a:t>Kodlayıcının yanlış yere baktığını, diğer terimlere bakmasını söylemektedir.</a:t>
            </a:r>
          </a:p>
          <a:p>
            <a:pPr lvl="1">
              <a:buFont typeface="Wingdings" pitchFamily="2" charset="2"/>
              <a:buChar char="Ø"/>
            </a:pPr>
            <a:r>
              <a:rPr lang="tr-TR" b="1" i="1" dirty="0" err="1" smtClean="0">
                <a:solidFill>
                  <a:srgbClr val="FF0000"/>
                </a:solidFill>
              </a:rPr>
              <a:t>See</a:t>
            </a:r>
            <a:r>
              <a:rPr lang="tr-TR" b="1" i="1" dirty="0" smtClean="0">
                <a:solidFill>
                  <a:srgbClr val="FF0000"/>
                </a:solidFill>
              </a:rPr>
              <a:t> </a:t>
            </a:r>
            <a:r>
              <a:rPr lang="tr-TR" b="1" i="1" dirty="0" err="1" smtClean="0">
                <a:solidFill>
                  <a:srgbClr val="FF0000"/>
                </a:solidFill>
              </a:rPr>
              <a:t>also</a:t>
            </a:r>
            <a:r>
              <a:rPr lang="tr-TR" b="1" i="1" dirty="0" smtClean="0">
                <a:solidFill>
                  <a:srgbClr val="FF0000"/>
                </a:solidFill>
              </a:rPr>
              <a:t> (Ayrıca bakınız… ) </a:t>
            </a:r>
            <a:r>
              <a:rPr lang="tr-TR" dirty="0" smtClean="0"/>
              <a:t>bu, hastalığını daha net açıklamasını bulabileceğiniz başka bir yer olabileceği konusunda kodlayıcıyı yönlendiren yararlı bir yönlendirmedir.</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62</a:t>
            </a:fld>
            <a:endParaRPr lang="tr-T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85000" lnSpcReduction="20000"/>
          </a:bodyPr>
          <a:lstStyle/>
          <a:p>
            <a:pPr>
              <a:lnSpc>
                <a:spcPct val="90000"/>
              </a:lnSpc>
              <a:buNone/>
            </a:pPr>
            <a:r>
              <a:rPr lang="tr-TR" b="1" dirty="0" err="1" smtClean="0"/>
              <a:t>Arteroskleroz</a:t>
            </a:r>
            <a:r>
              <a:rPr lang="tr-TR" b="1" dirty="0" smtClean="0"/>
              <a:t> </a:t>
            </a:r>
            <a:r>
              <a:rPr lang="tr-TR" dirty="0" smtClean="0"/>
              <a:t>(</a:t>
            </a:r>
            <a:r>
              <a:rPr lang="tr-TR" dirty="0" err="1" smtClean="0"/>
              <a:t>diffuz</a:t>
            </a:r>
            <a:r>
              <a:rPr lang="tr-TR" dirty="0" smtClean="0"/>
              <a:t>) (</a:t>
            </a:r>
            <a:r>
              <a:rPr lang="tr-TR" dirty="0" err="1" smtClean="0"/>
              <a:t>disease</a:t>
            </a:r>
            <a:r>
              <a:rPr lang="tr-TR" dirty="0" smtClean="0"/>
              <a:t>) (general) (</a:t>
            </a:r>
            <a:r>
              <a:rPr lang="tr-TR" dirty="0" err="1" smtClean="0"/>
              <a:t>obliteran</a:t>
            </a:r>
            <a:r>
              <a:rPr lang="tr-TR" dirty="0" smtClean="0"/>
              <a:t>) (</a:t>
            </a:r>
            <a:r>
              <a:rPr lang="tr-TR" dirty="0" err="1" smtClean="0"/>
              <a:t>senil</a:t>
            </a:r>
            <a:r>
              <a:rPr lang="tr-TR" dirty="0" smtClean="0"/>
              <a:t>) (kalsifikasyon ile) I70.9 </a:t>
            </a:r>
          </a:p>
          <a:p>
            <a:pPr>
              <a:lnSpc>
                <a:spcPct val="90000"/>
              </a:lnSpc>
              <a:buNone/>
            </a:pPr>
            <a:r>
              <a:rPr lang="tr-TR" dirty="0" smtClean="0"/>
              <a:t>-	Aort I70.0 </a:t>
            </a:r>
          </a:p>
          <a:p>
            <a:pPr>
              <a:lnSpc>
                <a:spcPct val="90000"/>
              </a:lnSpc>
              <a:buNone/>
            </a:pPr>
            <a:r>
              <a:rPr lang="tr-TR" dirty="0" smtClean="0"/>
              <a:t>-	</a:t>
            </a:r>
            <a:r>
              <a:rPr lang="tr-TR" dirty="0" err="1" smtClean="0"/>
              <a:t>Ekstremite</a:t>
            </a:r>
            <a:r>
              <a:rPr lang="tr-TR" dirty="0" smtClean="0"/>
              <a:t> arterleri</a:t>
            </a:r>
            <a:r>
              <a:rPr lang="tr-TR" i="1" dirty="0" smtClean="0"/>
              <a:t>— </a:t>
            </a:r>
            <a:r>
              <a:rPr lang="tr-TR" i="1" dirty="0" err="1" smtClean="0">
                <a:solidFill>
                  <a:srgbClr val="7030A0"/>
                </a:solidFill>
              </a:rPr>
              <a:t>see</a:t>
            </a:r>
            <a:r>
              <a:rPr lang="tr-TR" i="1" dirty="0" smtClean="0">
                <a:solidFill>
                  <a:srgbClr val="7030A0"/>
                </a:solidFill>
              </a:rPr>
              <a:t> </a:t>
            </a:r>
            <a:r>
              <a:rPr lang="tr-TR" i="1" dirty="0" err="1" smtClean="0">
                <a:solidFill>
                  <a:srgbClr val="7030A0"/>
                </a:solidFill>
              </a:rPr>
              <a:t>Arteriosclerosis</a:t>
            </a:r>
            <a:r>
              <a:rPr lang="tr-TR" i="1" dirty="0" smtClean="0">
                <a:solidFill>
                  <a:srgbClr val="7030A0"/>
                </a:solidFill>
              </a:rPr>
              <a:t>, </a:t>
            </a:r>
            <a:r>
              <a:rPr lang="tr-TR" i="1" dirty="0" err="1" smtClean="0"/>
              <a:t>extremities</a:t>
            </a:r>
            <a:r>
              <a:rPr lang="tr-TR" i="1" dirty="0" smtClean="0"/>
              <a:t> </a:t>
            </a:r>
          </a:p>
          <a:p>
            <a:pPr>
              <a:lnSpc>
                <a:spcPct val="90000"/>
              </a:lnSpc>
              <a:buNone/>
            </a:pPr>
            <a:r>
              <a:rPr lang="tr-TR" dirty="0" smtClean="0"/>
              <a:t>-	Beyin I67.2 </a:t>
            </a:r>
          </a:p>
          <a:p>
            <a:pPr>
              <a:lnSpc>
                <a:spcPct val="90000"/>
              </a:lnSpc>
              <a:buNone/>
            </a:pPr>
            <a:r>
              <a:rPr lang="tr-TR" dirty="0" smtClean="0"/>
              <a:t>-	Kardiyak </a:t>
            </a:r>
            <a:r>
              <a:rPr lang="tr-TR" i="1" dirty="0" smtClean="0"/>
              <a:t>— </a:t>
            </a:r>
            <a:r>
              <a:rPr lang="tr-TR" i="1" dirty="0" err="1" smtClean="0">
                <a:solidFill>
                  <a:srgbClr val="7030A0"/>
                </a:solidFill>
              </a:rPr>
              <a:t>see</a:t>
            </a:r>
            <a:r>
              <a:rPr lang="tr-TR" i="1" dirty="0" smtClean="0">
                <a:solidFill>
                  <a:srgbClr val="7030A0"/>
                </a:solidFill>
              </a:rPr>
              <a:t> </a:t>
            </a:r>
            <a:r>
              <a:rPr lang="tr-TR" i="1" dirty="0" err="1" smtClean="0">
                <a:solidFill>
                  <a:srgbClr val="7030A0"/>
                </a:solidFill>
              </a:rPr>
              <a:t>Arteriosclerosis</a:t>
            </a:r>
            <a:r>
              <a:rPr lang="tr-TR" i="1" dirty="0" smtClean="0">
                <a:solidFill>
                  <a:srgbClr val="7030A0"/>
                </a:solidFill>
              </a:rPr>
              <a:t>, </a:t>
            </a:r>
            <a:r>
              <a:rPr lang="tr-TR" i="1" dirty="0" err="1" smtClean="0">
                <a:solidFill>
                  <a:srgbClr val="7030A0"/>
                </a:solidFill>
              </a:rPr>
              <a:t>coronary</a:t>
            </a:r>
            <a:r>
              <a:rPr lang="tr-TR" i="1" dirty="0" smtClean="0">
                <a:solidFill>
                  <a:srgbClr val="7030A0"/>
                </a:solidFill>
              </a:rPr>
              <a:t> </a:t>
            </a:r>
          </a:p>
          <a:p>
            <a:pPr>
              <a:lnSpc>
                <a:spcPct val="90000"/>
              </a:lnSpc>
              <a:buNone/>
            </a:pPr>
            <a:r>
              <a:rPr lang="tr-TR" dirty="0" smtClean="0"/>
              <a:t>-	Kardiyopati </a:t>
            </a:r>
            <a:r>
              <a:rPr lang="tr-TR" i="1" dirty="0" smtClean="0"/>
              <a:t>— </a:t>
            </a:r>
            <a:r>
              <a:rPr lang="tr-TR" i="1" dirty="0" err="1" smtClean="0">
                <a:solidFill>
                  <a:srgbClr val="7030A0"/>
                </a:solidFill>
              </a:rPr>
              <a:t>see</a:t>
            </a:r>
            <a:r>
              <a:rPr lang="tr-TR" i="1" dirty="0" smtClean="0">
                <a:solidFill>
                  <a:srgbClr val="7030A0"/>
                </a:solidFill>
              </a:rPr>
              <a:t> </a:t>
            </a:r>
            <a:r>
              <a:rPr lang="tr-TR" i="1" dirty="0" err="1" smtClean="0">
                <a:solidFill>
                  <a:srgbClr val="7030A0"/>
                </a:solidFill>
              </a:rPr>
              <a:t>Arteriosclerosis</a:t>
            </a:r>
            <a:r>
              <a:rPr lang="tr-TR" i="1" dirty="0" smtClean="0">
                <a:solidFill>
                  <a:srgbClr val="7030A0"/>
                </a:solidFill>
              </a:rPr>
              <a:t>, </a:t>
            </a:r>
            <a:r>
              <a:rPr lang="tr-TR" i="1" dirty="0" err="1" smtClean="0">
                <a:solidFill>
                  <a:srgbClr val="7030A0"/>
                </a:solidFill>
              </a:rPr>
              <a:t>coronary</a:t>
            </a:r>
            <a:r>
              <a:rPr lang="tr-TR" i="1" dirty="0" smtClean="0">
                <a:solidFill>
                  <a:srgbClr val="7030A0"/>
                </a:solidFill>
              </a:rPr>
              <a:t> </a:t>
            </a:r>
          </a:p>
          <a:p>
            <a:pPr>
              <a:lnSpc>
                <a:spcPct val="90000"/>
              </a:lnSpc>
              <a:buNone/>
            </a:pPr>
            <a:r>
              <a:rPr lang="tr-TR" dirty="0" smtClean="0"/>
              <a:t>-	</a:t>
            </a:r>
            <a:r>
              <a:rPr lang="tr-TR" dirty="0" err="1" smtClean="0"/>
              <a:t>Kardiyorenal</a:t>
            </a:r>
            <a:r>
              <a:rPr lang="tr-TR" dirty="0" smtClean="0"/>
              <a:t> </a:t>
            </a:r>
            <a:r>
              <a:rPr lang="tr-TR" i="1" dirty="0" smtClean="0">
                <a:solidFill>
                  <a:srgbClr val="7030A0"/>
                </a:solidFill>
              </a:rPr>
              <a:t>(</a:t>
            </a:r>
            <a:r>
              <a:rPr lang="tr-TR" i="1" dirty="0" err="1" smtClean="0">
                <a:solidFill>
                  <a:srgbClr val="7030A0"/>
                </a:solidFill>
              </a:rPr>
              <a:t>see</a:t>
            </a:r>
            <a:r>
              <a:rPr lang="tr-TR" i="1" dirty="0" smtClean="0">
                <a:solidFill>
                  <a:srgbClr val="7030A0"/>
                </a:solidFill>
              </a:rPr>
              <a:t> </a:t>
            </a:r>
            <a:r>
              <a:rPr lang="tr-TR" i="1" dirty="0" err="1" smtClean="0">
                <a:solidFill>
                  <a:srgbClr val="7030A0"/>
                </a:solidFill>
              </a:rPr>
              <a:t>also</a:t>
            </a:r>
            <a:r>
              <a:rPr lang="tr-TR" i="1" dirty="0" smtClean="0">
                <a:solidFill>
                  <a:srgbClr val="7030A0"/>
                </a:solidFill>
              </a:rPr>
              <a:t> </a:t>
            </a:r>
            <a:r>
              <a:rPr lang="tr-TR" i="1" dirty="0" err="1" smtClean="0">
                <a:solidFill>
                  <a:srgbClr val="7030A0"/>
                </a:solidFill>
              </a:rPr>
              <a:t>Hypertension</a:t>
            </a:r>
            <a:r>
              <a:rPr lang="tr-TR" i="1" dirty="0" smtClean="0">
                <a:solidFill>
                  <a:srgbClr val="7030A0"/>
                </a:solidFill>
              </a:rPr>
              <a:t>, </a:t>
            </a:r>
            <a:r>
              <a:rPr lang="tr-TR" i="1" dirty="0" err="1" smtClean="0">
                <a:solidFill>
                  <a:srgbClr val="7030A0"/>
                </a:solidFill>
              </a:rPr>
              <a:t>cardiorenal</a:t>
            </a:r>
            <a:r>
              <a:rPr lang="tr-TR" i="1" dirty="0" smtClean="0">
                <a:solidFill>
                  <a:srgbClr val="7030A0"/>
                </a:solidFill>
              </a:rPr>
              <a:t>) </a:t>
            </a:r>
            <a:r>
              <a:rPr lang="tr-TR" dirty="0" smtClean="0"/>
              <a:t>I13.9 </a:t>
            </a:r>
          </a:p>
          <a:p>
            <a:pPr>
              <a:lnSpc>
                <a:spcPct val="90000"/>
              </a:lnSpc>
              <a:buFont typeface="Wingdings" pitchFamily="2" charset="2"/>
              <a:buChar char="Ø"/>
            </a:pPr>
            <a:r>
              <a:rPr lang="tr-TR" dirty="0" smtClean="0"/>
              <a:t>Rezeksiyon_ prostat: </a:t>
            </a:r>
            <a:r>
              <a:rPr lang="tr-TR" dirty="0" err="1" smtClean="0">
                <a:solidFill>
                  <a:srgbClr val="7030A0"/>
                </a:solidFill>
              </a:rPr>
              <a:t>see</a:t>
            </a:r>
            <a:r>
              <a:rPr lang="tr-TR" dirty="0" smtClean="0">
                <a:solidFill>
                  <a:srgbClr val="7030A0"/>
                </a:solidFill>
              </a:rPr>
              <a:t> </a:t>
            </a:r>
            <a:r>
              <a:rPr lang="tr-TR" dirty="0" err="1" smtClean="0">
                <a:solidFill>
                  <a:srgbClr val="7030A0"/>
                </a:solidFill>
              </a:rPr>
              <a:t>prostatektomi</a:t>
            </a:r>
            <a:endParaRPr lang="tr-TR" dirty="0" smtClean="0">
              <a:solidFill>
                <a:srgbClr val="7030A0"/>
              </a:solidFill>
            </a:endParaRPr>
          </a:p>
          <a:p>
            <a:pPr>
              <a:lnSpc>
                <a:spcPct val="90000"/>
              </a:lnSpc>
              <a:buFont typeface="Wingdings" pitchFamily="2" charset="2"/>
              <a:buChar char="Ø"/>
            </a:pPr>
            <a:r>
              <a:rPr lang="tr-TR" dirty="0" err="1" smtClean="0"/>
              <a:t>Eksizyon</a:t>
            </a:r>
            <a:r>
              <a:rPr lang="tr-TR" dirty="0" smtClean="0"/>
              <a:t>_arter_yoluyla onarım ile </a:t>
            </a:r>
            <a:r>
              <a:rPr lang="tr-TR" dirty="0" err="1" smtClean="0"/>
              <a:t>birl</a:t>
            </a:r>
            <a:r>
              <a:rPr lang="tr-TR" dirty="0" smtClean="0"/>
              <a:t>._</a:t>
            </a:r>
            <a:r>
              <a:rPr lang="tr-TR" dirty="0" err="1" smtClean="0"/>
              <a:t>gerft</a:t>
            </a:r>
            <a:r>
              <a:rPr lang="tr-TR" dirty="0" smtClean="0"/>
              <a:t> : </a:t>
            </a:r>
            <a:r>
              <a:rPr lang="tr-TR" dirty="0" smtClean="0">
                <a:solidFill>
                  <a:srgbClr val="7030A0"/>
                </a:solidFill>
              </a:rPr>
              <a:t>bkz </a:t>
            </a:r>
            <a:r>
              <a:rPr lang="tr-TR" dirty="0" err="1" smtClean="0">
                <a:solidFill>
                  <a:srgbClr val="7030A0"/>
                </a:solidFill>
              </a:rPr>
              <a:t>Greft</a:t>
            </a:r>
            <a:r>
              <a:rPr lang="tr-TR" dirty="0" smtClean="0">
                <a:solidFill>
                  <a:srgbClr val="7030A0"/>
                </a:solidFill>
              </a:rPr>
              <a:t>-arter</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63</a:t>
            </a:fld>
            <a:endParaRPr lang="tr-T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71600" y="620688"/>
            <a:ext cx="7715200" cy="6237312"/>
          </a:xfrm>
        </p:spPr>
        <p:txBody>
          <a:bodyPr>
            <a:normAutofit/>
          </a:bodyPr>
          <a:lstStyle/>
          <a:p>
            <a:pPr lvl="1">
              <a:lnSpc>
                <a:spcPct val="90000"/>
              </a:lnSpc>
              <a:buNone/>
            </a:pPr>
            <a:r>
              <a:rPr lang="tr-TR" b="1" dirty="0" smtClean="0">
                <a:solidFill>
                  <a:srgbClr val="FF0000"/>
                </a:solidFill>
              </a:rPr>
              <a:t>Dördüncü ve beşinci basamaklar</a:t>
            </a:r>
          </a:p>
          <a:p>
            <a:pPr lvl="1">
              <a:lnSpc>
                <a:spcPct val="90000"/>
              </a:lnSpc>
              <a:buFont typeface="Wingdings" pitchFamily="2" charset="2"/>
              <a:buChar char="ü"/>
            </a:pPr>
            <a:endParaRPr lang="tr-TR" dirty="0" smtClean="0"/>
          </a:p>
          <a:p>
            <a:pPr lvl="1">
              <a:lnSpc>
                <a:spcPct val="90000"/>
              </a:lnSpc>
              <a:buFont typeface="Wingdings" pitchFamily="2" charset="2"/>
              <a:buChar char="ü"/>
            </a:pPr>
            <a:r>
              <a:rPr lang="tr-TR" dirty="0" smtClean="0"/>
              <a:t>Alfabetik indekste tire işareti (-) kullanılarak bazı kodların ilave basamak gerektirdiği kodlayıcıya hatırlatılır.</a:t>
            </a:r>
          </a:p>
          <a:p>
            <a:pPr lvl="1">
              <a:lnSpc>
                <a:spcPct val="90000"/>
              </a:lnSpc>
              <a:buNone/>
            </a:pPr>
            <a:endParaRPr lang="tr-TR" dirty="0" smtClean="0"/>
          </a:p>
          <a:p>
            <a:pPr>
              <a:lnSpc>
                <a:spcPct val="90000"/>
              </a:lnSpc>
              <a:buNone/>
            </a:pPr>
            <a:r>
              <a:rPr lang="tr-TR" sz="2800" b="1" dirty="0" smtClean="0"/>
              <a:t>Ağrı </a:t>
            </a:r>
            <a:r>
              <a:rPr lang="tr-TR" sz="2800" dirty="0" smtClean="0"/>
              <a:t>R52.9 </a:t>
            </a:r>
          </a:p>
          <a:p>
            <a:pPr>
              <a:lnSpc>
                <a:spcPct val="90000"/>
              </a:lnSpc>
              <a:buNone/>
            </a:pPr>
            <a:r>
              <a:rPr lang="tr-TR" sz="2800" dirty="0" smtClean="0"/>
              <a:t>- kemik </a:t>
            </a:r>
            <a:r>
              <a:rPr lang="tr-TR" sz="2800" dirty="0" smtClean="0">
                <a:solidFill>
                  <a:srgbClr val="7030A0"/>
                </a:solidFill>
              </a:rPr>
              <a:t>M89.8- </a:t>
            </a:r>
          </a:p>
          <a:p>
            <a:pPr>
              <a:lnSpc>
                <a:spcPct val="90000"/>
              </a:lnSpc>
              <a:buNone/>
            </a:pPr>
            <a:r>
              <a:rPr lang="tr-TR" sz="2800" b="1" dirty="0" err="1" smtClean="0"/>
              <a:t>kondromalezi</a:t>
            </a:r>
            <a:r>
              <a:rPr lang="tr-TR" sz="2800" b="1" dirty="0" smtClean="0">
                <a:solidFill>
                  <a:srgbClr val="FFFF00"/>
                </a:solidFill>
              </a:rPr>
              <a:t> </a:t>
            </a:r>
            <a:r>
              <a:rPr lang="tr-TR" sz="2800" dirty="0" smtClean="0">
                <a:solidFill>
                  <a:srgbClr val="7030A0"/>
                </a:solidFill>
              </a:rPr>
              <a:t>M94.2- </a:t>
            </a:r>
          </a:p>
          <a:p>
            <a:pPr>
              <a:lnSpc>
                <a:spcPct val="90000"/>
              </a:lnSpc>
              <a:buNone/>
            </a:pPr>
            <a:r>
              <a:rPr lang="tr-TR" sz="2800" dirty="0" smtClean="0"/>
              <a:t>-	</a:t>
            </a:r>
            <a:r>
              <a:rPr lang="tr-TR" sz="2800" dirty="0" err="1" smtClean="0"/>
              <a:t>patella</a:t>
            </a:r>
            <a:r>
              <a:rPr lang="tr-TR" sz="2800" dirty="0" smtClean="0"/>
              <a:t>,  M22.4 </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64</a:t>
            </a:fld>
            <a:endParaRPr lang="tr-TR"/>
          </a:p>
        </p:txBody>
      </p:sp>
      <p:pic>
        <p:nvPicPr>
          <p:cNvPr id="5" name="Picture 4" descr="C:\Users\Acer\Pictures\9999.png"/>
          <p:cNvPicPr>
            <a:picLocks noChangeAspect="1" noChangeArrowheads="1"/>
          </p:cNvPicPr>
          <p:nvPr/>
        </p:nvPicPr>
        <p:blipFill>
          <a:blip r:embed="rId2" cstate="print"/>
          <a:srcRect/>
          <a:stretch>
            <a:fillRect/>
          </a:stretch>
        </p:blipFill>
        <p:spPr bwMode="auto">
          <a:xfrm>
            <a:off x="4499992" y="2708920"/>
            <a:ext cx="4644008" cy="4149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Temel kodlama kuralları</a:t>
            </a:r>
            <a:endParaRPr lang="tr-TR" b="1" dirty="0">
              <a:solidFill>
                <a:srgbClr val="FF0000"/>
              </a:solidFill>
            </a:endParaRPr>
          </a:p>
        </p:txBody>
      </p:sp>
      <p:sp>
        <p:nvSpPr>
          <p:cNvPr id="3" name="2 İçerik Yer Tutucusu"/>
          <p:cNvSpPr>
            <a:spLocks noGrp="1"/>
          </p:cNvSpPr>
          <p:nvPr>
            <p:ph idx="1"/>
          </p:nvPr>
        </p:nvSpPr>
        <p:spPr/>
        <p:txBody>
          <a:bodyPr>
            <a:normAutofit fontScale="77500" lnSpcReduction="20000"/>
          </a:bodyPr>
          <a:lstStyle/>
          <a:p>
            <a:pPr marL="971550" lvl="1" indent="-514350">
              <a:buClr>
                <a:srgbClr val="66FF66"/>
              </a:buClr>
              <a:buFont typeface="+mj-lt"/>
              <a:buAutoNum type="arabicPeriod"/>
            </a:pPr>
            <a:r>
              <a:rPr lang="tr-TR" dirty="0" smtClean="0"/>
              <a:t>Kodlanacak duruma karar verin,</a:t>
            </a:r>
          </a:p>
          <a:p>
            <a:pPr marL="971550" lvl="1" indent="-514350">
              <a:buClr>
                <a:srgbClr val="66FF66"/>
              </a:buClr>
              <a:buFont typeface="+mj-lt"/>
              <a:buAutoNum type="arabicPeriod"/>
            </a:pPr>
            <a:r>
              <a:rPr lang="tr-TR" dirty="0" smtClean="0"/>
              <a:t>Alfabetik dizinde </a:t>
            </a:r>
            <a:r>
              <a:rPr lang="tr-TR" dirty="0" smtClean="0">
                <a:solidFill>
                  <a:srgbClr val="FF0000"/>
                </a:solidFill>
              </a:rPr>
              <a:t>ana terimi </a:t>
            </a:r>
            <a:r>
              <a:rPr lang="tr-TR" dirty="0" smtClean="0"/>
              <a:t>bulun,</a:t>
            </a:r>
          </a:p>
          <a:p>
            <a:pPr marL="971550" lvl="1" indent="-514350">
              <a:buClr>
                <a:srgbClr val="66FF66"/>
              </a:buClr>
              <a:buFont typeface="+mj-lt"/>
              <a:buAutoNum type="arabicPeriod"/>
            </a:pPr>
            <a:r>
              <a:rPr lang="tr-TR" dirty="0" smtClean="0"/>
              <a:t>Ana terim altında herhangi bir </a:t>
            </a:r>
            <a:r>
              <a:rPr lang="tr-TR" dirty="0" smtClean="0">
                <a:solidFill>
                  <a:srgbClr val="FF0000"/>
                </a:solidFill>
              </a:rPr>
              <a:t>not</a:t>
            </a:r>
            <a:r>
              <a:rPr lang="tr-TR" dirty="0" smtClean="0"/>
              <a:t> varsa bunu okuyun,</a:t>
            </a:r>
          </a:p>
          <a:p>
            <a:pPr marL="971550" lvl="1" indent="-514350">
              <a:buClr>
                <a:srgbClr val="66FF66"/>
              </a:buClr>
              <a:buFont typeface="+mj-lt"/>
              <a:buAutoNum type="arabicPeriod"/>
            </a:pPr>
            <a:r>
              <a:rPr lang="tr-TR" dirty="0" smtClean="0"/>
              <a:t>Kodlamak istediğiniz duruma karşılık gelen açıklamayı buluncaya kadar önemli olmayan </a:t>
            </a:r>
            <a:r>
              <a:rPr lang="tr-TR" dirty="0" smtClean="0">
                <a:solidFill>
                  <a:srgbClr val="FF0000"/>
                </a:solidFill>
              </a:rPr>
              <a:t>düzenleyicileri ve alt terimleri</a:t>
            </a:r>
            <a:r>
              <a:rPr lang="tr-TR" dirty="0" smtClean="0"/>
              <a:t> kontrol edin,</a:t>
            </a:r>
          </a:p>
          <a:p>
            <a:pPr marL="971550" lvl="1" indent="-514350">
              <a:buClr>
                <a:srgbClr val="66FF66"/>
              </a:buClr>
              <a:buFont typeface="+mj-lt"/>
              <a:buAutoNum type="arabicPeriod"/>
            </a:pPr>
            <a:r>
              <a:rPr lang="tr-TR" dirty="0" smtClean="0">
                <a:solidFill>
                  <a:srgbClr val="FF0000"/>
                </a:solidFill>
              </a:rPr>
              <a:t>Çapraz referanslar </a:t>
            </a:r>
            <a:r>
              <a:rPr lang="tr-TR" dirty="0" smtClean="0"/>
              <a:t>için açıklamaları izleyin,</a:t>
            </a:r>
          </a:p>
          <a:p>
            <a:pPr marL="971550" lvl="1" indent="-514350">
              <a:buClr>
                <a:srgbClr val="66FF66"/>
              </a:buClr>
              <a:buFont typeface="+mj-lt"/>
              <a:buAutoNum type="arabicPeriod"/>
            </a:pPr>
            <a:r>
              <a:rPr lang="tr-TR" dirty="0" smtClean="0">
                <a:solidFill>
                  <a:srgbClr val="FF0000"/>
                </a:solidFill>
              </a:rPr>
              <a:t>Tabular listeden kodu kontrol edin</a:t>
            </a:r>
            <a:r>
              <a:rPr lang="tr-TR" dirty="0" smtClean="0"/>
              <a:t>, bölümdeki, bloktaki ve kategorideki </a:t>
            </a:r>
            <a:r>
              <a:rPr lang="tr-TR" dirty="0" smtClean="0">
                <a:solidFill>
                  <a:srgbClr val="FF0000"/>
                </a:solidFill>
              </a:rPr>
              <a:t>kapsar , kapsamaz </a:t>
            </a:r>
            <a:r>
              <a:rPr lang="tr-TR" dirty="0" smtClean="0"/>
              <a:t>notlarını okuyun,</a:t>
            </a:r>
          </a:p>
          <a:p>
            <a:pPr marL="971550" lvl="1" indent="-514350">
              <a:buClr>
                <a:srgbClr val="66FF66"/>
              </a:buClr>
              <a:buFont typeface="+mj-lt"/>
              <a:buAutoNum type="arabicPeriod"/>
            </a:pPr>
            <a:r>
              <a:rPr lang="tr-TR" dirty="0" smtClean="0"/>
              <a:t>Eklemeniz gerekebilecek 4’üncü veya 5’inci karakterleri kontrol edin, Kodu atayın…</a:t>
            </a:r>
          </a:p>
          <a:p>
            <a:pPr marL="971550" lvl="1" indent="-514350">
              <a:buClr>
                <a:srgbClr val="66FF66"/>
              </a:buClr>
              <a:buNone/>
            </a:pPr>
            <a:endParaRPr lang="tr-TR" dirty="0" smtClean="0">
              <a:solidFill>
                <a:srgbClr val="FFFF00"/>
              </a:solidFill>
            </a:endParaRPr>
          </a:p>
          <a:p>
            <a:pPr lvl="1">
              <a:buNone/>
            </a:pPr>
            <a:r>
              <a:rPr lang="tr-TR" b="1" dirty="0" smtClean="0">
                <a:solidFill>
                  <a:srgbClr val="7030A0"/>
                </a:solidFill>
              </a:rPr>
              <a:t>Tabular Listeden Kontrol Etmeden Kodu Atamayın</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65</a:t>
            </a:fld>
            <a:endParaRPr lang="tr-T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Çoklu Kodlama </a:t>
            </a:r>
            <a:r>
              <a:rPr lang="tr-TR" sz="2800" dirty="0" smtClean="0">
                <a:solidFill>
                  <a:srgbClr val="FF0000"/>
                </a:solidFill>
              </a:rPr>
              <a:t>(</a:t>
            </a:r>
            <a:r>
              <a:rPr lang="tr-TR" sz="2800" dirty="0" smtClean="0">
                <a:solidFill>
                  <a:srgbClr val="FF0000"/>
                </a:solidFill>
                <a:sym typeface="Wingdings" pitchFamily="2" charset="2"/>
              </a:rPr>
              <a:t>ACS 0027)</a:t>
            </a:r>
            <a:endParaRPr lang="tr-TR" dirty="0">
              <a:solidFill>
                <a:srgbClr val="FF0000"/>
              </a:solidFill>
            </a:endParaRPr>
          </a:p>
        </p:txBody>
      </p:sp>
      <p:sp>
        <p:nvSpPr>
          <p:cNvPr id="3" name="2 İçerik Yer Tutucusu"/>
          <p:cNvSpPr>
            <a:spLocks noGrp="1"/>
          </p:cNvSpPr>
          <p:nvPr>
            <p:ph idx="1"/>
          </p:nvPr>
        </p:nvSpPr>
        <p:spPr>
          <a:xfrm>
            <a:off x="1043608" y="1447800"/>
            <a:ext cx="7890080" cy="5221560"/>
          </a:xfrm>
        </p:spPr>
        <p:txBody>
          <a:bodyPr>
            <a:normAutofit fontScale="92500"/>
          </a:bodyPr>
          <a:lstStyle/>
          <a:p>
            <a:pPr lvl="1">
              <a:lnSpc>
                <a:spcPct val="90000"/>
              </a:lnSpc>
              <a:buClr>
                <a:srgbClr val="66FF66"/>
              </a:buClr>
              <a:buFont typeface="Wingdings" pitchFamily="2" charset="2"/>
              <a:buChar char="Ø"/>
            </a:pPr>
            <a:r>
              <a:rPr lang="tr-TR" dirty="0" smtClean="0">
                <a:sym typeface="Wingdings" pitchFamily="2" charset="2"/>
              </a:rPr>
              <a:t>Bazı durumlarda bir hastalığın çeşitli bileşenlerini göstermek için çoklu kodlama yapmak gerekebilir. </a:t>
            </a:r>
          </a:p>
          <a:p>
            <a:pPr lvl="1">
              <a:lnSpc>
                <a:spcPct val="90000"/>
              </a:lnSpc>
              <a:buClr>
                <a:srgbClr val="66FF66"/>
              </a:buClr>
              <a:buFont typeface="Wingdings" pitchFamily="2" charset="2"/>
              <a:buChar char="Ø"/>
            </a:pPr>
            <a:r>
              <a:rPr lang="tr-TR" dirty="0" smtClean="0">
                <a:sym typeface="Wingdings" pitchFamily="2" charset="2"/>
              </a:rPr>
              <a:t>Kodlamada birincil amaç tıbbi durumu en iyi şekilde ifade edecek Koda/kodlara dönüştürmektir.  </a:t>
            </a:r>
          </a:p>
          <a:p>
            <a:pPr lvl="1">
              <a:lnSpc>
                <a:spcPct val="90000"/>
              </a:lnSpc>
              <a:buClr>
                <a:srgbClr val="66FF66"/>
              </a:buClr>
              <a:buFont typeface="Wingdings" pitchFamily="2" charset="2"/>
              <a:buChar char="Ø"/>
            </a:pPr>
            <a:r>
              <a:rPr lang="tr-TR" dirty="0" smtClean="0">
                <a:sym typeface="Wingdings" pitchFamily="2" charset="2"/>
              </a:rPr>
              <a:t>Kodlayıcı kodların tıbbi durumu tam olarak ifade ettiğinden emin olmalıdır. </a:t>
            </a:r>
          </a:p>
          <a:p>
            <a:pPr lvl="1">
              <a:lnSpc>
                <a:spcPct val="90000"/>
              </a:lnSpc>
              <a:buClr>
                <a:srgbClr val="66FF66"/>
              </a:buClr>
              <a:buFont typeface="Wingdings" pitchFamily="2" charset="2"/>
              <a:buChar char="Ø"/>
            </a:pPr>
            <a:r>
              <a:rPr lang="tr-TR" dirty="0" smtClean="0">
                <a:sym typeface="Wingdings" pitchFamily="2" charset="2"/>
              </a:rPr>
              <a:t>Kodlamalarınızın uygun olup olmadığını test etmenin en iyi yolu</a:t>
            </a:r>
            <a:endParaRPr lang="tr-TR" sz="2200" dirty="0" smtClean="0">
              <a:sym typeface="Wingdings" pitchFamily="2" charset="2"/>
            </a:endParaRPr>
          </a:p>
          <a:p>
            <a:pPr lvl="1">
              <a:lnSpc>
                <a:spcPct val="90000"/>
              </a:lnSpc>
              <a:buNone/>
            </a:pPr>
            <a:r>
              <a:rPr lang="tr-TR" b="1" dirty="0" smtClean="0">
                <a:solidFill>
                  <a:srgbClr val="FF0000"/>
                </a:solidFill>
                <a:sym typeface="Wingdings" pitchFamily="2" charset="2"/>
              </a:rPr>
              <a:t>“kodları tıbbi ifadeye geri dönüştürmektir”</a:t>
            </a:r>
          </a:p>
          <a:p>
            <a:pPr lvl="1">
              <a:lnSpc>
                <a:spcPct val="90000"/>
              </a:lnSpc>
              <a:buNone/>
            </a:pPr>
            <a:endParaRPr lang="tr-TR" sz="2200" dirty="0" smtClean="0">
              <a:sym typeface="Wingdings" pitchFamily="2" charset="2"/>
            </a:endParaRPr>
          </a:p>
          <a:p>
            <a:pPr lvl="1">
              <a:lnSpc>
                <a:spcPct val="90000"/>
              </a:lnSpc>
              <a:buNone/>
            </a:pPr>
            <a:r>
              <a:rPr lang="tr-TR" i="1" dirty="0" smtClean="0">
                <a:sym typeface="Wingdings" pitchFamily="2" charset="2"/>
              </a:rPr>
              <a:t>Tanının semptomları veya belirtileri gibi ilgisiz bilgilerin gelişigüzel çoklu kodlamasından kaçının!!!!</a:t>
            </a:r>
          </a:p>
          <a:p>
            <a:pPr lvl="1">
              <a:lnSpc>
                <a:spcPct val="90000"/>
              </a:lnSpc>
              <a:buNone/>
            </a:pPr>
            <a:r>
              <a:rPr lang="tr-TR" dirty="0" smtClean="0">
                <a:sym typeface="Wingdings" pitchFamily="2" charset="2"/>
              </a:rPr>
              <a:t> </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66</a:t>
            </a:fld>
            <a:endParaRPr lang="tr-T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Çoklu kodlama </a:t>
            </a:r>
            <a:r>
              <a:rPr lang="tr-TR" sz="2800" dirty="0" smtClean="0">
                <a:solidFill>
                  <a:srgbClr val="FF0000"/>
                </a:solidFill>
              </a:rPr>
              <a:t>(</a:t>
            </a:r>
            <a:r>
              <a:rPr lang="tr-TR" sz="2800" dirty="0" smtClean="0">
                <a:solidFill>
                  <a:srgbClr val="FF0000"/>
                </a:solidFill>
                <a:sym typeface="Wingdings" pitchFamily="2" charset="2"/>
              </a:rPr>
              <a:t>ACS 0027)</a:t>
            </a:r>
            <a:endParaRPr lang="tr-TR" dirty="0">
              <a:solidFill>
                <a:srgbClr val="FF0000"/>
              </a:solidFill>
            </a:endParaRPr>
          </a:p>
        </p:txBody>
      </p:sp>
      <p:sp>
        <p:nvSpPr>
          <p:cNvPr id="3" name="2 İçerik Yer Tutucusu"/>
          <p:cNvSpPr>
            <a:spLocks noGrp="1"/>
          </p:cNvSpPr>
          <p:nvPr>
            <p:ph idx="1"/>
          </p:nvPr>
        </p:nvSpPr>
        <p:spPr>
          <a:xfrm>
            <a:off x="1043608" y="1447800"/>
            <a:ext cx="7890080" cy="4800600"/>
          </a:xfrm>
        </p:spPr>
        <p:txBody>
          <a:bodyPr>
            <a:normAutofit fontScale="92500" lnSpcReduction="10000"/>
          </a:bodyPr>
          <a:lstStyle/>
          <a:p>
            <a:pPr lvl="1">
              <a:buNone/>
            </a:pPr>
            <a:r>
              <a:rPr lang="tr-TR" dirty="0" smtClean="0">
                <a:sym typeface="Wingdings" pitchFamily="2" charset="2"/>
              </a:rPr>
              <a:t>Çoklu kodlamanın kullanıldığı alanlar</a:t>
            </a:r>
          </a:p>
          <a:p>
            <a:pPr lvl="1">
              <a:buFont typeface="Wingdings" pitchFamily="2" charset="2"/>
              <a:buChar char="Ø"/>
            </a:pPr>
            <a:r>
              <a:rPr lang="tr-TR" b="1" dirty="0" smtClean="0">
                <a:sym typeface="Wingdings" pitchFamily="2" charset="2"/>
              </a:rPr>
              <a:t>Etiyoloji ve bulgular</a:t>
            </a:r>
          </a:p>
          <a:p>
            <a:pPr lvl="1">
              <a:buFont typeface="Wingdings" pitchFamily="2" charset="2"/>
              <a:buChar char="Ø"/>
            </a:pPr>
            <a:r>
              <a:rPr lang="tr-TR" b="1" dirty="0" smtClean="0">
                <a:sym typeface="Wingdings" pitchFamily="2" charset="2"/>
              </a:rPr>
              <a:t>Organizma</a:t>
            </a:r>
            <a:r>
              <a:rPr lang="tr-TR" dirty="0" smtClean="0">
                <a:sym typeface="Wingdings" pitchFamily="2" charset="2"/>
              </a:rPr>
              <a:t>yı tanımlamak için lokal enfeksiyonlar</a:t>
            </a:r>
          </a:p>
          <a:p>
            <a:pPr lvl="1">
              <a:buFont typeface="Wingdings" pitchFamily="2" charset="2"/>
              <a:buChar char="Ø"/>
            </a:pPr>
            <a:r>
              <a:rPr lang="tr-TR" dirty="0" err="1" smtClean="0">
                <a:sym typeface="Wingdings" pitchFamily="2" charset="2"/>
              </a:rPr>
              <a:t>Neoplazi</a:t>
            </a:r>
            <a:r>
              <a:rPr lang="tr-TR" dirty="0" smtClean="0">
                <a:sym typeface="Wingdings" pitchFamily="2" charset="2"/>
              </a:rPr>
              <a:t> </a:t>
            </a:r>
            <a:r>
              <a:rPr lang="tr-TR" b="1" dirty="0" smtClean="0">
                <a:sym typeface="Wingdings" pitchFamily="2" charset="2"/>
              </a:rPr>
              <a:t>morfolojisi</a:t>
            </a:r>
          </a:p>
          <a:p>
            <a:pPr lvl="1">
              <a:buFont typeface="Wingdings" pitchFamily="2" charset="2"/>
              <a:buChar char="Ø"/>
            </a:pPr>
            <a:r>
              <a:rPr lang="tr-TR" b="1" dirty="0" smtClean="0">
                <a:sym typeface="Wingdings" pitchFamily="2" charset="2"/>
              </a:rPr>
              <a:t>Altta yatan hastalık</a:t>
            </a:r>
          </a:p>
          <a:p>
            <a:pPr lvl="1">
              <a:buFont typeface="Wingdings" pitchFamily="2" charset="2"/>
              <a:buChar char="Ø"/>
            </a:pPr>
            <a:r>
              <a:rPr lang="tr-TR" b="1" dirty="0" err="1" smtClean="0">
                <a:sym typeface="Wingdings" pitchFamily="2" charset="2"/>
              </a:rPr>
              <a:t>Toksik</a:t>
            </a:r>
            <a:r>
              <a:rPr lang="tr-TR" b="1" dirty="0" smtClean="0">
                <a:sym typeface="Wingdings" pitchFamily="2" charset="2"/>
              </a:rPr>
              <a:t> ajanlar</a:t>
            </a:r>
          </a:p>
          <a:p>
            <a:pPr lvl="1">
              <a:buFont typeface="Wingdings" pitchFamily="2" charset="2"/>
              <a:buChar char="Ø"/>
            </a:pPr>
            <a:r>
              <a:rPr lang="tr-TR" b="1" dirty="0" smtClean="0">
                <a:sym typeface="Wingdings" pitchFamily="2" charset="2"/>
              </a:rPr>
              <a:t>Yaralanmanın nedeni, zehirlenmenin nedeni </a:t>
            </a:r>
            <a:r>
              <a:rPr lang="tr-TR" dirty="0" smtClean="0">
                <a:sym typeface="Wingdings" pitchFamily="2" charset="2"/>
              </a:rPr>
              <a:t>veya</a:t>
            </a:r>
            <a:r>
              <a:rPr lang="tr-TR" b="1" dirty="0" smtClean="0">
                <a:sym typeface="Wingdings" pitchFamily="2" charset="2"/>
              </a:rPr>
              <a:t> ters etki </a:t>
            </a:r>
          </a:p>
          <a:p>
            <a:pPr lvl="1">
              <a:buFont typeface="Wingdings" pitchFamily="2" charset="2"/>
              <a:buChar char="Ø"/>
            </a:pPr>
            <a:r>
              <a:rPr lang="tr-TR" dirty="0" err="1" smtClean="0">
                <a:sym typeface="Wingdings" pitchFamily="2" charset="2"/>
              </a:rPr>
              <a:t>Diyabetus</a:t>
            </a:r>
            <a:r>
              <a:rPr lang="tr-TR" dirty="0" smtClean="0">
                <a:sym typeface="Wingdings" pitchFamily="2" charset="2"/>
              </a:rPr>
              <a:t> </a:t>
            </a:r>
            <a:r>
              <a:rPr lang="tr-TR" dirty="0" err="1" smtClean="0">
                <a:sym typeface="Wingdings" pitchFamily="2" charset="2"/>
              </a:rPr>
              <a:t>mellitus</a:t>
            </a:r>
            <a:r>
              <a:rPr lang="tr-TR" dirty="0" smtClean="0">
                <a:sym typeface="Wingdings" pitchFamily="2" charset="2"/>
              </a:rPr>
              <a:t>, komplikasyonları ile birlikte</a:t>
            </a:r>
          </a:p>
          <a:p>
            <a:pPr lvl="1">
              <a:buFont typeface="Wingdings" pitchFamily="2" charset="2"/>
              <a:buChar char="Ø"/>
            </a:pPr>
            <a:r>
              <a:rPr lang="tr-TR" b="1" dirty="0" smtClean="0">
                <a:sym typeface="Wingdings" pitchFamily="2" charset="2"/>
              </a:rPr>
              <a:t>İşlem sonrası (</a:t>
            </a:r>
            <a:r>
              <a:rPr lang="tr-TR" b="1" dirty="0" err="1" smtClean="0">
                <a:sym typeface="Wingdings" pitchFamily="2" charset="2"/>
              </a:rPr>
              <a:t>postprosedural</a:t>
            </a:r>
            <a:r>
              <a:rPr lang="tr-TR" b="1" dirty="0" smtClean="0">
                <a:sym typeface="Wingdings" pitchFamily="2" charset="2"/>
              </a:rPr>
              <a:t>) komplikasyonlar</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67</a:t>
            </a:fld>
            <a:endParaRPr lang="tr-T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Etiyoloji ve Bulgu  </a:t>
            </a:r>
            <a:br>
              <a:rPr lang="tr-TR" dirty="0" smtClean="0">
                <a:solidFill>
                  <a:srgbClr val="FF0000"/>
                </a:solidFill>
              </a:rPr>
            </a:br>
            <a:r>
              <a:rPr lang="tr-TR" dirty="0" smtClean="0">
                <a:solidFill>
                  <a:srgbClr val="FF0000"/>
                </a:solidFill>
              </a:rPr>
              <a:t>‘Hançer ve Yıldız’ Sistemi </a:t>
            </a:r>
            <a:r>
              <a:rPr lang="tr-TR" sz="3600" dirty="0" smtClean="0">
                <a:solidFill>
                  <a:srgbClr val="FF0000"/>
                </a:solidFill>
              </a:rPr>
              <a:t>(ACS 027)</a:t>
            </a:r>
            <a:endParaRPr lang="tr-TR" dirty="0">
              <a:solidFill>
                <a:srgbClr val="FF0000"/>
              </a:solidFill>
            </a:endParaRPr>
          </a:p>
        </p:txBody>
      </p:sp>
      <p:sp>
        <p:nvSpPr>
          <p:cNvPr id="3" name="2 İçerik Yer Tutucusu"/>
          <p:cNvSpPr>
            <a:spLocks noGrp="1"/>
          </p:cNvSpPr>
          <p:nvPr>
            <p:ph idx="1"/>
          </p:nvPr>
        </p:nvSpPr>
        <p:spPr/>
        <p:txBody>
          <a:bodyPr>
            <a:normAutofit fontScale="92500" lnSpcReduction="20000"/>
          </a:bodyPr>
          <a:lstStyle/>
          <a:p>
            <a:pPr lvl="1">
              <a:buClr>
                <a:srgbClr val="66FF66"/>
              </a:buClr>
              <a:buNone/>
            </a:pPr>
            <a:endParaRPr lang="tr-TR" dirty="0" smtClean="0"/>
          </a:p>
          <a:p>
            <a:pPr lvl="1">
              <a:buClr>
                <a:srgbClr val="66FF66"/>
              </a:buClr>
              <a:buFont typeface="Wingdings" pitchFamily="2" charset="2"/>
              <a:buChar char="Ø"/>
            </a:pPr>
            <a:r>
              <a:rPr lang="tr-TR" dirty="0" smtClean="0"/>
              <a:t>Belirli durumlar için, hem etiyolojiyi (altta yatan hastalığı) hem de bulguyu (sonuçtaki durumu) tanımlamak önemlidir</a:t>
            </a:r>
          </a:p>
          <a:p>
            <a:pPr lvl="1">
              <a:buClr>
                <a:srgbClr val="66FF66"/>
              </a:buClr>
              <a:buFont typeface="Wingdings" pitchFamily="2" charset="2"/>
              <a:buChar char="Ø"/>
            </a:pPr>
            <a:r>
              <a:rPr lang="tr-TR" dirty="0" err="1" smtClean="0"/>
              <a:t>Morbidite</a:t>
            </a:r>
            <a:r>
              <a:rPr lang="tr-TR" dirty="0" smtClean="0"/>
              <a:t> kodlaması için daha fazla bilgi sağlar.</a:t>
            </a:r>
          </a:p>
          <a:p>
            <a:pPr lvl="1">
              <a:buClr>
                <a:srgbClr val="66FF66"/>
              </a:buClr>
              <a:buFont typeface="Wingdings" pitchFamily="2" charset="2"/>
              <a:buChar char="Ø"/>
            </a:pPr>
            <a:r>
              <a:rPr lang="tr-TR" dirty="0" smtClean="0">
                <a:solidFill>
                  <a:srgbClr val="99FF33"/>
                </a:solidFill>
              </a:rPr>
              <a:t>	</a:t>
            </a:r>
            <a:r>
              <a:rPr lang="tr-TR" b="1" i="1" dirty="0" smtClean="0">
                <a:solidFill>
                  <a:srgbClr val="FF0000"/>
                </a:solidFill>
              </a:rPr>
              <a:t>Bulgu kodları ana tanı olarak atanamaz</a:t>
            </a:r>
          </a:p>
          <a:p>
            <a:pPr lvl="1">
              <a:buClr>
                <a:srgbClr val="66FF66"/>
              </a:buClr>
              <a:buFont typeface="Wingdings" pitchFamily="2" charset="2"/>
              <a:buChar char="Ø"/>
            </a:pPr>
            <a:r>
              <a:rPr lang="tr-TR" dirty="0" smtClean="0"/>
              <a:t>Etiyoloji (esas sebep) kodlarının yanına bir hançer simgesi (†), bulgu kodlarının yanına ise bir yıldız simgesi (*) konulur. </a:t>
            </a:r>
          </a:p>
          <a:p>
            <a:pPr lvl="1">
              <a:buClr>
                <a:srgbClr val="66FF66"/>
              </a:buClr>
              <a:buFont typeface="Wingdings" pitchFamily="2" charset="2"/>
              <a:buChar char="Ø"/>
            </a:pPr>
            <a:r>
              <a:rPr lang="tr-TR" dirty="0" smtClean="0"/>
              <a:t>Her iki kodlama da </a:t>
            </a:r>
            <a:r>
              <a:rPr lang="tr-TR" b="1" dirty="0" smtClean="0"/>
              <a:t>Alfabetik Dizindeki sıralarıyla yapılır;</a:t>
            </a:r>
            <a:r>
              <a:rPr lang="tr-TR" dirty="0" smtClean="0"/>
              <a:t> </a:t>
            </a:r>
          </a:p>
          <a:p>
            <a:pPr lvl="1">
              <a:buClr>
                <a:srgbClr val="66FF66"/>
              </a:buClr>
              <a:buFont typeface="Wingdings" pitchFamily="2" charset="2"/>
              <a:buChar char="Ø"/>
            </a:pPr>
            <a:r>
              <a:rPr lang="tr-TR" dirty="0" smtClean="0"/>
              <a:t>Önce etiyoloji kodu, ardından bulgu kodu girilir.</a:t>
            </a:r>
          </a:p>
          <a:p>
            <a:pPr lvl="1">
              <a:buClr>
                <a:srgbClr val="66FF66"/>
              </a:buClr>
              <a:buFont typeface="Wingdings" pitchFamily="2" charset="2"/>
              <a:buChar char="Ø"/>
            </a:pPr>
            <a:endParaRPr lang="tr-TR" dirty="0" smtClean="0"/>
          </a:p>
          <a:p>
            <a:pPr lvl="1">
              <a:buClr>
                <a:srgbClr val="66FF66"/>
              </a:buClr>
              <a:buFont typeface="Wingdings" pitchFamily="2" charset="2"/>
              <a:buChar char="Ø"/>
            </a:pPr>
            <a:endParaRPr lang="tr-TR" i="1" dirty="0" smtClean="0">
              <a:solidFill>
                <a:srgbClr val="99FF33"/>
              </a:solidFill>
            </a:endParaRPr>
          </a:p>
          <a:p>
            <a:pPr lvl="1">
              <a:buClr>
                <a:srgbClr val="66FF66"/>
              </a:buClr>
              <a:buFont typeface="Wingdings" pitchFamily="2" charset="2"/>
              <a:buChar char="Ø"/>
            </a:pPr>
            <a:endParaRPr lang="tr-TR" i="1" dirty="0" smtClean="0">
              <a:solidFill>
                <a:srgbClr val="99FF33"/>
              </a:solidFill>
            </a:endParaRPr>
          </a:p>
          <a:p>
            <a:pPr lvl="1">
              <a:buClr>
                <a:srgbClr val="66FF66"/>
              </a:buClr>
              <a:buFont typeface="Wingdings" pitchFamily="2" charset="2"/>
              <a:buChar char="Ø"/>
            </a:pPr>
            <a:endParaRPr lang="tr-TR" i="1" dirty="0" smtClean="0">
              <a:solidFill>
                <a:srgbClr val="99FF33"/>
              </a:solidFill>
            </a:endParaRPr>
          </a:p>
          <a:p>
            <a:pPr lvl="1">
              <a:buNone/>
            </a:pPr>
            <a:endParaRPr lang="tr-TR" dirty="0" smtClean="0">
              <a:solidFill>
                <a:srgbClr val="99FF33"/>
              </a:solidFill>
            </a:endParaRPr>
          </a:p>
          <a:p>
            <a:pPr lvl="1">
              <a:buNone/>
            </a:pPr>
            <a:endParaRPr lang="tr-TR" dirty="0" smtClean="0"/>
          </a:p>
          <a:p>
            <a:pPr lvl="1">
              <a:buNone/>
            </a:pPr>
            <a:endParaRPr lang="tr-TR" dirty="0" smtClean="0"/>
          </a:p>
        </p:txBody>
      </p:sp>
      <p:sp>
        <p:nvSpPr>
          <p:cNvPr id="4" name="3 Slayt Numarası Yer Tutucusu"/>
          <p:cNvSpPr>
            <a:spLocks noGrp="1"/>
          </p:cNvSpPr>
          <p:nvPr>
            <p:ph type="sldNum" sz="quarter" idx="12"/>
          </p:nvPr>
        </p:nvSpPr>
        <p:spPr/>
        <p:txBody>
          <a:bodyPr/>
          <a:lstStyle/>
          <a:p>
            <a:fld id="{D726C5DE-125C-4382-BB41-26E19ABBDBAA}" type="slidenum">
              <a:rPr lang="tr-TR" smtClean="0"/>
              <a:pPr/>
              <a:t>68</a:t>
            </a:fld>
            <a:endParaRPr lang="tr-T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700808"/>
            <a:ext cx="8229600" cy="1143000"/>
          </a:xfrm>
        </p:spPr>
        <p:txBody>
          <a:bodyPr>
            <a:normAutofit/>
          </a:bodyPr>
          <a:lstStyle/>
          <a:p>
            <a:pPr algn="l"/>
            <a:r>
              <a:rPr lang="tr-TR" sz="2800" dirty="0" smtClean="0"/>
              <a:t>Örnek: </a:t>
            </a:r>
            <a:r>
              <a:rPr lang="tr-TR" sz="2800" dirty="0" err="1" smtClean="0"/>
              <a:t>Gonokkokal</a:t>
            </a:r>
            <a:r>
              <a:rPr lang="tr-TR" sz="2800" dirty="0" smtClean="0"/>
              <a:t> </a:t>
            </a:r>
            <a:r>
              <a:rPr lang="tr-TR" sz="2800" dirty="0" err="1" smtClean="0"/>
              <a:t>epididimit</a:t>
            </a:r>
            <a:r>
              <a:rPr lang="tr-TR" sz="2800" dirty="0" smtClean="0"/>
              <a:t> ‘in kodlanmasına bakacak olursak:</a:t>
            </a:r>
            <a:endParaRPr lang="tr-TR" sz="2800" dirty="0"/>
          </a:p>
        </p:txBody>
      </p:sp>
      <p:sp>
        <p:nvSpPr>
          <p:cNvPr id="5" name="Text Box 4"/>
          <p:cNvSpPr txBox="1">
            <a:spLocks noGrp="1" noChangeArrowheads="1"/>
          </p:cNvSpPr>
          <p:nvPr>
            <p:ph idx="1"/>
          </p:nvPr>
        </p:nvSpPr>
        <p:spPr bwMode="auto">
          <a:xfrm>
            <a:off x="611560" y="4293096"/>
            <a:ext cx="8229600" cy="1200329"/>
          </a:xfrm>
          <a:prstGeom prst="rect">
            <a:avLst/>
          </a:prstGeom>
          <a:solidFill>
            <a:srgbClr val="FFFF99"/>
          </a:solidFill>
          <a:ln w="12700">
            <a:solidFill>
              <a:schemeClr val="tx1"/>
            </a:solidFill>
            <a:miter lim="800000"/>
            <a:headEnd/>
            <a:tailEnd/>
          </a:ln>
        </p:spPr>
        <p:txBody>
          <a:bodyPr wrap="square">
            <a:spAutoFit/>
          </a:bodyPr>
          <a:lstStyle/>
          <a:p>
            <a:pPr>
              <a:spcBef>
                <a:spcPct val="50000"/>
              </a:spcBef>
            </a:pPr>
            <a:r>
              <a:rPr lang="tr-TR" sz="1600" b="1" dirty="0" smtClean="0">
                <a:latin typeface="Arial" charset="0"/>
              </a:rPr>
              <a:t>A54.2+   </a:t>
            </a:r>
            <a:r>
              <a:rPr lang="tr-TR" sz="1600" b="1" dirty="0" err="1" smtClean="0">
                <a:latin typeface="Arial" pitchFamily="34" charset="0"/>
                <a:cs typeface="Arial" pitchFamily="34" charset="0"/>
              </a:rPr>
              <a:t>Gonokokal</a:t>
            </a:r>
            <a:r>
              <a:rPr lang="tr-TR" sz="1600" b="1" dirty="0" smtClean="0">
                <a:latin typeface="Arial" pitchFamily="34" charset="0"/>
                <a:cs typeface="Arial" pitchFamily="34" charset="0"/>
              </a:rPr>
              <a:t> </a:t>
            </a:r>
            <a:r>
              <a:rPr lang="tr-TR" sz="1600" b="1" dirty="0" err="1" smtClean="0">
                <a:latin typeface="Arial" pitchFamily="34" charset="0"/>
                <a:cs typeface="Arial" pitchFamily="34" charset="0"/>
              </a:rPr>
              <a:t>pelviperitonit</a:t>
            </a:r>
            <a:r>
              <a:rPr lang="tr-TR" sz="1600" b="1" dirty="0" smtClean="0">
                <a:latin typeface="Arial" pitchFamily="34" charset="0"/>
                <a:cs typeface="Arial" pitchFamily="34" charset="0"/>
              </a:rPr>
              <a:t> ve diğer </a:t>
            </a:r>
            <a:r>
              <a:rPr lang="tr-TR" sz="1600" b="1" dirty="0" err="1" smtClean="0">
                <a:latin typeface="Arial" pitchFamily="34" charset="0"/>
                <a:cs typeface="Arial" pitchFamily="34" charset="0"/>
              </a:rPr>
              <a:t>gonokokal</a:t>
            </a:r>
            <a:r>
              <a:rPr lang="tr-TR" sz="1600" b="1" dirty="0" smtClean="0">
                <a:latin typeface="Arial" pitchFamily="34" charset="0"/>
                <a:cs typeface="Arial" pitchFamily="34" charset="0"/>
              </a:rPr>
              <a:t> </a:t>
            </a:r>
            <a:r>
              <a:rPr lang="tr-TR" sz="1600" b="1" dirty="0" err="1" smtClean="0">
                <a:latin typeface="Arial" pitchFamily="34" charset="0"/>
                <a:cs typeface="Arial" pitchFamily="34" charset="0"/>
              </a:rPr>
              <a:t>genitoüriner</a:t>
            </a:r>
            <a:r>
              <a:rPr lang="tr-TR" sz="1600" b="1" dirty="0" smtClean="0">
                <a:latin typeface="Arial" pitchFamily="34" charset="0"/>
                <a:cs typeface="Arial" pitchFamily="34" charset="0"/>
              </a:rPr>
              <a:t> enfeksiyonlar</a:t>
            </a:r>
            <a:endParaRPr lang="en-US" sz="1600" b="1" i="1" dirty="0" smtClean="0">
              <a:latin typeface="Arial" pitchFamily="34" charset="0"/>
              <a:cs typeface="Arial" pitchFamily="34" charset="0"/>
            </a:endParaRPr>
          </a:p>
          <a:p>
            <a:pPr>
              <a:spcBef>
                <a:spcPct val="50000"/>
              </a:spcBef>
            </a:pPr>
            <a:r>
              <a:rPr lang="tr-TR" sz="1600" b="1" dirty="0" smtClean="0">
                <a:latin typeface="Arial" charset="0"/>
              </a:rPr>
              <a:t>N51</a:t>
            </a:r>
            <a:r>
              <a:rPr lang="en-US" sz="1600" b="1" dirty="0" smtClean="0">
                <a:latin typeface="Arial" charset="0"/>
              </a:rPr>
              <a:t>.</a:t>
            </a:r>
            <a:r>
              <a:rPr lang="tr-TR" sz="1600" b="1" dirty="0" smtClean="0">
                <a:latin typeface="Arial" charset="0"/>
              </a:rPr>
              <a:t>1</a:t>
            </a:r>
            <a:r>
              <a:rPr lang="en-US" sz="1600" b="1" dirty="0" smtClean="0">
                <a:latin typeface="Arial" charset="0"/>
              </a:rPr>
              <a:t>*   </a:t>
            </a:r>
            <a:r>
              <a:rPr lang="tr-TR" sz="1600" b="1" dirty="0" smtClean="0">
                <a:latin typeface="Arial" pitchFamily="34" charset="0"/>
                <a:cs typeface="Arial" pitchFamily="34" charset="0"/>
              </a:rPr>
              <a:t>Başka yerde sınıflandırılmış hastalıklardaki testis ve </a:t>
            </a:r>
            <a:r>
              <a:rPr lang="tr-TR" sz="1600" b="1" dirty="0" err="1" smtClean="0">
                <a:latin typeface="Arial" pitchFamily="34" charset="0"/>
                <a:cs typeface="Arial" pitchFamily="34" charset="0"/>
              </a:rPr>
              <a:t>epididimis</a:t>
            </a:r>
            <a:r>
              <a:rPr lang="tr-TR" sz="1600" b="1" dirty="0" smtClean="0">
                <a:latin typeface="Arial" pitchFamily="34" charset="0"/>
                <a:cs typeface="Arial" pitchFamily="34" charset="0"/>
              </a:rPr>
              <a:t> bozuklukları</a:t>
            </a:r>
            <a:endParaRPr lang="en-US" sz="1600" b="1" i="1" dirty="0">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fld id="{D726C5DE-125C-4382-BB41-26E19ABBDBAA}" type="slidenum">
              <a:rPr lang="tr-TR" smtClean="0"/>
              <a:pPr/>
              <a:t>69</a:t>
            </a:fld>
            <a:endParaRPr lang="tr-TR"/>
          </a:p>
        </p:txBody>
      </p:sp>
      <p:sp>
        <p:nvSpPr>
          <p:cNvPr id="6" name="Text Box 5"/>
          <p:cNvSpPr txBox="1">
            <a:spLocks noChangeArrowheads="1"/>
          </p:cNvSpPr>
          <p:nvPr/>
        </p:nvSpPr>
        <p:spPr bwMode="auto">
          <a:xfrm>
            <a:off x="467544" y="3140968"/>
            <a:ext cx="2519363" cy="409575"/>
          </a:xfrm>
          <a:prstGeom prst="rect">
            <a:avLst/>
          </a:prstGeom>
          <a:solidFill>
            <a:srgbClr val="99CCFF"/>
          </a:solidFill>
          <a:ln w="12700">
            <a:solidFill>
              <a:schemeClr val="tx1"/>
            </a:solidFill>
            <a:miter lim="800000"/>
            <a:headEnd/>
            <a:tailEnd/>
          </a:ln>
        </p:spPr>
        <p:txBody>
          <a:bodyPr>
            <a:spAutoFit/>
          </a:bodyPr>
          <a:lstStyle/>
          <a:p>
            <a:pPr algn="l">
              <a:spcBef>
                <a:spcPct val="50000"/>
              </a:spcBef>
            </a:pPr>
            <a:r>
              <a:rPr lang="tr-TR" sz="1600" dirty="0">
                <a:latin typeface="Tahoma" pitchFamily="34" charset="0"/>
              </a:rPr>
              <a:t>Hançer</a:t>
            </a:r>
            <a:r>
              <a:rPr lang="en-US" sz="1600" dirty="0">
                <a:latin typeface="Tahoma" pitchFamily="34" charset="0"/>
              </a:rPr>
              <a:t> = </a:t>
            </a:r>
            <a:r>
              <a:rPr lang="en-US" sz="1600" dirty="0" err="1">
                <a:latin typeface="Tahoma" pitchFamily="34" charset="0"/>
              </a:rPr>
              <a:t>eti</a:t>
            </a:r>
            <a:r>
              <a:rPr lang="tr-TR" sz="1600" dirty="0">
                <a:latin typeface="Tahoma" pitchFamily="34" charset="0"/>
              </a:rPr>
              <a:t>y</a:t>
            </a:r>
            <a:r>
              <a:rPr lang="en-US" sz="1600" dirty="0" err="1">
                <a:latin typeface="Tahoma" pitchFamily="34" charset="0"/>
              </a:rPr>
              <a:t>olo</a:t>
            </a:r>
            <a:r>
              <a:rPr lang="tr-TR" sz="1600" dirty="0" err="1">
                <a:latin typeface="Tahoma" pitchFamily="34" charset="0"/>
              </a:rPr>
              <a:t>ji</a:t>
            </a:r>
            <a:endParaRPr lang="en-US" sz="1600" dirty="0">
              <a:latin typeface="Tahoma" pitchFamily="34" charset="0"/>
            </a:endParaRPr>
          </a:p>
        </p:txBody>
      </p:sp>
      <p:sp>
        <p:nvSpPr>
          <p:cNvPr id="7" name="Text Box 6"/>
          <p:cNvSpPr txBox="1">
            <a:spLocks noChangeArrowheads="1"/>
          </p:cNvSpPr>
          <p:nvPr/>
        </p:nvSpPr>
        <p:spPr bwMode="auto">
          <a:xfrm>
            <a:off x="611560" y="6309320"/>
            <a:ext cx="2448272" cy="338554"/>
          </a:xfrm>
          <a:prstGeom prst="rect">
            <a:avLst/>
          </a:prstGeom>
          <a:solidFill>
            <a:srgbClr val="99CCFF"/>
          </a:solidFill>
          <a:ln w="12700">
            <a:solidFill>
              <a:schemeClr val="tx1"/>
            </a:solidFill>
            <a:miter lim="800000"/>
            <a:headEnd/>
            <a:tailEnd/>
          </a:ln>
        </p:spPr>
        <p:txBody>
          <a:bodyPr wrap="square">
            <a:spAutoFit/>
          </a:bodyPr>
          <a:lstStyle/>
          <a:p>
            <a:pPr algn="l">
              <a:spcBef>
                <a:spcPct val="50000"/>
              </a:spcBef>
            </a:pPr>
            <a:r>
              <a:rPr lang="tr-TR" sz="1600" dirty="0">
                <a:latin typeface="Tahoma" pitchFamily="34" charset="0"/>
              </a:rPr>
              <a:t>Yıldız</a:t>
            </a:r>
            <a:r>
              <a:rPr lang="en-US" sz="1600" dirty="0">
                <a:latin typeface="Tahoma" pitchFamily="34" charset="0"/>
              </a:rPr>
              <a:t> = </a:t>
            </a:r>
            <a:r>
              <a:rPr lang="tr-TR" sz="1600" dirty="0">
                <a:latin typeface="Tahoma" pitchFamily="34" charset="0"/>
              </a:rPr>
              <a:t>bulgu</a:t>
            </a:r>
            <a:endParaRPr lang="en-US" sz="1600" dirty="0">
              <a:latin typeface="Tahoma" pitchFamily="34" charset="0"/>
            </a:endParaRPr>
          </a:p>
        </p:txBody>
      </p:sp>
      <p:sp>
        <p:nvSpPr>
          <p:cNvPr id="9" name="8 Aşağı Ok"/>
          <p:cNvSpPr/>
          <p:nvPr/>
        </p:nvSpPr>
        <p:spPr>
          <a:xfrm>
            <a:off x="1187624" y="3573016"/>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Yukarı Ok"/>
          <p:cNvSpPr/>
          <p:nvPr/>
        </p:nvSpPr>
        <p:spPr>
          <a:xfrm>
            <a:off x="1115616" y="5517232"/>
            <a:ext cx="432048"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ICD-10-AM nedir?</a:t>
            </a:r>
            <a:endParaRPr lang="tr-TR" dirty="0">
              <a:solidFill>
                <a:srgbClr val="FF0000"/>
              </a:solidFill>
            </a:endParaRPr>
          </a:p>
        </p:txBody>
      </p:sp>
      <p:pic>
        <p:nvPicPr>
          <p:cNvPr id="4" name="Picture 4" descr="ICD-10-AM-4th-edition,gif"/>
          <p:cNvPicPr>
            <a:picLocks noGrp="1" noChangeAspect="1" noChangeArrowheads="1"/>
          </p:cNvPicPr>
          <p:nvPr>
            <p:ph idx="1"/>
          </p:nvPr>
        </p:nvPicPr>
        <p:blipFill>
          <a:blip r:embed="rId2" cstate="print"/>
          <a:stretch>
            <a:fillRect/>
          </a:stretch>
        </p:blipFill>
        <p:spPr bwMode="auto">
          <a:xfrm>
            <a:off x="1808162" y="2195512"/>
            <a:ext cx="6753225" cy="33051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normAutofit/>
          </a:bodyPr>
          <a:lstStyle/>
          <a:p>
            <a:fld id="{D726C5DE-125C-4382-BB41-26E19ABBDBAA}" type="slidenum">
              <a:rPr lang="tr-TR" smtClean="0"/>
              <a:pPr/>
              <a:t>7</a:t>
            </a:fld>
            <a:endParaRPr lang="tr-T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1266" name="Picture 2"/>
          <p:cNvPicPr>
            <a:picLocks noGrp="1" noChangeAspect="1" noChangeArrowheads="1"/>
          </p:cNvPicPr>
          <p:nvPr>
            <p:ph idx="1"/>
          </p:nvPr>
        </p:nvPicPr>
        <p:blipFill>
          <a:blip r:embed="rId2" cstate="print"/>
          <a:srcRect b="4851"/>
          <a:stretch>
            <a:fillRect/>
          </a:stretch>
        </p:blipFill>
        <p:spPr bwMode="auto">
          <a:xfrm>
            <a:off x="1" y="0"/>
            <a:ext cx="9143999"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D726C5DE-125C-4382-BB41-26E19ABBDBAA}" type="slidenum">
              <a:rPr lang="tr-TR" smtClean="0"/>
              <a:pPr/>
              <a:t>70</a:t>
            </a:fld>
            <a:endParaRPr lang="tr-T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994122"/>
          </a:xfrm>
        </p:spPr>
        <p:txBody>
          <a:bodyPr/>
          <a:lstStyle/>
          <a:p>
            <a:r>
              <a:rPr lang="tr-TR" dirty="0" smtClean="0">
                <a:solidFill>
                  <a:srgbClr val="FF0000"/>
                </a:solidFill>
              </a:rPr>
              <a:t>Çift Kodlama  </a:t>
            </a:r>
            <a:r>
              <a:rPr lang="tr-TR" sz="3200" dirty="0" smtClean="0">
                <a:solidFill>
                  <a:srgbClr val="FF0000"/>
                </a:solidFill>
              </a:rPr>
              <a:t>(</a:t>
            </a:r>
            <a:r>
              <a:rPr lang="tr-TR" sz="3200" dirty="0" smtClean="0">
                <a:solidFill>
                  <a:srgbClr val="FF0000"/>
                </a:solidFill>
                <a:sym typeface="Wingdings 3" pitchFamily="18" charset="2"/>
              </a:rPr>
              <a:t></a:t>
            </a:r>
            <a:r>
              <a:rPr lang="tr-TR" sz="3200" dirty="0" smtClean="0">
                <a:solidFill>
                  <a:srgbClr val="FF0000"/>
                </a:solidFill>
              </a:rPr>
              <a:t> </a:t>
            </a:r>
            <a:r>
              <a:rPr lang="tr-TR" sz="3200" dirty="0" smtClean="0">
                <a:solidFill>
                  <a:srgbClr val="FF0000"/>
                </a:solidFill>
                <a:sym typeface="Wingdings" pitchFamily="2" charset="2"/>
              </a:rPr>
              <a:t>ACS 0025)</a:t>
            </a:r>
            <a:endParaRPr lang="tr-TR" dirty="0">
              <a:solidFill>
                <a:srgbClr val="FF0000"/>
              </a:solidFill>
            </a:endParaRPr>
          </a:p>
        </p:txBody>
      </p:sp>
      <p:sp>
        <p:nvSpPr>
          <p:cNvPr id="3" name="2 İçerik Yer Tutucusu"/>
          <p:cNvSpPr>
            <a:spLocks noGrp="1"/>
          </p:cNvSpPr>
          <p:nvPr>
            <p:ph idx="1"/>
          </p:nvPr>
        </p:nvSpPr>
        <p:spPr>
          <a:xfrm>
            <a:off x="457200" y="1124744"/>
            <a:ext cx="8229600" cy="3888432"/>
          </a:xfrm>
        </p:spPr>
        <p:txBody>
          <a:bodyPr>
            <a:normAutofit/>
          </a:bodyPr>
          <a:lstStyle/>
          <a:p>
            <a:pPr lvl="1">
              <a:buClr>
                <a:srgbClr val="66FF66"/>
              </a:buClr>
              <a:buFont typeface="Wingdings" pitchFamily="2" charset="2"/>
              <a:buChar char="Ø"/>
            </a:pPr>
            <a:r>
              <a:rPr lang="tr-TR" dirty="0" smtClean="0"/>
              <a:t>ICD-10-AM içerisinde sol veya sağ için ayrı bir kod yoktur. Çünkü bir çok durumda bu ayrımı yapmak gerekmemektedir.</a:t>
            </a:r>
          </a:p>
          <a:p>
            <a:pPr lvl="1">
              <a:buClr>
                <a:srgbClr val="66FF66"/>
              </a:buClr>
              <a:buFont typeface="Wingdings" pitchFamily="2" charset="2"/>
              <a:buChar char="Ø"/>
            </a:pPr>
            <a:r>
              <a:rPr lang="tr-TR" dirty="0" smtClean="0"/>
              <a:t>Kodlama kuralı – Aynı yerin iki taraflı durumlarını veya çoklu durumlarını bir kez kodlayın</a:t>
            </a:r>
          </a:p>
          <a:p>
            <a:pPr lvl="1">
              <a:buClr>
                <a:srgbClr val="66FF66"/>
              </a:buClr>
              <a:buFont typeface="Wingdings" pitchFamily="2" charset="2"/>
              <a:buChar char="Ø"/>
            </a:pPr>
            <a:r>
              <a:rPr lang="tr-TR" dirty="0" smtClean="0"/>
              <a:t>İşlemler için farklı kural – çoklu kodlara ait kodları bulabilirsiniz. İşlem kaç defa yapıldıysa o kadar sayıda kodlanmalıdır.!!!!!!!!</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71</a:t>
            </a:fld>
            <a:endParaRPr lang="tr-TR"/>
          </a:p>
        </p:txBody>
      </p:sp>
      <p:pic>
        <p:nvPicPr>
          <p:cNvPr id="5" name="Picture 4" descr="j0385798"/>
          <p:cNvPicPr>
            <a:picLocks noChangeAspect="1" noChangeArrowheads="1"/>
          </p:cNvPicPr>
          <p:nvPr/>
        </p:nvPicPr>
        <p:blipFill>
          <a:blip r:embed="rId2" cstate="print"/>
          <a:srcRect/>
          <a:stretch>
            <a:fillRect/>
          </a:stretch>
        </p:blipFill>
        <p:spPr bwMode="auto">
          <a:xfrm>
            <a:off x="2915816" y="4903788"/>
            <a:ext cx="2735262" cy="1954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008112"/>
          </a:xfrm>
        </p:spPr>
        <p:txBody>
          <a:bodyPr/>
          <a:lstStyle/>
          <a:p>
            <a:pPr algn="ctr"/>
            <a:r>
              <a:rPr lang="tr-TR" dirty="0" smtClean="0">
                <a:solidFill>
                  <a:srgbClr val="FF0000"/>
                </a:solidFill>
              </a:rPr>
              <a:t>Sekel (</a:t>
            </a:r>
            <a:r>
              <a:rPr lang="tr-TR" dirty="0" smtClean="0">
                <a:solidFill>
                  <a:srgbClr val="FF0000"/>
                </a:solidFill>
                <a:sym typeface="Wingdings 3" pitchFamily="18" charset="2"/>
              </a:rPr>
              <a:t></a:t>
            </a:r>
            <a:r>
              <a:rPr lang="tr-TR" dirty="0" smtClean="0">
                <a:solidFill>
                  <a:srgbClr val="FF0000"/>
                </a:solidFill>
              </a:rPr>
              <a:t> ACS 0008)</a:t>
            </a:r>
            <a:endParaRPr lang="tr-TR" dirty="0">
              <a:solidFill>
                <a:srgbClr val="FF0000"/>
              </a:solidFill>
            </a:endParaRPr>
          </a:p>
        </p:txBody>
      </p:sp>
      <p:sp>
        <p:nvSpPr>
          <p:cNvPr id="3" name="2 İçerik Yer Tutucusu"/>
          <p:cNvSpPr>
            <a:spLocks noGrp="1"/>
          </p:cNvSpPr>
          <p:nvPr>
            <p:ph idx="1"/>
          </p:nvPr>
        </p:nvSpPr>
        <p:spPr>
          <a:xfrm>
            <a:off x="457200" y="1196752"/>
            <a:ext cx="8229600" cy="5661248"/>
          </a:xfrm>
        </p:spPr>
        <p:txBody>
          <a:bodyPr>
            <a:normAutofit fontScale="92500"/>
          </a:bodyPr>
          <a:lstStyle/>
          <a:p>
            <a:pPr lvl="1">
              <a:buClr>
                <a:srgbClr val="66FF66"/>
              </a:buClr>
              <a:buFont typeface="Wingdings" pitchFamily="2" charset="2"/>
              <a:buChar char="Ø"/>
            </a:pPr>
            <a:r>
              <a:rPr lang="tr-TR" dirty="0" smtClean="0"/>
              <a:t>Bir hastalığın ‘sekeli’ veya ‘geç etkisi’, </a:t>
            </a:r>
            <a:r>
              <a:rPr lang="tr-TR" i="1" dirty="0" smtClean="0"/>
              <a:t>daha önce</a:t>
            </a:r>
            <a:r>
              <a:rPr lang="tr-TR" dirty="0" smtClean="0"/>
              <a:t> meydana gelen bir durumun neden olduğu </a:t>
            </a:r>
            <a:r>
              <a:rPr lang="tr-TR" i="1" dirty="0" smtClean="0"/>
              <a:t>mevcut durumdur</a:t>
            </a:r>
            <a:r>
              <a:rPr lang="tr-TR" dirty="0" smtClean="0"/>
              <a:t>.</a:t>
            </a:r>
          </a:p>
          <a:p>
            <a:pPr lvl="1">
              <a:buClr>
                <a:srgbClr val="66FF66"/>
              </a:buClr>
              <a:buFont typeface="Wingdings" pitchFamily="2" charset="2"/>
              <a:buChar char="Ø"/>
            </a:pPr>
            <a:r>
              <a:rPr lang="tr-TR" dirty="0" smtClean="0"/>
              <a:t>Sekel, iyileşmiş olan hastalıktan veya yaralanmadan kalma </a:t>
            </a:r>
            <a:r>
              <a:rPr lang="tr-TR" dirty="0" err="1" smtClean="0"/>
              <a:t>rezidüel</a:t>
            </a:r>
            <a:r>
              <a:rPr lang="tr-TR" dirty="0" smtClean="0"/>
              <a:t> durumlar veya geç etkiler anlamına gelmektedir.</a:t>
            </a:r>
          </a:p>
          <a:p>
            <a:pPr lvl="1">
              <a:buClr>
                <a:srgbClr val="66FF66"/>
              </a:buClr>
              <a:buFont typeface="Wingdings" pitchFamily="2" charset="2"/>
              <a:buChar char="Ø"/>
            </a:pPr>
            <a:r>
              <a:rPr lang="tr-TR" dirty="0" smtClean="0"/>
              <a:t>Hastada  bu hastalık/durum </a:t>
            </a:r>
            <a:r>
              <a:rPr lang="tr-TR" dirty="0" smtClean="0">
                <a:solidFill>
                  <a:srgbClr val="FF0000"/>
                </a:solidFill>
              </a:rPr>
              <a:t>artık var olmadığından </a:t>
            </a:r>
            <a:r>
              <a:rPr lang="tr-TR" dirty="0" smtClean="0"/>
              <a:t>söz konusu hastalığın akut durumu kodlanmaz, </a:t>
            </a:r>
            <a:r>
              <a:rPr lang="tr-TR" dirty="0" err="1" smtClean="0"/>
              <a:t>rezidüel</a:t>
            </a:r>
            <a:r>
              <a:rPr lang="tr-TR" dirty="0" smtClean="0"/>
              <a:t> durum  kodlanır. </a:t>
            </a:r>
          </a:p>
          <a:p>
            <a:pPr lvl="1">
              <a:buClr>
                <a:srgbClr val="66FF66"/>
              </a:buClr>
              <a:buNone/>
            </a:pPr>
            <a:r>
              <a:rPr lang="tr-TR" b="1" i="1" dirty="0" smtClean="0">
                <a:solidFill>
                  <a:srgbClr val="7030A0"/>
                </a:solidFill>
              </a:rPr>
              <a:t>    Bir durumu/hastalığı sekel olarak değerlendirmek için mevcut durumun hastalığın bir sonucu olduğundan ve geçirilmiş hastalık için o anda akut bir tedavi yapılmadığından emin olmak önemlidir. </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72</a:t>
            </a:fld>
            <a:endParaRPr lang="tr-T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pPr>
              <a:buClr>
                <a:srgbClr val="66FF66"/>
              </a:buClr>
              <a:buFont typeface="Wingdings" pitchFamily="2" charset="2"/>
              <a:buChar char="Ø"/>
            </a:pPr>
            <a:r>
              <a:rPr lang="tr-TR" dirty="0" smtClean="0"/>
              <a:t>Bir sekel kodunun ne zaman kullanılabileceğine ilişkin herhangi bir </a:t>
            </a:r>
            <a:r>
              <a:rPr lang="tr-TR" b="1" dirty="0" smtClean="0">
                <a:solidFill>
                  <a:srgbClr val="FF0000"/>
                </a:solidFill>
              </a:rPr>
              <a:t>süre sınırlaması yoktur</a:t>
            </a:r>
            <a:r>
              <a:rPr lang="tr-TR" b="1" dirty="0" smtClean="0"/>
              <a:t>. </a:t>
            </a:r>
          </a:p>
          <a:p>
            <a:pPr>
              <a:buClr>
                <a:srgbClr val="66FF66"/>
              </a:buClr>
              <a:buFont typeface="Wingdings" pitchFamily="2" charset="2"/>
              <a:buChar char="Ø"/>
            </a:pPr>
            <a:r>
              <a:rPr lang="tr-TR" dirty="0" err="1" smtClean="0"/>
              <a:t>Rezidüel</a:t>
            </a:r>
            <a:r>
              <a:rPr lang="tr-TR" dirty="0" smtClean="0"/>
              <a:t> durum (sekel), bir </a:t>
            </a:r>
            <a:r>
              <a:rPr lang="tr-TR" dirty="0" err="1" smtClean="0"/>
              <a:t>serebral</a:t>
            </a:r>
            <a:r>
              <a:rPr lang="tr-TR" dirty="0" smtClean="0"/>
              <a:t> enfarktüsün ardından oluşan nörolojik yoksunluklar gibi sürecin erken bir evresinde veya geçirilmiş böbrek tüberkülozunun ardından oluşan kronik böbrek yetmezliği gibi aylar veya yıllar sonra ortaya çıkabilir. </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73</a:t>
            </a:fld>
            <a:endParaRPr lang="tr-T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pPr>
              <a:lnSpc>
                <a:spcPct val="90000"/>
              </a:lnSpc>
              <a:buClr>
                <a:srgbClr val="66FF66"/>
              </a:buClr>
              <a:buFont typeface="Wingdings" pitchFamily="2" charset="2"/>
              <a:buChar char="Ø"/>
            </a:pPr>
            <a:r>
              <a:rPr lang="tr-TR" dirty="0" smtClean="0"/>
              <a:t>Sekel tıbbi kayıtlarda hekim tarafından sekel olarak belirtilmeyebilir. </a:t>
            </a:r>
          </a:p>
          <a:p>
            <a:pPr>
              <a:lnSpc>
                <a:spcPct val="90000"/>
              </a:lnSpc>
              <a:buClr>
                <a:srgbClr val="66FF66"/>
              </a:buClr>
              <a:buFont typeface="Wingdings" pitchFamily="2" charset="2"/>
              <a:buChar char="Ø"/>
            </a:pPr>
            <a:r>
              <a:rPr lang="tr-TR" dirty="0" smtClean="0"/>
              <a:t>Kodlayıcı sekelin koşullarını bilmek ve uygulamak zorundadır. Sekel tıbbi kayıtlarda şu terimlerle ifade edilebilir:</a:t>
            </a:r>
          </a:p>
          <a:p>
            <a:pPr>
              <a:lnSpc>
                <a:spcPct val="90000"/>
              </a:lnSpc>
              <a:buClr>
                <a:srgbClr val="FF3399"/>
              </a:buClr>
              <a:buNone/>
            </a:pPr>
            <a:r>
              <a:rPr lang="tr-TR" dirty="0" smtClean="0"/>
              <a:t>		… sekeli </a:t>
            </a:r>
          </a:p>
          <a:p>
            <a:pPr lvl="2">
              <a:lnSpc>
                <a:spcPct val="90000"/>
              </a:lnSpc>
            </a:pPr>
            <a:r>
              <a:rPr lang="tr-TR" dirty="0" smtClean="0"/>
              <a:t>… geç etkisi</a:t>
            </a:r>
          </a:p>
          <a:p>
            <a:pPr lvl="2">
              <a:lnSpc>
                <a:spcPct val="90000"/>
              </a:lnSpc>
            </a:pPr>
            <a:r>
              <a:rPr lang="tr-TR" dirty="0" smtClean="0"/>
              <a:t>eski</a:t>
            </a:r>
          </a:p>
          <a:p>
            <a:pPr lvl="2">
              <a:lnSpc>
                <a:spcPct val="90000"/>
              </a:lnSpc>
            </a:pPr>
            <a:r>
              <a:rPr lang="tr-TR" dirty="0" smtClean="0"/>
              <a:t>Önceki hastalığa bağlı </a:t>
            </a:r>
          </a:p>
          <a:p>
            <a:pPr lvl="2">
              <a:lnSpc>
                <a:spcPct val="90000"/>
              </a:lnSpc>
            </a:pPr>
            <a:r>
              <a:rPr lang="tr-TR" dirty="0" smtClean="0"/>
              <a:t>… hastalığını takiben </a:t>
            </a:r>
          </a:p>
          <a:p>
            <a:pPr lvl="2">
              <a:lnSpc>
                <a:spcPct val="90000"/>
              </a:lnSpc>
            </a:pPr>
            <a:r>
              <a:rPr lang="tr-TR" dirty="0" err="1" smtClean="0"/>
              <a:t>Rezidüel</a:t>
            </a:r>
            <a:endParaRPr lang="tr-TR" dirty="0" smtClean="0"/>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74</a:t>
            </a:fld>
            <a:endParaRPr lang="tr-T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115616" y="404664"/>
            <a:ext cx="7571184" cy="6192688"/>
          </a:xfrm>
        </p:spPr>
        <p:txBody>
          <a:bodyPr>
            <a:normAutofit/>
          </a:bodyPr>
          <a:lstStyle/>
          <a:p>
            <a:pPr lvl="1">
              <a:lnSpc>
                <a:spcPct val="80000"/>
              </a:lnSpc>
              <a:buClr>
                <a:srgbClr val="FF3399"/>
              </a:buClr>
              <a:buNone/>
            </a:pPr>
            <a:r>
              <a:rPr lang="tr-TR" sz="3200" dirty="0" smtClean="0">
                <a:solidFill>
                  <a:srgbClr val="FF0000"/>
                </a:solidFill>
              </a:rPr>
              <a:t>Sekelin kodlanmasında iki kod kullanılır</a:t>
            </a:r>
          </a:p>
          <a:p>
            <a:pPr lvl="1">
              <a:lnSpc>
                <a:spcPct val="80000"/>
              </a:lnSpc>
              <a:buClr>
                <a:srgbClr val="FF3399"/>
              </a:buClr>
              <a:buFont typeface="Wingdings" pitchFamily="2" charset="2"/>
              <a:buChar char="Ø"/>
            </a:pPr>
            <a:r>
              <a:rPr lang="tr-TR" sz="3000" b="1" dirty="0" smtClean="0"/>
              <a:t>Sekelin </a:t>
            </a:r>
            <a:r>
              <a:rPr lang="tr-TR" sz="3000" b="1" dirty="0" err="1" smtClean="0"/>
              <a:t>residüel</a:t>
            </a:r>
            <a:r>
              <a:rPr lang="tr-TR" sz="3000" b="1" dirty="0" smtClean="0"/>
              <a:t> durumu</a:t>
            </a:r>
          </a:p>
          <a:p>
            <a:pPr lvl="1">
              <a:lnSpc>
                <a:spcPct val="80000"/>
              </a:lnSpc>
              <a:buClr>
                <a:srgbClr val="FF3399"/>
              </a:buClr>
              <a:buFont typeface="Wingdings" pitchFamily="2" charset="2"/>
              <a:buChar char="Ø"/>
            </a:pPr>
            <a:r>
              <a:rPr lang="tr-TR" sz="3000" b="1" dirty="0" smtClean="0"/>
              <a:t>Sekelin nedeni</a:t>
            </a:r>
          </a:p>
          <a:p>
            <a:pPr lvl="1">
              <a:lnSpc>
                <a:spcPct val="80000"/>
              </a:lnSpc>
              <a:buClr>
                <a:srgbClr val="FF3399"/>
              </a:buClr>
              <a:buNone/>
            </a:pPr>
            <a:endParaRPr lang="tr-TR" sz="2600" dirty="0" smtClean="0"/>
          </a:p>
          <a:p>
            <a:pPr>
              <a:lnSpc>
                <a:spcPct val="80000"/>
              </a:lnSpc>
              <a:buNone/>
            </a:pPr>
            <a:r>
              <a:rPr lang="tr-TR" sz="2600" dirty="0" smtClean="0"/>
              <a:t>Tanı: </a:t>
            </a:r>
            <a:r>
              <a:rPr lang="tr-TR" sz="2600" dirty="0" smtClean="0">
                <a:solidFill>
                  <a:srgbClr val="FF0000"/>
                </a:solidFill>
              </a:rPr>
              <a:t>Geçirilmiş trahoma bağlı körlük</a:t>
            </a:r>
          </a:p>
          <a:p>
            <a:pPr>
              <a:lnSpc>
                <a:spcPct val="80000"/>
              </a:lnSpc>
              <a:buNone/>
            </a:pPr>
            <a:r>
              <a:rPr lang="tr-TR" sz="2600" dirty="0" smtClean="0"/>
              <a:t>Kod:	H54.0 </a:t>
            </a:r>
            <a:r>
              <a:rPr lang="tr-TR" sz="2600" i="1" dirty="0" smtClean="0"/>
              <a:t>Her iki gözde körlük</a:t>
            </a:r>
            <a:endParaRPr lang="tr-TR" sz="2600" dirty="0" smtClean="0"/>
          </a:p>
          <a:p>
            <a:pPr>
              <a:lnSpc>
                <a:spcPct val="80000"/>
              </a:lnSpc>
              <a:buNone/>
            </a:pPr>
            <a:r>
              <a:rPr lang="tr-TR" sz="2600" dirty="0" smtClean="0"/>
              <a:t>		B94.0 </a:t>
            </a:r>
            <a:r>
              <a:rPr lang="tr-TR" sz="2600" i="1" dirty="0" smtClean="0"/>
              <a:t>Trahom sekeli</a:t>
            </a:r>
            <a:endParaRPr lang="tr-TR" sz="2600" b="1" dirty="0" smtClean="0"/>
          </a:p>
          <a:p>
            <a:pPr>
              <a:lnSpc>
                <a:spcPct val="80000"/>
              </a:lnSpc>
              <a:buNone/>
            </a:pPr>
            <a:r>
              <a:rPr lang="tr-TR" sz="2600" dirty="0" smtClean="0"/>
              <a:t>Tanı: </a:t>
            </a:r>
            <a:r>
              <a:rPr lang="tr-TR" sz="2600" dirty="0" smtClean="0">
                <a:solidFill>
                  <a:srgbClr val="FF0000"/>
                </a:solidFill>
              </a:rPr>
              <a:t>Geçirilmiş akut </a:t>
            </a:r>
            <a:r>
              <a:rPr lang="tr-TR" sz="2600" dirty="0" err="1" smtClean="0">
                <a:solidFill>
                  <a:srgbClr val="FF0000"/>
                </a:solidFill>
              </a:rPr>
              <a:t>poliomiyelite</a:t>
            </a:r>
            <a:r>
              <a:rPr lang="tr-TR" sz="2600" dirty="0" smtClean="0">
                <a:solidFill>
                  <a:srgbClr val="FF0000"/>
                </a:solidFill>
              </a:rPr>
              <a:t> bağlı üst kolun </a:t>
            </a:r>
            <a:r>
              <a:rPr lang="tr-TR" sz="2600" dirty="0" err="1" smtClean="0">
                <a:solidFill>
                  <a:srgbClr val="FF0000"/>
                </a:solidFill>
              </a:rPr>
              <a:t>monoplejisi</a:t>
            </a:r>
            <a:endParaRPr lang="tr-TR" sz="2600" dirty="0" smtClean="0">
              <a:solidFill>
                <a:srgbClr val="FF0000"/>
              </a:solidFill>
            </a:endParaRPr>
          </a:p>
          <a:p>
            <a:pPr>
              <a:lnSpc>
                <a:spcPct val="80000"/>
              </a:lnSpc>
              <a:buNone/>
            </a:pPr>
            <a:r>
              <a:rPr lang="tr-TR" sz="2600" dirty="0" smtClean="0"/>
              <a:t>Kod:	G83.2 </a:t>
            </a:r>
            <a:r>
              <a:rPr lang="tr-TR" sz="2600" i="1" dirty="0" smtClean="0"/>
              <a:t>Üst </a:t>
            </a:r>
            <a:r>
              <a:rPr lang="tr-TR" sz="2600" i="1" dirty="0" err="1" smtClean="0"/>
              <a:t>ekstremite</a:t>
            </a:r>
            <a:r>
              <a:rPr lang="tr-TR" sz="2600" i="1" dirty="0" smtClean="0"/>
              <a:t> </a:t>
            </a:r>
            <a:r>
              <a:rPr lang="tr-TR" sz="2600" i="1" dirty="0" err="1" smtClean="0"/>
              <a:t>monoplejisi</a:t>
            </a:r>
            <a:endParaRPr lang="tr-TR" sz="2600" dirty="0" smtClean="0"/>
          </a:p>
          <a:p>
            <a:pPr>
              <a:lnSpc>
                <a:spcPct val="80000"/>
              </a:lnSpc>
              <a:buNone/>
            </a:pPr>
            <a:r>
              <a:rPr lang="tr-TR" sz="2600" dirty="0" smtClean="0"/>
              <a:t>		B91 </a:t>
            </a:r>
            <a:r>
              <a:rPr lang="tr-TR" sz="2600" i="1" dirty="0" err="1" smtClean="0"/>
              <a:t>Poliomiyelit</a:t>
            </a:r>
            <a:r>
              <a:rPr lang="tr-TR" sz="2600" i="1" dirty="0" smtClean="0"/>
              <a:t> sekelleri</a:t>
            </a:r>
            <a:endParaRPr lang="tr-TR" sz="2600" b="1" dirty="0" smtClean="0"/>
          </a:p>
          <a:p>
            <a:pPr>
              <a:lnSpc>
                <a:spcPct val="80000"/>
              </a:lnSpc>
              <a:buNone/>
            </a:pPr>
            <a:r>
              <a:rPr lang="tr-TR" sz="2600" dirty="0" smtClean="0"/>
              <a:t>Tanı: </a:t>
            </a:r>
            <a:r>
              <a:rPr lang="tr-TR" sz="2600" dirty="0" smtClean="0">
                <a:solidFill>
                  <a:srgbClr val="FF0000"/>
                </a:solidFill>
              </a:rPr>
              <a:t>Geçirilmiş </a:t>
            </a:r>
            <a:r>
              <a:rPr lang="tr-TR" sz="2600" dirty="0" err="1" smtClean="0">
                <a:solidFill>
                  <a:srgbClr val="FF0000"/>
                </a:solidFill>
              </a:rPr>
              <a:t>serebral</a:t>
            </a:r>
            <a:r>
              <a:rPr lang="tr-TR" sz="2600" dirty="0" smtClean="0">
                <a:solidFill>
                  <a:srgbClr val="FF0000"/>
                </a:solidFill>
              </a:rPr>
              <a:t> </a:t>
            </a:r>
            <a:r>
              <a:rPr lang="tr-TR" sz="2600" dirty="0" err="1" smtClean="0">
                <a:solidFill>
                  <a:srgbClr val="FF0000"/>
                </a:solidFill>
              </a:rPr>
              <a:t>embolizme</a:t>
            </a:r>
            <a:r>
              <a:rPr lang="tr-TR" sz="2600" dirty="0" smtClean="0">
                <a:solidFill>
                  <a:srgbClr val="FF0000"/>
                </a:solidFill>
              </a:rPr>
              <a:t> bağlı </a:t>
            </a:r>
            <a:r>
              <a:rPr lang="tr-TR" sz="2600" dirty="0" err="1" smtClean="0">
                <a:solidFill>
                  <a:srgbClr val="FF0000"/>
                </a:solidFill>
              </a:rPr>
              <a:t>hemipleji</a:t>
            </a:r>
            <a:endParaRPr lang="tr-TR" sz="2600" dirty="0" smtClean="0">
              <a:solidFill>
                <a:srgbClr val="FF0000"/>
              </a:solidFill>
            </a:endParaRPr>
          </a:p>
          <a:p>
            <a:pPr>
              <a:lnSpc>
                <a:spcPct val="80000"/>
              </a:lnSpc>
              <a:buNone/>
            </a:pPr>
            <a:r>
              <a:rPr lang="tr-TR" sz="2600" dirty="0" smtClean="0"/>
              <a:t>Kod:	G81.9 </a:t>
            </a:r>
            <a:r>
              <a:rPr lang="tr-TR" sz="2600" i="1" dirty="0" err="1" smtClean="0"/>
              <a:t>Hemipleji</a:t>
            </a:r>
            <a:r>
              <a:rPr lang="tr-TR" sz="2600" i="1" dirty="0" smtClean="0"/>
              <a:t>, tanımlanmamış</a:t>
            </a:r>
            <a:endParaRPr lang="tr-TR" sz="2600" dirty="0" smtClean="0"/>
          </a:p>
          <a:p>
            <a:pPr>
              <a:lnSpc>
                <a:spcPct val="80000"/>
              </a:lnSpc>
              <a:buNone/>
            </a:pPr>
            <a:r>
              <a:rPr lang="tr-TR" sz="2600" dirty="0" smtClean="0"/>
              <a:t>		I69.-	 </a:t>
            </a:r>
            <a:r>
              <a:rPr lang="tr-TR" sz="2600" i="1" dirty="0" err="1" smtClean="0"/>
              <a:t>Serebrovasküler</a:t>
            </a:r>
            <a:r>
              <a:rPr lang="tr-TR" sz="2600" i="1" dirty="0" smtClean="0"/>
              <a:t> hastalık sekelleri</a:t>
            </a:r>
          </a:p>
        </p:txBody>
      </p:sp>
      <p:sp>
        <p:nvSpPr>
          <p:cNvPr id="4" name="3 Slayt Numarası Yer Tutucusu"/>
          <p:cNvSpPr>
            <a:spLocks noGrp="1"/>
          </p:cNvSpPr>
          <p:nvPr>
            <p:ph type="sldNum" sz="quarter" idx="12"/>
          </p:nvPr>
        </p:nvSpPr>
        <p:spPr/>
        <p:txBody>
          <a:bodyPr/>
          <a:lstStyle/>
          <a:p>
            <a:fld id="{D726C5DE-125C-4382-BB41-26E19ABBDBAA}" type="slidenum">
              <a:rPr lang="tr-TR" smtClean="0"/>
              <a:pPr/>
              <a:t>75</a:t>
            </a:fld>
            <a:endParaRPr lang="tr-T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Anestezi - </a:t>
            </a:r>
            <a:r>
              <a:rPr lang="tr-TR" b="1" dirty="0" smtClean="0">
                <a:solidFill>
                  <a:srgbClr val="FF0000"/>
                </a:solidFill>
                <a:sym typeface="Wingdings 3" pitchFamily="18" charset="2"/>
              </a:rPr>
              <a:t> </a:t>
            </a:r>
            <a:r>
              <a:rPr lang="tr-TR" b="1" dirty="0" smtClean="0">
                <a:solidFill>
                  <a:srgbClr val="FF0000"/>
                </a:solidFill>
              </a:rPr>
              <a:t>ACS 0031</a:t>
            </a:r>
            <a:endParaRPr lang="tr-TR" b="1" dirty="0">
              <a:solidFill>
                <a:srgbClr val="FF0000"/>
              </a:solidFill>
            </a:endParaRPr>
          </a:p>
        </p:txBody>
      </p:sp>
      <p:sp>
        <p:nvSpPr>
          <p:cNvPr id="3" name="2 İçerik Yer Tutucusu"/>
          <p:cNvSpPr>
            <a:spLocks noGrp="1"/>
          </p:cNvSpPr>
          <p:nvPr>
            <p:ph idx="1"/>
          </p:nvPr>
        </p:nvSpPr>
        <p:spPr/>
        <p:txBody>
          <a:bodyPr>
            <a:normAutofit lnSpcReduction="10000"/>
          </a:bodyPr>
          <a:lstStyle/>
          <a:p>
            <a:pPr lvl="1">
              <a:buClr>
                <a:srgbClr val="66FF66"/>
              </a:buClr>
              <a:buFont typeface="Wingdings" pitchFamily="2" charset="2"/>
              <a:buChar char="Ø"/>
            </a:pPr>
            <a:r>
              <a:rPr lang="tr-TR" dirty="0" err="1" smtClean="0">
                <a:solidFill>
                  <a:srgbClr val="FF0000"/>
                </a:solidFill>
              </a:rPr>
              <a:t>Serebral</a:t>
            </a:r>
            <a:r>
              <a:rPr lang="tr-TR" dirty="0" smtClean="0">
                <a:solidFill>
                  <a:srgbClr val="FF0000"/>
                </a:solidFill>
              </a:rPr>
              <a:t> anestezi – blok [1910</a:t>
            </a:r>
            <a:r>
              <a:rPr lang="tr-TR" dirty="0" smtClean="0">
                <a:solidFill>
                  <a:srgbClr val="00B050"/>
                </a:solidFill>
              </a:rPr>
              <a:t>]</a:t>
            </a:r>
          </a:p>
          <a:p>
            <a:pPr lvl="1">
              <a:buClr>
                <a:srgbClr val="66FF66"/>
              </a:buClr>
              <a:buFont typeface="Wingdings" pitchFamily="2" charset="2"/>
              <a:buChar char="Ø"/>
            </a:pPr>
            <a:r>
              <a:rPr lang="tr-TR" sz="2200" b="1" dirty="0" smtClean="0"/>
              <a:t>      </a:t>
            </a:r>
            <a:r>
              <a:rPr lang="tr-TR" sz="2400" b="1" dirty="0" smtClean="0"/>
              <a:t>genel anestezi (GA) </a:t>
            </a:r>
            <a:r>
              <a:rPr lang="tr-TR" sz="2400" dirty="0" smtClean="0"/>
              <a:t>– </a:t>
            </a:r>
            <a:r>
              <a:rPr lang="tr-TR" sz="2400" dirty="0" err="1" smtClean="0"/>
              <a:t>intravenöz</a:t>
            </a:r>
            <a:r>
              <a:rPr lang="tr-TR" sz="2400" dirty="0" smtClean="0"/>
              <a:t>, </a:t>
            </a:r>
            <a:r>
              <a:rPr lang="tr-TR" sz="2400" dirty="0" err="1" smtClean="0"/>
              <a:t>inhalasyon</a:t>
            </a:r>
            <a:r>
              <a:rPr lang="tr-TR" sz="2400" dirty="0" smtClean="0"/>
              <a:t> veya her ikisi, </a:t>
            </a:r>
            <a:r>
              <a:rPr lang="tr-TR" sz="2400" dirty="0" smtClean="0">
                <a:solidFill>
                  <a:srgbClr val="7030A0"/>
                </a:solidFill>
              </a:rPr>
              <a:t>yapay hava yolu kullanılırsa atayın</a:t>
            </a:r>
          </a:p>
          <a:p>
            <a:pPr lvl="2">
              <a:buClr>
                <a:srgbClr val="66FF66"/>
              </a:buClr>
              <a:buFont typeface="Wingdings" pitchFamily="2" charset="2"/>
              <a:buChar char="Ø"/>
            </a:pPr>
            <a:r>
              <a:rPr lang="tr-TR" b="1" dirty="0" err="1" smtClean="0"/>
              <a:t>sedasyon</a:t>
            </a:r>
            <a:r>
              <a:rPr lang="tr-TR" dirty="0" smtClean="0"/>
              <a:t> – </a:t>
            </a:r>
            <a:r>
              <a:rPr lang="tr-TR" dirty="0" smtClean="0">
                <a:solidFill>
                  <a:srgbClr val="7030A0"/>
                </a:solidFill>
              </a:rPr>
              <a:t>Eğer yapay hava yolu hiç kullanılmazsa</a:t>
            </a:r>
          </a:p>
          <a:p>
            <a:pPr lvl="2">
              <a:buClr>
                <a:srgbClr val="66FF66"/>
              </a:buClr>
              <a:buFont typeface="Wingdings" pitchFamily="2" charset="2"/>
              <a:buChar char="Ø"/>
            </a:pPr>
            <a:r>
              <a:rPr lang="tr-TR" b="1" dirty="0" smtClean="0"/>
              <a:t>Oral </a:t>
            </a:r>
            <a:r>
              <a:rPr lang="tr-TR" b="1" dirty="0" err="1" smtClean="0"/>
              <a:t>sedasyon</a:t>
            </a:r>
            <a:r>
              <a:rPr lang="tr-TR" b="1" dirty="0" smtClean="0"/>
              <a:t> </a:t>
            </a:r>
            <a:r>
              <a:rPr lang="tr-TR" b="1" dirty="0" smtClean="0">
                <a:solidFill>
                  <a:srgbClr val="7030A0"/>
                </a:solidFill>
              </a:rPr>
              <a:t>KODLANMAZ.</a:t>
            </a:r>
          </a:p>
          <a:p>
            <a:pPr lvl="1">
              <a:buClr>
                <a:srgbClr val="66FF66"/>
              </a:buClr>
              <a:buFont typeface="Wingdings" pitchFamily="2" charset="2"/>
              <a:buChar char="Ø"/>
            </a:pPr>
            <a:r>
              <a:rPr lang="tr-TR" dirty="0" smtClean="0">
                <a:solidFill>
                  <a:srgbClr val="FF0000"/>
                </a:solidFill>
              </a:rPr>
              <a:t>İletim anestezisi – blok [1909]</a:t>
            </a:r>
          </a:p>
          <a:p>
            <a:pPr lvl="2">
              <a:buClr>
                <a:srgbClr val="66FF66"/>
              </a:buClr>
              <a:buFont typeface="Wingdings" pitchFamily="2" charset="2"/>
              <a:buChar char="Ø"/>
            </a:pPr>
            <a:r>
              <a:rPr lang="tr-TR" b="1" dirty="0" err="1" smtClean="0"/>
              <a:t>nöroaksiyel</a:t>
            </a:r>
            <a:r>
              <a:rPr lang="tr-TR" b="1" dirty="0" smtClean="0"/>
              <a:t> blok – </a:t>
            </a:r>
            <a:r>
              <a:rPr lang="tr-TR" b="1" dirty="0" err="1" smtClean="0"/>
              <a:t>epidural</a:t>
            </a:r>
            <a:r>
              <a:rPr lang="tr-TR" b="1" dirty="0" smtClean="0"/>
              <a:t>, </a:t>
            </a:r>
            <a:r>
              <a:rPr lang="tr-TR" b="1" dirty="0" err="1" smtClean="0"/>
              <a:t>spinal</a:t>
            </a:r>
            <a:r>
              <a:rPr lang="tr-TR" b="1" dirty="0" smtClean="0"/>
              <a:t> </a:t>
            </a:r>
            <a:r>
              <a:rPr lang="tr-TR" b="1" dirty="0" err="1" smtClean="0"/>
              <a:t>kaudal</a:t>
            </a:r>
            <a:r>
              <a:rPr lang="tr-TR" b="1" dirty="0" smtClean="0"/>
              <a:t> </a:t>
            </a:r>
            <a:r>
              <a:rPr lang="tr-TR" dirty="0" smtClean="0"/>
              <a:t>(veya herhangi kombinasyon)</a:t>
            </a:r>
          </a:p>
          <a:p>
            <a:pPr lvl="2">
              <a:buClr>
                <a:srgbClr val="66FF66"/>
              </a:buClr>
              <a:buFont typeface="Wingdings" pitchFamily="2" charset="2"/>
              <a:buChar char="Ø"/>
            </a:pPr>
            <a:r>
              <a:rPr lang="tr-TR" b="1" dirty="0" err="1" smtClean="0"/>
              <a:t>Rejyonel</a:t>
            </a:r>
            <a:r>
              <a:rPr lang="tr-TR" b="1" dirty="0" smtClean="0"/>
              <a:t> (bölgesel) blok </a:t>
            </a:r>
            <a:r>
              <a:rPr lang="tr-TR" dirty="0" smtClean="0"/>
              <a:t>– anestezi sahasının genel anatomik bölgesine dayanır</a:t>
            </a:r>
          </a:p>
          <a:p>
            <a:pPr lvl="2">
              <a:buClr>
                <a:srgbClr val="66FF66"/>
              </a:buClr>
              <a:buFont typeface="Wingdings" pitchFamily="2" charset="2"/>
              <a:buChar char="Ø"/>
            </a:pPr>
            <a:r>
              <a:rPr lang="tr-TR" b="1" dirty="0" smtClean="0"/>
              <a:t>Lokal anestezi </a:t>
            </a:r>
            <a:r>
              <a:rPr lang="tr-TR" dirty="0" err="1" smtClean="0"/>
              <a:t>infiltrasyonu</a:t>
            </a:r>
            <a:r>
              <a:rPr lang="tr-TR" dirty="0" smtClean="0"/>
              <a:t> – </a:t>
            </a:r>
            <a:r>
              <a:rPr lang="tr-TR" b="1" dirty="0" smtClean="0">
                <a:solidFill>
                  <a:srgbClr val="7030A0"/>
                </a:solidFill>
              </a:rPr>
              <a:t>KODLAMAYINIZ</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76</a:t>
            </a:fld>
            <a:endParaRPr lang="tr-T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ASA </a:t>
            </a:r>
            <a:r>
              <a:rPr lang="tr-TR" dirty="0" err="1" smtClean="0">
                <a:solidFill>
                  <a:srgbClr val="FF0000"/>
                </a:solidFill>
              </a:rPr>
              <a:t>Skorlaması</a:t>
            </a:r>
            <a:r>
              <a:rPr lang="tr-TR" dirty="0" smtClean="0">
                <a:solidFill>
                  <a:srgbClr val="FF0000"/>
                </a:solidFill>
              </a:rPr>
              <a:t> ve </a:t>
            </a:r>
            <a:r>
              <a:rPr lang="tr-TR" dirty="0" err="1" smtClean="0">
                <a:solidFill>
                  <a:srgbClr val="FF0000"/>
                </a:solidFill>
              </a:rPr>
              <a:t>Aciliyet</a:t>
            </a:r>
            <a:r>
              <a:rPr lang="tr-TR" dirty="0" smtClean="0">
                <a:solidFill>
                  <a:srgbClr val="FF0000"/>
                </a:solidFill>
              </a:rPr>
              <a:t> Kodlaması</a:t>
            </a:r>
            <a:endParaRPr lang="tr-TR" dirty="0">
              <a:solidFill>
                <a:srgbClr val="FF0000"/>
              </a:solidFill>
            </a:endParaRPr>
          </a:p>
        </p:txBody>
      </p:sp>
      <p:sp>
        <p:nvSpPr>
          <p:cNvPr id="3" name="2 İçerik Yer Tutucusu"/>
          <p:cNvSpPr>
            <a:spLocks noGrp="1"/>
          </p:cNvSpPr>
          <p:nvPr>
            <p:ph idx="1"/>
          </p:nvPr>
        </p:nvSpPr>
        <p:spPr/>
        <p:txBody>
          <a:bodyPr>
            <a:normAutofit fontScale="92500" lnSpcReduction="20000"/>
          </a:bodyPr>
          <a:lstStyle/>
          <a:p>
            <a:pPr>
              <a:buFont typeface="Wingdings" pitchFamily="2" charset="2"/>
              <a:buChar char="Ø"/>
            </a:pPr>
            <a:r>
              <a:rPr lang="tr-TR" dirty="0" smtClean="0"/>
              <a:t>Örnek: 92515-</a:t>
            </a:r>
            <a:r>
              <a:rPr lang="tr-TR" dirty="0" smtClean="0">
                <a:solidFill>
                  <a:srgbClr val="FF0000"/>
                </a:solidFill>
              </a:rPr>
              <a:t>AB </a:t>
            </a:r>
          </a:p>
          <a:p>
            <a:pPr>
              <a:buNone/>
            </a:pPr>
            <a:r>
              <a:rPr lang="tr-TR" dirty="0" smtClean="0"/>
              <a:t>    </a:t>
            </a:r>
            <a:r>
              <a:rPr lang="tr-TR" dirty="0" smtClean="0">
                <a:solidFill>
                  <a:srgbClr val="FF0000"/>
                </a:solidFill>
              </a:rPr>
              <a:t>A</a:t>
            </a:r>
            <a:r>
              <a:rPr lang="tr-TR" dirty="0" smtClean="0"/>
              <a:t>:ASA Puanıdır anestezi uzmanlarınca belirtilmesi durumunda verilen puan ilk karakter olan A </a:t>
            </a:r>
            <a:r>
              <a:rPr lang="tr-TR" dirty="0" err="1" smtClean="0"/>
              <a:t>nın</a:t>
            </a:r>
            <a:r>
              <a:rPr lang="tr-TR" dirty="0" smtClean="0"/>
              <a:t> yerine yazılır; ASA </a:t>
            </a:r>
            <a:r>
              <a:rPr lang="tr-TR" dirty="0" err="1" smtClean="0"/>
              <a:t>skorlaması</a:t>
            </a:r>
            <a:r>
              <a:rPr lang="tr-TR" dirty="0" smtClean="0"/>
              <a:t> belirtilmemişse</a:t>
            </a:r>
            <a:r>
              <a:rPr lang="tr-TR" dirty="0" smtClean="0">
                <a:solidFill>
                  <a:srgbClr val="FF0000"/>
                </a:solidFill>
              </a:rPr>
              <a:t> 9 </a:t>
            </a:r>
            <a:r>
              <a:rPr lang="tr-TR" dirty="0" smtClean="0"/>
              <a:t>olarak değerlendirilir.</a:t>
            </a:r>
          </a:p>
          <a:p>
            <a:pPr>
              <a:buFont typeface="Wingdings" pitchFamily="2" charset="2"/>
              <a:buChar char="Ø"/>
            </a:pPr>
            <a:r>
              <a:rPr lang="tr-TR" dirty="0" smtClean="0"/>
              <a:t> </a:t>
            </a:r>
            <a:r>
              <a:rPr lang="tr-TR" dirty="0" smtClean="0">
                <a:solidFill>
                  <a:srgbClr val="FF0000"/>
                </a:solidFill>
              </a:rPr>
              <a:t>B</a:t>
            </a:r>
            <a:r>
              <a:rPr lang="tr-TR" dirty="0" smtClean="0"/>
              <a:t>:Acil olarak gerçekleştirilmekte olan ve risk modifikasyonu için yeterince iyi bir fırsatla ilgili olabilecek bir işlemi ifade eder. Durum hakkında </a:t>
            </a:r>
            <a:r>
              <a:rPr lang="tr-TR" dirty="0" err="1" smtClean="0"/>
              <a:t>aciliyet</a:t>
            </a:r>
            <a:r>
              <a:rPr lang="tr-TR" dirty="0" smtClean="0"/>
              <a:t> belirtilmişse </a:t>
            </a:r>
            <a:r>
              <a:rPr lang="tr-TR" dirty="0" smtClean="0">
                <a:solidFill>
                  <a:srgbClr val="FF0000"/>
                </a:solidFill>
              </a:rPr>
              <a:t>0</a:t>
            </a:r>
            <a:r>
              <a:rPr lang="tr-TR" dirty="0" smtClean="0"/>
              <a:t>; acil durum belirteci kaydedilmemişse </a:t>
            </a:r>
            <a:r>
              <a:rPr lang="tr-TR" dirty="0" smtClean="0">
                <a:solidFill>
                  <a:srgbClr val="FF0000"/>
                </a:solidFill>
              </a:rPr>
              <a:t>9</a:t>
            </a:r>
            <a:r>
              <a:rPr lang="tr-TR" dirty="0" smtClean="0"/>
              <a:t> olarak değerlendirilir.</a:t>
            </a:r>
          </a:p>
          <a:p>
            <a:endParaRPr lang="tr-TR" dirty="0" smtClean="0"/>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77</a:t>
            </a:fld>
            <a:endParaRPr lang="tr-T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052736"/>
          </a:xfrm>
        </p:spPr>
        <p:txBody>
          <a:bodyPr/>
          <a:lstStyle/>
          <a:p>
            <a:r>
              <a:rPr lang="tr-TR" dirty="0" smtClean="0"/>
              <a:t>      </a:t>
            </a:r>
            <a:r>
              <a:rPr lang="tr-TR" dirty="0" smtClean="0">
                <a:solidFill>
                  <a:srgbClr val="FF0000"/>
                </a:solidFill>
              </a:rPr>
              <a:t>Örnekler:</a:t>
            </a:r>
            <a:endParaRPr lang="tr-TR" dirty="0">
              <a:solidFill>
                <a:srgbClr val="FF0000"/>
              </a:solidFill>
            </a:endParaRPr>
          </a:p>
        </p:txBody>
      </p:sp>
      <p:sp>
        <p:nvSpPr>
          <p:cNvPr id="3" name="2 İçerik Yer Tutucusu"/>
          <p:cNvSpPr>
            <a:spLocks noGrp="1"/>
          </p:cNvSpPr>
          <p:nvPr>
            <p:ph idx="1"/>
          </p:nvPr>
        </p:nvSpPr>
        <p:spPr>
          <a:xfrm>
            <a:off x="1043608" y="980728"/>
            <a:ext cx="8100392" cy="5877272"/>
          </a:xfrm>
        </p:spPr>
        <p:txBody>
          <a:bodyPr>
            <a:normAutofit lnSpcReduction="10000"/>
          </a:bodyPr>
          <a:lstStyle/>
          <a:p>
            <a:pPr>
              <a:buFont typeface="Wingdings" pitchFamily="2" charset="2"/>
              <a:buChar char="Ø"/>
            </a:pPr>
            <a:r>
              <a:rPr lang="tr-TR" dirty="0" smtClean="0"/>
              <a:t>1. Hastaya kalp ameliyatı için genel anestezi yapılmış ve ASA, 2 olarak kaydedilmiştir.</a:t>
            </a:r>
          </a:p>
          <a:p>
            <a:pPr>
              <a:buNone/>
            </a:pPr>
            <a:r>
              <a:rPr lang="tr-TR" dirty="0" smtClean="0"/>
              <a:t>        Cevap: 92514-29 [1910] </a:t>
            </a:r>
            <a:endParaRPr lang="tr-TR" i="1" dirty="0" smtClean="0"/>
          </a:p>
          <a:p>
            <a:pPr>
              <a:buFont typeface="Wingdings" pitchFamily="2" charset="2"/>
              <a:buChar char="Ø"/>
            </a:pPr>
            <a:r>
              <a:rPr lang="tr-TR" dirty="0" smtClean="0"/>
              <a:t>2. Hastaya ameliyathanede katarakt cerrahisi için </a:t>
            </a:r>
            <a:r>
              <a:rPr lang="tr-TR" dirty="0" err="1" smtClean="0"/>
              <a:t>sedasyon</a:t>
            </a:r>
            <a:r>
              <a:rPr lang="tr-TR" dirty="0" smtClean="0"/>
              <a:t> uygulanmış ve ASA kaydedilmemiştir.</a:t>
            </a:r>
          </a:p>
          <a:p>
            <a:pPr>
              <a:buNone/>
            </a:pPr>
            <a:r>
              <a:rPr lang="tr-TR" dirty="0" smtClean="0"/>
              <a:t>        Cevap: 92515-99 [1910] </a:t>
            </a:r>
            <a:endParaRPr lang="tr-TR" i="1" dirty="0" smtClean="0"/>
          </a:p>
          <a:p>
            <a:pPr>
              <a:buFont typeface="Wingdings" pitchFamily="2" charset="2"/>
              <a:buChar char="Ø"/>
            </a:pPr>
            <a:r>
              <a:rPr lang="tr-TR" dirty="0" smtClean="0"/>
              <a:t>3. </a:t>
            </a:r>
            <a:r>
              <a:rPr lang="tr-TR" dirty="0" err="1" smtClean="0"/>
              <a:t>Multipl</a:t>
            </a:r>
            <a:r>
              <a:rPr lang="tr-TR" dirty="0" smtClean="0"/>
              <a:t> bacak travması sebebiyle hastaya genel anestezi ve bölgesel blok alt </a:t>
            </a:r>
            <a:r>
              <a:rPr lang="tr-TR" dirty="0" err="1" smtClean="0"/>
              <a:t>ekstremite</a:t>
            </a:r>
            <a:r>
              <a:rPr lang="tr-TR" dirty="0" smtClean="0"/>
              <a:t> uygulanmış ve ASA, 3E olarak kaydedilmiştir.    </a:t>
            </a:r>
          </a:p>
          <a:p>
            <a:pPr>
              <a:buNone/>
            </a:pPr>
            <a:r>
              <a:rPr lang="tr-TR" dirty="0" smtClean="0"/>
              <a:t>         Cevap:   92514-30 [1910] </a:t>
            </a:r>
          </a:p>
          <a:p>
            <a:pPr>
              <a:buNone/>
            </a:pPr>
            <a:r>
              <a:rPr lang="tr-TR" i="1" dirty="0" smtClean="0"/>
              <a:t>                     </a:t>
            </a:r>
            <a:r>
              <a:rPr lang="tr-TR" dirty="0" smtClean="0"/>
              <a:t>92512-30 [1909]     </a:t>
            </a:r>
            <a:endParaRPr lang="tr-TR" i="1" dirty="0" smtClean="0"/>
          </a:p>
          <a:p>
            <a:pPr>
              <a:buNone/>
            </a:pPr>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78</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heckerboard(across)">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980728"/>
          </a:xfrm>
        </p:spPr>
        <p:txBody>
          <a:bodyPr/>
          <a:lstStyle/>
          <a:p>
            <a:pPr algn="ctr"/>
            <a:r>
              <a:rPr lang="tr-TR" b="1" dirty="0" smtClean="0">
                <a:solidFill>
                  <a:srgbClr val="FF0000"/>
                </a:solidFill>
              </a:rPr>
              <a:t>İşlem sonrası analjezi </a:t>
            </a:r>
            <a:r>
              <a:rPr lang="tr-TR" dirty="0" smtClean="0">
                <a:solidFill>
                  <a:srgbClr val="FF0000"/>
                </a:solidFill>
              </a:rPr>
              <a:t>[1912]</a:t>
            </a:r>
            <a:endParaRPr lang="tr-TR" dirty="0">
              <a:solidFill>
                <a:srgbClr val="FF0000"/>
              </a:solidFill>
            </a:endParaRPr>
          </a:p>
        </p:txBody>
      </p:sp>
      <p:sp>
        <p:nvSpPr>
          <p:cNvPr id="3" name="2 İçerik Yer Tutucusu"/>
          <p:cNvSpPr>
            <a:spLocks noGrp="1"/>
          </p:cNvSpPr>
          <p:nvPr>
            <p:ph idx="1"/>
          </p:nvPr>
        </p:nvSpPr>
        <p:spPr>
          <a:xfrm>
            <a:off x="971600" y="1196752"/>
            <a:ext cx="7920880" cy="5661248"/>
          </a:xfrm>
        </p:spPr>
        <p:txBody>
          <a:bodyPr>
            <a:normAutofit fontScale="92500" lnSpcReduction="10000"/>
          </a:bodyPr>
          <a:lstStyle/>
          <a:p>
            <a:pPr>
              <a:buFont typeface="Wingdings" pitchFamily="2" charset="2"/>
              <a:buChar char="Ø"/>
            </a:pPr>
            <a:r>
              <a:rPr lang="tr-TR" dirty="0" smtClean="0"/>
              <a:t>ICD-10-</a:t>
            </a:r>
            <a:r>
              <a:rPr lang="tr-TR" dirty="0" err="1" smtClean="0"/>
              <a:t>AM’deki</a:t>
            </a:r>
            <a:r>
              <a:rPr lang="tr-TR" dirty="0" smtClean="0"/>
              <a:t> ‘işlem sonrası analjezi’ ibaresi yalnızca sürekli </a:t>
            </a:r>
            <a:r>
              <a:rPr lang="tr-TR" dirty="0" err="1" smtClean="0"/>
              <a:t>infüzyon</a:t>
            </a:r>
            <a:r>
              <a:rPr lang="tr-TR" dirty="0" smtClean="0"/>
              <a:t> ile devam eden işlem sonrası analjezi sağlayan</a:t>
            </a:r>
            <a:r>
              <a:rPr lang="tr-TR" dirty="0" smtClean="0">
                <a:solidFill>
                  <a:srgbClr val="FF0000"/>
                </a:solidFill>
              </a:rPr>
              <a:t> </a:t>
            </a:r>
            <a:r>
              <a:rPr lang="tr-TR" b="1" dirty="0" smtClean="0">
                <a:solidFill>
                  <a:srgbClr val="FF0000"/>
                </a:solidFill>
              </a:rPr>
              <a:t>VE operasyon yerinde başlatılan (ameliyathane veya nekahet odası) </a:t>
            </a:r>
            <a:r>
              <a:rPr lang="tr-TR" dirty="0" smtClean="0"/>
              <a:t>işlemleri kapsar</a:t>
            </a:r>
          </a:p>
          <a:p>
            <a:pPr>
              <a:buFont typeface="Wingdings" pitchFamily="2" charset="2"/>
              <a:buChar char="Ø"/>
            </a:pPr>
            <a:r>
              <a:rPr lang="tr-TR" i="1" dirty="0" smtClean="0"/>
              <a:t>İşlem sonrası analjezi bloğundaki kodlar </a:t>
            </a:r>
            <a:r>
              <a:rPr lang="tr-TR" dirty="0" smtClean="0"/>
              <a:t>yalnızca doğum servisi veya operasyon yerinde ağrının azaltılması/anestezi amacıyla atanmalıdır.</a:t>
            </a:r>
          </a:p>
          <a:p>
            <a:pPr>
              <a:buFont typeface="Wingdings" pitchFamily="2" charset="2"/>
              <a:buChar char="Ø"/>
            </a:pPr>
            <a:r>
              <a:rPr lang="tr-TR" dirty="0" smtClean="0"/>
              <a:t>Bu kodlar esas olarak </a:t>
            </a:r>
            <a:r>
              <a:rPr lang="tr-TR" dirty="0" err="1" smtClean="0"/>
              <a:t>nöraksiyel</a:t>
            </a:r>
            <a:r>
              <a:rPr lang="tr-TR" dirty="0" smtClean="0"/>
              <a:t>/bölgesel bloğu kapsamaz, bu nedenle bu iki blok için [1909] </a:t>
            </a:r>
            <a:r>
              <a:rPr lang="tr-TR" i="1" dirty="0" err="1" smtClean="0"/>
              <a:t>Kondüksiyon</a:t>
            </a:r>
            <a:r>
              <a:rPr lang="tr-TR" i="1" dirty="0" smtClean="0"/>
              <a:t> anestezisi </a:t>
            </a:r>
            <a:r>
              <a:rPr lang="tr-TR" dirty="0" smtClean="0"/>
              <a:t>veya [1333] </a:t>
            </a:r>
            <a:r>
              <a:rPr lang="tr-TR" i="1" dirty="0" smtClean="0"/>
              <a:t>Doğum eylemi ve doğum işlemi sırasında analjezi ve anestezi bloğundan uygun </a:t>
            </a:r>
            <a:r>
              <a:rPr lang="tr-TR" dirty="0" smtClean="0"/>
              <a:t>kod atanmalıdır.</a:t>
            </a:r>
          </a:p>
        </p:txBody>
      </p:sp>
      <p:sp>
        <p:nvSpPr>
          <p:cNvPr id="4" name="3 Slayt Numarası Yer Tutucusu"/>
          <p:cNvSpPr>
            <a:spLocks noGrp="1"/>
          </p:cNvSpPr>
          <p:nvPr>
            <p:ph type="sldNum" sz="quarter" idx="12"/>
          </p:nvPr>
        </p:nvSpPr>
        <p:spPr/>
        <p:txBody>
          <a:bodyPr/>
          <a:lstStyle/>
          <a:p>
            <a:fld id="{D726C5DE-125C-4382-BB41-26E19ABBDBAA}" type="slidenum">
              <a:rPr lang="tr-TR" smtClean="0"/>
              <a:pPr/>
              <a:t>79</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ICD - 10- AM</a:t>
            </a:r>
            <a:endParaRPr lang="tr-TR" dirty="0">
              <a:solidFill>
                <a:srgbClr val="FF0000"/>
              </a:solidFill>
            </a:endParaRPr>
          </a:p>
        </p:txBody>
      </p:sp>
      <p:sp>
        <p:nvSpPr>
          <p:cNvPr id="3" name="2 İçerik Yer Tutucusu"/>
          <p:cNvSpPr>
            <a:spLocks noGrp="1"/>
          </p:cNvSpPr>
          <p:nvPr>
            <p:ph idx="1"/>
          </p:nvPr>
        </p:nvSpPr>
        <p:spPr/>
        <p:txBody>
          <a:bodyPr/>
          <a:lstStyle/>
          <a:p>
            <a:pPr>
              <a:buClr>
                <a:srgbClr val="66FF66"/>
              </a:buClr>
              <a:buFont typeface="Wingdings" pitchFamily="2" charset="2"/>
              <a:buChar char="Ø"/>
            </a:pPr>
            <a:r>
              <a:rPr lang="tr-TR" dirty="0" err="1" smtClean="0">
                <a:latin typeface="Arial Narrow" pitchFamily="34" charset="0"/>
              </a:rPr>
              <a:t>International</a:t>
            </a:r>
            <a:r>
              <a:rPr lang="tr-TR" dirty="0" smtClean="0">
                <a:latin typeface="Arial Narrow" pitchFamily="34" charset="0"/>
              </a:rPr>
              <a:t> </a:t>
            </a:r>
            <a:r>
              <a:rPr lang="tr-TR" dirty="0" err="1" smtClean="0">
                <a:latin typeface="Arial Narrow" pitchFamily="34" charset="0"/>
              </a:rPr>
              <a:t>Statisticial</a:t>
            </a:r>
            <a:r>
              <a:rPr lang="tr-TR" dirty="0" smtClean="0">
                <a:latin typeface="Arial Narrow" pitchFamily="34" charset="0"/>
              </a:rPr>
              <a:t> </a:t>
            </a:r>
            <a:r>
              <a:rPr lang="tr-TR" dirty="0" err="1" smtClean="0">
                <a:latin typeface="Arial Narrow" pitchFamily="34" charset="0"/>
              </a:rPr>
              <a:t>Classification</a:t>
            </a:r>
            <a:r>
              <a:rPr lang="tr-TR" dirty="0" smtClean="0">
                <a:latin typeface="Arial Narrow" pitchFamily="34" charset="0"/>
              </a:rPr>
              <a:t> of </a:t>
            </a:r>
            <a:r>
              <a:rPr lang="tr-TR" dirty="0" err="1" smtClean="0">
                <a:latin typeface="Arial Narrow" pitchFamily="34" charset="0"/>
              </a:rPr>
              <a:t>Diseases</a:t>
            </a:r>
            <a:r>
              <a:rPr lang="tr-TR" dirty="0" smtClean="0">
                <a:latin typeface="Arial Narrow" pitchFamily="34" charset="0"/>
              </a:rPr>
              <a:t> </a:t>
            </a:r>
            <a:r>
              <a:rPr lang="tr-TR" dirty="0" err="1" smtClean="0">
                <a:latin typeface="Arial Narrow" pitchFamily="34" charset="0"/>
              </a:rPr>
              <a:t>and</a:t>
            </a:r>
            <a:r>
              <a:rPr lang="tr-TR" dirty="0" smtClean="0">
                <a:latin typeface="Arial Narrow" pitchFamily="34" charset="0"/>
              </a:rPr>
              <a:t> </a:t>
            </a:r>
            <a:r>
              <a:rPr lang="tr-TR" dirty="0" err="1" smtClean="0">
                <a:latin typeface="Arial Narrow" pitchFamily="34" charset="0"/>
              </a:rPr>
              <a:t>Related</a:t>
            </a:r>
            <a:r>
              <a:rPr lang="tr-TR" dirty="0" smtClean="0">
                <a:latin typeface="Arial Narrow" pitchFamily="34" charset="0"/>
              </a:rPr>
              <a:t> </a:t>
            </a:r>
            <a:r>
              <a:rPr lang="tr-TR" dirty="0" err="1" smtClean="0">
                <a:latin typeface="Arial Narrow" pitchFamily="34" charset="0"/>
              </a:rPr>
              <a:t>Health</a:t>
            </a:r>
            <a:r>
              <a:rPr lang="tr-TR" dirty="0" smtClean="0">
                <a:latin typeface="Arial Narrow" pitchFamily="34" charset="0"/>
              </a:rPr>
              <a:t> </a:t>
            </a:r>
            <a:r>
              <a:rPr lang="tr-TR" dirty="0" err="1" smtClean="0">
                <a:latin typeface="Arial Narrow" pitchFamily="34" charset="0"/>
              </a:rPr>
              <a:t>Problems</a:t>
            </a:r>
            <a:r>
              <a:rPr lang="tr-TR" dirty="0" smtClean="0">
                <a:latin typeface="Arial Narrow" pitchFamily="34" charset="0"/>
              </a:rPr>
              <a:t>, </a:t>
            </a:r>
            <a:r>
              <a:rPr lang="tr-TR" dirty="0" err="1" smtClean="0">
                <a:latin typeface="Arial Narrow" pitchFamily="34" charset="0"/>
              </a:rPr>
              <a:t>Tenth</a:t>
            </a:r>
            <a:r>
              <a:rPr lang="tr-TR" dirty="0" smtClean="0">
                <a:latin typeface="Arial Narrow" pitchFamily="34" charset="0"/>
              </a:rPr>
              <a:t> </a:t>
            </a:r>
            <a:r>
              <a:rPr lang="tr-TR" dirty="0" err="1" smtClean="0">
                <a:latin typeface="Arial Narrow" pitchFamily="34" charset="0"/>
              </a:rPr>
              <a:t>Revision</a:t>
            </a:r>
            <a:r>
              <a:rPr lang="tr-TR" b="1" dirty="0" smtClean="0">
                <a:latin typeface="Arial Narrow" pitchFamily="34" charset="0"/>
              </a:rPr>
              <a:t> - </a:t>
            </a:r>
            <a:r>
              <a:rPr lang="tr-TR" dirty="0" err="1" smtClean="0">
                <a:latin typeface="Arial Narrow" pitchFamily="34" charset="0"/>
              </a:rPr>
              <a:t>Australian</a:t>
            </a:r>
            <a:r>
              <a:rPr lang="tr-TR" dirty="0" smtClean="0">
                <a:latin typeface="Arial Narrow" pitchFamily="34" charset="0"/>
              </a:rPr>
              <a:t>  </a:t>
            </a:r>
            <a:r>
              <a:rPr lang="tr-TR" dirty="0" err="1" smtClean="0">
                <a:latin typeface="Arial Narrow" pitchFamily="34" charset="0"/>
              </a:rPr>
              <a:t>Modification</a:t>
            </a:r>
            <a:endParaRPr lang="tr-TR" b="1" dirty="0" smtClean="0">
              <a:latin typeface="Arial Narrow" pitchFamily="34" charset="0"/>
            </a:endParaRPr>
          </a:p>
          <a:p>
            <a:pPr>
              <a:buClr>
                <a:srgbClr val="66FF66"/>
              </a:buClr>
              <a:buFont typeface="Wingdings" pitchFamily="2" charset="2"/>
              <a:buChar char="Ø"/>
            </a:pPr>
            <a:r>
              <a:rPr lang="tr-TR" dirty="0" smtClean="0">
                <a:latin typeface="Arial Narrow" pitchFamily="34" charset="0"/>
              </a:rPr>
              <a:t>Hastalıkların ve İlgili Sağlık Sorunlarının Uluslararası İstatistiksel Sınıflandırması, Avustralya modifikasyonu.</a:t>
            </a:r>
          </a:p>
          <a:p>
            <a:endParaRPr lang="tr-TR" dirty="0"/>
          </a:p>
        </p:txBody>
      </p:sp>
      <p:sp>
        <p:nvSpPr>
          <p:cNvPr id="4" name="3 Slayt Numarası Yer Tutucusu"/>
          <p:cNvSpPr>
            <a:spLocks noGrp="1"/>
          </p:cNvSpPr>
          <p:nvPr>
            <p:ph type="sldNum" sz="quarter" idx="12"/>
          </p:nvPr>
        </p:nvSpPr>
        <p:spPr/>
        <p:txBody>
          <a:bodyPr>
            <a:normAutofit/>
          </a:bodyPr>
          <a:lstStyle/>
          <a:p>
            <a:fld id="{D726C5DE-125C-4382-BB41-26E19ABBDBAA}" type="slidenum">
              <a:rPr lang="tr-TR" smtClean="0"/>
              <a:pPr/>
              <a:t>8</a:t>
            </a:fld>
            <a:endParaRPr lang="tr-T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1043608" y="1600200"/>
            <a:ext cx="7920880" cy="5257800"/>
          </a:xfrm>
        </p:spPr>
        <p:txBody>
          <a:bodyPr>
            <a:normAutofit/>
          </a:bodyPr>
          <a:lstStyle/>
          <a:p>
            <a:pPr>
              <a:buFont typeface="Wingdings" pitchFamily="2" charset="2"/>
              <a:buChar char="Ø"/>
            </a:pPr>
            <a:r>
              <a:rPr lang="tr-TR" dirty="0" smtClean="0"/>
              <a:t>Operasyon yerinden (ameliyathane veya nekahet odası) ayrıldıktan sonra </a:t>
            </a:r>
            <a:r>
              <a:rPr lang="tr-TR" dirty="0" err="1" smtClean="0"/>
              <a:t>infüzyon</a:t>
            </a:r>
            <a:r>
              <a:rPr lang="tr-TR" dirty="0" smtClean="0"/>
              <a:t> işleminin başlatılması halinde bu blok kapsamındaki kodları atamayın. </a:t>
            </a:r>
          </a:p>
          <a:p>
            <a:pPr>
              <a:buFont typeface="Wingdings" pitchFamily="2" charset="2"/>
              <a:buChar char="Ø"/>
            </a:pPr>
            <a:r>
              <a:rPr lang="tr-TR" dirty="0" smtClean="0"/>
              <a:t>Bu tür durumlarda, Cerrahi girişimlerle ilgili olmayan ağrı yönetimine ilişkin yönlendirici ilkeler </a:t>
            </a:r>
            <a:r>
              <a:rPr lang="tr-TR" b="1" dirty="0" smtClean="0">
                <a:solidFill>
                  <a:srgbClr val="FF0000"/>
                </a:solidFill>
              </a:rPr>
              <a:t>ACS 1807 </a:t>
            </a:r>
            <a:r>
              <a:rPr lang="tr-TR" b="1" i="1" dirty="0" smtClean="0">
                <a:solidFill>
                  <a:srgbClr val="FF0000"/>
                </a:solidFill>
              </a:rPr>
              <a:t>Ağrı tanıları ve ağrı yönetim işlemleri.</a:t>
            </a:r>
            <a:endParaRPr lang="tr-TR" b="1" dirty="0" smtClean="0">
              <a:solidFill>
                <a:srgbClr val="FF0000"/>
              </a:solidFill>
            </a:endParaRPr>
          </a:p>
        </p:txBody>
      </p:sp>
      <p:sp>
        <p:nvSpPr>
          <p:cNvPr id="4" name="3 Slayt Numarası Yer Tutucusu"/>
          <p:cNvSpPr>
            <a:spLocks noGrp="1"/>
          </p:cNvSpPr>
          <p:nvPr>
            <p:ph type="sldNum" sz="quarter" idx="12"/>
          </p:nvPr>
        </p:nvSpPr>
        <p:spPr/>
        <p:txBody>
          <a:bodyPr/>
          <a:lstStyle/>
          <a:p>
            <a:fld id="{D726C5DE-125C-4382-BB41-26E19ABBDBAA}" type="slidenum">
              <a:rPr lang="tr-TR" smtClean="0"/>
              <a:pPr/>
              <a:t>80</a:t>
            </a:fld>
            <a:endParaRPr lang="tr-T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pPr>
              <a:buFont typeface="Wingdings" pitchFamily="2" charset="2"/>
              <a:buChar char="Ø"/>
            </a:pPr>
            <a:r>
              <a:rPr lang="tr-TR" dirty="0" smtClean="0">
                <a:solidFill>
                  <a:srgbClr val="FF0000"/>
                </a:solidFill>
              </a:rPr>
              <a:t>her ‘</a:t>
            </a:r>
            <a:r>
              <a:rPr lang="tr-TR" b="1" dirty="0" smtClean="0">
                <a:solidFill>
                  <a:srgbClr val="FF0000"/>
                </a:solidFill>
              </a:rPr>
              <a:t>ameliyathane </a:t>
            </a:r>
            <a:r>
              <a:rPr lang="tr-TR" b="1" dirty="0" err="1" smtClean="0">
                <a:solidFill>
                  <a:srgbClr val="FF0000"/>
                </a:solidFill>
              </a:rPr>
              <a:t>viziti</a:t>
            </a:r>
            <a:r>
              <a:rPr lang="tr-TR" b="1" dirty="0" smtClean="0">
                <a:solidFill>
                  <a:srgbClr val="FF0000"/>
                </a:solidFill>
              </a:rPr>
              <a:t>’ için yalnızca [1910] </a:t>
            </a:r>
            <a:r>
              <a:rPr lang="tr-TR" i="1" dirty="0" err="1" smtClean="0"/>
              <a:t>Serebral</a:t>
            </a:r>
            <a:r>
              <a:rPr lang="tr-TR" i="1" dirty="0" smtClean="0"/>
              <a:t> anestezi </a:t>
            </a:r>
            <a:r>
              <a:rPr lang="tr-TR" dirty="0" smtClean="0"/>
              <a:t>ve/veya [1909] </a:t>
            </a:r>
            <a:r>
              <a:rPr lang="tr-TR" i="1" dirty="0" err="1" smtClean="0"/>
              <a:t>Kondüksiyon</a:t>
            </a:r>
            <a:r>
              <a:rPr lang="tr-TR" i="1" dirty="0" smtClean="0"/>
              <a:t> anestezisi bloğundan (92513-XX [1909] Lokal </a:t>
            </a:r>
            <a:r>
              <a:rPr lang="tr-TR" i="1" dirty="0" err="1" smtClean="0"/>
              <a:t>anestezik</a:t>
            </a:r>
            <a:r>
              <a:rPr lang="tr-TR" i="1" dirty="0" smtClean="0"/>
              <a:t> </a:t>
            </a:r>
            <a:r>
              <a:rPr lang="tr-TR" i="1" dirty="0" err="1" smtClean="0"/>
              <a:t>infiltrasyonu</a:t>
            </a:r>
            <a:r>
              <a:rPr lang="tr-TR" i="1" dirty="0" smtClean="0"/>
              <a:t> hariç) </a:t>
            </a:r>
            <a:r>
              <a:rPr lang="tr-TR" i="1" dirty="0" smtClean="0">
                <a:solidFill>
                  <a:srgbClr val="FF0000"/>
                </a:solidFill>
              </a:rPr>
              <a:t>bir kod atayın.</a:t>
            </a:r>
            <a:endParaRPr lang="tr-TR" dirty="0" smtClean="0">
              <a:solidFill>
                <a:srgbClr val="FF0000"/>
              </a:solidFill>
            </a:endParaRPr>
          </a:p>
          <a:p>
            <a:pPr>
              <a:buFont typeface="Wingdings" pitchFamily="2" charset="2"/>
              <a:buChar char="Ø"/>
            </a:pPr>
            <a:r>
              <a:rPr lang="tr-TR" dirty="0" smtClean="0"/>
              <a:t>Bakım epizodunun tamamında </a:t>
            </a:r>
            <a:r>
              <a:rPr lang="tr-TR" b="1" dirty="0" smtClean="0">
                <a:solidFill>
                  <a:srgbClr val="FF0000"/>
                </a:solidFill>
              </a:rPr>
              <a:t>farklı ‘ameliyathane </a:t>
            </a:r>
            <a:r>
              <a:rPr lang="tr-TR" b="1" dirty="0" err="1" smtClean="0">
                <a:solidFill>
                  <a:srgbClr val="FF0000"/>
                </a:solidFill>
              </a:rPr>
              <a:t>vizitlerinde</a:t>
            </a:r>
            <a:r>
              <a:rPr lang="tr-TR" b="1" dirty="0" smtClean="0">
                <a:solidFill>
                  <a:srgbClr val="FF0000"/>
                </a:solidFill>
              </a:rPr>
              <a:t>’ aynı anestezi ilacı bir</a:t>
            </a:r>
            <a:r>
              <a:rPr lang="tr-TR" b="1" dirty="0" smtClean="0"/>
              <a:t> </a:t>
            </a:r>
            <a:r>
              <a:rPr lang="tr-TR" dirty="0" smtClean="0"/>
              <a:t>kereden fazla uygulanmışsa (örneğin, iki genel </a:t>
            </a:r>
            <a:r>
              <a:rPr lang="tr-TR" dirty="0" err="1" smtClean="0"/>
              <a:t>anestezik</a:t>
            </a:r>
            <a:r>
              <a:rPr lang="tr-TR" dirty="0" smtClean="0"/>
              <a:t>), bu uygulama </a:t>
            </a:r>
            <a:r>
              <a:rPr lang="tr-TR" dirty="0" smtClean="0">
                <a:solidFill>
                  <a:srgbClr val="FF0000"/>
                </a:solidFill>
              </a:rPr>
              <a:t>gerçekleştirilme sayısı kadar</a:t>
            </a:r>
            <a:r>
              <a:rPr lang="tr-TR" dirty="0" smtClean="0"/>
              <a:t> kodlanmalıdır.</a:t>
            </a:r>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81</a:t>
            </a:fld>
            <a:endParaRPr lang="tr-T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187624" y="1268760"/>
            <a:ext cx="7499176" cy="5328592"/>
          </a:xfrm>
        </p:spPr>
        <p:txBody>
          <a:bodyPr>
            <a:normAutofit/>
          </a:bodyPr>
          <a:lstStyle/>
          <a:p>
            <a:pPr>
              <a:buFont typeface="Wingdings" pitchFamily="2" charset="2"/>
              <a:buChar char="Ø"/>
            </a:pPr>
            <a:r>
              <a:rPr lang="tr-TR" dirty="0" smtClean="0">
                <a:solidFill>
                  <a:srgbClr val="FF0000"/>
                </a:solidFill>
              </a:rPr>
              <a:t>Normalde kodlanmayan işlemler </a:t>
            </a:r>
            <a:r>
              <a:rPr lang="tr-TR" dirty="0" smtClean="0"/>
              <a:t>(bakınız ACS 0042 </a:t>
            </a:r>
            <a:r>
              <a:rPr lang="tr-TR" i="1" dirty="0" smtClean="0"/>
              <a:t>Normalde kodlanmayan işlemler), </a:t>
            </a:r>
            <a:r>
              <a:rPr lang="tr-TR" i="1" dirty="0" smtClean="0">
                <a:solidFill>
                  <a:srgbClr val="FF0000"/>
                </a:solidFill>
              </a:rPr>
              <a:t>anestezi </a:t>
            </a:r>
            <a:r>
              <a:rPr lang="tr-TR" dirty="0" smtClean="0"/>
              <a:t>ile yapıldığında kodlanmalıdır.</a:t>
            </a:r>
          </a:p>
          <a:p>
            <a:pPr>
              <a:buFont typeface="Wingdings" pitchFamily="2" charset="2"/>
              <a:buChar char="Ø"/>
            </a:pPr>
            <a:endParaRPr lang="tr-TR" dirty="0" smtClean="0"/>
          </a:p>
          <a:p>
            <a:pPr>
              <a:buFont typeface="Wingdings" pitchFamily="2" charset="2"/>
              <a:buChar char="Ø"/>
            </a:pPr>
            <a:r>
              <a:rPr lang="tr-TR" dirty="0" smtClean="0"/>
              <a:t>Örneğin, </a:t>
            </a:r>
            <a:r>
              <a:rPr lang="tr-TR" dirty="0" err="1" smtClean="0"/>
              <a:t>sedasyon</a:t>
            </a:r>
            <a:r>
              <a:rPr lang="tr-TR" dirty="0" smtClean="0"/>
              <a:t> ile gerçekleştirilen bir EEG için, EEG ve </a:t>
            </a:r>
            <a:r>
              <a:rPr lang="tr-TR" dirty="0" err="1" smtClean="0"/>
              <a:t>sedasyon</a:t>
            </a:r>
            <a:r>
              <a:rPr lang="tr-TR" dirty="0" smtClean="0"/>
              <a:t> kodlarını atamak gerekir.</a:t>
            </a:r>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82</a:t>
            </a:fld>
            <a:endParaRPr lang="tr-T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0"/>
            <a:ext cx="7498080" cy="1417638"/>
          </a:xfrm>
        </p:spPr>
        <p:txBody>
          <a:bodyPr>
            <a:noAutofit/>
          </a:bodyPr>
          <a:lstStyle/>
          <a:p>
            <a:pPr algn="ctr"/>
            <a:r>
              <a:rPr lang="tr-TR" sz="3600" dirty="0" smtClean="0">
                <a:solidFill>
                  <a:srgbClr val="FF0000"/>
                </a:solidFill>
              </a:rPr>
              <a:t>Gerçekleştirilmeyen Cerrahi </a:t>
            </a:r>
            <a:br>
              <a:rPr lang="tr-TR" sz="3600" dirty="0" smtClean="0">
                <a:solidFill>
                  <a:srgbClr val="FF0000"/>
                </a:solidFill>
              </a:rPr>
            </a:br>
            <a:r>
              <a:rPr lang="tr-TR" sz="3600" dirty="0" smtClean="0">
                <a:solidFill>
                  <a:srgbClr val="FF0000"/>
                </a:solidFill>
              </a:rPr>
              <a:t>Girişim İçin Yatış (0011)</a:t>
            </a:r>
            <a:endParaRPr lang="tr-TR" sz="3600" dirty="0">
              <a:solidFill>
                <a:srgbClr val="FF0000"/>
              </a:solidFill>
            </a:endParaRPr>
          </a:p>
        </p:txBody>
      </p:sp>
      <p:sp>
        <p:nvSpPr>
          <p:cNvPr id="3" name="2 İçerik Yer Tutucusu"/>
          <p:cNvSpPr>
            <a:spLocks noGrp="1"/>
          </p:cNvSpPr>
          <p:nvPr>
            <p:ph idx="1"/>
          </p:nvPr>
        </p:nvSpPr>
        <p:spPr/>
        <p:txBody>
          <a:bodyPr>
            <a:noAutofit/>
          </a:bodyPr>
          <a:lstStyle/>
          <a:p>
            <a:pPr>
              <a:buFont typeface="Wingdings" pitchFamily="2" charset="2"/>
              <a:buChar char="Ø"/>
            </a:pPr>
            <a:r>
              <a:rPr lang="tr-TR" sz="2400" dirty="0" smtClean="0"/>
              <a:t>Bir hasta cerrahi girişim için hastaneye yatırılır, bazı nedenlerden dolayı bu cerrahi girişim gerçekleştirilmez ve hasta taburcu edilirse, cerrahi girişime neden olan duruma ek olarak </a:t>
            </a:r>
            <a:r>
              <a:rPr lang="tr-TR" sz="2400" b="1" dirty="0" smtClean="0">
                <a:solidFill>
                  <a:srgbClr val="FF0000"/>
                </a:solidFill>
              </a:rPr>
              <a:t>Z53</a:t>
            </a:r>
            <a:r>
              <a:rPr lang="tr-TR" sz="2400" dirty="0" smtClean="0"/>
              <a:t> kodlarından uygun olanı ek kod olarak atanır.</a:t>
            </a:r>
          </a:p>
          <a:p>
            <a:pPr>
              <a:buFont typeface="Wingdings" pitchFamily="2" charset="2"/>
              <a:buChar char="Ø"/>
            </a:pPr>
            <a:r>
              <a:rPr lang="tr-TR" sz="2400" dirty="0" smtClean="0"/>
              <a:t>Ancak bu kodlama yapılırken </a:t>
            </a:r>
            <a:r>
              <a:rPr lang="tr-TR" sz="2400" b="1" dirty="0" smtClean="0"/>
              <a:t>cerrahi özellikte </a:t>
            </a:r>
            <a:r>
              <a:rPr lang="tr-TR" sz="2400" dirty="0" smtClean="0"/>
              <a:t>ki </a:t>
            </a:r>
            <a:r>
              <a:rPr lang="tr-TR" sz="2400" b="1" dirty="0" smtClean="0">
                <a:solidFill>
                  <a:srgbClr val="FF0000"/>
                </a:solidFill>
              </a:rPr>
              <a:t>yapılmamış uygulama </a:t>
            </a:r>
            <a:r>
              <a:rPr lang="tr-TR" sz="2400" dirty="0" smtClean="0"/>
              <a:t>olmasına dikkat etmek gerekmektedir. Cerrahi olmayan ya da medikal tedavinin reddi gibi durumlarda bu kodlama yapılamayacağı akılda bulundurulmalıdır.</a:t>
            </a:r>
          </a:p>
          <a:p>
            <a:pPr>
              <a:buNone/>
            </a:pPr>
            <a:r>
              <a:rPr lang="tr-TR" sz="2400" b="1" dirty="0" smtClean="0"/>
              <a:t>      </a:t>
            </a:r>
            <a:endParaRPr lang="tr-TR" sz="2400"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83</a:t>
            </a:fld>
            <a:endParaRPr lang="tr-T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r>
              <a:rPr lang="tr-TR" b="1" dirty="0" smtClean="0"/>
              <a:t>  Soru: </a:t>
            </a:r>
            <a:r>
              <a:rPr lang="tr-TR" dirty="0" smtClean="0"/>
              <a:t>Hasta </a:t>
            </a:r>
            <a:r>
              <a:rPr lang="tr-TR" dirty="0" err="1" smtClean="0"/>
              <a:t>tonsillit</a:t>
            </a:r>
            <a:r>
              <a:rPr lang="tr-TR" dirty="0" smtClean="0"/>
              <a:t> ile geliyor ve </a:t>
            </a:r>
            <a:r>
              <a:rPr lang="tr-TR" dirty="0" err="1" smtClean="0"/>
              <a:t>tonsillektomi</a:t>
            </a:r>
            <a:r>
              <a:rPr lang="tr-TR" dirty="0" smtClean="0"/>
              <a:t> için hastaneye yatırılmıştır. Ancak cerrahi girişim bir ÜSYE  nedeniyle ertelenmiştir.</a:t>
            </a:r>
          </a:p>
          <a:p>
            <a:pPr>
              <a:buNone/>
            </a:pPr>
            <a:r>
              <a:rPr lang="tr-TR" dirty="0" smtClean="0"/>
              <a:t>    Cevap</a:t>
            </a:r>
            <a:r>
              <a:rPr lang="sv-SE" dirty="0" smtClean="0"/>
              <a:t>: J35.0 </a:t>
            </a:r>
            <a:r>
              <a:rPr lang="sv-SE" i="1" dirty="0" smtClean="0"/>
              <a:t>Kronik tonsillit</a:t>
            </a:r>
            <a:endParaRPr lang="tr-TR" i="1" dirty="0" smtClean="0"/>
          </a:p>
          <a:p>
            <a:pPr>
              <a:buNone/>
            </a:pPr>
            <a:r>
              <a:rPr lang="tr-TR" i="1" dirty="0" smtClean="0"/>
              <a:t>                </a:t>
            </a:r>
            <a:r>
              <a:rPr lang="tr-TR" dirty="0" smtClean="0"/>
              <a:t> Z53.0 </a:t>
            </a:r>
            <a:r>
              <a:rPr lang="tr-TR" i="1" dirty="0" err="1" smtClean="0"/>
              <a:t>Kontrendike</a:t>
            </a:r>
            <a:r>
              <a:rPr lang="tr-TR" i="1" dirty="0" smtClean="0"/>
              <a:t> olduğundan dolayı yapılmamış uygulama </a:t>
            </a:r>
          </a:p>
          <a:p>
            <a:pPr>
              <a:buNone/>
            </a:pPr>
            <a:r>
              <a:rPr lang="tr-TR" i="1" dirty="0" smtClean="0"/>
              <a:t>                 </a:t>
            </a:r>
            <a:r>
              <a:rPr lang="tr-TR" dirty="0" smtClean="0"/>
              <a:t>J06.9 </a:t>
            </a:r>
            <a:r>
              <a:rPr lang="tr-TR" i="1" dirty="0" smtClean="0"/>
              <a:t>Akut üst solunum yolu enfeksiyonu, tanımlanmamış</a:t>
            </a:r>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84</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274638"/>
            <a:ext cx="7715200" cy="1210146"/>
          </a:xfrm>
        </p:spPr>
        <p:txBody>
          <a:bodyPr>
            <a:noAutofit/>
          </a:bodyPr>
          <a:lstStyle/>
          <a:p>
            <a:pPr algn="ctr"/>
            <a:r>
              <a:rPr lang="tr-TR" sz="3600" dirty="0" smtClean="0"/>
              <a:t/>
            </a:r>
            <a:br>
              <a:rPr lang="tr-TR" sz="3600" dirty="0" smtClean="0"/>
            </a:br>
            <a:r>
              <a:rPr lang="tr-TR" sz="3600" dirty="0" smtClean="0"/>
              <a:t>Avustralya Sağlık Girişimleri Sınıflaması</a:t>
            </a:r>
            <a:br>
              <a:rPr lang="tr-TR" sz="3600" dirty="0" smtClean="0"/>
            </a:br>
            <a:r>
              <a:rPr lang="tr-TR" sz="2800" dirty="0" smtClean="0"/>
              <a:t>(</a:t>
            </a:r>
            <a:r>
              <a:rPr lang="tr-TR" sz="2800" dirty="0" err="1" smtClean="0"/>
              <a:t>Australian</a:t>
            </a:r>
            <a:r>
              <a:rPr lang="tr-TR" sz="2800" dirty="0" smtClean="0"/>
              <a:t> </a:t>
            </a:r>
            <a:r>
              <a:rPr lang="tr-TR" sz="2800" dirty="0" err="1" smtClean="0"/>
              <a:t>Classification</a:t>
            </a:r>
            <a:r>
              <a:rPr lang="tr-TR" sz="2800" dirty="0" smtClean="0"/>
              <a:t> of </a:t>
            </a:r>
            <a:r>
              <a:rPr lang="tr-TR" sz="2800" dirty="0" err="1" smtClean="0"/>
              <a:t>Health</a:t>
            </a:r>
            <a:r>
              <a:rPr lang="tr-TR" sz="2800" dirty="0" smtClean="0"/>
              <a:t> </a:t>
            </a:r>
            <a:r>
              <a:rPr lang="tr-TR" sz="2800" dirty="0" err="1" smtClean="0"/>
              <a:t>Interventions</a:t>
            </a:r>
            <a:r>
              <a:rPr lang="tr-TR" sz="2800" dirty="0" smtClean="0"/>
              <a:t>-ACHI</a:t>
            </a:r>
            <a:r>
              <a:rPr lang="tr-TR" sz="2800" dirty="0" smtClean="0">
                <a:solidFill>
                  <a:srgbClr val="00B050"/>
                </a:solidFill>
              </a:rPr>
              <a:t>)</a:t>
            </a:r>
            <a:r>
              <a:rPr lang="tr-TR" sz="3600" dirty="0" smtClean="0"/>
              <a:t/>
            </a:r>
            <a:br>
              <a:rPr lang="tr-TR" sz="3600" dirty="0" smtClean="0"/>
            </a:br>
            <a:endParaRPr lang="tr-TR" sz="3600" dirty="0"/>
          </a:p>
        </p:txBody>
      </p:sp>
      <p:sp>
        <p:nvSpPr>
          <p:cNvPr id="3" name="2 İçerik Yer Tutucusu"/>
          <p:cNvSpPr>
            <a:spLocks noGrp="1"/>
          </p:cNvSpPr>
          <p:nvPr>
            <p:ph idx="1"/>
          </p:nvPr>
        </p:nvSpPr>
        <p:spPr>
          <a:xfrm>
            <a:off x="1043608" y="1600200"/>
            <a:ext cx="7643192" cy="5257800"/>
          </a:xfrm>
        </p:spPr>
        <p:txBody>
          <a:bodyPr>
            <a:normAutofit fontScale="92500" lnSpcReduction="10000"/>
          </a:bodyPr>
          <a:lstStyle/>
          <a:p>
            <a:pPr>
              <a:buNone/>
            </a:pPr>
            <a:r>
              <a:rPr lang="tr-TR" dirty="0" smtClean="0">
                <a:solidFill>
                  <a:srgbClr val="FF0000"/>
                </a:solidFill>
              </a:rPr>
              <a:t>Cilt 3 </a:t>
            </a:r>
            <a:r>
              <a:rPr lang="tr-TR" dirty="0" err="1" smtClean="0">
                <a:solidFill>
                  <a:srgbClr val="FF0000"/>
                </a:solidFill>
              </a:rPr>
              <a:t>ACHI’e</a:t>
            </a:r>
            <a:r>
              <a:rPr lang="tr-TR" dirty="0" smtClean="0">
                <a:solidFill>
                  <a:srgbClr val="FF0000"/>
                </a:solidFill>
              </a:rPr>
              <a:t> ilişkin Tabular liste </a:t>
            </a:r>
          </a:p>
          <a:p>
            <a:pPr>
              <a:buNone/>
            </a:pPr>
            <a:r>
              <a:rPr lang="tr-TR" dirty="0" smtClean="0">
                <a:solidFill>
                  <a:srgbClr val="FF0000"/>
                </a:solidFill>
              </a:rPr>
              <a:t>Cilt 4 </a:t>
            </a:r>
            <a:r>
              <a:rPr lang="tr-TR" dirty="0" err="1" smtClean="0">
                <a:solidFill>
                  <a:srgbClr val="FF0000"/>
                </a:solidFill>
              </a:rPr>
              <a:t>ACHI’e</a:t>
            </a:r>
            <a:r>
              <a:rPr lang="tr-TR" dirty="0" smtClean="0">
                <a:solidFill>
                  <a:srgbClr val="FF0000"/>
                </a:solidFill>
              </a:rPr>
              <a:t> ilişkin Alfabetik İndeks</a:t>
            </a:r>
          </a:p>
          <a:p>
            <a:pPr>
              <a:buFont typeface="Wingdings" pitchFamily="2" charset="2"/>
              <a:buChar char="Ø"/>
            </a:pPr>
            <a:r>
              <a:rPr lang="tr-TR" dirty="0" smtClean="0"/>
              <a:t>Avustralya Ödeme sistemi(MBS)’e göre düzenlenmiştir.</a:t>
            </a:r>
          </a:p>
          <a:p>
            <a:pPr>
              <a:buFont typeface="Wingdings" pitchFamily="2" charset="2"/>
              <a:buChar char="Ø"/>
            </a:pPr>
            <a:r>
              <a:rPr lang="tr-TR" dirty="0" smtClean="0"/>
              <a:t>Kod yapısı yalnızca nümerik yapıdadır, alfabetik karakter kullanılmamıştır.</a:t>
            </a:r>
          </a:p>
          <a:p>
            <a:pPr>
              <a:buFont typeface="Wingdings" pitchFamily="2" charset="2"/>
              <a:buChar char="Ø"/>
            </a:pPr>
            <a:r>
              <a:rPr lang="tr-TR" dirty="0" smtClean="0"/>
              <a:t>Tüm cerrahi işlemler, medikal ACHI ve yardımcı sağlık hizmetleri girişimlerini ve diş işlemlerini kapsar. </a:t>
            </a:r>
          </a:p>
          <a:p>
            <a:pPr>
              <a:buFont typeface="Wingdings" pitchFamily="2" charset="2"/>
              <a:buChar char="Ø"/>
            </a:pPr>
            <a:r>
              <a:rPr lang="tr-TR" dirty="0" smtClean="0"/>
              <a:t>ACHI yapısı anatomik bölgeye göre düzenlenmiştir.</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85</a:t>
            </a:fld>
            <a:endParaRPr lang="tr-T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9218" name="Picture 2"/>
          <p:cNvPicPr>
            <a:picLocks noGrp="1" noChangeAspect="1" noChangeArrowheads="1"/>
          </p:cNvPicPr>
          <p:nvPr>
            <p:ph idx="1"/>
          </p:nvPr>
        </p:nvPicPr>
        <p:blipFill>
          <a:blip r:embed="rId2" cstate="print"/>
          <a:srcRect b="5501"/>
          <a:stretch>
            <a:fillRect/>
          </a:stretch>
        </p:blipFill>
        <p:spPr bwMode="auto">
          <a:xfrm>
            <a:off x="0" y="0"/>
            <a:ext cx="9144000"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D726C5DE-125C-4382-BB41-26E19ABBDBAA}" type="slidenum">
              <a:rPr lang="tr-TR" smtClean="0"/>
              <a:pPr/>
              <a:t>86</a:t>
            </a:fld>
            <a:endParaRPr lang="tr-T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Avustralya Sağlık Girişimleri Sınıflaması  Kod Yapısı</a:t>
            </a:r>
            <a:endParaRPr lang="tr-TR" dirty="0">
              <a:solidFill>
                <a:srgbClr val="FF0000"/>
              </a:solidFill>
            </a:endParaRPr>
          </a:p>
        </p:txBody>
      </p:sp>
      <p:sp>
        <p:nvSpPr>
          <p:cNvPr id="3" name="2 İçerik Yer Tutucusu"/>
          <p:cNvSpPr>
            <a:spLocks noGrp="1"/>
          </p:cNvSpPr>
          <p:nvPr>
            <p:ph idx="1"/>
          </p:nvPr>
        </p:nvSpPr>
        <p:spPr/>
        <p:txBody>
          <a:bodyPr/>
          <a:lstStyle/>
          <a:p>
            <a:pPr>
              <a:buNone/>
            </a:pPr>
            <a:r>
              <a:rPr lang="tr-TR" dirty="0" smtClean="0"/>
              <a:t>Kod yapısı </a:t>
            </a:r>
          </a:p>
          <a:p>
            <a:pPr>
              <a:buFont typeface="Wingdings" pitchFamily="2" charset="2"/>
              <a:buChar char="Ø"/>
            </a:pPr>
            <a:r>
              <a:rPr lang="tr-TR" dirty="0" smtClean="0"/>
              <a:t>beş karakter MBS madde numarası ve </a:t>
            </a:r>
          </a:p>
          <a:p>
            <a:pPr>
              <a:buFont typeface="Wingdings" pitchFamily="2" charset="2"/>
              <a:buChar char="Ø"/>
            </a:pPr>
            <a:r>
              <a:rPr lang="tr-TR" dirty="0" smtClean="0"/>
              <a:t>iki karakter yapılan işlemi tanımlayan rakam olmak üzere </a:t>
            </a:r>
          </a:p>
          <a:p>
            <a:pPr>
              <a:buFont typeface="Wingdings" pitchFamily="2" charset="2"/>
              <a:buChar char="Ø"/>
            </a:pPr>
            <a:r>
              <a:rPr lang="tr-TR" dirty="0" smtClean="0"/>
              <a:t>yedi rakamdan oluşmaktadır.</a:t>
            </a:r>
          </a:p>
          <a:p>
            <a:pPr>
              <a:buFont typeface="Wingdings" pitchFamily="2" charset="2"/>
              <a:buChar char="Ø"/>
            </a:pPr>
            <a:r>
              <a:rPr lang="tr-TR" dirty="0" smtClean="0"/>
              <a:t>Her bir MBS kodu için farklı kodlar oluşmakta bu nedenle kodlar birbirini takip etmemektedir. </a:t>
            </a:r>
          </a:p>
        </p:txBody>
      </p:sp>
      <p:sp>
        <p:nvSpPr>
          <p:cNvPr id="4" name="3 Slayt Numarası Yer Tutucusu"/>
          <p:cNvSpPr>
            <a:spLocks noGrp="1"/>
          </p:cNvSpPr>
          <p:nvPr>
            <p:ph type="sldNum" sz="quarter" idx="12"/>
          </p:nvPr>
        </p:nvSpPr>
        <p:spPr/>
        <p:txBody>
          <a:bodyPr/>
          <a:lstStyle/>
          <a:p>
            <a:fld id="{D726C5DE-125C-4382-BB41-26E19ABBDBAA}" type="slidenum">
              <a:rPr lang="tr-TR" smtClean="0"/>
              <a:pPr/>
              <a:t>87</a:t>
            </a:fld>
            <a:endParaRPr lang="tr-T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67544" y="3140968"/>
            <a:ext cx="8229600" cy="1152127"/>
          </a:xfrm>
          <a:solidFill>
            <a:srgbClr val="92D050"/>
          </a:solidFill>
          <a:ln>
            <a:solidFill>
              <a:schemeClr val="accent1"/>
            </a:solidFill>
          </a:ln>
        </p:spPr>
        <p:txBody>
          <a:bodyPr/>
          <a:lstStyle/>
          <a:p>
            <a:pPr>
              <a:buNone/>
            </a:pPr>
            <a:r>
              <a:rPr lang="tr-TR" sz="2600" dirty="0" smtClean="0"/>
              <a:t>42773-00 Retina </a:t>
            </a:r>
            <a:r>
              <a:rPr lang="tr-TR" sz="2600" dirty="0" err="1" smtClean="0"/>
              <a:t>dekolmanının</a:t>
            </a:r>
            <a:r>
              <a:rPr lang="tr-TR" sz="2600" dirty="0" smtClean="0"/>
              <a:t> </a:t>
            </a:r>
            <a:r>
              <a:rPr lang="tr-TR" sz="2600" dirty="0" err="1" smtClean="0"/>
              <a:t>diyatermi</a:t>
            </a:r>
            <a:r>
              <a:rPr lang="tr-TR" sz="2600" dirty="0" smtClean="0"/>
              <a:t> ile onarımı</a:t>
            </a:r>
          </a:p>
          <a:p>
            <a:pPr>
              <a:buNone/>
            </a:pPr>
            <a:r>
              <a:rPr lang="tr-TR" sz="2600" dirty="0" smtClean="0"/>
              <a:t>42773-01 Retina </a:t>
            </a:r>
            <a:r>
              <a:rPr lang="tr-TR" sz="2600" dirty="0" err="1" smtClean="0"/>
              <a:t>dekolmanının</a:t>
            </a:r>
            <a:r>
              <a:rPr lang="tr-TR" sz="2600" dirty="0" smtClean="0"/>
              <a:t> </a:t>
            </a:r>
            <a:r>
              <a:rPr lang="tr-TR" sz="2600" dirty="0" err="1" smtClean="0"/>
              <a:t>kriyoterapi</a:t>
            </a:r>
            <a:r>
              <a:rPr lang="tr-TR" sz="2600" dirty="0" smtClean="0"/>
              <a:t> ile onarımı</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88</a:t>
            </a:fld>
            <a:endParaRPr lang="tr-TR"/>
          </a:p>
        </p:txBody>
      </p:sp>
      <p:sp>
        <p:nvSpPr>
          <p:cNvPr id="5" name="Text Box 6"/>
          <p:cNvSpPr txBox="1">
            <a:spLocks noChangeArrowheads="1"/>
          </p:cNvSpPr>
          <p:nvPr/>
        </p:nvSpPr>
        <p:spPr bwMode="auto">
          <a:xfrm>
            <a:off x="251520" y="1052736"/>
            <a:ext cx="7200900" cy="1158875"/>
          </a:xfrm>
          <a:prstGeom prst="rect">
            <a:avLst/>
          </a:prstGeom>
          <a:solidFill>
            <a:srgbClr val="FF99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99"/>
            </a:extrusionClr>
          </a:sp3d>
        </p:spPr>
        <p:txBody>
          <a:bodyPr>
            <a:spAutoFit/>
            <a:flatTx/>
          </a:bodyPr>
          <a:lstStyle/>
          <a:p>
            <a:pPr algn="l">
              <a:spcBef>
                <a:spcPct val="50000"/>
              </a:spcBef>
            </a:pPr>
            <a:r>
              <a:rPr lang="tr-TR" sz="1600" b="1">
                <a:latin typeface="Arial" charset="0"/>
              </a:rPr>
              <a:t>İlk beş karakter MBS madde numarasını temsil eder</a:t>
            </a:r>
            <a:r>
              <a:rPr lang="en-US" sz="1600" b="1">
                <a:latin typeface="Arial" charset="0"/>
              </a:rPr>
              <a:t>:</a:t>
            </a:r>
          </a:p>
          <a:p>
            <a:pPr algn="l">
              <a:spcBef>
                <a:spcPct val="50000"/>
              </a:spcBef>
            </a:pPr>
            <a:r>
              <a:rPr lang="en-US" sz="1600" b="1">
                <a:latin typeface="Arial" charset="0"/>
              </a:rPr>
              <a:t>42773</a:t>
            </a:r>
            <a:r>
              <a:rPr lang="en-US" sz="1600">
                <a:latin typeface="Arial" charset="0"/>
              </a:rPr>
              <a:t> </a:t>
            </a:r>
            <a:r>
              <a:rPr lang="tr-TR" sz="1600" b="1" i="1">
                <a:latin typeface="Arial" charset="0"/>
              </a:rPr>
              <a:t>Retina dekolmanı</a:t>
            </a:r>
            <a:r>
              <a:rPr lang="en-US" sz="1600" b="1" i="1">
                <a:latin typeface="Arial" charset="0"/>
              </a:rPr>
              <a:t>, </a:t>
            </a:r>
            <a:r>
              <a:rPr lang="tr-TR" sz="1600" b="1" i="1">
                <a:latin typeface="Arial" charset="0"/>
              </a:rPr>
              <a:t>bunun için </a:t>
            </a:r>
            <a:r>
              <a:rPr lang="en-US" sz="1600" b="1" i="1">
                <a:latin typeface="Arial" charset="0"/>
              </a:rPr>
              <a:t>di</a:t>
            </a:r>
            <a:r>
              <a:rPr lang="tr-TR" sz="1600" b="1" i="1">
                <a:latin typeface="Arial" charset="0"/>
              </a:rPr>
              <a:t>y</a:t>
            </a:r>
            <a:r>
              <a:rPr lang="en-US" sz="1600" b="1" i="1">
                <a:latin typeface="Arial" charset="0"/>
              </a:rPr>
              <a:t>aterm</a:t>
            </a:r>
            <a:r>
              <a:rPr lang="tr-TR" sz="1600" b="1" i="1">
                <a:latin typeface="Arial" charset="0"/>
              </a:rPr>
              <a:t>i veya</a:t>
            </a:r>
            <a:r>
              <a:rPr lang="en-US" sz="1600" b="1" i="1">
                <a:latin typeface="Arial" charset="0"/>
              </a:rPr>
              <a:t> </a:t>
            </a:r>
            <a:r>
              <a:rPr lang="tr-TR" sz="1600" b="1" i="1">
                <a:latin typeface="Arial" charset="0"/>
              </a:rPr>
              <a:t>k</a:t>
            </a:r>
            <a:r>
              <a:rPr lang="en-US" sz="1600" b="1" i="1">
                <a:latin typeface="Arial" charset="0"/>
              </a:rPr>
              <a:t>r</a:t>
            </a:r>
            <a:r>
              <a:rPr lang="tr-TR" sz="1600" b="1" i="1">
                <a:latin typeface="Arial" charset="0"/>
              </a:rPr>
              <a:t>i</a:t>
            </a:r>
            <a:r>
              <a:rPr lang="en-US" sz="1600" b="1" i="1">
                <a:latin typeface="Arial" charset="0"/>
              </a:rPr>
              <a:t>yoterap</a:t>
            </a:r>
            <a:r>
              <a:rPr lang="tr-TR" sz="1600" b="1" i="1">
                <a:latin typeface="Arial" charset="0"/>
              </a:rPr>
              <a:t>i</a:t>
            </a:r>
            <a:r>
              <a:rPr lang="en-US" sz="1600" b="1" i="1">
                <a:latin typeface="Arial" charset="0"/>
              </a:rPr>
              <a:t> </a:t>
            </a:r>
            <a:endParaRPr lang="en-US" sz="1600" b="1">
              <a:latin typeface="Arial" charset="0"/>
            </a:endParaRPr>
          </a:p>
        </p:txBody>
      </p:sp>
      <p:sp>
        <p:nvSpPr>
          <p:cNvPr id="6" name="Text Box 7"/>
          <p:cNvSpPr txBox="1">
            <a:spLocks noChangeArrowheads="1"/>
          </p:cNvSpPr>
          <p:nvPr/>
        </p:nvSpPr>
        <p:spPr bwMode="auto">
          <a:xfrm>
            <a:off x="1403648" y="5517232"/>
            <a:ext cx="7272338" cy="885825"/>
          </a:xfrm>
          <a:prstGeom prst="rect">
            <a:avLst/>
          </a:prstGeom>
          <a:solidFill>
            <a:srgbClr val="FF99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99"/>
            </a:extrusionClr>
          </a:sp3d>
        </p:spPr>
        <p:txBody>
          <a:bodyPr>
            <a:spAutoFit/>
            <a:flatTx/>
          </a:bodyPr>
          <a:lstStyle/>
          <a:p>
            <a:pPr algn="l">
              <a:lnSpc>
                <a:spcPct val="130000"/>
              </a:lnSpc>
              <a:spcBef>
                <a:spcPct val="50000"/>
              </a:spcBef>
            </a:pPr>
            <a:r>
              <a:rPr lang="tr-TR" sz="1600" b="1" dirty="0">
                <a:latin typeface="Arial" charset="0"/>
              </a:rPr>
              <a:t>Son iki k</a:t>
            </a:r>
            <a:r>
              <a:rPr lang="en-US" sz="1600" b="1" dirty="0" err="1">
                <a:latin typeface="Arial" charset="0"/>
              </a:rPr>
              <a:t>ara</a:t>
            </a:r>
            <a:r>
              <a:rPr lang="tr-TR" sz="1600" b="1" dirty="0">
                <a:latin typeface="Arial" charset="0"/>
              </a:rPr>
              <a:t>k</a:t>
            </a:r>
            <a:r>
              <a:rPr lang="en-US" sz="1600" b="1" dirty="0" err="1">
                <a:latin typeface="Arial" charset="0"/>
              </a:rPr>
              <a:t>ter</a:t>
            </a:r>
            <a:r>
              <a:rPr lang="tr-TR" sz="1600" b="1" dirty="0">
                <a:latin typeface="Arial" charset="0"/>
              </a:rPr>
              <a:t>, MBS madde açıklamasından elde edilen her bir yeni işlem kavramı için atanmıştır</a:t>
            </a:r>
            <a:endParaRPr lang="en-US" sz="1600" b="1" dirty="0">
              <a:latin typeface="Arial" charset="0"/>
            </a:endParaRPr>
          </a:p>
        </p:txBody>
      </p:sp>
      <p:sp>
        <p:nvSpPr>
          <p:cNvPr id="9" name="8 Aşağı Ok"/>
          <p:cNvSpPr/>
          <p:nvPr/>
        </p:nvSpPr>
        <p:spPr>
          <a:xfrm>
            <a:off x="755576" y="2204864"/>
            <a:ext cx="936104"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Yukarı Ok"/>
          <p:cNvSpPr/>
          <p:nvPr/>
        </p:nvSpPr>
        <p:spPr>
          <a:xfrm>
            <a:off x="1403648" y="4365104"/>
            <a:ext cx="936104" cy="10081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Avustralya Sağlık Girişimleri Sınıflaması (ACHI) </a:t>
            </a:r>
            <a:endParaRPr lang="tr-TR" dirty="0">
              <a:solidFill>
                <a:srgbClr val="FF0000"/>
              </a:solidFill>
            </a:endParaRPr>
          </a:p>
        </p:txBody>
      </p:sp>
      <p:sp>
        <p:nvSpPr>
          <p:cNvPr id="3" name="2 İçerik Yer Tutucusu"/>
          <p:cNvSpPr>
            <a:spLocks noGrp="1"/>
          </p:cNvSpPr>
          <p:nvPr>
            <p:ph idx="1"/>
          </p:nvPr>
        </p:nvSpPr>
        <p:spPr>
          <a:xfrm>
            <a:off x="1115616" y="1600200"/>
            <a:ext cx="7571184" cy="5257800"/>
          </a:xfrm>
        </p:spPr>
        <p:txBody>
          <a:bodyPr>
            <a:normAutofit fontScale="70000" lnSpcReduction="20000"/>
          </a:bodyPr>
          <a:lstStyle/>
          <a:p>
            <a:pPr>
              <a:lnSpc>
                <a:spcPct val="80000"/>
              </a:lnSpc>
              <a:buNone/>
            </a:pPr>
            <a:r>
              <a:rPr lang="tr-TR" sz="3700" b="1" dirty="0" smtClean="0">
                <a:solidFill>
                  <a:srgbClr val="7030A0"/>
                </a:solidFill>
              </a:rPr>
              <a:t>ACHI  yapısı üç düzeyden oluşmaktadır.</a:t>
            </a:r>
          </a:p>
          <a:p>
            <a:pPr>
              <a:lnSpc>
                <a:spcPct val="80000"/>
              </a:lnSpc>
              <a:buNone/>
            </a:pPr>
            <a:endParaRPr lang="tr-TR" b="1" dirty="0" smtClean="0">
              <a:solidFill>
                <a:srgbClr val="99FF33"/>
              </a:solidFill>
            </a:endParaRPr>
          </a:p>
          <a:p>
            <a:pPr>
              <a:lnSpc>
                <a:spcPct val="80000"/>
              </a:lnSpc>
              <a:buFont typeface="Wingdings" pitchFamily="2" charset="2"/>
              <a:buChar char="Ø"/>
            </a:pPr>
            <a:r>
              <a:rPr lang="tr-TR" sz="3600" b="1" dirty="0" smtClean="0">
                <a:solidFill>
                  <a:srgbClr val="FF0000"/>
                </a:solidFill>
              </a:rPr>
              <a:t>Birinci düzey - anatomik bölge ekseni</a:t>
            </a:r>
            <a:endParaRPr lang="tr-TR" sz="3600" i="1" dirty="0" smtClean="0">
              <a:solidFill>
                <a:srgbClr val="FF0000"/>
              </a:solidFill>
            </a:endParaRPr>
          </a:p>
          <a:p>
            <a:pPr>
              <a:lnSpc>
                <a:spcPct val="80000"/>
              </a:lnSpc>
              <a:buNone/>
            </a:pPr>
            <a:r>
              <a:rPr lang="tr-TR" dirty="0" smtClean="0"/>
              <a:t>Her bölümde, anatomik bölge, ‘</a:t>
            </a:r>
            <a:r>
              <a:rPr lang="tr-TR" dirty="0" smtClean="0">
                <a:solidFill>
                  <a:srgbClr val="FF0000"/>
                </a:solidFill>
              </a:rPr>
              <a:t>üstten aşağı doğru</a:t>
            </a:r>
            <a:r>
              <a:rPr lang="tr-TR" dirty="0" smtClean="0"/>
              <a:t>’ (baştan ayağa) </a:t>
            </a:r>
          </a:p>
          <a:p>
            <a:pPr>
              <a:lnSpc>
                <a:spcPct val="80000"/>
              </a:lnSpc>
              <a:buNone/>
            </a:pPr>
            <a:r>
              <a:rPr lang="tr-TR" dirty="0" smtClean="0"/>
              <a:t>yaklaşımı ile düzenlenmiştir.</a:t>
            </a:r>
          </a:p>
          <a:p>
            <a:pPr>
              <a:lnSpc>
                <a:spcPct val="80000"/>
              </a:lnSpc>
              <a:buNone/>
            </a:pPr>
            <a:endParaRPr lang="tr-TR" dirty="0" smtClean="0"/>
          </a:p>
          <a:p>
            <a:pPr>
              <a:lnSpc>
                <a:spcPct val="80000"/>
              </a:lnSpc>
              <a:buNone/>
            </a:pPr>
            <a:r>
              <a:rPr lang="tr-TR" dirty="0" smtClean="0"/>
              <a:t>Bölüm I 	Sinir sistemi işlemleri</a:t>
            </a:r>
          </a:p>
          <a:p>
            <a:pPr>
              <a:lnSpc>
                <a:spcPct val="80000"/>
              </a:lnSpc>
              <a:buNone/>
            </a:pPr>
            <a:r>
              <a:rPr lang="tr-TR" dirty="0" smtClean="0"/>
              <a:t>		Kafatası,</a:t>
            </a:r>
            <a:r>
              <a:rPr lang="tr-TR" dirty="0" err="1" smtClean="0"/>
              <a:t>meninksler</a:t>
            </a:r>
            <a:r>
              <a:rPr lang="tr-TR" dirty="0" smtClean="0"/>
              <a:t> ve beyin</a:t>
            </a:r>
          </a:p>
          <a:p>
            <a:pPr>
              <a:lnSpc>
                <a:spcPct val="80000"/>
              </a:lnSpc>
              <a:buNone/>
            </a:pPr>
            <a:r>
              <a:rPr lang="tr-TR" dirty="0" smtClean="0"/>
              <a:t>		</a:t>
            </a:r>
            <a:r>
              <a:rPr lang="tr-TR" dirty="0" err="1" smtClean="0"/>
              <a:t>Spinal</a:t>
            </a:r>
            <a:r>
              <a:rPr lang="tr-TR" dirty="0" smtClean="0"/>
              <a:t> kanal ve </a:t>
            </a:r>
            <a:r>
              <a:rPr lang="tr-TR" dirty="0" err="1" smtClean="0"/>
              <a:t>spinal</a:t>
            </a:r>
            <a:r>
              <a:rPr lang="tr-TR" dirty="0" smtClean="0"/>
              <a:t> </a:t>
            </a:r>
            <a:r>
              <a:rPr lang="tr-TR" dirty="0" err="1" smtClean="0"/>
              <a:t>kord</a:t>
            </a:r>
            <a:r>
              <a:rPr lang="tr-TR" dirty="0" smtClean="0"/>
              <a:t> yapıları</a:t>
            </a:r>
          </a:p>
          <a:p>
            <a:pPr>
              <a:lnSpc>
                <a:spcPct val="80000"/>
              </a:lnSpc>
              <a:buNone/>
            </a:pPr>
            <a:r>
              <a:rPr lang="tr-TR" dirty="0" smtClean="0"/>
              <a:t>		</a:t>
            </a:r>
            <a:r>
              <a:rPr lang="tr-TR" dirty="0" err="1" smtClean="0"/>
              <a:t>periferal</a:t>
            </a:r>
            <a:r>
              <a:rPr lang="tr-TR" dirty="0" smtClean="0"/>
              <a:t> sinir sistemi</a:t>
            </a:r>
          </a:p>
          <a:p>
            <a:pPr>
              <a:lnSpc>
                <a:spcPct val="80000"/>
              </a:lnSpc>
              <a:buNone/>
            </a:pPr>
            <a:endParaRPr lang="tr-TR" dirty="0" smtClean="0"/>
          </a:p>
          <a:p>
            <a:pPr>
              <a:lnSpc>
                <a:spcPct val="80000"/>
              </a:lnSpc>
              <a:buNone/>
            </a:pPr>
            <a:endParaRPr lang="tr-TR" dirty="0" smtClean="0"/>
          </a:p>
          <a:p>
            <a:pPr>
              <a:lnSpc>
                <a:spcPct val="80000"/>
              </a:lnSpc>
              <a:buNone/>
            </a:pPr>
            <a:r>
              <a:rPr lang="tr-TR" dirty="0" smtClean="0"/>
              <a:t>Bölüm </a:t>
            </a:r>
            <a:r>
              <a:rPr lang="tr-TR" dirty="0" err="1" smtClean="0"/>
              <a:t>xı</a:t>
            </a:r>
            <a:r>
              <a:rPr lang="tr-TR" dirty="0" smtClean="0"/>
              <a:t>        </a:t>
            </a:r>
            <a:r>
              <a:rPr lang="tr-TR" dirty="0" err="1" smtClean="0"/>
              <a:t>Üriner</a:t>
            </a:r>
            <a:r>
              <a:rPr lang="tr-TR" dirty="0" smtClean="0"/>
              <a:t> sistem işlemleri 	</a:t>
            </a:r>
          </a:p>
          <a:p>
            <a:pPr>
              <a:lnSpc>
                <a:spcPct val="80000"/>
              </a:lnSpc>
              <a:buNone/>
            </a:pPr>
            <a:r>
              <a:rPr lang="tr-TR" dirty="0" smtClean="0"/>
              <a:t>		Böbrek</a:t>
            </a:r>
          </a:p>
          <a:p>
            <a:pPr>
              <a:lnSpc>
                <a:spcPct val="80000"/>
              </a:lnSpc>
              <a:buNone/>
            </a:pPr>
            <a:r>
              <a:rPr lang="tr-TR" dirty="0" smtClean="0"/>
              <a:t>		</a:t>
            </a:r>
            <a:r>
              <a:rPr lang="tr-TR" dirty="0" err="1" smtClean="0"/>
              <a:t>Üreter</a:t>
            </a:r>
            <a:endParaRPr lang="tr-TR" dirty="0" smtClean="0"/>
          </a:p>
          <a:p>
            <a:pPr>
              <a:lnSpc>
                <a:spcPct val="80000"/>
              </a:lnSpc>
              <a:buNone/>
            </a:pPr>
            <a:r>
              <a:rPr lang="tr-TR" dirty="0" smtClean="0"/>
              <a:t>		Mesane</a:t>
            </a:r>
          </a:p>
          <a:p>
            <a:pPr>
              <a:lnSpc>
                <a:spcPct val="80000"/>
              </a:lnSpc>
              <a:buNone/>
            </a:pPr>
            <a:r>
              <a:rPr lang="tr-TR" dirty="0" smtClean="0"/>
              <a:t>		</a:t>
            </a:r>
            <a:r>
              <a:rPr lang="tr-TR" dirty="0" err="1" smtClean="0"/>
              <a:t>Üretra</a:t>
            </a:r>
            <a:endParaRPr lang="tr-TR" dirty="0" smtClean="0"/>
          </a:p>
          <a:p>
            <a:pPr>
              <a:lnSpc>
                <a:spcPct val="80000"/>
              </a:lnSpc>
              <a:buNone/>
            </a:pPr>
            <a:r>
              <a:rPr lang="tr-TR" dirty="0" smtClean="0"/>
              <a:t>		</a:t>
            </a:r>
            <a:r>
              <a:rPr lang="tr-TR" dirty="0" err="1" smtClean="0"/>
              <a:t>Üriner</a:t>
            </a:r>
            <a:r>
              <a:rPr lang="tr-TR" dirty="0" smtClean="0"/>
              <a:t> sistem- diğer yerler</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89</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pPr>
              <a:lnSpc>
                <a:spcPct val="90000"/>
              </a:lnSpc>
              <a:buClr>
                <a:srgbClr val="66FF66"/>
              </a:buClr>
              <a:buNone/>
            </a:pPr>
            <a:endParaRPr lang="tr-TR" dirty="0" smtClean="0"/>
          </a:p>
          <a:p>
            <a:pPr>
              <a:lnSpc>
                <a:spcPct val="90000"/>
              </a:lnSpc>
              <a:buClr>
                <a:srgbClr val="66FF66"/>
              </a:buClr>
              <a:buFont typeface="Wingdings" pitchFamily="2" charset="2"/>
              <a:buChar char="Ø"/>
            </a:pPr>
            <a:r>
              <a:rPr lang="tr-TR" dirty="0" smtClean="0"/>
              <a:t>İstatistiksel bir sınıflandırma sistemidir</a:t>
            </a:r>
          </a:p>
          <a:p>
            <a:pPr>
              <a:lnSpc>
                <a:spcPct val="90000"/>
              </a:lnSpc>
              <a:buClr>
                <a:srgbClr val="66FF66"/>
              </a:buClr>
              <a:buFont typeface="Wingdings" pitchFamily="2" charset="2"/>
              <a:buChar char="Ø"/>
            </a:pPr>
            <a:r>
              <a:rPr lang="tr-TR" dirty="0" smtClean="0"/>
              <a:t>Temel yapısını ICD 10 oluşturur.</a:t>
            </a:r>
          </a:p>
          <a:p>
            <a:pPr>
              <a:lnSpc>
                <a:spcPct val="90000"/>
              </a:lnSpc>
              <a:buClr>
                <a:srgbClr val="66FF66"/>
              </a:buClr>
              <a:buFont typeface="Wingdings" pitchFamily="2" charset="2"/>
              <a:buChar char="Ø"/>
            </a:pPr>
            <a:r>
              <a:rPr lang="tr-TR" dirty="0" smtClean="0"/>
              <a:t>ICD 10 ile uyumlu bir yapısı vardır fakat daha  detaylı verilerin elde edilmesi amacıyla kod aralıkları genişletilmiştir. </a:t>
            </a:r>
          </a:p>
          <a:p>
            <a:pPr>
              <a:lnSpc>
                <a:spcPct val="90000"/>
              </a:lnSpc>
              <a:buClr>
                <a:srgbClr val="66FF66"/>
              </a:buClr>
              <a:buFont typeface="Wingdings" pitchFamily="2" charset="2"/>
              <a:buChar char="Ø"/>
            </a:pPr>
            <a:r>
              <a:rPr lang="tr-TR" dirty="0" smtClean="0"/>
              <a:t>ICD 10 Yalnızca</a:t>
            </a:r>
            <a:r>
              <a:rPr lang="tr-TR" b="1" dirty="0" smtClean="0">
                <a:solidFill>
                  <a:srgbClr val="FF0000"/>
                </a:solidFill>
              </a:rPr>
              <a:t> tanıya </a:t>
            </a:r>
            <a:r>
              <a:rPr lang="tr-TR" dirty="0" smtClean="0"/>
              <a:t>dayalı bir sistemdir ICD 10 AM ’de </a:t>
            </a:r>
            <a:r>
              <a:rPr lang="tr-TR" b="1" dirty="0" smtClean="0">
                <a:solidFill>
                  <a:srgbClr val="FF0000"/>
                </a:solidFill>
              </a:rPr>
              <a:t>İşlemler</a:t>
            </a:r>
            <a:r>
              <a:rPr lang="tr-TR" dirty="0" smtClean="0"/>
              <a:t>in sınıflandırılmasında Avustralya Sağlık Girişimleri Sınıflaması (ACHI) kullanılmaktadır.</a:t>
            </a:r>
          </a:p>
          <a:p>
            <a:endParaRPr lang="tr-TR" dirty="0"/>
          </a:p>
        </p:txBody>
      </p:sp>
      <p:sp>
        <p:nvSpPr>
          <p:cNvPr id="4" name="3 Slayt Numarası Yer Tutucusu"/>
          <p:cNvSpPr>
            <a:spLocks noGrp="1"/>
          </p:cNvSpPr>
          <p:nvPr>
            <p:ph type="sldNum" sz="quarter" idx="12"/>
          </p:nvPr>
        </p:nvSpPr>
        <p:spPr/>
        <p:txBody>
          <a:bodyPr>
            <a:normAutofit/>
          </a:bodyPr>
          <a:lstStyle/>
          <a:p>
            <a:fld id="{D726C5DE-125C-4382-BB41-26E19ABBDBAA}" type="slidenum">
              <a:rPr lang="tr-TR" smtClean="0"/>
              <a:pPr/>
              <a:t>9</a:t>
            </a:fld>
            <a:endParaRPr lang="tr-T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115616" y="1600200"/>
            <a:ext cx="7571184" cy="5257800"/>
          </a:xfrm>
        </p:spPr>
        <p:txBody>
          <a:bodyPr>
            <a:normAutofit fontScale="70000" lnSpcReduction="20000"/>
          </a:bodyPr>
          <a:lstStyle/>
          <a:p>
            <a:pPr>
              <a:lnSpc>
                <a:spcPct val="80000"/>
              </a:lnSpc>
              <a:buFont typeface="Wingdings" pitchFamily="2" charset="2"/>
              <a:buChar char="Ø"/>
            </a:pPr>
            <a:r>
              <a:rPr lang="tr-TR" sz="3600" b="1" dirty="0" smtClean="0">
                <a:solidFill>
                  <a:srgbClr val="FF0000"/>
                </a:solidFill>
              </a:rPr>
              <a:t>İkinci düzey – işlem tipi ekseni</a:t>
            </a:r>
            <a:endParaRPr lang="tr-TR" sz="3600" dirty="0" smtClean="0">
              <a:solidFill>
                <a:srgbClr val="FF0000"/>
              </a:solidFill>
            </a:endParaRPr>
          </a:p>
          <a:p>
            <a:pPr>
              <a:lnSpc>
                <a:spcPct val="80000"/>
              </a:lnSpc>
              <a:buNone/>
            </a:pPr>
            <a:r>
              <a:rPr lang="tr-TR" dirty="0" smtClean="0"/>
              <a:t>İkinci eksen, işlem tipi olup, en az </a:t>
            </a:r>
            <a:r>
              <a:rPr lang="tr-TR" dirty="0" err="1" smtClean="0"/>
              <a:t>invaziv</a:t>
            </a:r>
            <a:r>
              <a:rPr lang="tr-TR" dirty="0" smtClean="0"/>
              <a:t> işlemle başlayıp en çok </a:t>
            </a:r>
            <a:r>
              <a:rPr lang="tr-TR" dirty="0" err="1" smtClean="0"/>
              <a:t>invaziv</a:t>
            </a:r>
            <a:endParaRPr lang="tr-TR" dirty="0" smtClean="0"/>
          </a:p>
          <a:p>
            <a:pPr>
              <a:lnSpc>
                <a:spcPct val="80000"/>
              </a:lnSpc>
              <a:buNone/>
            </a:pPr>
            <a:r>
              <a:rPr lang="tr-TR" dirty="0" smtClean="0"/>
              <a:t>işleme kadar çıkar. Standartlaştırılan işlem eksenleri şöyledir:</a:t>
            </a:r>
          </a:p>
          <a:p>
            <a:pPr>
              <a:lnSpc>
                <a:spcPct val="80000"/>
              </a:lnSpc>
              <a:buNone/>
            </a:pPr>
            <a:r>
              <a:rPr lang="tr-TR" dirty="0" smtClean="0"/>
              <a:t>		</a:t>
            </a:r>
            <a:r>
              <a:rPr lang="tr-TR" i="1" dirty="0" smtClean="0"/>
              <a:t>Muayene</a:t>
            </a:r>
            <a:endParaRPr lang="tr-TR" dirty="0" smtClean="0"/>
          </a:p>
          <a:p>
            <a:pPr>
              <a:lnSpc>
                <a:spcPct val="80000"/>
              </a:lnSpc>
              <a:buNone/>
            </a:pPr>
            <a:r>
              <a:rPr lang="tr-TR" dirty="0" smtClean="0"/>
              <a:t>		</a:t>
            </a:r>
            <a:r>
              <a:rPr lang="tr-TR" i="1" dirty="0" smtClean="0"/>
              <a:t>Uygulama, Yerleştirme, Çıkarma</a:t>
            </a:r>
            <a:endParaRPr lang="tr-TR" dirty="0" smtClean="0"/>
          </a:p>
          <a:p>
            <a:pPr>
              <a:lnSpc>
                <a:spcPct val="80000"/>
              </a:lnSpc>
              <a:buNone/>
            </a:pPr>
            <a:r>
              <a:rPr lang="tr-TR" dirty="0" smtClean="0"/>
              <a:t>		</a:t>
            </a:r>
            <a:r>
              <a:rPr lang="tr-TR" i="1" dirty="0" err="1" smtClean="0"/>
              <a:t>İnsizyon</a:t>
            </a:r>
            <a:endParaRPr lang="tr-TR" dirty="0" smtClean="0"/>
          </a:p>
          <a:p>
            <a:pPr>
              <a:lnSpc>
                <a:spcPct val="80000"/>
              </a:lnSpc>
              <a:buNone/>
            </a:pPr>
            <a:r>
              <a:rPr lang="tr-TR" dirty="0" smtClean="0"/>
              <a:t>		</a:t>
            </a:r>
            <a:r>
              <a:rPr lang="tr-TR" dirty="0" err="1" smtClean="0"/>
              <a:t>destrüksiyon</a:t>
            </a:r>
            <a:endParaRPr lang="tr-TR" dirty="0" smtClean="0"/>
          </a:p>
          <a:p>
            <a:pPr>
              <a:lnSpc>
                <a:spcPct val="80000"/>
              </a:lnSpc>
              <a:buNone/>
            </a:pPr>
            <a:r>
              <a:rPr lang="tr-TR" dirty="0" smtClean="0"/>
              <a:t>		</a:t>
            </a:r>
            <a:r>
              <a:rPr lang="tr-TR" i="1" dirty="0" err="1" smtClean="0"/>
              <a:t>Eksizyon</a:t>
            </a:r>
            <a:endParaRPr lang="tr-TR" dirty="0" smtClean="0"/>
          </a:p>
          <a:p>
            <a:pPr>
              <a:lnSpc>
                <a:spcPct val="80000"/>
              </a:lnSpc>
              <a:buNone/>
            </a:pPr>
            <a:r>
              <a:rPr lang="tr-TR" dirty="0" smtClean="0"/>
              <a:t>		</a:t>
            </a:r>
            <a:r>
              <a:rPr lang="tr-TR" i="1" dirty="0" smtClean="0"/>
              <a:t>Redüksiyon </a:t>
            </a:r>
            <a:r>
              <a:rPr lang="tr-TR" dirty="0" smtClean="0"/>
              <a:t>(yalnızca Kas İskelet Sistemi bölümünde)</a:t>
            </a:r>
          </a:p>
          <a:p>
            <a:pPr>
              <a:lnSpc>
                <a:spcPct val="80000"/>
              </a:lnSpc>
              <a:buNone/>
            </a:pPr>
            <a:r>
              <a:rPr lang="tr-TR" dirty="0" smtClean="0"/>
              <a:t>		</a:t>
            </a:r>
            <a:r>
              <a:rPr lang="tr-TR" i="1" dirty="0" smtClean="0"/>
              <a:t>Onarım</a:t>
            </a:r>
            <a:endParaRPr lang="tr-TR" dirty="0" smtClean="0"/>
          </a:p>
          <a:p>
            <a:pPr>
              <a:lnSpc>
                <a:spcPct val="80000"/>
              </a:lnSpc>
              <a:buNone/>
            </a:pPr>
            <a:r>
              <a:rPr lang="tr-TR" dirty="0" smtClean="0"/>
              <a:t>		</a:t>
            </a:r>
            <a:r>
              <a:rPr lang="tr-TR" i="1" dirty="0" smtClean="0"/>
              <a:t>Rekonstrüksiyon</a:t>
            </a:r>
            <a:endParaRPr lang="tr-TR" dirty="0" smtClean="0"/>
          </a:p>
          <a:p>
            <a:pPr>
              <a:lnSpc>
                <a:spcPct val="80000"/>
              </a:lnSpc>
              <a:buNone/>
            </a:pPr>
            <a:r>
              <a:rPr lang="tr-TR" dirty="0" smtClean="0"/>
              <a:t>		</a:t>
            </a:r>
            <a:r>
              <a:rPr lang="tr-TR" i="1" dirty="0" smtClean="0"/>
              <a:t>Revizyon</a:t>
            </a:r>
            <a:endParaRPr lang="tr-TR" dirty="0" smtClean="0"/>
          </a:p>
          <a:p>
            <a:pPr>
              <a:lnSpc>
                <a:spcPct val="80000"/>
              </a:lnSpc>
              <a:buNone/>
            </a:pPr>
            <a:r>
              <a:rPr lang="tr-TR" dirty="0" smtClean="0"/>
              <a:t>		</a:t>
            </a:r>
            <a:r>
              <a:rPr lang="tr-TR" i="1" dirty="0" err="1" smtClean="0"/>
              <a:t>Reoperasyon</a:t>
            </a:r>
            <a:endParaRPr lang="tr-TR" dirty="0" smtClean="0"/>
          </a:p>
          <a:p>
            <a:pPr>
              <a:lnSpc>
                <a:spcPct val="80000"/>
              </a:lnSpc>
              <a:buNone/>
            </a:pPr>
            <a:r>
              <a:rPr lang="tr-TR" dirty="0" smtClean="0"/>
              <a:t>		</a:t>
            </a:r>
            <a:r>
              <a:rPr lang="tr-TR" i="1" dirty="0" smtClean="0"/>
              <a:t>Diğer işlemler</a:t>
            </a:r>
          </a:p>
          <a:p>
            <a:pPr>
              <a:lnSpc>
                <a:spcPct val="80000"/>
              </a:lnSpc>
              <a:buNone/>
            </a:pPr>
            <a:r>
              <a:rPr lang="tr-TR" i="1" dirty="0" smtClean="0"/>
              <a:t>Bütün bölümlerde hepsinin olması zorunlu değildir ancak sıralama bu şekildedir.</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90</a:t>
            </a:fld>
            <a:endParaRPr lang="tr-T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1043608" y="836712"/>
            <a:ext cx="7643192" cy="6021288"/>
          </a:xfrm>
        </p:spPr>
        <p:txBody>
          <a:bodyPr>
            <a:normAutofit fontScale="77500" lnSpcReduction="20000"/>
          </a:bodyPr>
          <a:lstStyle/>
          <a:p>
            <a:pPr>
              <a:lnSpc>
                <a:spcPct val="80000"/>
              </a:lnSpc>
              <a:buFont typeface="Wingdings" pitchFamily="2" charset="2"/>
              <a:buChar char="Ø"/>
            </a:pPr>
            <a:r>
              <a:rPr lang="tr-TR" sz="3600" dirty="0" smtClean="0">
                <a:solidFill>
                  <a:srgbClr val="FF0000"/>
                </a:solidFill>
              </a:rPr>
              <a:t>Üçüncü düzey –spesifik bölge veya spesifik işlem ve teknik kullanımına göre oluşturulmuştur.</a:t>
            </a:r>
          </a:p>
          <a:p>
            <a:pPr>
              <a:lnSpc>
                <a:spcPct val="80000"/>
              </a:lnSpc>
              <a:buNone/>
            </a:pPr>
            <a:endParaRPr lang="tr-TR" sz="2400" dirty="0" smtClean="0">
              <a:solidFill>
                <a:srgbClr val="99FF33"/>
              </a:solidFill>
            </a:endParaRPr>
          </a:p>
          <a:p>
            <a:pPr>
              <a:lnSpc>
                <a:spcPct val="80000"/>
              </a:lnSpc>
              <a:buNone/>
            </a:pPr>
            <a:r>
              <a:rPr lang="tr-TR" sz="2400" dirty="0" smtClean="0"/>
              <a:t>Bölüm XI  ÜRİNER SİSTEM İŞLEMLERİ</a:t>
            </a:r>
          </a:p>
          <a:p>
            <a:pPr>
              <a:lnSpc>
                <a:spcPct val="80000"/>
              </a:lnSpc>
              <a:buNone/>
            </a:pPr>
            <a:endParaRPr lang="tr-TR" sz="2400" dirty="0" smtClean="0"/>
          </a:p>
          <a:p>
            <a:pPr>
              <a:lnSpc>
                <a:spcPct val="80000"/>
              </a:lnSpc>
              <a:buNone/>
            </a:pPr>
            <a:r>
              <a:rPr lang="tr-TR" dirty="0" smtClean="0"/>
              <a:t>  Böbrek </a:t>
            </a:r>
            <a:r>
              <a:rPr lang="tr-TR" dirty="0" smtClean="0">
                <a:solidFill>
                  <a:srgbClr val="FF0000"/>
                </a:solidFill>
              </a:rPr>
              <a:t>(birinci düzey)</a:t>
            </a:r>
          </a:p>
          <a:p>
            <a:pPr>
              <a:lnSpc>
                <a:spcPct val="80000"/>
              </a:lnSpc>
              <a:buNone/>
            </a:pPr>
            <a:r>
              <a:rPr lang="tr-TR" dirty="0" smtClean="0"/>
              <a:t>	 </a:t>
            </a:r>
            <a:r>
              <a:rPr lang="tr-TR" dirty="0" err="1" smtClean="0"/>
              <a:t>eksizyon</a:t>
            </a:r>
            <a:r>
              <a:rPr lang="tr-TR" dirty="0" smtClean="0"/>
              <a:t> </a:t>
            </a:r>
            <a:r>
              <a:rPr lang="tr-TR" dirty="0" smtClean="0">
                <a:solidFill>
                  <a:srgbClr val="FF0000"/>
                </a:solidFill>
              </a:rPr>
              <a:t>(ikinci düzey)</a:t>
            </a:r>
          </a:p>
          <a:p>
            <a:pPr>
              <a:lnSpc>
                <a:spcPct val="80000"/>
              </a:lnSpc>
              <a:buNone/>
            </a:pPr>
            <a:r>
              <a:rPr lang="tr-TR" dirty="0" smtClean="0"/>
              <a:t>	        Böbrek biyopsisi [1047]</a:t>
            </a:r>
          </a:p>
          <a:p>
            <a:pPr>
              <a:lnSpc>
                <a:spcPct val="80000"/>
              </a:lnSpc>
              <a:buNone/>
            </a:pPr>
            <a:r>
              <a:rPr lang="tr-TR" dirty="0" smtClean="0"/>
              <a:t>              </a:t>
            </a:r>
            <a:r>
              <a:rPr lang="tr-TR" dirty="0" err="1" smtClean="0"/>
              <a:t>Parsiyel</a:t>
            </a:r>
            <a:r>
              <a:rPr lang="tr-TR" dirty="0" smtClean="0"/>
              <a:t> </a:t>
            </a:r>
            <a:r>
              <a:rPr lang="tr-TR" dirty="0" err="1" smtClean="0"/>
              <a:t>nefrektomi</a:t>
            </a:r>
            <a:r>
              <a:rPr lang="tr-TR" dirty="0" smtClean="0"/>
              <a:t> [1048]</a:t>
            </a:r>
          </a:p>
          <a:p>
            <a:pPr>
              <a:lnSpc>
                <a:spcPct val="80000"/>
              </a:lnSpc>
              <a:buNone/>
            </a:pPr>
            <a:r>
              <a:rPr lang="tr-TR" dirty="0" smtClean="0"/>
              <a:t>	          </a:t>
            </a:r>
            <a:r>
              <a:rPr lang="tr-TR" dirty="0" err="1" smtClean="0"/>
              <a:t>Komplet</a:t>
            </a:r>
            <a:r>
              <a:rPr lang="tr-TR" dirty="0" smtClean="0"/>
              <a:t> </a:t>
            </a:r>
            <a:r>
              <a:rPr lang="tr-TR" dirty="0" err="1" smtClean="0"/>
              <a:t>nefrektomi</a:t>
            </a:r>
            <a:r>
              <a:rPr lang="tr-TR" dirty="0" smtClean="0"/>
              <a:t> [1049]</a:t>
            </a:r>
          </a:p>
          <a:p>
            <a:pPr>
              <a:lnSpc>
                <a:spcPct val="80000"/>
              </a:lnSpc>
              <a:buNone/>
            </a:pPr>
            <a:r>
              <a:rPr lang="tr-TR" dirty="0" smtClean="0"/>
              <a:t>	        Transplantasyon için </a:t>
            </a:r>
            <a:r>
              <a:rPr lang="tr-TR" dirty="0" err="1" smtClean="0"/>
              <a:t>komplet</a:t>
            </a:r>
            <a:r>
              <a:rPr lang="tr-TR" dirty="0" smtClean="0"/>
              <a:t> </a:t>
            </a:r>
            <a:r>
              <a:rPr lang="tr-TR" dirty="0" err="1" smtClean="0"/>
              <a:t>nefrektomi</a:t>
            </a:r>
            <a:r>
              <a:rPr lang="tr-TR" dirty="0" smtClean="0"/>
              <a:t>[1050] </a:t>
            </a:r>
            <a:r>
              <a:rPr lang="tr-TR" dirty="0" smtClean="0">
                <a:solidFill>
                  <a:srgbClr val="FF0000"/>
                </a:solidFill>
              </a:rPr>
              <a:t>(üçüncü düzey)</a:t>
            </a:r>
          </a:p>
          <a:p>
            <a:pPr>
              <a:lnSpc>
                <a:spcPct val="80000"/>
              </a:lnSpc>
              <a:buNone/>
            </a:pPr>
            <a:r>
              <a:rPr lang="tr-TR" dirty="0" smtClean="0"/>
              <a:t>	        </a:t>
            </a:r>
            <a:r>
              <a:rPr lang="tr-TR" dirty="0" err="1" smtClean="0"/>
              <a:t>Transplante</a:t>
            </a:r>
            <a:r>
              <a:rPr lang="tr-TR" dirty="0" smtClean="0"/>
              <a:t> böbrek çıkarılması için </a:t>
            </a:r>
            <a:r>
              <a:rPr lang="tr-TR" dirty="0" err="1" smtClean="0"/>
              <a:t>komplet</a:t>
            </a:r>
            <a:r>
              <a:rPr lang="tr-TR" dirty="0" smtClean="0"/>
              <a:t> </a:t>
            </a:r>
            <a:r>
              <a:rPr lang="tr-TR" dirty="0" err="1" smtClean="0"/>
              <a:t>nefrektomi</a:t>
            </a:r>
            <a:r>
              <a:rPr lang="tr-TR" dirty="0" smtClean="0"/>
              <a:t> [1051]</a:t>
            </a:r>
          </a:p>
          <a:p>
            <a:pPr>
              <a:lnSpc>
                <a:spcPct val="80000"/>
              </a:lnSpc>
              <a:buNone/>
            </a:pPr>
            <a:r>
              <a:rPr lang="tr-TR" dirty="0" smtClean="0"/>
              <a:t>	        </a:t>
            </a:r>
            <a:r>
              <a:rPr lang="tr-TR" dirty="0" err="1" smtClean="0"/>
              <a:t>Komplet</a:t>
            </a:r>
            <a:r>
              <a:rPr lang="tr-TR" dirty="0" smtClean="0"/>
              <a:t> </a:t>
            </a:r>
            <a:r>
              <a:rPr lang="tr-TR" dirty="0" err="1" smtClean="0"/>
              <a:t>nefrektomi</a:t>
            </a:r>
            <a:r>
              <a:rPr lang="tr-TR" dirty="0" smtClean="0"/>
              <a:t> aynı böbrek üzerinde önceki cerrahi nedeniyle komplikasyonlu [1052]</a:t>
            </a:r>
          </a:p>
          <a:p>
            <a:pPr>
              <a:lnSpc>
                <a:spcPct val="80000"/>
              </a:lnSpc>
              <a:buNone/>
            </a:pPr>
            <a:r>
              <a:rPr lang="tr-TR" dirty="0" smtClean="0"/>
              <a:t>	        Radikal </a:t>
            </a:r>
            <a:r>
              <a:rPr lang="tr-TR" dirty="0" err="1" smtClean="0"/>
              <a:t>nefrektomi</a:t>
            </a:r>
            <a:r>
              <a:rPr lang="tr-TR" dirty="0" smtClean="0"/>
              <a:t> [1053]</a:t>
            </a:r>
          </a:p>
          <a:p>
            <a:pPr>
              <a:lnSpc>
                <a:spcPct val="80000"/>
              </a:lnSpc>
              <a:buNone/>
            </a:pPr>
            <a:r>
              <a:rPr lang="tr-TR" dirty="0" smtClean="0"/>
              <a:t>	        </a:t>
            </a:r>
            <a:r>
              <a:rPr lang="tr-TR" dirty="0" err="1" smtClean="0"/>
              <a:t>Nefroüreterektomi</a:t>
            </a:r>
            <a:r>
              <a:rPr lang="tr-TR" dirty="0" smtClean="0"/>
              <a:t> [1054]</a:t>
            </a:r>
          </a:p>
          <a:p>
            <a:pPr>
              <a:lnSpc>
                <a:spcPct val="80000"/>
              </a:lnSpc>
              <a:buNone/>
            </a:pPr>
            <a:r>
              <a:rPr lang="tr-TR" dirty="0" smtClean="0"/>
              <a:t>	        Böbrek üzerinde diğer </a:t>
            </a:r>
            <a:r>
              <a:rPr lang="tr-TR" dirty="0" err="1" smtClean="0"/>
              <a:t>eksizyon</a:t>
            </a:r>
            <a:r>
              <a:rPr lang="tr-TR" dirty="0" smtClean="0"/>
              <a:t> işlemleri [1055]</a:t>
            </a:r>
          </a:p>
          <a:p>
            <a:pPr>
              <a:lnSpc>
                <a:spcPct val="80000"/>
              </a:lnSpc>
              <a:buNone/>
            </a:pPr>
            <a:endParaRPr lang="tr-TR" dirty="0" smtClean="0"/>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91</a:t>
            </a:fld>
            <a:endParaRPr lang="tr-T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ACHI Tabular Liste Kullanım Kuralları </a:t>
            </a:r>
            <a:r>
              <a:rPr lang="tr-TR" sz="3600" dirty="0" smtClean="0">
                <a:solidFill>
                  <a:srgbClr val="FF0000"/>
                </a:solidFill>
              </a:rPr>
              <a:t>(ACS 0041)</a:t>
            </a:r>
            <a:endParaRPr lang="tr-TR" dirty="0">
              <a:solidFill>
                <a:srgbClr val="FF0000"/>
              </a:solidFill>
            </a:endParaRPr>
          </a:p>
        </p:txBody>
      </p:sp>
      <p:sp>
        <p:nvSpPr>
          <p:cNvPr id="3" name="2 İçerik Yer Tutucusu"/>
          <p:cNvSpPr>
            <a:spLocks noGrp="1"/>
          </p:cNvSpPr>
          <p:nvPr>
            <p:ph idx="1"/>
          </p:nvPr>
        </p:nvSpPr>
        <p:spPr>
          <a:xfrm>
            <a:off x="971600" y="1600200"/>
            <a:ext cx="7715200" cy="5257800"/>
          </a:xfrm>
        </p:spPr>
        <p:txBody>
          <a:bodyPr>
            <a:normAutofit fontScale="92500" lnSpcReduction="10000"/>
          </a:bodyPr>
          <a:lstStyle/>
          <a:p>
            <a:pPr>
              <a:lnSpc>
                <a:spcPct val="90000"/>
              </a:lnSpc>
              <a:buClr>
                <a:srgbClr val="66FF66"/>
              </a:buClr>
              <a:buNone/>
            </a:pPr>
            <a:r>
              <a:rPr lang="tr-TR" dirty="0" err="1" smtClean="0"/>
              <a:t>ACHI’nin</a:t>
            </a:r>
            <a:r>
              <a:rPr lang="tr-TR" dirty="0" smtClean="0"/>
              <a:t> alfabetik indeksi tabular listede uygun işlemi bulmada kodlayıcıyı yönlendirir.</a:t>
            </a:r>
          </a:p>
          <a:p>
            <a:pPr>
              <a:lnSpc>
                <a:spcPct val="90000"/>
              </a:lnSpc>
              <a:buClr>
                <a:srgbClr val="66FF66"/>
              </a:buClr>
              <a:buFont typeface="Wingdings" pitchFamily="2" charset="2"/>
              <a:buChar char="Ø"/>
            </a:pPr>
            <a:r>
              <a:rPr lang="tr-TR" b="1" i="1" dirty="0" smtClean="0">
                <a:solidFill>
                  <a:srgbClr val="FF0000"/>
                </a:solidFill>
              </a:rPr>
              <a:t>Hiçbir zaman doğrudan Alfabetik Dizinden</a:t>
            </a:r>
          </a:p>
          <a:p>
            <a:pPr>
              <a:lnSpc>
                <a:spcPct val="90000"/>
              </a:lnSpc>
              <a:buClr>
                <a:srgbClr val="FF99CC"/>
              </a:buClr>
              <a:buNone/>
            </a:pPr>
            <a:r>
              <a:rPr lang="tr-TR" b="1" i="1" dirty="0" smtClean="0">
                <a:solidFill>
                  <a:srgbClr val="FF0000"/>
                </a:solidFill>
              </a:rPr>
              <a:t>	kodlama yapılmamalıdır.</a:t>
            </a:r>
            <a:r>
              <a:rPr lang="tr-TR" dirty="0" smtClean="0">
                <a:solidFill>
                  <a:srgbClr val="FF0000"/>
                </a:solidFill>
              </a:rPr>
              <a:t> </a:t>
            </a:r>
          </a:p>
          <a:p>
            <a:pPr>
              <a:lnSpc>
                <a:spcPct val="90000"/>
              </a:lnSpc>
              <a:buClr>
                <a:srgbClr val="66FF66"/>
              </a:buClr>
              <a:buFont typeface="Wingdings" pitchFamily="2" charset="2"/>
              <a:buChar char="Ø"/>
            </a:pPr>
            <a:r>
              <a:rPr lang="tr-TR" dirty="0" smtClean="0"/>
              <a:t>Dizinde bir kodu belirledikten sonra bu kodun, “kapsar” ve “kapsamaz” açıklamaları gibi önemli talimatları içerip içermediğini görmek için indekse bakılmalıdır.</a:t>
            </a:r>
          </a:p>
          <a:p>
            <a:pPr>
              <a:lnSpc>
                <a:spcPct val="90000"/>
              </a:lnSpc>
              <a:buClr>
                <a:srgbClr val="66FF66"/>
              </a:buClr>
              <a:buFont typeface="Wingdings" pitchFamily="2" charset="2"/>
              <a:buChar char="Ø"/>
            </a:pPr>
            <a:r>
              <a:rPr lang="tr-TR" dirty="0" smtClean="0"/>
              <a:t>Bu yönlendirici talimatlar; ek kodlar, sıralama ve bir işlemin başka bir yerde ne zaman kodlanacağı gibi kuralları gösteren kapsam dışı tutma açıklamalarının kullanımına ilişkin yönlendirici bilgileri sağlar. </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92</a:t>
            </a:fld>
            <a:endParaRPr lang="tr-T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115616" y="1600200"/>
            <a:ext cx="7571184" cy="5257800"/>
          </a:xfrm>
        </p:spPr>
        <p:txBody>
          <a:bodyPr>
            <a:normAutofit fontScale="85000" lnSpcReduction="20000"/>
          </a:bodyPr>
          <a:lstStyle/>
          <a:p>
            <a:pPr>
              <a:lnSpc>
                <a:spcPct val="90000"/>
              </a:lnSpc>
              <a:buNone/>
            </a:pPr>
            <a:r>
              <a:rPr lang="tr-TR" b="1" dirty="0" smtClean="0">
                <a:solidFill>
                  <a:srgbClr val="FF0000"/>
                </a:solidFill>
              </a:rPr>
              <a:t>    Ana terim olarak </a:t>
            </a:r>
            <a:r>
              <a:rPr lang="tr-TR" b="1" dirty="0" err="1" smtClean="0">
                <a:solidFill>
                  <a:srgbClr val="FF0000"/>
                </a:solidFill>
              </a:rPr>
              <a:t>Eponimler</a:t>
            </a:r>
            <a:endParaRPr lang="tr-TR" b="1" dirty="0" smtClean="0">
              <a:solidFill>
                <a:srgbClr val="FF0000"/>
              </a:solidFill>
            </a:endParaRPr>
          </a:p>
          <a:p>
            <a:pPr>
              <a:lnSpc>
                <a:spcPct val="90000"/>
              </a:lnSpc>
              <a:buFont typeface="Wingdings" pitchFamily="2" charset="2"/>
              <a:buChar char="Ø"/>
            </a:pPr>
            <a:r>
              <a:rPr lang="tr-TR" dirty="0" smtClean="0"/>
              <a:t>  Kişi adlarıyla anılan işlemler (</a:t>
            </a:r>
            <a:r>
              <a:rPr lang="tr-TR" dirty="0" err="1" smtClean="0"/>
              <a:t>eponimler</a:t>
            </a:r>
            <a:r>
              <a:rPr lang="tr-TR" dirty="0" smtClean="0"/>
              <a:t>) hem ana terimler olarak uygun alfabetik sıralarında hem 'işlem’ ana terimi altında verilir. </a:t>
            </a:r>
          </a:p>
          <a:p>
            <a:pPr>
              <a:lnSpc>
                <a:spcPct val="90000"/>
              </a:lnSpc>
              <a:buFont typeface="Wingdings" pitchFamily="2" charset="2"/>
              <a:buChar char="Ø"/>
            </a:pPr>
            <a:r>
              <a:rPr lang="tr-TR" dirty="0" err="1" smtClean="0"/>
              <a:t>Eponimin</a:t>
            </a:r>
            <a:r>
              <a:rPr lang="tr-TR" dirty="0" smtClean="0"/>
              <a:t> arkasından genellikle işlem veya ilgili anatomik bölgenin tanımı gelir. </a:t>
            </a:r>
          </a:p>
          <a:p>
            <a:pPr>
              <a:lnSpc>
                <a:spcPct val="90000"/>
              </a:lnSpc>
              <a:buNone/>
            </a:pPr>
            <a:r>
              <a:rPr lang="tr-TR" sz="2800" dirty="0" smtClean="0"/>
              <a:t>			</a:t>
            </a:r>
            <a:r>
              <a:rPr lang="tr-TR" sz="2800" b="1" u="sng" dirty="0" err="1" smtClean="0">
                <a:solidFill>
                  <a:srgbClr val="FF0000"/>
                </a:solidFill>
              </a:rPr>
              <a:t>Darrach</a:t>
            </a:r>
            <a:r>
              <a:rPr lang="tr-TR" sz="2800" b="1" dirty="0" smtClean="0">
                <a:solidFill>
                  <a:srgbClr val="FF0000"/>
                </a:solidFill>
              </a:rPr>
              <a:t> işlemi </a:t>
            </a:r>
            <a:r>
              <a:rPr lang="tr-TR" sz="2800" dirty="0" smtClean="0"/>
              <a:t>(</a:t>
            </a:r>
            <a:r>
              <a:rPr lang="tr-TR" sz="2800" dirty="0" err="1" smtClean="0"/>
              <a:t>ulna</a:t>
            </a:r>
            <a:r>
              <a:rPr lang="tr-TR" sz="2800" dirty="0" smtClean="0"/>
              <a:t> </a:t>
            </a:r>
            <a:r>
              <a:rPr lang="tr-TR" sz="2800" dirty="0" err="1" smtClean="0"/>
              <a:t>osteotomisi</a:t>
            </a:r>
            <a:r>
              <a:rPr lang="tr-TR" sz="2800" dirty="0" smtClean="0"/>
              <a:t>) 48406-04 [1424] </a:t>
            </a:r>
          </a:p>
          <a:p>
            <a:pPr>
              <a:lnSpc>
                <a:spcPct val="90000"/>
              </a:lnSpc>
              <a:buNone/>
            </a:pPr>
            <a:r>
              <a:rPr lang="tr-TR" sz="2800" dirty="0" smtClean="0"/>
              <a:t>			- </a:t>
            </a:r>
            <a:r>
              <a:rPr lang="tr-TR" sz="2800" dirty="0" err="1" smtClean="0"/>
              <a:t>internal</a:t>
            </a:r>
            <a:r>
              <a:rPr lang="tr-TR" sz="2800" dirty="0" smtClean="0"/>
              <a:t> </a:t>
            </a:r>
            <a:r>
              <a:rPr lang="tr-TR" sz="2800" dirty="0" err="1" smtClean="0"/>
              <a:t>fiksasyon</a:t>
            </a:r>
            <a:r>
              <a:rPr lang="tr-TR" sz="2800" dirty="0" smtClean="0"/>
              <a:t> ile birlikte 48409-04 [1424] </a:t>
            </a:r>
          </a:p>
          <a:p>
            <a:pPr>
              <a:lnSpc>
                <a:spcPct val="90000"/>
              </a:lnSpc>
              <a:buNone/>
            </a:pPr>
            <a:endParaRPr lang="tr-TR" sz="2800" dirty="0" smtClean="0"/>
          </a:p>
          <a:p>
            <a:pPr>
              <a:lnSpc>
                <a:spcPct val="90000"/>
              </a:lnSpc>
              <a:buNone/>
            </a:pPr>
            <a:r>
              <a:rPr lang="tr-TR" sz="2800" dirty="0" smtClean="0"/>
              <a:t>			</a:t>
            </a:r>
            <a:r>
              <a:rPr lang="tr-TR" sz="2800" b="1" dirty="0" smtClean="0">
                <a:solidFill>
                  <a:srgbClr val="FF0000"/>
                </a:solidFill>
              </a:rPr>
              <a:t>İşlem</a:t>
            </a:r>
            <a:endParaRPr lang="tr-TR" sz="2800" dirty="0" smtClean="0">
              <a:solidFill>
                <a:srgbClr val="FF0000"/>
              </a:solidFill>
            </a:endParaRPr>
          </a:p>
          <a:p>
            <a:pPr>
              <a:lnSpc>
                <a:spcPct val="90000"/>
              </a:lnSpc>
              <a:buNone/>
            </a:pPr>
            <a:r>
              <a:rPr lang="tr-TR" sz="2800" dirty="0" smtClean="0"/>
              <a:t>			- </a:t>
            </a:r>
            <a:r>
              <a:rPr lang="tr-TR" sz="2800" dirty="0" err="1" smtClean="0"/>
              <a:t>Darrach</a:t>
            </a:r>
            <a:r>
              <a:rPr lang="tr-TR" sz="2800" dirty="0" smtClean="0"/>
              <a:t> (</a:t>
            </a:r>
            <a:r>
              <a:rPr lang="tr-TR" sz="2800" dirty="0" err="1" smtClean="0"/>
              <a:t>ulna</a:t>
            </a:r>
            <a:r>
              <a:rPr lang="tr-TR" sz="2800" dirty="0" smtClean="0"/>
              <a:t> </a:t>
            </a:r>
            <a:r>
              <a:rPr lang="tr-TR" sz="2800" dirty="0" err="1" smtClean="0"/>
              <a:t>osteotomisi</a:t>
            </a:r>
            <a:r>
              <a:rPr lang="tr-TR" sz="2800" dirty="0" smtClean="0"/>
              <a:t>) 48406-04 [1424]</a:t>
            </a:r>
          </a:p>
          <a:p>
            <a:pPr>
              <a:lnSpc>
                <a:spcPct val="90000"/>
              </a:lnSpc>
              <a:buNone/>
            </a:pPr>
            <a:r>
              <a:rPr lang="tr-TR" sz="2800" dirty="0" smtClean="0"/>
              <a:t>			- - </a:t>
            </a:r>
            <a:r>
              <a:rPr lang="tr-TR" sz="2800" dirty="0" err="1" smtClean="0"/>
              <a:t>internal</a:t>
            </a:r>
            <a:r>
              <a:rPr lang="tr-TR" sz="2800" dirty="0" smtClean="0"/>
              <a:t> </a:t>
            </a:r>
            <a:r>
              <a:rPr lang="tr-TR" sz="2800" dirty="0" err="1" smtClean="0"/>
              <a:t>fiksasyon</a:t>
            </a:r>
            <a:r>
              <a:rPr lang="tr-TR" sz="2800" dirty="0" smtClean="0"/>
              <a:t> ile birlikte 48409-04 [1424] </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93</a:t>
            </a:fld>
            <a:endParaRPr lang="tr-T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pPr>
              <a:lnSpc>
                <a:spcPct val="90000"/>
              </a:lnSpc>
              <a:buNone/>
            </a:pPr>
            <a:r>
              <a:rPr lang="tr-TR" dirty="0" err="1" smtClean="0">
                <a:solidFill>
                  <a:srgbClr val="7030A0"/>
                </a:solidFill>
              </a:rPr>
              <a:t>Omit</a:t>
            </a:r>
            <a:r>
              <a:rPr lang="tr-TR" dirty="0" smtClean="0">
                <a:solidFill>
                  <a:srgbClr val="7030A0"/>
                </a:solidFill>
              </a:rPr>
              <a:t> </a:t>
            </a:r>
            <a:r>
              <a:rPr lang="tr-TR" dirty="0" err="1" smtClean="0">
                <a:solidFill>
                  <a:srgbClr val="7030A0"/>
                </a:solidFill>
              </a:rPr>
              <a:t>code</a:t>
            </a:r>
            <a:r>
              <a:rPr lang="tr-TR" dirty="0" smtClean="0">
                <a:solidFill>
                  <a:srgbClr val="7030A0"/>
                </a:solidFill>
              </a:rPr>
              <a:t> (kodu iptal et)</a:t>
            </a:r>
          </a:p>
          <a:p>
            <a:pPr>
              <a:lnSpc>
                <a:spcPct val="90000"/>
              </a:lnSpc>
              <a:buFont typeface="Wingdings" pitchFamily="2" charset="2"/>
              <a:buChar char="Ø"/>
            </a:pPr>
            <a:r>
              <a:rPr lang="tr-TR" dirty="0" smtClean="0"/>
              <a:t>Bu işlemin ayrı bir kod olarak düzenlenmediği, daha kapsamlı bir ameliyatın veya işlemin içerisinde yer aldığını kodlayıcıya bildirir.</a:t>
            </a:r>
          </a:p>
          <a:p>
            <a:pPr>
              <a:lnSpc>
                <a:spcPct val="90000"/>
              </a:lnSpc>
              <a:buNone/>
            </a:pPr>
            <a:endParaRPr lang="tr-TR" dirty="0" smtClean="0"/>
          </a:p>
          <a:p>
            <a:pPr>
              <a:lnSpc>
                <a:spcPct val="90000"/>
              </a:lnSpc>
              <a:buNone/>
            </a:pPr>
            <a:r>
              <a:rPr lang="tr-TR" b="1" dirty="0" err="1" smtClean="0"/>
              <a:t>Laparotomi</a:t>
            </a:r>
            <a:endParaRPr lang="tr-TR" b="1" dirty="0" smtClean="0"/>
          </a:p>
          <a:p>
            <a:pPr>
              <a:lnSpc>
                <a:spcPct val="90000"/>
              </a:lnSpc>
              <a:buNone/>
            </a:pPr>
            <a:r>
              <a:rPr lang="tr-TR" dirty="0" smtClean="0"/>
              <a:t>-	Cerrahi yaklaşım </a:t>
            </a:r>
            <a:r>
              <a:rPr lang="tr-TR" i="1" dirty="0" smtClean="0"/>
              <a:t>— </a:t>
            </a:r>
            <a:r>
              <a:rPr lang="tr-TR" i="1" dirty="0" smtClean="0">
                <a:solidFill>
                  <a:srgbClr val="7030A0"/>
                </a:solidFill>
              </a:rPr>
              <a:t>kodu iptal et</a:t>
            </a:r>
          </a:p>
          <a:p>
            <a:pPr>
              <a:lnSpc>
                <a:spcPct val="90000"/>
              </a:lnSpc>
              <a:buFontTx/>
              <a:buChar char="-"/>
            </a:pPr>
            <a:r>
              <a:rPr lang="tr-TR" dirty="0" smtClean="0"/>
              <a:t>için</a:t>
            </a:r>
          </a:p>
          <a:p>
            <a:pPr>
              <a:lnSpc>
                <a:spcPct val="90000"/>
              </a:lnSpc>
              <a:buFontTx/>
              <a:buChar char="-"/>
            </a:pPr>
            <a:r>
              <a:rPr lang="tr-TR" dirty="0" smtClean="0"/>
              <a:t>-</a:t>
            </a:r>
            <a:r>
              <a:rPr lang="tr-TR" dirty="0" err="1" smtClean="0"/>
              <a:t>postop</a:t>
            </a:r>
            <a:r>
              <a:rPr lang="tr-TR" dirty="0" smtClean="0"/>
              <a:t> </a:t>
            </a:r>
            <a:r>
              <a:rPr lang="tr-TR" dirty="0" err="1" smtClean="0"/>
              <a:t>hemoraji</a:t>
            </a:r>
            <a:r>
              <a:rPr lang="tr-TR" dirty="0" smtClean="0"/>
              <a:t> kontrolü için 30385-00 </a:t>
            </a:r>
            <a:r>
              <a:rPr lang="tr-TR" sz="2800" dirty="0" smtClean="0"/>
              <a:t>[985] </a:t>
            </a:r>
          </a:p>
          <a:p>
            <a:pPr>
              <a:buNone/>
            </a:pPr>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94</a:t>
            </a:fld>
            <a:endParaRPr lang="tr-T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ACHI Kodlama Süreci</a:t>
            </a:r>
            <a:endParaRPr lang="tr-TR" dirty="0">
              <a:solidFill>
                <a:srgbClr val="FF0000"/>
              </a:solidFill>
            </a:endParaRPr>
          </a:p>
        </p:txBody>
      </p:sp>
      <p:sp>
        <p:nvSpPr>
          <p:cNvPr id="3" name="2 İçerik Yer Tutucusu"/>
          <p:cNvSpPr>
            <a:spLocks noGrp="1"/>
          </p:cNvSpPr>
          <p:nvPr>
            <p:ph idx="1"/>
          </p:nvPr>
        </p:nvSpPr>
        <p:spPr>
          <a:xfrm>
            <a:off x="899592" y="1600200"/>
            <a:ext cx="7787208" cy="5257800"/>
          </a:xfrm>
        </p:spPr>
        <p:txBody>
          <a:bodyPr>
            <a:normAutofit fontScale="92500" lnSpcReduction="10000"/>
          </a:bodyPr>
          <a:lstStyle/>
          <a:p>
            <a:pPr lvl="1">
              <a:lnSpc>
                <a:spcPct val="90000"/>
              </a:lnSpc>
              <a:buClr>
                <a:srgbClr val="66FF66"/>
              </a:buClr>
              <a:buFont typeface="Wingdings" pitchFamily="2" charset="2"/>
              <a:buChar char="Ø"/>
            </a:pPr>
            <a:r>
              <a:rPr lang="tr-TR" dirty="0" smtClean="0"/>
              <a:t>İşlemi tanımlamak/açıklamak için tıbbi kayıtlarda kullanılan tıbbi terimleri analiz ediniz.</a:t>
            </a:r>
          </a:p>
          <a:p>
            <a:pPr lvl="1">
              <a:lnSpc>
                <a:spcPct val="90000"/>
              </a:lnSpc>
              <a:buClr>
                <a:srgbClr val="66FF66"/>
              </a:buClr>
              <a:buFont typeface="Wingdings" pitchFamily="2" charset="2"/>
              <a:buChar char="Ø"/>
            </a:pPr>
            <a:r>
              <a:rPr lang="tr-TR" dirty="0" smtClean="0"/>
              <a:t>Ana terimi belirleyin ve düzenleyicileri belirleyin.</a:t>
            </a:r>
          </a:p>
          <a:p>
            <a:pPr lvl="1">
              <a:lnSpc>
                <a:spcPct val="90000"/>
              </a:lnSpc>
              <a:buClr>
                <a:srgbClr val="66FF66"/>
              </a:buClr>
              <a:buFont typeface="Wingdings" pitchFamily="2" charset="2"/>
              <a:buChar char="Ø"/>
            </a:pPr>
            <a:r>
              <a:rPr lang="tr-TR" dirty="0" smtClean="0"/>
              <a:t>Alfabetik Dizin’deki ana terimi yerleştirin, ardından düzenleyicileri kontrol edin. </a:t>
            </a:r>
          </a:p>
          <a:p>
            <a:pPr lvl="1">
              <a:lnSpc>
                <a:spcPct val="90000"/>
              </a:lnSpc>
              <a:buClr>
                <a:srgbClr val="66FF66"/>
              </a:buClr>
              <a:buFont typeface="Wingdings" pitchFamily="2" charset="2"/>
              <a:buChar char="Ø"/>
            </a:pPr>
            <a:r>
              <a:rPr lang="tr-TR" dirty="0" smtClean="0"/>
              <a:t>Tabular listeden kontrol ederek dizinde gösterilen kodu doğrulayın…</a:t>
            </a:r>
          </a:p>
          <a:p>
            <a:pPr lvl="1">
              <a:lnSpc>
                <a:spcPct val="90000"/>
              </a:lnSpc>
              <a:buNone/>
            </a:pPr>
            <a:endParaRPr lang="tr-TR" dirty="0" smtClean="0"/>
          </a:p>
          <a:p>
            <a:pPr lvl="1">
              <a:lnSpc>
                <a:spcPct val="90000"/>
              </a:lnSpc>
              <a:buNone/>
            </a:pPr>
            <a:r>
              <a:rPr lang="tr-TR" b="1" i="1" dirty="0" smtClean="0">
                <a:solidFill>
                  <a:srgbClr val="FF0000"/>
                </a:solidFill>
              </a:rPr>
              <a:t>Alfabetik dizinden kod/kodlar belirlendikten sonra</a:t>
            </a:r>
          </a:p>
          <a:p>
            <a:pPr lvl="1">
              <a:lnSpc>
                <a:spcPct val="90000"/>
              </a:lnSpc>
              <a:buNone/>
            </a:pPr>
            <a:r>
              <a:rPr lang="tr-TR" b="1" i="1" dirty="0" smtClean="0">
                <a:solidFill>
                  <a:srgbClr val="FF0000"/>
                </a:solidFill>
              </a:rPr>
              <a:t>mutlaka tabular listeden doğrulanmalı, düzenleyiciler</a:t>
            </a:r>
          </a:p>
          <a:p>
            <a:pPr lvl="1">
              <a:lnSpc>
                <a:spcPct val="90000"/>
              </a:lnSpc>
              <a:buNone/>
            </a:pPr>
            <a:r>
              <a:rPr lang="tr-TR" b="1" i="1" dirty="0" smtClean="0">
                <a:solidFill>
                  <a:srgbClr val="FF0000"/>
                </a:solidFill>
              </a:rPr>
              <a:t>kontrol edilmeli ve KOD ATANMALIDIR.</a:t>
            </a:r>
          </a:p>
          <a:p>
            <a:pPr lvl="1">
              <a:lnSpc>
                <a:spcPct val="90000"/>
              </a:lnSpc>
              <a:buNone/>
            </a:pPr>
            <a:r>
              <a:rPr lang="tr-TR" b="1" i="1" dirty="0" smtClean="0">
                <a:solidFill>
                  <a:srgbClr val="FF0000"/>
                </a:solidFill>
              </a:rPr>
              <a:t>Kod atandıktan sonra kodun tıbbi olarak ne anlama geldiği kontrol edilmelidir!!!</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95</a:t>
            </a:fld>
            <a:endParaRPr lang="tr-T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İşlemler İçin Genel Kodlama Kuralları </a:t>
            </a:r>
            <a:r>
              <a:rPr lang="tr-TR" sz="3600" dirty="0" smtClean="0">
                <a:solidFill>
                  <a:srgbClr val="FF0000"/>
                </a:solidFill>
              </a:rPr>
              <a:t>(ACS 0016)</a:t>
            </a:r>
            <a:endParaRPr lang="tr-TR" dirty="0">
              <a:solidFill>
                <a:srgbClr val="FF0000"/>
              </a:solidFill>
            </a:endParaRPr>
          </a:p>
        </p:txBody>
      </p:sp>
      <p:sp>
        <p:nvSpPr>
          <p:cNvPr id="3" name="2 İçerik Yer Tutucusu"/>
          <p:cNvSpPr>
            <a:spLocks noGrp="1"/>
          </p:cNvSpPr>
          <p:nvPr>
            <p:ph idx="1"/>
          </p:nvPr>
        </p:nvSpPr>
        <p:spPr/>
        <p:txBody>
          <a:bodyPr>
            <a:normAutofit fontScale="92500" lnSpcReduction="20000"/>
          </a:bodyPr>
          <a:lstStyle/>
          <a:p>
            <a:pPr>
              <a:buNone/>
            </a:pPr>
            <a:r>
              <a:rPr lang="tr-TR" b="1" dirty="0" smtClean="0">
                <a:solidFill>
                  <a:srgbClr val="7030A0"/>
                </a:solidFill>
              </a:rPr>
              <a:t>İşlem:</a:t>
            </a:r>
          </a:p>
          <a:p>
            <a:pPr>
              <a:buFont typeface="Wingdings" pitchFamily="2" charset="2"/>
              <a:buChar char="Ø"/>
            </a:pPr>
            <a:r>
              <a:rPr lang="tr-TR" dirty="0" smtClean="0"/>
              <a:t>Cerrahi nitelikteki işlemler (</a:t>
            </a:r>
            <a:r>
              <a:rPr lang="tr-TR" i="1" dirty="0" smtClean="0"/>
              <a:t>her zaman kodlanmalı ve kod dizisinde ilk sırada verilmelidir</a:t>
            </a:r>
            <a:r>
              <a:rPr lang="tr-TR" dirty="0" smtClean="0"/>
              <a:t>) </a:t>
            </a:r>
          </a:p>
          <a:p>
            <a:pPr>
              <a:buFont typeface="Wingdings" pitchFamily="2" charset="2"/>
              <a:buChar char="Ø"/>
            </a:pPr>
            <a:r>
              <a:rPr lang="tr-TR" dirty="0" smtClean="0"/>
              <a:t>Bir işlem riski taşıyan, </a:t>
            </a:r>
          </a:p>
          <a:p>
            <a:pPr>
              <a:buFont typeface="Wingdings" pitchFamily="2" charset="2"/>
              <a:buChar char="Ø"/>
            </a:pPr>
            <a:r>
              <a:rPr lang="tr-TR" dirty="0" smtClean="0"/>
              <a:t>Anestetik bir risk taşıyan, </a:t>
            </a:r>
          </a:p>
          <a:p>
            <a:pPr>
              <a:buFont typeface="Wingdings" pitchFamily="2" charset="2"/>
              <a:buChar char="Ø"/>
            </a:pPr>
            <a:r>
              <a:rPr lang="tr-TR" dirty="0" smtClean="0"/>
              <a:t>Uzmanlık eğitimi gerektiren, </a:t>
            </a:r>
          </a:p>
          <a:p>
            <a:pPr>
              <a:buFont typeface="Wingdings" pitchFamily="2" charset="2"/>
              <a:buChar char="Ø"/>
            </a:pPr>
            <a:r>
              <a:rPr lang="tr-TR" dirty="0" smtClean="0"/>
              <a:t>Yalnızca bir akut bakım ortamında bulunabilen</a:t>
            </a:r>
          </a:p>
          <a:p>
            <a:pPr>
              <a:buClr>
                <a:srgbClr val="FF3399"/>
              </a:buClr>
              <a:buNone/>
            </a:pPr>
            <a:r>
              <a:rPr lang="tr-TR" dirty="0" smtClean="0"/>
              <a:t>	özel tesis veya ekipman gerektiren müdahale</a:t>
            </a:r>
          </a:p>
          <a:p>
            <a:pPr>
              <a:buNone/>
            </a:pPr>
            <a:r>
              <a:rPr lang="tr-TR" dirty="0" smtClean="0"/>
              <a:t>	olarak tanımlanır.</a:t>
            </a:r>
          </a:p>
        </p:txBody>
      </p:sp>
      <p:sp>
        <p:nvSpPr>
          <p:cNvPr id="4" name="3 Slayt Numarası Yer Tutucusu"/>
          <p:cNvSpPr>
            <a:spLocks noGrp="1"/>
          </p:cNvSpPr>
          <p:nvPr>
            <p:ph type="sldNum" sz="quarter" idx="12"/>
          </p:nvPr>
        </p:nvSpPr>
        <p:spPr/>
        <p:txBody>
          <a:bodyPr/>
          <a:lstStyle/>
          <a:p>
            <a:fld id="{D726C5DE-125C-4382-BB41-26E19ABBDBAA}" type="slidenum">
              <a:rPr lang="tr-TR" smtClean="0"/>
              <a:pPr/>
              <a:t>96</a:t>
            </a:fld>
            <a:endParaRPr lang="tr-T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CCFF33"/>
                </a:solidFill>
              </a:rPr>
              <a:t/>
            </a:r>
            <a:br>
              <a:rPr lang="tr-TR" dirty="0" smtClean="0">
                <a:solidFill>
                  <a:srgbClr val="CCFF33"/>
                </a:solidFill>
              </a:rPr>
            </a:br>
            <a:r>
              <a:rPr lang="tr-TR" dirty="0" smtClean="0">
                <a:solidFill>
                  <a:srgbClr val="FF0000"/>
                </a:solidFill>
              </a:rPr>
              <a:t>Kodlanmayan İşlemler</a:t>
            </a:r>
            <a:r>
              <a:rPr lang="tr-TR" dirty="0" smtClean="0">
                <a:solidFill>
                  <a:srgbClr val="CCFF33"/>
                </a:solidFill>
              </a:rPr>
              <a:t/>
            </a:r>
            <a:br>
              <a:rPr lang="tr-TR" dirty="0" smtClean="0">
                <a:solidFill>
                  <a:srgbClr val="CCFF33"/>
                </a:solidFill>
              </a:rPr>
            </a:br>
            <a:endParaRPr lang="tr-TR" dirty="0"/>
          </a:p>
        </p:txBody>
      </p:sp>
      <p:sp>
        <p:nvSpPr>
          <p:cNvPr id="3" name="2 İçerik Yer Tutucusu"/>
          <p:cNvSpPr>
            <a:spLocks noGrp="1"/>
          </p:cNvSpPr>
          <p:nvPr>
            <p:ph idx="1"/>
          </p:nvPr>
        </p:nvSpPr>
        <p:spPr/>
        <p:txBody>
          <a:bodyPr>
            <a:normAutofit fontScale="92500" lnSpcReduction="20000"/>
          </a:bodyPr>
          <a:lstStyle/>
          <a:p>
            <a:pPr>
              <a:lnSpc>
                <a:spcPct val="90000"/>
              </a:lnSpc>
              <a:buClr>
                <a:srgbClr val="66FF66"/>
              </a:buClr>
              <a:buFont typeface="Wingdings" pitchFamily="2" charset="2"/>
              <a:buChar char="Ø"/>
            </a:pPr>
            <a:r>
              <a:rPr lang="tr-TR" dirty="0" smtClean="0"/>
              <a:t>Genellikle </a:t>
            </a:r>
            <a:r>
              <a:rPr lang="tr-TR" b="1" dirty="0" smtClean="0">
                <a:solidFill>
                  <a:srgbClr val="FF0000"/>
                </a:solidFill>
              </a:rPr>
              <a:t>rutin bir nitelik </a:t>
            </a:r>
            <a:r>
              <a:rPr lang="tr-TR" dirty="0" smtClean="0"/>
              <a:t>taşıdıklarından, birçok hasta üzerinde </a:t>
            </a:r>
            <a:r>
              <a:rPr lang="tr-TR" dirty="0" err="1" smtClean="0"/>
              <a:t>gerçekleştirilediklerinden</a:t>
            </a:r>
            <a:r>
              <a:rPr lang="tr-TR" dirty="0" smtClean="0"/>
              <a:t> ve/veya bir epizotta birden fazla uygulanabildiklerinden bu işlemler normalde kodlanmazlar. </a:t>
            </a:r>
          </a:p>
          <a:p>
            <a:pPr>
              <a:lnSpc>
                <a:spcPct val="90000"/>
              </a:lnSpc>
              <a:buClr>
                <a:srgbClr val="66FF66"/>
              </a:buClr>
              <a:buFont typeface="Wingdings" pitchFamily="2" charset="2"/>
              <a:buChar char="Ø"/>
            </a:pPr>
            <a:r>
              <a:rPr lang="tr-TR" dirty="0" smtClean="0"/>
              <a:t>Bu işlemleri yapmak için kullanılan kaynaklar sıklıkla tanı veya ilgili bir işlemde belirtilir. </a:t>
            </a:r>
          </a:p>
          <a:p>
            <a:pPr>
              <a:lnSpc>
                <a:spcPct val="90000"/>
              </a:lnSpc>
              <a:buClr>
                <a:srgbClr val="66FF66"/>
              </a:buClr>
              <a:buFont typeface="Wingdings" pitchFamily="2" charset="2"/>
              <a:buChar char="Ø"/>
            </a:pPr>
            <a:r>
              <a:rPr lang="tr-TR" dirty="0" smtClean="0"/>
              <a:t>Bir </a:t>
            </a:r>
            <a:r>
              <a:rPr lang="tr-TR" dirty="0" err="1" smtClean="0"/>
              <a:t>Colles</a:t>
            </a:r>
            <a:r>
              <a:rPr lang="tr-TR" dirty="0" smtClean="0"/>
              <a:t> kırığı tanısında x-ray ve alçı uygulamasına başvurulması beklenir.</a:t>
            </a:r>
          </a:p>
          <a:p>
            <a:pPr>
              <a:lnSpc>
                <a:spcPct val="90000"/>
              </a:lnSpc>
              <a:buClr>
                <a:srgbClr val="66FF66"/>
              </a:buClr>
              <a:buFont typeface="Wingdings" pitchFamily="2" charset="2"/>
              <a:buChar char="Ø"/>
            </a:pPr>
            <a:r>
              <a:rPr lang="tr-TR" dirty="0" smtClean="0"/>
              <a:t>Bir septisemi tanısında </a:t>
            </a:r>
            <a:r>
              <a:rPr lang="tr-TR" dirty="0" err="1" smtClean="0"/>
              <a:t>intravenöz</a:t>
            </a:r>
            <a:r>
              <a:rPr lang="tr-TR" dirty="0" smtClean="0"/>
              <a:t> antibiyotik uygulaması beklenir</a:t>
            </a:r>
          </a:p>
          <a:p>
            <a:pPr>
              <a:lnSpc>
                <a:spcPct val="90000"/>
              </a:lnSpc>
              <a:buClr>
                <a:srgbClr val="66FF66"/>
              </a:buClr>
              <a:buFont typeface="Wingdings" pitchFamily="2" charset="2"/>
              <a:buChar char="Ø"/>
            </a:pPr>
            <a:r>
              <a:rPr lang="tr-TR" dirty="0" smtClean="0"/>
              <a:t>kalp ameliyatında ise </a:t>
            </a:r>
            <a:r>
              <a:rPr lang="tr-TR" dirty="0" err="1" smtClean="0"/>
              <a:t>kardiyopleji</a:t>
            </a:r>
            <a:r>
              <a:rPr lang="tr-TR" dirty="0" smtClean="0"/>
              <a:t> işlemi beklenir</a:t>
            </a:r>
          </a:p>
        </p:txBody>
      </p:sp>
      <p:sp>
        <p:nvSpPr>
          <p:cNvPr id="4" name="3 Slayt Numarası Yer Tutucusu"/>
          <p:cNvSpPr>
            <a:spLocks noGrp="1"/>
          </p:cNvSpPr>
          <p:nvPr>
            <p:ph type="sldNum" sz="quarter" idx="12"/>
          </p:nvPr>
        </p:nvSpPr>
        <p:spPr/>
        <p:txBody>
          <a:bodyPr/>
          <a:lstStyle/>
          <a:p>
            <a:fld id="{D726C5DE-125C-4382-BB41-26E19ABBDBAA}" type="slidenum">
              <a:rPr lang="tr-TR" smtClean="0"/>
              <a:pPr/>
              <a:t>97</a:t>
            </a:fld>
            <a:endParaRPr lang="tr-T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395536" y="0"/>
            <a:ext cx="8229600" cy="1628800"/>
          </a:xfrm>
        </p:spPr>
        <p:txBody>
          <a:bodyPr>
            <a:normAutofit fontScale="90000"/>
          </a:bodyPr>
          <a:lstStyle/>
          <a:p>
            <a:r>
              <a:rPr lang="tr-TR" b="1" dirty="0" smtClean="0">
                <a:solidFill>
                  <a:srgbClr val="CCFF33"/>
                </a:solidFill>
              </a:rPr>
              <a:t/>
            </a:r>
            <a:br>
              <a:rPr lang="tr-TR" b="1" dirty="0" smtClean="0">
                <a:solidFill>
                  <a:srgbClr val="CCFF33"/>
                </a:solidFill>
              </a:rPr>
            </a:br>
            <a:r>
              <a:rPr lang="tr-TR" b="1" dirty="0" smtClean="0">
                <a:solidFill>
                  <a:srgbClr val="CCFF33"/>
                </a:solidFill>
              </a:rPr>
              <a:t/>
            </a:r>
            <a:br>
              <a:rPr lang="tr-TR" b="1" dirty="0" smtClean="0">
                <a:solidFill>
                  <a:srgbClr val="CCFF33"/>
                </a:solidFill>
              </a:rPr>
            </a:br>
            <a:r>
              <a:rPr lang="tr-TR" b="1" dirty="0" smtClean="0">
                <a:solidFill>
                  <a:srgbClr val="CCFF33"/>
                </a:solidFill>
              </a:rPr>
              <a:t/>
            </a:r>
            <a:br>
              <a:rPr lang="tr-TR" b="1" dirty="0" smtClean="0">
                <a:solidFill>
                  <a:srgbClr val="CCFF33"/>
                </a:solidFill>
              </a:rPr>
            </a:br>
            <a:r>
              <a:rPr lang="tr-TR" b="1" dirty="0" smtClean="0">
                <a:solidFill>
                  <a:srgbClr val="CCFF33"/>
                </a:solidFill>
              </a:rPr>
              <a:t/>
            </a:r>
            <a:br>
              <a:rPr lang="tr-TR" b="1" dirty="0" smtClean="0">
                <a:solidFill>
                  <a:srgbClr val="CCFF33"/>
                </a:solidFill>
              </a:rPr>
            </a:br>
            <a:r>
              <a:rPr lang="tr-TR" b="1" dirty="0" smtClean="0">
                <a:solidFill>
                  <a:srgbClr val="CCFF33"/>
                </a:solidFill>
              </a:rPr>
              <a:t/>
            </a:r>
            <a:br>
              <a:rPr lang="tr-TR" b="1" dirty="0" smtClean="0">
                <a:solidFill>
                  <a:srgbClr val="CCFF33"/>
                </a:solidFill>
              </a:rPr>
            </a:br>
            <a:r>
              <a:rPr lang="tr-TR" b="1" dirty="0" smtClean="0">
                <a:solidFill>
                  <a:srgbClr val="CCFF33"/>
                </a:solidFill>
              </a:rPr>
              <a:t/>
            </a:r>
            <a:br>
              <a:rPr lang="tr-TR" b="1" dirty="0" smtClean="0">
                <a:solidFill>
                  <a:srgbClr val="CCFF33"/>
                </a:solidFill>
              </a:rPr>
            </a:br>
            <a:r>
              <a:rPr lang="tr-TR" b="1" dirty="0" smtClean="0">
                <a:solidFill>
                  <a:srgbClr val="CCFF33"/>
                </a:solidFill>
              </a:rPr>
              <a:t/>
            </a:r>
            <a:br>
              <a:rPr lang="tr-TR" b="1" dirty="0" smtClean="0">
                <a:solidFill>
                  <a:srgbClr val="CCFF33"/>
                </a:solidFill>
              </a:rPr>
            </a:br>
            <a:r>
              <a:rPr lang="tr-TR" b="1" dirty="0" smtClean="0">
                <a:solidFill>
                  <a:srgbClr val="CCFF33"/>
                </a:solidFill>
              </a:rPr>
              <a:t/>
            </a:r>
            <a:br>
              <a:rPr lang="tr-TR" b="1" dirty="0" smtClean="0">
                <a:solidFill>
                  <a:srgbClr val="CCFF33"/>
                </a:solidFill>
              </a:rPr>
            </a:br>
            <a:r>
              <a:rPr lang="tr-TR" b="1" dirty="0" smtClean="0">
                <a:solidFill>
                  <a:srgbClr val="CCFF33"/>
                </a:solidFill>
              </a:rPr>
              <a:t>       </a:t>
            </a:r>
            <a:br>
              <a:rPr lang="tr-TR" b="1" dirty="0" smtClean="0">
                <a:solidFill>
                  <a:srgbClr val="CCFF33"/>
                </a:solidFill>
              </a:rPr>
            </a:br>
            <a:r>
              <a:rPr lang="tr-TR" b="1" dirty="0" smtClean="0">
                <a:solidFill>
                  <a:srgbClr val="CCFF33"/>
                </a:solidFill>
              </a:rPr>
              <a:t/>
            </a:r>
            <a:br>
              <a:rPr lang="tr-TR" b="1" dirty="0" smtClean="0">
                <a:solidFill>
                  <a:srgbClr val="CCFF33"/>
                </a:solidFill>
              </a:rPr>
            </a:br>
            <a:endParaRPr lang="tr-TR" dirty="0"/>
          </a:p>
        </p:txBody>
      </p:sp>
      <p:sp>
        <p:nvSpPr>
          <p:cNvPr id="3" name="2 İçerik Yer Tutucusu"/>
          <p:cNvSpPr>
            <a:spLocks noGrp="1"/>
          </p:cNvSpPr>
          <p:nvPr>
            <p:ph idx="1"/>
          </p:nvPr>
        </p:nvSpPr>
        <p:spPr>
          <a:xfrm>
            <a:off x="1115616" y="908720"/>
            <a:ext cx="7571184" cy="6120680"/>
          </a:xfrm>
        </p:spPr>
        <p:txBody>
          <a:bodyPr>
            <a:normAutofit fontScale="70000" lnSpcReduction="20000"/>
          </a:bodyPr>
          <a:lstStyle/>
          <a:p>
            <a:pPr>
              <a:lnSpc>
                <a:spcPct val="80000"/>
              </a:lnSpc>
              <a:buNone/>
            </a:pPr>
            <a:r>
              <a:rPr lang="tr-TR" b="1" dirty="0" smtClean="0"/>
              <a:t>1.  Alçı uygulaması</a:t>
            </a:r>
          </a:p>
          <a:p>
            <a:pPr>
              <a:lnSpc>
                <a:spcPct val="80000"/>
              </a:lnSpc>
              <a:buNone/>
            </a:pPr>
            <a:r>
              <a:rPr lang="tr-TR" b="1" dirty="0" smtClean="0"/>
              <a:t>2.	</a:t>
            </a:r>
            <a:r>
              <a:rPr lang="tr-TR" b="1" dirty="0" err="1" smtClean="0"/>
              <a:t>Kardiyopleji</a:t>
            </a:r>
            <a:endParaRPr lang="tr-TR" dirty="0" smtClean="0"/>
          </a:p>
          <a:p>
            <a:pPr>
              <a:lnSpc>
                <a:spcPct val="80000"/>
              </a:lnSpc>
              <a:buNone/>
            </a:pPr>
            <a:r>
              <a:rPr lang="tr-TR" dirty="0" smtClean="0"/>
              <a:t>	  Yalnızca kalp ameliyatı ile ilgili </a:t>
            </a:r>
            <a:r>
              <a:rPr lang="tr-TR" b="1" dirty="0" smtClean="0"/>
              <a:t>olmadığında</a:t>
            </a:r>
            <a:r>
              <a:rPr lang="tr-TR" dirty="0" smtClean="0"/>
              <a:t>, örneğin sinir sistemi cerrahisi, kodlayın</a:t>
            </a:r>
            <a:endParaRPr lang="tr-TR" b="1" dirty="0" smtClean="0"/>
          </a:p>
          <a:p>
            <a:pPr>
              <a:lnSpc>
                <a:spcPct val="80000"/>
              </a:lnSpc>
              <a:buNone/>
            </a:pPr>
            <a:r>
              <a:rPr lang="tr-TR" b="1" dirty="0" smtClean="0"/>
              <a:t>3.	</a:t>
            </a:r>
            <a:r>
              <a:rPr lang="tr-TR" b="1" dirty="0" err="1" smtClean="0"/>
              <a:t>Kardiyotokografi</a:t>
            </a:r>
            <a:r>
              <a:rPr lang="tr-TR" b="1" dirty="0" smtClean="0"/>
              <a:t> (CTG) </a:t>
            </a:r>
            <a:endParaRPr lang="tr-TR" dirty="0" smtClean="0"/>
          </a:p>
          <a:p>
            <a:pPr>
              <a:lnSpc>
                <a:spcPct val="80000"/>
              </a:lnSpc>
              <a:buNone/>
            </a:pPr>
            <a:r>
              <a:rPr lang="tr-TR" dirty="0" smtClean="0"/>
              <a:t>	</a:t>
            </a:r>
            <a:r>
              <a:rPr lang="tr-TR" dirty="0" err="1" smtClean="0"/>
              <a:t>Fetal</a:t>
            </a:r>
            <a:r>
              <a:rPr lang="tr-TR" dirty="0" smtClean="0"/>
              <a:t> saçlı deri elektrotları uygulanırsa kodlayın</a:t>
            </a:r>
            <a:endParaRPr lang="tr-TR" b="1" dirty="0" smtClean="0"/>
          </a:p>
          <a:p>
            <a:pPr>
              <a:lnSpc>
                <a:spcPct val="80000"/>
              </a:lnSpc>
              <a:buNone/>
            </a:pPr>
            <a:r>
              <a:rPr lang="tr-TR" b="1" dirty="0" smtClean="0"/>
              <a:t>4.	Pansumanlar</a:t>
            </a:r>
          </a:p>
          <a:p>
            <a:pPr>
              <a:lnSpc>
                <a:spcPct val="80000"/>
              </a:lnSpc>
              <a:buNone/>
            </a:pPr>
            <a:r>
              <a:rPr lang="tr-TR" b="1" dirty="0" smtClean="0"/>
              <a:t>5.	İlaç tedavisi</a:t>
            </a:r>
            <a:endParaRPr lang="tr-TR" dirty="0" smtClean="0"/>
          </a:p>
          <a:p>
            <a:pPr>
              <a:lnSpc>
                <a:spcPct val="80000"/>
              </a:lnSpc>
              <a:buNone/>
            </a:pPr>
            <a:r>
              <a:rPr lang="tr-TR" dirty="0" smtClean="0"/>
              <a:t>       Madde, günlük bakım epizotlarında ana tedavi olarak verilmediği (örneğin, neoplazma veya HIV için kemoterapi) veya bir kodlama standardında özellikle belirtilmediği (bakınız ACS 1316 </a:t>
            </a:r>
            <a:r>
              <a:rPr lang="tr-TR" i="1" dirty="0" err="1" smtClean="0"/>
              <a:t>Sement</a:t>
            </a:r>
            <a:r>
              <a:rPr lang="tr-TR" i="1" dirty="0" smtClean="0"/>
              <a:t> </a:t>
            </a:r>
            <a:r>
              <a:rPr lang="tr-TR" i="1" dirty="0" err="1" smtClean="0"/>
              <a:t>spacer</a:t>
            </a:r>
            <a:r>
              <a:rPr lang="tr-TR" i="1" dirty="0" smtClean="0"/>
              <a:t>/boncuklar </a:t>
            </a:r>
            <a:r>
              <a:rPr lang="tr-TR" dirty="0" smtClean="0"/>
              <a:t>ve ACS 1615 </a:t>
            </a:r>
            <a:r>
              <a:rPr lang="tr-TR" i="1" dirty="0" smtClean="0"/>
              <a:t>Hasta </a:t>
            </a:r>
            <a:r>
              <a:rPr lang="tr-TR" i="1" dirty="0" err="1" smtClean="0"/>
              <a:t>yenidoğana</a:t>
            </a:r>
            <a:r>
              <a:rPr lang="tr-TR" i="1" dirty="0" smtClean="0"/>
              <a:t> yönelik spesifik müdahaleler</a:t>
            </a:r>
            <a:r>
              <a:rPr lang="tr-TR" dirty="0" smtClean="0"/>
              <a:t>) sürece ilaçla tedavi kodlanmamalıdır.</a:t>
            </a:r>
          </a:p>
          <a:p>
            <a:pPr>
              <a:lnSpc>
                <a:spcPct val="80000"/>
              </a:lnSpc>
              <a:buNone/>
            </a:pPr>
            <a:r>
              <a:rPr lang="tr-TR" b="1" dirty="0" smtClean="0"/>
              <a:t>6.	</a:t>
            </a:r>
            <a:r>
              <a:rPr lang="tr-TR" b="1" dirty="0" err="1" smtClean="0"/>
              <a:t>Ekokardiyogram</a:t>
            </a:r>
            <a:endParaRPr lang="tr-TR" dirty="0" smtClean="0"/>
          </a:p>
          <a:p>
            <a:pPr>
              <a:lnSpc>
                <a:spcPct val="80000"/>
              </a:lnSpc>
              <a:buNone/>
            </a:pPr>
            <a:r>
              <a:rPr lang="tr-TR" dirty="0" smtClean="0"/>
              <a:t>	</a:t>
            </a:r>
            <a:r>
              <a:rPr lang="tr-TR" dirty="0" err="1" smtClean="0"/>
              <a:t>Transözofageal</a:t>
            </a:r>
            <a:r>
              <a:rPr lang="tr-TR" dirty="0" smtClean="0"/>
              <a:t> </a:t>
            </a:r>
            <a:r>
              <a:rPr lang="tr-TR" dirty="0" err="1" smtClean="0"/>
              <a:t>ekokardiyogramı</a:t>
            </a:r>
            <a:r>
              <a:rPr lang="tr-TR" dirty="0" smtClean="0"/>
              <a:t> kodlayın</a:t>
            </a:r>
            <a:endParaRPr lang="tr-TR" b="1" dirty="0" smtClean="0"/>
          </a:p>
          <a:p>
            <a:pPr>
              <a:lnSpc>
                <a:spcPct val="80000"/>
              </a:lnSpc>
              <a:buNone/>
            </a:pPr>
            <a:r>
              <a:rPr lang="tr-TR" b="1" dirty="0" smtClean="0"/>
              <a:t>7.	Elektrokardiyografi (ECG)</a:t>
            </a:r>
            <a:endParaRPr lang="tr-TR" dirty="0" smtClean="0"/>
          </a:p>
          <a:p>
            <a:pPr>
              <a:lnSpc>
                <a:spcPct val="80000"/>
              </a:lnSpc>
              <a:buNone/>
            </a:pPr>
            <a:r>
              <a:rPr lang="tr-TR" dirty="0" smtClean="0"/>
              <a:t>	Hasta tarafından aktive edilen </a:t>
            </a:r>
            <a:r>
              <a:rPr lang="tr-TR" dirty="0" err="1" smtClean="0"/>
              <a:t>implante</a:t>
            </a:r>
            <a:r>
              <a:rPr lang="tr-TR" dirty="0" smtClean="0"/>
              <a:t> edilebilir kardiyak olay izlemeyi (</a:t>
            </a:r>
            <a:r>
              <a:rPr lang="tr-TR" dirty="0" err="1" smtClean="0"/>
              <a:t>loop</a:t>
            </a:r>
            <a:r>
              <a:rPr lang="tr-TR" dirty="0" smtClean="0"/>
              <a:t> kaydedici) kodlayın</a:t>
            </a:r>
            <a:endParaRPr lang="tr-TR" b="1" dirty="0" smtClean="0"/>
          </a:p>
          <a:p>
            <a:pPr>
              <a:lnSpc>
                <a:spcPct val="80000"/>
              </a:lnSpc>
              <a:buNone/>
            </a:pPr>
            <a:r>
              <a:rPr lang="tr-TR" b="1" dirty="0" smtClean="0"/>
              <a:t>8.	</a:t>
            </a:r>
            <a:r>
              <a:rPr lang="tr-TR" b="1" dirty="0" err="1" smtClean="0"/>
              <a:t>Elektromiyografi</a:t>
            </a:r>
            <a:r>
              <a:rPr lang="tr-TR" b="1" dirty="0" smtClean="0"/>
              <a:t> [EMG]</a:t>
            </a:r>
          </a:p>
          <a:p>
            <a:pPr>
              <a:lnSpc>
                <a:spcPct val="80000"/>
              </a:lnSpc>
              <a:buNone/>
            </a:pPr>
            <a:r>
              <a:rPr lang="tr-TR" b="1" dirty="0" smtClean="0"/>
              <a:t>9.	</a:t>
            </a:r>
            <a:r>
              <a:rPr lang="tr-TR" b="1" dirty="0" err="1" smtClean="0"/>
              <a:t>Hipotermi</a:t>
            </a:r>
            <a:endParaRPr lang="tr-TR" dirty="0" smtClean="0"/>
          </a:p>
          <a:p>
            <a:pPr>
              <a:lnSpc>
                <a:spcPct val="80000"/>
              </a:lnSpc>
              <a:buNone/>
            </a:pPr>
            <a:r>
              <a:rPr lang="tr-TR" dirty="0" smtClean="0"/>
              <a:t>	Yalnızca kalp ameliyatı ile ilgili </a:t>
            </a:r>
            <a:r>
              <a:rPr lang="tr-TR" b="1" dirty="0" smtClean="0"/>
              <a:t>olmadığında </a:t>
            </a:r>
            <a:r>
              <a:rPr lang="tr-TR" dirty="0" smtClean="0"/>
              <a:t>kodlayın</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98</a:t>
            </a:fld>
            <a:endParaRPr lang="tr-T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043608" y="836712"/>
            <a:ext cx="7643192" cy="6021288"/>
          </a:xfrm>
        </p:spPr>
        <p:txBody>
          <a:bodyPr>
            <a:normAutofit fontScale="70000" lnSpcReduction="20000"/>
          </a:bodyPr>
          <a:lstStyle/>
          <a:p>
            <a:pPr>
              <a:lnSpc>
                <a:spcPct val="80000"/>
              </a:lnSpc>
              <a:buNone/>
              <a:defRPr/>
            </a:pPr>
            <a:r>
              <a:rPr lang="tr-TR" b="1" dirty="0" smtClean="0"/>
              <a:t>10. </a:t>
            </a:r>
            <a:r>
              <a:rPr lang="tr-TR" b="1" dirty="0" err="1" smtClean="0"/>
              <a:t>Pacing</a:t>
            </a:r>
            <a:r>
              <a:rPr lang="tr-TR" b="1" dirty="0" smtClean="0"/>
              <a:t> telleri takılması</a:t>
            </a:r>
          </a:p>
          <a:p>
            <a:pPr>
              <a:lnSpc>
                <a:spcPct val="80000"/>
              </a:lnSpc>
              <a:buNone/>
              <a:defRPr/>
            </a:pPr>
            <a:r>
              <a:rPr lang="tr-TR" b="1" dirty="0" smtClean="0"/>
              <a:t>	</a:t>
            </a:r>
            <a:r>
              <a:rPr lang="tr-TR" dirty="0" smtClean="0"/>
              <a:t>Yalnızca kalp ameliyatı ile ilgili olmadığında kodlayın</a:t>
            </a:r>
          </a:p>
          <a:p>
            <a:pPr marL="457200" indent="-457200">
              <a:lnSpc>
                <a:spcPct val="80000"/>
              </a:lnSpc>
              <a:buNone/>
              <a:defRPr/>
            </a:pPr>
            <a:r>
              <a:rPr lang="tr-TR" b="1" dirty="0" smtClean="0"/>
              <a:t> 11. İzleme: </a:t>
            </a:r>
            <a:r>
              <a:rPr lang="tr-TR" dirty="0" smtClean="0"/>
              <a:t>kardiyak, </a:t>
            </a:r>
            <a:r>
              <a:rPr lang="tr-TR" dirty="0" err="1" smtClean="0"/>
              <a:t>elektroensefalografi</a:t>
            </a:r>
            <a:r>
              <a:rPr lang="tr-TR" dirty="0" smtClean="0"/>
              <a:t> (EEG), </a:t>
            </a:r>
            <a:r>
              <a:rPr lang="tr-TR" dirty="0" err="1" smtClean="0"/>
              <a:t>vasküler</a:t>
            </a:r>
            <a:r>
              <a:rPr lang="tr-TR" dirty="0" smtClean="0"/>
              <a:t> basınç</a:t>
            </a:r>
          </a:p>
          <a:p>
            <a:pPr>
              <a:lnSpc>
                <a:spcPct val="80000"/>
              </a:lnSpc>
              <a:buNone/>
              <a:defRPr/>
            </a:pPr>
            <a:r>
              <a:rPr lang="tr-TR" b="1" dirty="0" smtClean="0"/>
              <a:t>12. </a:t>
            </a:r>
            <a:r>
              <a:rPr lang="tr-TR" b="1" dirty="0" err="1" smtClean="0"/>
              <a:t>Nazogastrik</a:t>
            </a:r>
            <a:r>
              <a:rPr lang="tr-TR" b="1" dirty="0" smtClean="0"/>
              <a:t> </a:t>
            </a:r>
            <a:r>
              <a:rPr lang="tr-TR" b="1" dirty="0" err="1" smtClean="0"/>
              <a:t>entübasyon</a:t>
            </a:r>
            <a:endParaRPr lang="tr-TR" b="1" dirty="0" smtClean="0"/>
          </a:p>
          <a:p>
            <a:pPr>
              <a:lnSpc>
                <a:spcPct val="80000"/>
              </a:lnSpc>
              <a:buNone/>
              <a:defRPr/>
            </a:pPr>
            <a:r>
              <a:rPr lang="tr-TR" b="1" dirty="0" smtClean="0"/>
              <a:t>13. </a:t>
            </a:r>
            <a:r>
              <a:rPr lang="tr-TR" b="1" dirty="0" err="1" smtClean="0"/>
              <a:t>Perfüzyon</a:t>
            </a:r>
            <a:endParaRPr lang="tr-TR" b="1" dirty="0" smtClean="0"/>
          </a:p>
          <a:p>
            <a:pPr>
              <a:lnSpc>
                <a:spcPct val="80000"/>
              </a:lnSpc>
              <a:buNone/>
              <a:defRPr/>
            </a:pPr>
            <a:r>
              <a:rPr lang="tr-TR" b="1" dirty="0" smtClean="0"/>
              <a:t>	</a:t>
            </a:r>
            <a:r>
              <a:rPr lang="tr-TR" dirty="0" smtClean="0"/>
              <a:t>Yalnızca kalp ameliyatı ile ilgili olmadığında kodlayın</a:t>
            </a:r>
          </a:p>
          <a:p>
            <a:pPr>
              <a:lnSpc>
                <a:spcPct val="80000"/>
              </a:lnSpc>
              <a:buNone/>
              <a:defRPr/>
            </a:pPr>
            <a:r>
              <a:rPr lang="tr-TR" b="1" dirty="0" smtClean="0"/>
              <a:t>14. İşlem sonrası idrar </a:t>
            </a:r>
            <a:r>
              <a:rPr lang="tr-TR" b="1" dirty="0" err="1" smtClean="0"/>
              <a:t>kateterizasyonu</a:t>
            </a:r>
            <a:endParaRPr lang="tr-TR" b="1" dirty="0" smtClean="0"/>
          </a:p>
          <a:p>
            <a:pPr>
              <a:lnSpc>
                <a:spcPct val="80000"/>
              </a:lnSpc>
              <a:buNone/>
              <a:defRPr/>
            </a:pPr>
            <a:r>
              <a:rPr lang="tr-TR" b="1" dirty="0" smtClean="0"/>
              <a:t>	</a:t>
            </a:r>
            <a:r>
              <a:rPr lang="tr-TR" dirty="0" smtClean="0"/>
              <a:t>Yalnızca hasta </a:t>
            </a:r>
            <a:r>
              <a:rPr lang="tr-TR" dirty="0" err="1" smtClean="0"/>
              <a:t>kateterle</a:t>
            </a:r>
            <a:r>
              <a:rPr lang="tr-TR" dirty="0" smtClean="0"/>
              <a:t> taburcu edilirse kodlayın </a:t>
            </a:r>
            <a:r>
              <a:rPr lang="tr-TR" dirty="0" err="1" smtClean="0"/>
              <a:t>Suprapubik</a:t>
            </a:r>
            <a:r>
              <a:rPr lang="tr-TR" dirty="0" smtClean="0"/>
              <a:t> </a:t>
            </a:r>
            <a:r>
              <a:rPr lang="tr-TR" dirty="0" err="1" smtClean="0"/>
              <a:t>kateterizasyonunu</a:t>
            </a:r>
            <a:r>
              <a:rPr lang="tr-TR" dirty="0" smtClean="0"/>
              <a:t> kodlayın</a:t>
            </a:r>
          </a:p>
          <a:p>
            <a:pPr>
              <a:lnSpc>
                <a:spcPct val="80000"/>
              </a:lnSpc>
              <a:buNone/>
              <a:defRPr/>
            </a:pPr>
            <a:r>
              <a:rPr lang="tr-TR" b="1" dirty="0" smtClean="0"/>
              <a:t>15. Cerrahi ve </a:t>
            </a:r>
            <a:r>
              <a:rPr lang="tr-TR" b="1" dirty="0" err="1" smtClean="0"/>
              <a:t>travmatik</a:t>
            </a:r>
            <a:r>
              <a:rPr lang="tr-TR" b="1" dirty="0" smtClean="0"/>
              <a:t> yaraların birincil </a:t>
            </a:r>
            <a:r>
              <a:rPr lang="tr-TR" b="1" dirty="0" err="1" smtClean="0"/>
              <a:t>sütürü</a:t>
            </a:r>
            <a:endParaRPr lang="tr-TR" b="1" dirty="0" smtClean="0"/>
          </a:p>
          <a:p>
            <a:pPr>
              <a:lnSpc>
                <a:spcPct val="80000"/>
              </a:lnSpc>
              <a:buNone/>
              <a:defRPr/>
            </a:pPr>
            <a:r>
              <a:rPr lang="tr-TR" b="1" dirty="0" smtClean="0"/>
              <a:t>	</a:t>
            </a:r>
            <a:r>
              <a:rPr lang="tr-TR" dirty="0" smtClean="0"/>
              <a:t>Yalnızca asıl yaralanma ile ilgili olmayan </a:t>
            </a:r>
            <a:r>
              <a:rPr lang="tr-TR" dirty="0" err="1" smtClean="0"/>
              <a:t>travmatik</a:t>
            </a:r>
            <a:r>
              <a:rPr lang="tr-TR" dirty="0" smtClean="0"/>
              <a:t> yaraları kodlayın (örneğin, yırtık ön kolun </a:t>
            </a:r>
            <a:r>
              <a:rPr lang="tr-TR" dirty="0" err="1" smtClean="0"/>
              <a:t>sütürü</a:t>
            </a:r>
            <a:r>
              <a:rPr lang="tr-TR" dirty="0" smtClean="0"/>
              <a:t> herhangi bir başka ilişkili yaralanma yoksa kodlanacaktır)</a:t>
            </a:r>
          </a:p>
          <a:p>
            <a:pPr>
              <a:lnSpc>
                <a:spcPct val="80000"/>
              </a:lnSpc>
              <a:buNone/>
              <a:defRPr/>
            </a:pPr>
            <a:r>
              <a:rPr lang="tr-TR" b="1" dirty="0" smtClean="0"/>
              <a:t> 16. İşlem bileşenleri</a:t>
            </a:r>
          </a:p>
          <a:p>
            <a:pPr>
              <a:lnSpc>
                <a:spcPct val="80000"/>
              </a:lnSpc>
              <a:buNone/>
              <a:defRPr/>
            </a:pPr>
            <a:r>
              <a:rPr lang="tr-TR" b="1" dirty="0" smtClean="0"/>
              <a:t> 17. Stres testi </a:t>
            </a:r>
          </a:p>
          <a:p>
            <a:pPr>
              <a:lnSpc>
                <a:spcPct val="80000"/>
              </a:lnSpc>
              <a:buNone/>
              <a:defRPr/>
            </a:pPr>
            <a:r>
              <a:rPr lang="tr-TR" b="1" dirty="0" smtClean="0"/>
              <a:t> 18. Traksiyon</a:t>
            </a:r>
          </a:p>
          <a:p>
            <a:pPr>
              <a:lnSpc>
                <a:spcPct val="80000"/>
              </a:lnSpc>
              <a:buNone/>
              <a:defRPr/>
            </a:pPr>
            <a:r>
              <a:rPr lang="tr-TR" b="1" dirty="0" smtClean="0"/>
              <a:t>	</a:t>
            </a:r>
            <a:r>
              <a:rPr lang="tr-TR" dirty="0" smtClean="0"/>
              <a:t>Yapılan tek işlem traksiyon ise kodlayın</a:t>
            </a:r>
            <a:endParaRPr lang="tr-TR" b="1" dirty="0" smtClean="0"/>
          </a:p>
          <a:p>
            <a:pPr>
              <a:lnSpc>
                <a:spcPct val="80000"/>
              </a:lnSpc>
              <a:buNone/>
              <a:defRPr/>
            </a:pPr>
            <a:r>
              <a:rPr lang="tr-TR" b="1" dirty="0" smtClean="0"/>
              <a:t> 19. Ultrason	</a:t>
            </a:r>
          </a:p>
          <a:p>
            <a:pPr>
              <a:lnSpc>
                <a:spcPct val="80000"/>
              </a:lnSpc>
              <a:buNone/>
              <a:defRPr/>
            </a:pPr>
            <a:r>
              <a:rPr lang="tr-TR" b="1" dirty="0" smtClean="0"/>
              <a:t> 20. Kontrastsız x-</a:t>
            </a:r>
            <a:r>
              <a:rPr lang="tr-TR" b="1" dirty="0" err="1" smtClean="0"/>
              <a:t>ray’ler</a:t>
            </a:r>
            <a:r>
              <a:rPr lang="tr-TR" b="1" dirty="0" smtClean="0"/>
              <a:t> (sade)</a:t>
            </a:r>
          </a:p>
          <a:p>
            <a:pPr>
              <a:lnSpc>
                <a:spcPct val="80000"/>
              </a:lnSpc>
              <a:buNone/>
              <a:defRPr/>
            </a:pPr>
            <a:r>
              <a:rPr lang="tr-TR" i="1" dirty="0" smtClean="0">
                <a:solidFill>
                  <a:srgbClr val="FF0000"/>
                </a:solidFill>
              </a:rPr>
              <a:t>Bu işlemler, anestezi ile yapılırsa kodlanmalıdır (lokal anestezi hariç, bakınız (ACS 0031 Anestezi) </a:t>
            </a:r>
          </a:p>
          <a:p>
            <a:endParaRPr lang="tr-TR" dirty="0"/>
          </a:p>
        </p:txBody>
      </p:sp>
      <p:sp>
        <p:nvSpPr>
          <p:cNvPr id="4" name="3 Slayt Numarası Yer Tutucusu"/>
          <p:cNvSpPr>
            <a:spLocks noGrp="1"/>
          </p:cNvSpPr>
          <p:nvPr>
            <p:ph type="sldNum" sz="quarter" idx="12"/>
          </p:nvPr>
        </p:nvSpPr>
        <p:spPr/>
        <p:txBody>
          <a:bodyPr/>
          <a:lstStyle/>
          <a:p>
            <a:fld id="{D726C5DE-125C-4382-BB41-26E19ABBDBAA}" type="slidenum">
              <a:rPr lang="tr-TR" smtClean="0"/>
              <a:pPr/>
              <a:t>99</a:t>
            </a:fld>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2155</TotalTime>
  <Words>4529</Words>
  <Application>Microsoft Office PowerPoint</Application>
  <PresentationFormat>Ekran Gösterisi (4:3)</PresentationFormat>
  <Paragraphs>877</Paragraphs>
  <Slides>132</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132</vt:i4>
      </vt:variant>
    </vt:vector>
  </HeadingPairs>
  <TitlesOfParts>
    <vt:vector size="142" baseType="lpstr">
      <vt:lpstr>Arial</vt:lpstr>
      <vt:lpstr>Arial Narrow</vt:lpstr>
      <vt:lpstr>Calibri</vt:lpstr>
      <vt:lpstr>Gill Sans MT</vt:lpstr>
      <vt:lpstr>Tahoma</vt:lpstr>
      <vt:lpstr>Verdana</vt:lpstr>
      <vt:lpstr>Wingdings</vt:lpstr>
      <vt:lpstr>Wingdings 2</vt:lpstr>
      <vt:lpstr>Wingdings 3</vt:lpstr>
      <vt:lpstr>Gündönümü</vt:lpstr>
      <vt:lpstr>TEŞHİS İLİŞKİLİ GRUPLAR (DRG)</vt:lpstr>
      <vt:lpstr>Hastalıkların  Sınıflandırması</vt:lpstr>
      <vt:lpstr>Hastalıkların  Kodlanması</vt:lpstr>
      <vt:lpstr>PowerPoint Sunusu</vt:lpstr>
      <vt:lpstr>PowerPoint Sunusu</vt:lpstr>
      <vt:lpstr>ICD-10</vt:lpstr>
      <vt:lpstr>ICD-10-AM nedir?</vt:lpstr>
      <vt:lpstr>ICD - 10- AM</vt:lpstr>
      <vt:lpstr>PowerPoint Sunusu</vt:lpstr>
      <vt:lpstr>PowerPoint Sunusu</vt:lpstr>
      <vt:lpstr>ICD 10- TRM</vt:lpstr>
      <vt:lpstr>PowerPoint Sunusu</vt:lpstr>
      <vt:lpstr> Günübirlik hasta : </vt:lpstr>
      <vt:lpstr>PowerPoint Sunusu</vt:lpstr>
      <vt:lpstr>PowerPoint Sunusu</vt:lpstr>
      <vt:lpstr>BBaG:</vt:lpstr>
      <vt:lpstr>İBaG:</vt:lpstr>
      <vt:lpstr>PowerPoint Sunusu</vt:lpstr>
      <vt:lpstr>PowerPoint Sunusu</vt:lpstr>
      <vt:lpstr>PowerPoint Sunusu</vt:lpstr>
      <vt:lpstr>PowerPoint Sunusu</vt:lpstr>
      <vt:lpstr>ICD-10-AM</vt:lpstr>
      <vt:lpstr>PowerPoint Sunusu</vt:lpstr>
      <vt:lpstr>ICD - 10- AM KODLARININ YAPISI</vt:lpstr>
      <vt:lpstr>ICD-10- AM  Sınıflama Yapısı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Diğer ve tanımlanmamış kodlar  (ACS 0013) </vt:lpstr>
      <vt:lpstr>PowerPoint Sunusu</vt:lpstr>
      <vt:lpstr>PowerPoint Sunusu</vt:lpstr>
      <vt:lpstr>PowerPoint Sunusu</vt:lpstr>
      <vt:lpstr>PowerPoint Sunusu</vt:lpstr>
      <vt:lpstr>PowerPoint Sunusu</vt:lpstr>
      <vt:lpstr>PowerPoint Sunusu</vt:lpstr>
      <vt:lpstr>Tabular Liste Kullanımında Kurallar</vt:lpstr>
      <vt:lpstr>PowerPoint Sunusu</vt:lpstr>
      <vt:lpstr>Tabular Liste Kullanımında Kurallar </vt:lpstr>
      <vt:lpstr>Tabular Liste Kullanımında   Sözcükler ve Kısaltmalar</vt:lpstr>
      <vt:lpstr>PowerPoint Sunusu</vt:lpstr>
      <vt:lpstr>PowerPoint Sunusu</vt:lpstr>
      <vt:lpstr>PowerPoint Sunusu</vt:lpstr>
      <vt:lpstr>Hastalıkların Alfabetik İndeksi</vt:lpstr>
      <vt:lpstr>PowerPoint Sunusu</vt:lpstr>
      <vt:lpstr>Alfabetik İndeks Kullanımında Kurallar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Eponimler </vt:lpstr>
      <vt:lpstr>PowerPoint Sunusu</vt:lpstr>
      <vt:lpstr> </vt:lpstr>
      <vt:lpstr>PowerPoint Sunusu</vt:lpstr>
      <vt:lpstr>Temel kodlama kuralları</vt:lpstr>
      <vt:lpstr>Çoklu Kodlama (ACS 0027)</vt:lpstr>
      <vt:lpstr>Çoklu kodlama (ACS 0027)</vt:lpstr>
      <vt:lpstr>Etiyoloji ve Bulgu   ‘Hançer ve Yıldız’ Sistemi (ACS 027)</vt:lpstr>
      <vt:lpstr>Örnek: Gonokkokal epididimit ‘in kodlanmasına bakacak olursak:</vt:lpstr>
      <vt:lpstr>PowerPoint Sunusu</vt:lpstr>
      <vt:lpstr>Çift Kodlama  ( ACS 0025)</vt:lpstr>
      <vt:lpstr>Sekel ( ACS 0008)</vt:lpstr>
      <vt:lpstr>PowerPoint Sunusu</vt:lpstr>
      <vt:lpstr>PowerPoint Sunusu</vt:lpstr>
      <vt:lpstr>PowerPoint Sunusu</vt:lpstr>
      <vt:lpstr>Anestezi -  ACS 0031</vt:lpstr>
      <vt:lpstr>ASA Skorlaması ve Aciliyet Kodlaması</vt:lpstr>
      <vt:lpstr>      Örnekler:</vt:lpstr>
      <vt:lpstr>İşlem sonrası analjezi [1912]</vt:lpstr>
      <vt:lpstr>PowerPoint Sunusu</vt:lpstr>
      <vt:lpstr>PowerPoint Sunusu</vt:lpstr>
      <vt:lpstr>PowerPoint Sunusu</vt:lpstr>
      <vt:lpstr>Gerçekleştirilmeyen Cerrahi  Girişim İçin Yatış (0011)</vt:lpstr>
      <vt:lpstr>PowerPoint Sunusu</vt:lpstr>
      <vt:lpstr> Avustralya Sağlık Girişimleri Sınıflaması (Australian Classification of Health Interventions-ACHI) </vt:lpstr>
      <vt:lpstr>PowerPoint Sunusu</vt:lpstr>
      <vt:lpstr>Avustralya Sağlık Girişimleri Sınıflaması  Kod Yapısı</vt:lpstr>
      <vt:lpstr>PowerPoint Sunusu</vt:lpstr>
      <vt:lpstr>Avustralya Sağlık Girişimleri Sınıflaması (ACHI) </vt:lpstr>
      <vt:lpstr>PowerPoint Sunusu</vt:lpstr>
      <vt:lpstr>PowerPoint Sunusu</vt:lpstr>
      <vt:lpstr>ACHI Tabular Liste Kullanım Kuralları (ACS 0041)</vt:lpstr>
      <vt:lpstr>PowerPoint Sunusu</vt:lpstr>
      <vt:lpstr>PowerPoint Sunusu</vt:lpstr>
      <vt:lpstr>ACHI Kodlama Süreci</vt:lpstr>
      <vt:lpstr>İşlemler İçin Genel Kodlama Kuralları (ACS 0016)</vt:lpstr>
      <vt:lpstr> Kodlanmayan İşlemler </vt:lpstr>
      <vt:lpstr>                 </vt:lpstr>
      <vt:lpstr>PowerPoint Sunusu</vt:lpstr>
      <vt:lpstr>Unutmayın!!!</vt:lpstr>
      <vt:lpstr>PowerPoint Sunusu</vt:lpstr>
      <vt:lpstr>PowerPoint Sunusu</vt:lpstr>
      <vt:lpstr>Çoklu /İki Taraflı İşlemler   (ACS 0020)</vt:lpstr>
      <vt:lpstr>       İstisnalar: </vt:lpstr>
      <vt:lpstr>PowerPoint Sunusu</vt:lpstr>
      <vt:lpstr>Laparoskopik/artroskopik/ endoskopik cerrahi ( ACS 0023)</vt:lpstr>
      <vt:lpstr>Tamamlanmayan veya Kesintiye Uğrayan İşlem</vt:lpstr>
      <vt:lpstr>PowerPoint Sunusu</vt:lpstr>
      <vt:lpstr>Büyüklük, Zaman veya Lezyon Sayısı Temelinde Ayırt Edilen İşlemler(ACS 0038)</vt:lpstr>
      <vt:lpstr>PowerPoint Sunusu</vt:lpstr>
      <vt:lpstr>Birleşik Sağlık Girişimleri  (ACS 0032)</vt:lpstr>
      <vt:lpstr>PowerPoint Sunusu</vt:lpstr>
      <vt:lpstr>PowerPoint Sunusu</vt:lpstr>
      <vt:lpstr>PowerPoint Sunusu</vt:lpstr>
      <vt:lpstr>ICD-10-AM – Cilt 5 için Avustralya Kodlama Standartları </vt:lpstr>
      <vt:lpstr>Temel Tanı-ek Tanı Ayrımı</vt:lpstr>
      <vt:lpstr>Temel Tanı – (ACS 0001)</vt:lpstr>
      <vt:lpstr>PowerPoint Sunusu</vt:lpstr>
      <vt:lpstr>PowerPoint Sunusu</vt:lpstr>
      <vt:lpstr>PowerPoint Sunusu</vt:lpstr>
      <vt:lpstr>PowerPoint Sunusu</vt:lpstr>
      <vt:lpstr>Kronik Üzerine Akut Durumlar</vt:lpstr>
      <vt:lpstr>Ek Tanı (ACS 002)</vt:lpstr>
      <vt:lpstr>PowerPoint Sunusu</vt:lpstr>
      <vt:lpstr>PowerPoint Sunusu</vt:lpstr>
      <vt:lpstr>PowerPoint Sunusu</vt:lpstr>
      <vt:lpstr> Aşağıdaki durumlarda ek tanı kriterleri yerine getirilmese de mutlaka kodlanmalıdır!!! </vt:lpstr>
      <vt:lpstr>Kodların Sıralanması</vt:lpstr>
      <vt:lpstr>Tıbbi Kayıtlardan Kodlama</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TEŞHİSLE İLİŞKİLİ GRUPLAR (DRG)</dc:title>
  <dc:creator>TIG</dc:creator>
  <cp:lastModifiedBy>Zeynep Köksal</cp:lastModifiedBy>
  <cp:revision>241</cp:revision>
  <dcterms:created xsi:type="dcterms:W3CDTF">2011-02-22T13:25:23Z</dcterms:created>
  <dcterms:modified xsi:type="dcterms:W3CDTF">2018-03-07T15:03:27Z</dcterms:modified>
</cp:coreProperties>
</file>