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3960" r:id="rId2"/>
  </p:sldMasterIdLst>
  <p:notesMasterIdLst>
    <p:notesMasterId r:id="rId35"/>
  </p:notesMasterIdLst>
  <p:sldIdLst>
    <p:sldId id="407" r:id="rId3"/>
    <p:sldId id="523" r:id="rId4"/>
    <p:sldId id="452" r:id="rId5"/>
    <p:sldId id="521" r:id="rId6"/>
    <p:sldId id="411" r:id="rId7"/>
    <p:sldId id="524" r:id="rId8"/>
    <p:sldId id="413" r:id="rId9"/>
    <p:sldId id="416" r:id="rId10"/>
    <p:sldId id="417" r:id="rId11"/>
    <p:sldId id="525" r:id="rId12"/>
    <p:sldId id="526" r:id="rId13"/>
    <p:sldId id="527" r:id="rId14"/>
    <p:sldId id="415" r:id="rId15"/>
    <p:sldId id="508" r:id="rId16"/>
    <p:sldId id="528" r:id="rId17"/>
    <p:sldId id="530" r:id="rId18"/>
    <p:sldId id="537" r:id="rId19"/>
    <p:sldId id="529" r:id="rId20"/>
    <p:sldId id="531" r:id="rId21"/>
    <p:sldId id="532" r:id="rId22"/>
    <p:sldId id="533" r:id="rId23"/>
    <p:sldId id="534" r:id="rId24"/>
    <p:sldId id="535" r:id="rId25"/>
    <p:sldId id="536" r:id="rId26"/>
    <p:sldId id="539" r:id="rId27"/>
    <p:sldId id="540" r:id="rId28"/>
    <p:sldId id="541" r:id="rId29"/>
    <p:sldId id="544" r:id="rId30"/>
    <p:sldId id="543" r:id="rId31"/>
    <p:sldId id="542" r:id="rId32"/>
    <p:sldId id="545" r:id="rId33"/>
    <p:sldId id="538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D2D"/>
    <a:srgbClr val="000000"/>
    <a:srgbClr val="FB3F3F"/>
    <a:srgbClr val="F7A143"/>
    <a:srgbClr val="EE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6" autoAdjust="0"/>
    <p:restoredTop sz="94737" autoAdjust="0"/>
  </p:normalViewPr>
  <p:slideViewPr>
    <p:cSldViewPr>
      <p:cViewPr varScale="1">
        <p:scale>
          <a:sx n="70" d="100"/>
          <a:sy n="70" d="100"/>
        </p:scale>
        <p:origin x="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5245BEA-6439-4213-80F0-296698FC2B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49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BDCA-5E1E-4812-8B29-897445BCE342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7876-02B5-4C8C-82DE-3FE6EF02C8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C0030-4B3F-4D13-838F-7BFE0527C58C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F05A-C7AD-48EE-A518-D18234824E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D1B0-D4BA-4B74-8E2E-387F2F45DC4E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3242-E211-4371-80AB-D1E46C93D4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C820B-9EEF-4B09-AD57-FD87433DBEA4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CD10-5E38-449E-BDE9-806987DBCA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C20C-C34F-472C-9638-8299C5841EC1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ADEE8-0C71-4E41-AD92-F49BA74D79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2247-0255-4474-B383-04285DAB048B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93F9-FED7-4574-AD64-27ED9884E5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Başlık, 2 İçeri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29C4-E6F6-4D02-9881-D6EDDC59A8F8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B1DEB-9BDC-4C84-80D9-86A155B6D2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7CD89-E50D-4D0D-8CC1-08D629303B0F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F6F1-CFFC-4439-B421-66AE952BA6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6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88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8C5D-338A-4088-84DF-383057C7D626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1A96-0B72-42F8-BFE9-351E0FE401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20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5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85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35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3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92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3D68-4512-4589-A010-4E202CE0A177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2F57-74D8-4EA4-B599-B0E87FA529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7575-F6CB-4382-9C83-A0ABA8AA7720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C529-3873-40B1-B731-77EB2A4525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A4D0-801F-410C-B1D9-FF2D4D5FE9C0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E92D-2902-4656-934B-824BA0732A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0732-CD81-418E-B168-DEC947A3407A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319B-D527-4AA2-A74B-9A07DB2E9F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6595-4645-47D3-8227-B93002750AD5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FDB0-14A1-494B-BBB2-1F33B3B4FD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EE4F-1522-4680-BAFF-DEC481957051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F452-9F07-4649-9CD9-1EA3DE7865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08DD-8D12-4F9B-9EEF-2AD3AD88D540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7C80-CBC1-40C6-B90F-57F763E51E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48734DB9-3B3D-404E-81B9-A9E9CAF3A21A}" type="datetime1">
              <a:rPr lang="tr-TR"/>
              <a:pPr>
                <a:defRPr/>
              </a:pPr>
              <a:t>7.9.2020</a:t>
            </a:fld>
            <a:endParaRPr lang="tr-T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CBDB341-1160-4407-B455-F864DBDE92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7.9.2020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9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7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9329F-1F5A-4029-A49B-4FCEEAD2617F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dirty="0" smtClean="0">
                <a:solidFill>
                  <a:srgbClr val="FB2D2D"/>
                </a:solidFill>
              </a:rPr>
              <a:t>   </a:t>
            </a:r>
            <a:r>
              <a:rPr lang="tr-TR" sz="3200" dirty="0" err="1" smtClean="0">
                <a:solidFill>
                  <a:srgbClr val="FB2D2D"/>
                </a:solidFill>
                <a:latin typeface="Comic Sans MS" panose="030F0702030302020204" pitchFamily="66" charset="0"/>
              </a:rPr>
              <a:t>Sarkopeni</a:t>
            </a:r>
            <a:endParaRPr lang="tr-TR" sz="3200" dirty="0" smtClean="0">
              <a:solidFill>
                <a:srgbClr val="FB2D2D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5255914"/>
          </a:xfrm>
        </p:spPr>
        <p:txBody>
          <a:bodyPr/>
          <a:lstStyle/>
          <a:p>
            <a:pPr eaLnBrk="1" hangingPunct="1"/>
            <a:r>
              <a:rPr lang="tr-TR" sz="1800" dirty="0" smtClean="0">
                <a:latin typeface="Comic Sans MS" panose="030F0702030302020204" pitchFamily="66" charset="0"/>
              </a:rPr>
              <a:t>Yunanca bir terim olan </a:t>
            </a:r>
            <a:r>
              <a:rPr lang="tr-TR" sz="1800" dirty="0" err="1" smtClean="0">
                <a:latin typeface="Comic Sans MS" panose="030F0702030302020204" pitchFamily="66" charset="0"/>
              </a:rPr>
              <a:t>sarkopeni</a:t>
            </a:r>
            <a:r>
              <a:rPr lang="tr-TR" sz="1800" dirty="0" smtClean="0"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     “</a:t>
            </a:r>
            <a:r>
              <a:rPr lang="tr-TR" sz="1800" dirty="0" err="1" smtClean="0">
                <a:latin typeface="Comic Sans MS" panose="030F0702030302020204" pitchFamily="66" charset="0"/>
              </a:rPr>
              <a:t>sarx</a:t>
            </a:r>
            <a:r>
              <a:rPr lang="tr-TR" sz="1800" dirty="0" smtClean="0">
                <a:latin typeface="Comic Sans MS" panose="030F0702030302020204" pitchFamily="66" charset="0"/>
              </a:rPr>
              <a:t> (kas)” ve “</a:t>
            </a:r>
            <a:r>
              <a:rPr lang="tr-TR" sz="1800" dirty="0" err="1" smtClean="0">
                <a:latin typeface="Comic Sans MS" panose="030F0702030302020204" pitchFamily="66" charset="0"/>
              </a:rPr>
              <a:t>penia</a:t>
            </a:r>
            <a:r>
              <a:rPr lang="tr-TR" sz="1800" dirty="0" smtClean="0">
                <a:latin typeface="Comic Sans MS" panose="030F0702030302020204" pitchFamily="66" charset="0"/>
              </a:rPr>
              <a:t> (kayıp)” kelimelerinin birleşiminden oluşur. 1988’de </a:t>
            </a:r>
            <a:r>
              <a:rPr lang="tr-TR" sz="1800" dirty="0" err="1" smtClean="0">
                <a:latin typeface="Comic Sans MS" panose="030F0702030302020204" pitchFamily="66" charset="0"/>
              </a:rPr>
              <a:t>Irwin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Rosenberg</a:t>
            </a:r>
            <a:r>
              <a:rPr lang="tr-TR" sz="1800" dirty="0" smtClean="0">
                <a:latin typeface="Comic Sans MS" panose="030F0702030302020204" pitchFamily="66" charset="0"/>
              </a:rPr>
              <a:t> tarafından tanımlandı.</a:t>
            </a:r>
          </a:p>
          <a:p>
            <a:pPr eaLnBrk="1" hangingPunct="1">
              <a:buFontTx/>
              <a:buNone/>
            </a:pPr>
            <a:endParaRPr lang="tr-TR" sz="18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sz="1800" dirty="0" err="1" smtClean="0">
                <a:latin typeface="Comic Sans MS" panose="030F0702030302020204" pitchFamily="66" charset="0"/>
              </a:rPr>
              <a:t>Sarkopeni</a:t>
            </a:r>
            <a:r>
              <a:rPr lang="tr-TR" sz="1800" dirty="0" smtClean="0">
                <a:latin typeface="Comic Sans MS" panose="030F0702030302020204" pitchFamily="66" charset="0"/>
              </a:rPr>
              <a:t> kas kitlesi, kas gücü ve fonksiyonunda ilerleyici </a:t>
            </a:r>
            <a:r>
              <a:rPr lang="tr-TR" sz="1800" dirty="0" err="1" smtClean="0">
                <a:latin typeface="Comic Sans MS" panose="030F0702030302020204" pitchFamily="66" charset="0"/>
              </a:rPr>
              <a:t>jeneralize</a:t>
            </a:r>
            <a:r>
              <a:rPr lang="tr-TR" sz="1800" dirty="0" smtClean="0">
                <a:latin typeface="Comic Sans MS" panose="030F0702030302020204" pitchFamily="66" charset="0"/>
              </a:rPr>
              <a:t> kayıptır.</a:t>
            </a:r>
          </a:p>
          <a:p>
            <a:pPr eaLnBrk="1" hangingPunct="1"/>
            <a:endParaRPr lang="tr-TR" sz="18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sz="1800" dirty="0" err="1" smtClean="0">
                <a:latin typeface="Comic Sans MS" panose="030F0702030302020204" pitchFamily="66" charset="0"/>
              </a:rPr>
              <a:t>Sarkopeni</a:t>
            </a:r>
            <a:r>
              <a:rPr lang="tr-TR" sz="1800" dirty="0" smtClean="0">
                <a:latin typeface="Comic Sans MS" panose="030F0702030302020204" pitchFamily="66" charset="0"/>
              </a:rPr>
              <a:t> </a:t>
            </a:r>
            <a:r>
              <a:rPr lang="tr-TR" sz="1800" dirty="0" err="1" smtClean="0">
                <a:latin typeface="Comic Sans MS" panose="030F0702030302020204" pitchFamily="66" charset="0"/>
              </a:rPr>
              <a:t>prevalansı</a:t>
            </a:r>
            <a:r>
              <a:rPr lang="tr-TR" sz="1800" dirty="0" smtClean="0">
                <a:latin typeface="Comic Sans MS" panose="030F0702030302020204" pitchFamily="66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    Erkeklerde %14-53</a:t>
            </a:r>
          </a:p>
          <a:p>
            <a:pPr eaLnBrk="1" hangingPunct="1">
              <a:buFontTx/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    Kadınlarda %23-43  </a:t>
            </a:r>
          </a:p>
          <a:p>
            <a:pPr eaLnBrk="1" hangingPunct="1">
              <a:buFontTx/>
              <a:buNone/>
            </a:pPr>
            <a:endParaRPr lang="tr-TR" sz="180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    Yaş artıkça </a:t>
            </a:r>
            <a:r>
              <a:rPr lang="tr-TR" sz="1800" dirty="0" err="1" smtClean="0">
                <a:latin typeface="Comic Sans MS" panose="030F0702030302020204" pitchFamily="66" charset="0"/>
              </a:rPr>
              <a:t>prevalans</a:t>
            </a:r>
            <a:r>
              <a:rPr lang="tr-TR" sz="1800" dirty="0" smtClean="0">
                <a:latin typeface="Comic Sans MS" panose="030F0702030302020204" pitchFamily="66" charset="0"/>
              </a:rPr>
              <a:t> artar.</a:t>
            </a:r>
          </a:p>
          <a:p>
            <a:pPr eaLnBrk="1" hangingPunct="1">
              <a:buFontTx/>
              <a:buNone/>
            </a:pPr>
            <a:r>
              <a:rPr lang="tr-TR" sz="1800" dirty="0" smtClean="0">
                <a:latin typeface="Comic Sans MS" panose="030F0702030302020204" pitchFamily="66" charset="0"/>
              </a:rPr>
              <a:t>   ( </a:t>
            </a:r>
            <a:r>
              <a:rPr lang="tr-TR" sz="1800" dirty="0" err="1" smtClean="0">
                <a:latin typeface="Comic Sans MS" panose="030F0702030302020204" pitchFamily="66" charset="0"/>
              </a:rPr>
              <a:t>özl</a:t>
            </a:r>
            <a:r>
              <a:rPr lang="tr-TR" sz="1800" dirty="0" smtClean="0">
                <a:latin typeface="Comic Sans MS" panose="030F0702030302020204" pitchFamily="66" charset="0"/>
              </a:rPr>
              <a:t>. 80 yaş üzeri)</a:t>
            </a:r>
          </a:p>
        </p:txBody>
      </p:sp>
      <p:pic>
        <p:nvPicPr>
          <p:cNvPr id="47109" name="Picture 7" descr="SARCOPENIA+3+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412875"/>
            <a:ext cx="3135312" cy="2447925"/>
          </a:xfrm>
          <a:noFill/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27538"/>
            <a:ext cx="3529012" cy="1162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smtClean="0"/>
              <a:t>EWGSOP yaşlılar için sarkopeni algoritması(2018)</a:t>
            </a:r>
          </a:p>
        </p:txBody>
      </p:sp>
      <p:sp>
        <p:nvSpPr>
          <p:cNvPr id="6041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C40EF-2550-4ED9-AFFC-9CCFACA3A612}" type="slidenum">
              <a:rPr lang="tr-TR" smtClean="0"/>
              <a:pPr/>
              <a:t>10</a:t>
            </a:fld>
            <a:endParaRPr lang="tr-TR" smtClean="0"/>
          </a:p>
        </p:txBody>
      </p:sp>
      <p:pic>
        <p:nvPicPr>
          <p:cNvPr id="60420" name="Picture 3" descr="I:\sarkopeni algorit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00200"/>
            <a:ext cx="77057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1600" smtClean="0"/>
          </a:p>
        </p:txBody>
      </p:sp>
      <p:sp>
        <p:nvSpPr>
          <p:cNvPr id="6144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BA6EC4-C299-4627-B6C1-1A250547EF57}" type="slidenum">
              <a:rPr lang="tr-TR" smtClean="0"/>
              <a:pPr/>
              <a:t>11</a:t>
            </a:fld>
            <a:endParaRPr lang="tr-TR" smtClean="0"/>
          </a:p>
        </p:txBody>
      </p:sp>
      <p:pic>
        <p:nvPicPr>
          <p:cNvPr id="61444" name="Picture 2" descr="I:\SARC-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9"/>
            <a:ext cx="9144000" cy="5976664"/>
          </a:xfrm>
          <a:noFill/>
        </p:spPr>
      </p:pic>
      <p:sp>
        <p:nvSpPr>
          <p:cNvPr id="61445" name="5 Dikdörtgen"/>
          <p:cNvSpPr>
            <a:spLocks noChangeArrowheads="1"/>
          </p:cNvSpPr>
          <p:nvPr/>
        </p:nvSpPr>
        <p:spPr bwMode="auto">
          <a:xfrm>
            <a:off x="2123728" y="6160184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Sarkopeni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: Skor≥4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246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C8EE04-0375-4E00-A023-2785A3AA3E69}" type="slidenum">
              <a:rPr lang="tr-TR" smtClean="0"/>
              <a:pPr/>
              <a:t>12</a:t>
            </a:fld>
            <a:endParaRPr lang="tr-TR" smtClean="0"/>
          </a:p>
        </p:txBody>
      </p:sp>
      <p:pic>
        <p:nvPicPr>
          <p:cNvPr id="62468" name="Picture 2" descr="I:\sarkopeni kesme değerle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6925"/>
          </a:xfrm>
          <a:noFill/>
        </p:spPr>
      </p:pic>
      <p:sp>
        <p:nvSpPr>
          <p:cNvPr id="62469" name="5 Dikdörtgen"/>
          <p:cNvSpPr>
            <a:spLocks noChangeArrowheads="1"/>
          </p:cNvSpPr>
          <p:nvPr/>
        </p:nvSpPr>
        <p:spPr bwMode="auto">
          <a:xfrm>
            <a:off x="2051720" y="6167438"/>
            <a:ext cx="6635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Age and Ageing 2018; 0: </a:t>
            </a:r>
            <a:r>
              <a:rPr lang="en-US" i="1" dirty="0" smtClean="0">
                <a:latin typeface="Comic Sans MS" panose="030F0702030302020204" pitchFamily="66" charset="0"/>
              </a:rPr>
              <a:t>1–16doi:10.1093/ageing/afy169</a:t>
            </a:r>
            <a:endParaRPr lang="tr-TR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2C792-6AB0-4324-A095-49DD5EE381AE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rgbClr val="FB2D2D"/>
                </a:solidFill>
              </a:rPr>
              <a:t>  </a:t>
            </a:r>
            <a:r>
              <a:rPr lang="tr-TR" sz="3200" dirty="0" smtClean="0">
                <a:solidFill>
                  <a:srgbClr val="FB2D2D"/>
                </a:solidFill>
                <a:latin typeface="Comic Sans MS" panose="030F0702030302020204" pitchFamily="66" charset="0"/>
              </a:rPr>
              <a:t>Tedavi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2000" dirty="0" smtClean="0"/>
              <a:t>    « </a:t>
            </a:r>
            <a:r>
              <a:rPr lang="tr-TR" sz="2000" b="1" dirty="0" smtClean="0">
                <a:latin typeface="Comic Sans MS" panose="030F0702030302020204" pitchFamily="66" charset="0"/>
              </a:rPr>
              <a:t>En önemli tedavi yaklaşımı egzersiz uygulamaları ve </a:t>
            </a:r>
            <a:r>
              <a:rPr lang="tr-TR" sz="2000" b="1" dirty="0" err="1" smtClean="0">
                <a:latin typeface="Comic Sans MS" panose="030F0702030302020204" pitchFamily="66" charset="0"/>
              </a:rPr>
              <a:t>nütrisyonel</a:t>
            </a:r>
            <a:r>
              <a:rPr lang="tr-TR" sz="2000" b="1" dirty="0" smtClean="0">
                <a:latin typeface="Comic Sans MS" panose="030F0702030302020204" pitchFamily="66" charset="0"/>
              </a:rPr>
              <a:t> durumun düzeltilmesidir.»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latin typeface="Comic Sans MS" panose="030F0702030302020204" pitchFamily="66" charset="0"/>
              </a:rPr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Hormonal</a:t>
            </a:r>
            <a:r>
              <a:rPr lang="tr-TR" sz="2000" dirty="0" smtClean="0">
                <a:latin typeface="Comic Sans MS" panose="030F0702030302020204" pitchFamily="66" charset="0"/>
              </a:rPr>
              <a:t> tedavi (testosteron, östrojen, büyüme hormonu, </a:t>
            </a:r>
            <a:r>
              <a:rPr lang="tr-TR" sz="2000" b="1" dirty="0" smtClean="0">
                <a:latin typeface="Comic Sans MS" panose="030F0702030302020204" pitchFamily="66" charset="0"/>
              </a:rPr>
              <a:t>D vitamini</a:t>
            </a:r>
            <a:r>
              <a:rPr lang="tr-TR" sz="2000" dirty="0" smtClean="0">
                <a:latin typeface="Comic Sans MS" panose="030F0702030302020204" pitchFamily="66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Anjiyotensin</a:t>
            </a:r>
            <a:r>
              <a:rPr lang="tr-TR" sz="2000" dirty="0" smtClean="0">
                <a:latin typeface="Comic Sans MS" panose="030F0702030302020204" pitchFamily="66" charset="0"/>
              </a:rPr>
              <a:t> dönüştürücü enzim (ACE) inhibitörleri kullanılabilir.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Beslenme desteğinde protein alımının artırılması önemlidir.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Yaşlıda protein alımının 1.2-1.3 g/kg/güne artırılması gereklidir.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Özellikle zorunlu </a:t>
            </a:r>
            <a:r>
              <a:rPr lang="tr-TR" sz="2000" dirty="0" err="1" smtClean="0">
                <a:latin typeface="Comic Sans MS" panose="030F0702030302020204" pitchFamily="66" charset="0"/>
              </a:rPr>
              <a:t>inaktivite</a:t>
            </a:r>
            <a:r>
              <a:rPr lang="tr-TR" sz="2000" dirty="0" smtClean="0">
                <a:latin typeface="Comic Sans MS" panose="030F0702030302020204" pitchFamily="66" charset="0"/>
              </a:rPr>
              <a:t> dönemlerinde 1.5 g/kg/gün protein alımı önerilmektedir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4515" name="2 İçerik Yer Tutucusu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r>
              <a:rPr lang="tr-TR" sz="2400" smtClean="0"/>
              <a:t>1991-2012 arası 200’e yakın  çalışma taranıyor  65-85 yaş arası 1287 yaşlıyı kapsayan 17 çalışma değerlendiriliyor.</a:t>
            </a:r>
          </a:p>
          <a:p>
            <a:endParaRPr lang="tr-TR" sz="2400" smtClean="0"/>
          </a:p>
          <a:p>
            <a:r>
              <a:rPr lang="tr-TR" sz="2400" smtClean="0"/>
              <a:t>Sonuç: Nütrisyonel destek ile birlikte fiziksel aktivite artışı sarkopeni tedavisinde olumlu etki gösteriyor. </a:t>
            </a:r>
          </a:p>
          <a:p>
            <a:pPr>
              <a:buFontTx/>
              <a:buNone/>
            </a:pPr>
            <a:endParaRPr lang="tr-TR" sz="2400" smtClean="0"/>
          </a:p>
        </p:txBody>
      </p:sp>
      <p:sp>
        <p:nvSpPr>
          <p:cNvPr id="6451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E786D-340A-4FA9-A67C-B7EFBE0DBC92}" type="slidenum">
              <a:rPr lang="tr-TR" smtClean="0"/>
              <a:pPr/>
              <a:t>14</a:t>
            </a:fld>
            <a:endParaRPr lang="tr-TR" smtClean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65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993190">
            <a:off x="1496510" y="2282286"/>
            <a:ext cx="6947853" cy="1887535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KIRILGANLIK</a:t>
            </a:r>
            <a:endParaRPr lang="tr-TR" sz="6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err="1" smtClean="0">
                <a:solidFill>
                  <a:srgbClr val="0070C0"/>
                </a:solidFill>
              </a:rPr>
              <a:t>Prof.Dr</a:t>
            </a:r>
            <a:r>
              <a:rPr lang="tr-TR" b="1" dirty="0" smtClean="0">
                <a:solidFill>
                  <a:srgbClr val="0070C0"/>
                </a:solidFill>
              </a:rPr>
              <a:t>. Sevgi ARAS</a:t>
            </a:r>
          </a:p>
        </p:txBody>
      </p:sp>
    </p:spTree>
    <p:extLst>
      <p:ext uri="{BB962C8B-B14F-4D97-AF65-F5344CB8AC3E}">
        <p14:creationId xmlns:p14="http://schemas.microsoft.com/office/powerpoint/2010/main" val="184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Kırılganlık nedir?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00B0F0"/>
                </a:solidFill>
              </a:rPr>
              <a:t>Yaşlanmadaki </a:t>
            </a:r>
            <a:r>
              <a:rPr lang="tr-TR" b="1" i="1" dirty="0">
                <a:solidFill>
                  <a:srgbClr val="00B0F0"/>
                </a:solidFill>
              </a:rPr>
              <a:t>fizyolojik rezerv azlığı ile ortaya çıkan güçsüzlükle karakterize yetmezlik sürecinde korunmasız ve hassas olma  </a:t>
            </a:r>
            <a:r>
              <a:rPr lang="tr-TR" b="1" i="1" dirty="0" smtClean="0">
                <a:solidFill>
                  <a:srgbClr val="00B0F0"/>
                </a:solidFill>
              </a:rPr>
              <a:t>hali….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00B0F0"/>
                </a:solidFill>
              </a:rPr>
              <a:t>Stres faktörlerine adaptasyonda ve yanıtta zafiyet durumu…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i="1" dirty="0">
              <a:solidFill>
                <a:srgbClr val="00B0F0"/>
              </a:solidFill>
            </a:endParaRP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36" y="3717032"/>
            <a:ext cx="74888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0729" y="-236161"/>
            <a:ext cx="8229600" cy="124239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Her yaşlı aynı değildir:  Hasta odaklı,  bireysel yaklaşım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3097" y="1898194"/>
            <a:ext cx="4040188" cy="639762"/>
          </a:xfrm>
        </p:spPr>
        <p:txBody>
          <a:bodyPr>
            <a:noAutofit/>
          </a:bodyPr>
          <a:lstStyle/>
          <a:p>
            <a:r>
              <a:rPr lang="tr-T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Streslere, hastalıklara daha dayanıklı ve önünde daha uzun yıllar olduğu tahmin edilen yaşlı(!!!)</a:t>
            </a:r>
            <a:endParaRPr lang="tr-T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" y="2544183"/>
            <a:ext cx="3496258" cy="432048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05529" y="1822573"/>
            <a:ext cx="4041775" cy="639762"/>
          </a:xfrm>
        </p:spPr>
        <p:txBody>
          <a:bodyPr>
            <a:noAutofit/>
          </a:bodyPr>
          <a:lstStyle/>
          <a:p>
            <a:r>
              <a:rPr lang="tr-T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Birçok hastalığı olan, çok ilaç kullanan, sık sık hastaneye yatan, ilaç yan etkilerine daha açık ‘kırılgan yaşlı’</a:t>
            </a:r>
            <a:endParaRPr lang="tr-T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28838"/>
            <a:ext cx="3598167" cy="4197185"/>
          </a:xfrm>
        </p:spPr>
      </p:pic>
    </p:spTree>
    <p:extLst>
      <p:ext uri="{BB962C8B-B14F-4D97-AF65-F5344CB8AC3E}">
        <p14:creationId xmlns:p14="http://schemas.microsoft.com/office/powerpoint/2010/main" val="688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556792"/>
            <a:ext cx="34563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Fried’ın</a:t>
            </a:r>
            <a:r>
              <a:rPr lang="tr-TR" b="1" dirty="0" smtClean="0">
                <a:solidFill>
                  <a:srgbClr val="FF0000"/>
                </a:solidFill>
              </a:rPr>
              <a:t> tanısal kriterleri (2001)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sz="4000" b="1" dirty="0" smtClean="0"/>
              <a:t>1</a:t>
            </a:r>
            <a:r>
              <a:rPr lang="en-US" sz="4000" b="1" dirty="0"/>
              <a:t>) </a:t>
            </a:r>
            <a:r>
              <a:rPr lang="tr-TR" sz="4000" b="1" dirty="0" smtClean="0"/>
              <a:t>İştahsızlığın eşlik ettiği  kilo kaybı: 1 yıl içindeki istemsiz </a:t>
            </a:r>
            <a:r>
              <a:rPr lang="en-US" sz="4000" b="1" dirty="0" smtClean="0"/>
              <a:t>≥</a:t>
            </a:r>
            <a:r>
              <a:rPr lang="en-US" sz="4000" b="1" dirty="0"/>
              <a:t>4.5 kg </a:t>
            </a:r>
            <a:r>
              <a:rPr lang="tr-TR" sz="4000" b="1" dirty="0" smtClean="0"/>
              <a:t>kaybı veya önceki yıla göre vücut ağırlığının </a:t>
            </a:r>
            <a:r>
              <a:rPr lang="en-US" sz="4000" b="1" dirty="0" smtClean="0"/>
              <a:t>≥</a:t>
            </a:r>
            <a:r>
              <a:rPr lang="en-US" sz="4000" b="1" dirty="0"/>
              <a:t>5</a:t>
            </a:r>
            <a:r>
              <a:rPr lang="en-US" sz="4000" b="1" dirty="0" smtClean="0"/>
              <a:t>%</a:t>
            </a:r>
            <a:r>
              <a:rPr lang="tr-TR" sz="4000" b="1" dirty="0" smtClean="0"/>
              <a:t>’inin kaybı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tr-T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Kuvvetsizlik</a:t>
            </a: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tr-T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El sıkma kuvvetinin cinsiyete ve beden kitle indeksine göre belirlenen değerlerin bazalinin%20 ve altında olması</a:t>
            </a:r>
          </a:p>
          <a:p>
            <a:pPr marL="0" indent="0">
              <a:buNone/>
            </a:pPr>
            <a:r>
              <a:rPr lang="tr-TR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tr-T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Yavaşlık</a:t>
            </a: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tr-T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Cinsiyete ve boya göre belirlenmiş 4 metre yürüme hızının azalması</a:t>
            </a: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tr-TR" sz="4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4000" b="1" dirty="0"/>
              <a:t>4</a:t>
            </a:r>
            <a:r>
              <a:rPr lang="en-US" sz="4000" b="1" dirty="0" smtClean="0"/>
              <a:t>) </a:t>
            </a:r>
            <a:r>
              <a:rPr lang="tr-TR" sz="4000" b="1" dirty="0"/>
              <a:t>Dayanıksızlık ve enerjisizlik hali</a:t>
            </a:r>
            <a:r>
              <a:rPr lang="en-US" sz="4000" b="1" dirty="0"/>
              <a:t>:</a:t>
            </a:r>
            <a:r>
              <a:rPr lang="tr-TR" sz="4000" b="1" dirty="0"/>
              <a:t> Yaşlının ifade ettiği sübjektif sıkıntı</a:t>
            </a:r>
            <a:r>
              <a:rPr lang="en-US" sz="4000" b="1" dirty="0"/>
              <a:t> </a:t>
            </a:r>
            <a:r>
              <a:rPr lang="tr-TR" sz="4000" b="1" dirty="0"/>
              <a:t> </a:t>
            </a:r>
            <a:r>
              <a:rPr lang="en-US" sz="4000" b="1" dirty="0"/>
              <a:t>(p</a:t>
            </a:r>
            <a:r>
              <a:rPr lang="tr-TR" sz="4000" b="1" dirty="0"/>
              <a:t>i</a:t>
            </a:r>
            <a:r>
              <a:rPr lang="en-US" sz="4000" b="1" dirty="0"/>
              <a:t>k VO2</a:t>
            </a:r>
            <a:r>
              <a:rPr lang="tr-TR" sz="4000" b="1" dirty="0"/>
              <a:t> tüketme kapasitesinin azalması</a:t>
            </a:r>
            <a:r>
              <a:rPr lang="en-US" sz="4000" b="1" dirty="0" smtClean="0"/>
              <a:t>)</a:t>
            </a:r>
            <a:endParaRPr lang="tr-TR" sz="4000" b="1" dirty="0" smtClean="0"/>
          </a:p>
          <a:p>
            <a:pPr marL="514350" indent="-514350">
              <a:buAutoNum type="arabicParenR" startAt="5"/>
            </a:pPr>
            <a:r>
              <a:rPr lang="tr-TR" sz="4000" b="1" dirty="0" smtClean="0"/>
              <a:t>Haftalık yaptığı  fiziksel aktivitelerde azalma(</a:t>
            </a:r>
            <a:r>
              <a:rPr lang="tr-TR" sz="4000" b="1" dirty="0"/>
              <a:t>Erkeklerde haftada </a:t>
            </a:r>
            <a:r>
              <a:rPr lang="tr-TR" sz="4000" b="1" dirty="0" smtClean="0"/>
              <a:t>&lt;383 </a:t>
            </a:r>
            <a:r>
              <a:rPr lang="tr-TR" sz="4000" b="1" dirty="0" err="1" smtClean="0"/>
              <a:t>kkcal</a:t>
            </a:r>
            <a:r>
              <a:rPr lang="tr-TR" sz="4000" b="1" dirty="0" smtClean="0"/>
              <a:t>, kadınlarda &lt;270 </a:t>
            </a:r>
            <a:r>
              <a:rPr lang="tr-TR" sz="4000" b="1" dirty="0" err="1" smtClean="0"/>
              <a:t>kkcal</a:t>
            </a:r>
            <a:r>
              <a:rPr lang="tr-TR" sz="4000" b="1" dirty="0" smtClean="0"/>
              <a:t>)</a:t>
            </a:r>
          </a:p>
          <a:p>
            <a:pPr marL="0" indent="0">
              <a:buNone/>
            </a:pPr>
            <a:r>
              <a:rPr lang="tr-TR" sz="4000" b="1" i="1" dirty="0">
                <a:solidFill>
                  <a:srgbClr val="00B050"/>
                </a:solidFill>
              </a:rPr>
              <a:t> </a:t>
            </a:r>
            <a:r>
              <a:rPr lang="tr-TR" sz="4000" b="1" i="1" dirty="0" smtClean="0">
                <a:solidFill>
                  <a:srgbClr val="00B050"/>
                </a:solidFill>
              </a:rPr>
              <a:t>                        </a:t>
            </a:r>
            <a:r>
              <a:rPr lang="en-US" sz="4000" b="1" i="1" dirty="0" smtClean="0">
                <a:solidFill>
                  <a:srgbClr val="00B050"/>
                </a:solidFill>
              </a:rPr>
              <a:t>≥</a:t>
            </a:r>
            <a:r>
              <a:rPr lang="en-US" sz="4000" b="1" i="1" dirty="0">
                <a:solidFill>
                  <a:srgbClr val="00B050"/>
                </a:solidFill>
              </a:rPr>
              <a:t>3 frail, 1-2 </a:t>
            </a:r>
            <a:r>
              <a:rPr lang="en-US" sz="4000" b="1" i="1" dirty="0" err="1">
                <a:solidFill>
                  <a:srgbClr val="00B050"/>
                </a:solidFill>
              </a:rPr>
              <a:t>prefrail</a:t>
            </a:r>
            <a:r>
              <a:rPr lang="en-US" sz="4000" b="1" i="1" dirty="0">
                <a:solidFill>
                  <a:srgbClr val="00B050"/>
                </a:solidFill>
              </a:rPr>
              <a:t>, 0 robust</a:t>
            </a:r>
            <a:endParaRPr lang="tr-TR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[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European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Working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Group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</a:t>
            </a:r>
            <a:b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Sarcopenia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Older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People (EWGSOP-2)] 2018</a:t>
            </a:r>
            <a:endParaRPr lang="tr-T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9155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C463B8-C517-4816-A9F5-68B757A6ED09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4" name="3 Dikdörtgen"/>
          <p:cNvSpPr/>
          <p:nvPr/>
        </p:nvSpPr>
        <p:spPr>
          <a:xfrm>
            <a:off x="395288" y="2413000"/>
            <a:ext cx="8424862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sz="2000" dirty="0"/>
          </a:p>
          <a:p>
            <a:pPr>
              <a:defRPr/>
            </a:pPr>
            <a:r>
              <a:rPr lang="tr-TR" sz="2000" dirty="0" err="1">
                <a:latin typeface="Comic Sans MS" panose="030F0702030302020204" pitchFamily="66" charset="0"/>
              </a:rPr>
              <a:t>Sarkopeni</a:t>
            </a:r>
            <a:r>
              <a:rPr lang="tr-TR" sz="2000" dirty="0">
                <a:latin typeface="Comic Sans MS" panose="030F0702030302020204" pitchFamily="66" charset="0"/>
              </a:rPr>
              <a:t>, düşme, kırık, fiziksel yetersizlik ve ölüm gibi olumsuz</a:t>
            </a:r>
          </a:p>
          <a:p>
            <a:pPr>
              <a:defRPr/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000" dirty="0">
                <a:latin typeface="Comic Sans MS" panose="030F0702030302020204" pitchFamily="66" charset="0"/>
              </a:rPr>
              <a:t>durumlarla ilişkili </a:t>
            </a:r>
            <a:r>
              <a:rPr lang="tr-TR" sz="2000" dirty="0" err="1">
                <a:latin typeface="Comic Sans MS" panose="030F0702030302020204" pitchFamily="66" charset="0"/>
              </a:rPr>
              <a:t>progresif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latin typeface="Comic Sans MS" panose="030F0702030302020204" pitchFamily="66" charset="0"/>
              </a:rPr>
              <a:t>jeneralize</a:t>
            </a:r>
            <a:r>
              <a:rPr lang="tr-TR" sz="2000" dirty="0">
                <a:latin typeface="Comic Sans MS" panose="030F0702030302020204" pitchFamily="66" charset="0"/>
              </a:rPr>
              <a:t> iskelet kası hastalığıdır. </a:t>
            </a:r>
          </a:p>
          <a:p>
            <a:pPr>
              <a:defRPr/>
            </a:pPr>
            <a:endParaRPr lang="tr-TR" sz="2000" dirty="0"/>
          </a:p>
        </p:txBody>
      </p:sp>
      <p:sp>
        <p:nvSpPr>
          <p:cNvPr id="49157" name="4 Dikdörtgen"/>
          <p:cNvSpPr>
            <a:spLocks noChangeArrowheads="1"/>
          </p:cNvSpPr>
          <p:nvPr/>
        </p:nvSpPr>
        <p:spPr bwMode="auto">
          <a:xfrm>
            <a:off x="3744913" y="58785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Age and Ageing 2018; 0: 1–16 </a:t>
            </a:r>
            <a:r>
              <a:rPr lang="en-US" i="1" dirty="0" err="1">
                <a:latin typeface="Comic Sans MS" panose="030F0702030302020204" pitchFamily="66" charset="0"/>
              </a:rPr>
              <a:t>doi</a:t>
            </a:r>
            <a:r>
              <a:rPr lang="en-US" i="1" dirty="0">
                <a:latin typeface="Comic Sans MS" panose="030F0702030302020204" pitchFamily="66" charset="0"/>
              </a:rPr>
              <a:t>: 10.1093/ageing/afy169</a:t>
            </a:r>
            <a:endParaRPr lang="tr-TR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Epidemiyoloji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Tarama aracına göre değişkenlik gösterir</a:t>
            </a:r>
          </a:p>
          <a:p>
            <a:r>
              <a:rPr lang="es-ES" sz="2800" b="1" dirty="0"/>
              <a:t>&gt;65 </a:t>
            </a:r>
            <a:r>
              <a:rPr lang="es-ES" sz="2800" b="1" dirty="0" smtClean="0"/>
              <a:t>popülasyonda</a:t>
            </a:r>
            <a:r>
              <a:rPr lang="tr-TR" sz="2800" b="1" dirty="0" smtClean="0"/>
              <a:t>::::</a:t>
            </a:r>
            <a:r>
              <a:rPr lang="es-ES" sz="2800" b="1" dirty="0" smtClean="0"/>
              <a:t> %</a:t>
            </a:r>
            <a:r>
              <a:rPr lang="tr-TR" sz="2800" b="1" dirty="0" smtClean="0"/>
              <a:t>4-59,( </a:t>
            </a:r>
            <a:r>
              <a:rPr lang="tr-TR" sz="2800" b="1" dirty="0" err="1" smtClean="0"/>
              <a:t>Collard</a:t>
            </a:r>
            <a:r>
              <a:rPr lang="tr-TR" sz="2800" b="1" dirty="0" smtClean="0"/>
              <a:t>  ve ark)</a:t>
            </a:r>
            <a:endParaRPr lang="tr-TR" sz="2800" b="1" dirty="0"/>
          </a:p>
          <a:p>
            <a:r>
              <a:rPr lang="es-ES" sz="2800" b="1" dirty="0" smtClean="0"/>
              <a:t>90-95y</a:t>
            </a:r>
            <a:r>
              <a:rPr lang="tr-TR" sz="2800" b="1" dirty="0" smtClean="0"/>
              <a:t>::::</a:t>
            </a:r>
            <a:r>
              <a:rPr lang="es-ES" sz="2800" b="1" dirty="0" smtClean="0"/>
              <a:t> </a:t>
            </a:r>
            <a:r>
              <a:rPr lang="es-ES" sz="2800" b="1" dirty="0"/>
              <a:t>%24</a:t>
            </a:r>
            <a:r>
              <a:rPr lang="es-ES" sz="2800" b="1" dirty="0" smtClean="0"/>
              <a:t>,</a:t>
            </a:r>
            <a:endParaRPr lang="tr-TR" sz="2800" b="1" dirty="0" smtClean="0"/>
          </a:p>
          <a:p>
            <a:r>
              <a:rPr lang="es-ES" sz="2800" b="1" dirty="0" smtClean="0"/>
              <a:t> </a:t>
            </a:r>
            <a:r>
              <a:rPr lang="es-ES" sz="2800" b="1" dirty="0"/>
              <a:t>&gt;</a:t>
            </a:r>
            <a:r>
              <a:rPr lang="es-ES" sz="2800" b="1" dirty="0" smtClean="0"/>
              <a:t>95</a:t>
            </a:r>
            <a:r>
              <a:rPr lang="tr-TR" sz="2800" b="1" dirty="0" smtClean="0"/>
              <a:t>:::: </a:t>
            </a:r>
            <a:r>
              <a:rPr lang="es-ES" sz="2800" b="1" dirty="0" smtClean="0"/>
              <a:t>%39 </a:t>
            </a:r>
            <a:r>
              <a:rPr lang="tr-TR" sz="2800" b="1" dirty="0" smtClean="0"/>
              <a:t>,</a:t>
            </a:r>
          </a:p>
          <a:p>
            <a:r>
              <a:rPr lang="tr-TR" sz="2800" b="1" dirty="0" smtClean="0"/>
              <a:t>Kadınlarda fazla</a:t>
            </a:r>
          </a:p>
          <a:p>
            <a:r>
              <a:rPr lang="tr-TR" sz="2800" b="1" dirty="0"/>
              <a:t>Ortalama 71.6 yaş , </a:t>
            </a:r>
            <a:r>
              <a:rPr lang="tr-TR" sz="2800" b="1" dirty="0" smtClean="0"/>
              <a:t>toplumda yaşayan 906 kişi </a:t>
            </a:r>
            <a:r>
              <a:rPr lang="tr-TR" sz="2800" b="1" dirty="0" err="1"/>
              <a:t>Modifiye</a:t>
            </a:r>
            <a:r>
              <a:rPr lang="tr-TR" sz="2800" b="1" dirty="0"/>
              <a:t> </a:t>
            </a:r>
            <a:r>
              <a:rPr lang="tr-TR" sz="2800" b="1" dirty="0" err="1"/>
              <a:t>fried</a:t>
            </a:r>
            <a:r>
              <a:rPr lang="tr-TR" sz="2800" b="1" dirty="0"/>
              <a:t> </a:t>
            </a:r>
            <a:r>
              <a:rPr lang="tr-TR" sz="2800" b="1" dirty="0" err="1" smtClean="0"/>
              <a:t>index</a:t>
            </a:r>
            <a:r>
              <a:rPr lang="tr-TR" sz="2800" b="1" dirty="0" smtClean="0"/>
              <a:t> ile  </a:t>
            </a:r>
            <a:r>
              <a:rPr lang="tr-TR" sz="2800" b="1" dirty="0"/>
              <a:t>%</a:t>
            </a:r>
            <a:r>
              <a:rPr lang="tr-TR" sz="2800" b="1" dirty="0" smtClean="0"/>
              <a:t>27.8, FRAİL </a:t>
            </a:r>
            <a:r>
              <a:rPr lang="tr-TR" sz="2800" b="1" dirty="0"/>
              <a:t>ile %</a:t>
            </a:r>
            <a:r>
              <a:rPr lang="tr-TR" sz="2800" b="1" dirty="0" smtClean="0"/>
              <a:t>10 </a:t>
            </a:r>
          </a:p>
          <a:p>
            <a:pPr marL="0" indent="0" algn="ctr">
              <a:buNone/>
            </a:pPr>
            <a:r>
              <a:rPr lang="tr-TR" sz="2800" b="1" i="1" dirty="0" smtClean="0">
                <a:solidFill>
                  <a:srgbClr val="FF0000"/>
                </a:solidFill>
              </a:rPr>
              <a:t>(Akın S.</a:t>
            </a:r>
            <a:r>
              <a:rPr lang="en-US" sz="2800" b="1" i="1" dirty="0" smtClean="0">
                <a:solidFill>
                  <a:srgbClr val="FF0000"/>
                </a:solidFill>
              </a:rPr>
              <a:t>Aging </a:t>
            </a:r>
            <a:r>
              <a:rPr lang="en-US" sz="2800" b="1" i="1" dirty="0" err="1">
                <a:solidFill>
                  <a:srgbClr val="FF0000"/>
                </a:solidFill>
              </a:rPr>
              <a:t>Clin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Exp</a:t>
            </a:r>
            <a:r>
              <a:rPr lang="en-US" sz="2800" b="1" i="1" dirty="0">
                <a:solidFill>
                  <a:srgbClr val="FF0000"/>
                </a:solidFill>
              </a:rPr>
              <a:t> Res. 2015 </a:t>
            </a:r>
            <a:r>
              <a:rPr lang="en-US" sz="2800" b="1" i="1" dirty="0" smtClean="0">
                <a:solidFill>
                  <a:srgbClr val="FF0000"/>
                </a:solidFill>
              </a:rPr>
              <a:t>Oct</a:t>
            </a:r>
            <a:r>
              <a:rPr lang="tr-TR" sz="2800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tr-TR" sz="2800" b="1" dirty="0"/>
              <a:t>Kanser </a:t>
            </a:r>
            <a:r>
              <a:rPr lang="tr-TR" sz="2800" b="1" dirty="0" smtClean="0"/>
              <a:t>hastalarında:::: </a:t>
            </a:r>
            <a:r>
              <a:rPr lang="tr-TR" sz="2800" b="1" dirty="0"/>
              <a:t>% </a:t>
            </a:r>
            <a:r>
              <a:rPr lang="tr-TR" sz="2800" b="1" dirty="0" smtClean="0"/>
              <a:t>43,</a:t>
            </a:r>
          </a:p>
          <a:p>
            <a:r>
              <a:rPr lang="tr-TR" sz="2800" b="1" dirty="0" smtClean="0"/>
              <a:t>Kalp </a:t>
            </a:r>
            <a:r>
              <a:rPr lang="tr-TR" sz="2800" b="1" dirty="0"/>
              <a:t>yetmezliği ve </a:t>
            </a:r>
            <a:r>
              <a:rPr lang="tr-TR" sz="2800" b="1" dirty="0" err="1" smtClean="0"/>
              <a:t>KOAH’da</a:t>
            </a:r>
            <a:r>
              <a:rPr lang="tr-TR" sz="2800" b="1" dirty="0" smtClean="0"/>
              <a:t>::::&gt;%50, </a:t>
            </a:r>
            <a:endParaRPr lang="tr-TR" sz="2800" b="1" i="1" dirty="0"/>
          </a:p>
        </p:txBody>
      </p:sp>
    </p:spTree>
    <p:extLst>
      <p:ext uri="{BB962C8B-B14F-4D97-AF65-F5344CB8AC3E}">
        <p14:creationId xmlns:p14="http://schemas.microsoft.com/office/powerpoint/2010/main" val="1462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Kırılganlık çok boyutludur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912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sz="3000" b="1" dirty="0" smtClean="0">
                <a:solidFill>
                  <a:srgbClr val="FF0000"/>
                </a:solidFill>
              </a:rPr>
              <a:t>Fiziksel</a:t>
            </a:r>
            <a:r>
              <a:rPr lang="tr-TR" sz="3000" b="1" dirty="0" smtClean="0"/>
              <a:t> (%17.3)</a:t>
            </a:r>
            <a:r>
              <a:rPr lang="tr-TR" sz="3000" b="1" dirty="0" smtClean="0">
                <a:sym typeface="Symbol" panose="05050102010706020507" pitchFamily="18" charset="2"/>
              </a:rPr>
              <a:t></a:t>
            </a:r>
            <a:r>
              <a:rPr lang="tr-TR" sz="3000" b="1" dirty="0" smtClean="0"/>
              <a:t> (MCI, </a:t>
            </a:r>
            <a:r>
              <a:rPr lang="tr-TR" sz="3000" b="1" dirty="0" err="1" smtClean="0"/>
              <a:t>Vasküler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demans</a:t>
            </a:r>
            <a:r>
              <a:rPr lang="tr-TR" sz="3000" b="1" dirty="0" smtClean="0"/>
              <a:t>, AD  daha fazla; </a:t>
            </a:r>
            <a:r>
              <a:rPr lang="tr-TR" sz="3000" b="1" dirty="0" err="1" smtClean="0"/>
              <a:t>mikroinfarkt</a:t>
            </a:r>
            <a:r>
              <a:rPr lang="tr-TR" sz="3000" b="1" dirty="0" smtClean="0"/>
              <a:t> sayısı fazla)</a:t>
            </a:r>
          </a:p>
          <a:p>
            <a:r>
              <a:rPr lang="tr-TR" sz="3000" b="1" dirty="0" smtClean="0">
                <a:solidFill>
                  <a:srgbClr val="FF0000"/>
                </a:solidFill>
              </a:rPr>
              <a:t>Kognitif </a:t>
            </a:r>
          </a:p>
          <a:p>
            <a:r>
              <a:rPr lang="tr-TR" sz="3000" b="1" dirty="0" smtClean="0">
                <a:solidFill>
                  <a:srgbClr val="FF0000"/>
                </a:solidFill>
              </a:rPr>
              <a:t>Psikolojik</a:t>
            </a:r>
            <a:r>
              <a:rPr lang="tr-TR" sz="3000" b="1" dirty="0" smtClean="0"/>
              <a:t>(%20.2)</a:t>
            </a:r>
            <a:r>
              <a:rPr lang="tr-TR" sz="3000" b="1" dirty="0" smtClean="0">
                <a:sym typeface="Symbol" panose="05050102010706020507" pitchFamily="18" charset="2"/>
              </a:rPr>
              <a:t></a:t>
            </a:r>
            <a:endParaRPr lang="tr-TR" sz="3000" b="1" dirty="0" smtClean="0"/>
          </a:p>
          <a:p>
            <a:r>
              <a:rPr lang="tr-TR" sz="3000" b="1" dirty="0" smtClean="0">
                <a:solidFill>
                  <a:srgbClr val="FF0000"/>
                </a:solidFill>
              </a:rPr>
              <a:t>Sosyal</a:t>
            </a:r>
            <a:r>
              <a:rPr lang="tr-TR" sz="3000" b="1" dirty="0" smtClean="0"/>
              <a:t> (%8.9)</a:t>
            </a:r>
            <a:r>
              <a:rPr lang="tr-TR" sz="3000" b="1" dirty="0" smtClean="0">
                <a:sym typeface="Symbol" panose="05050102010706020507" pitchFamily="18" charset="2"/>
              </a:rPr>
              <a:t>  ……….</a:t>
            </a:r>
            <a:r>
              <a:rPr lang="tr-TR" sz="3000" b="1" dirty="0" smtClean="0"/>
              <a:t>(</a:t>
            </a:r>
            <a:r>
              <a:rPr lang="tr-TR" sz="3000" b="1" dirty="0" err="1" smtClean="0"/>
              <a:t>Tilburg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Fraility</a:t>
            </a:r>
            <a:r>
              <a:rPr lang="tr-TR" sz="3000" b="1" dirty="0" smtClean="0"/>
              <a:t>  </a:t>
            </a:r>
            <a:r>
              <a:rPr lang="tr-TR" sz="3000" b="1" dirty="0" err="1" smtClean="0"/>
              <a:t>Indicator</a:t>
            </a:r>
            <a:r>
              <a:rPr lang="tr-TR" sz="3000" b="1" dirty="0" smtClean="0"/>
              <a:t>!!)</a:t>
            </a:r>
          </a:p>
          <a:p>
            <a:r>
              <a:rPr lang="tr-TR" sz="3000" b="1" dirty="0" smtClean="0">
                <a:solidFill>
                  <a:srgbClr val="FF0000"/>
                </a:solidFill>
              </a:rPr>
              <a:t>Çevresel</a:t>
            </a:r>
            <a:r>
              <a:rPr lang="tr-TR" sz="3000" b="1" dirty="0" smtClean="0"/>
              <a:t> ?</a:t>
            </a:r>
          </a:p>
          <a:p>
            <a:pPr marL="0" indent="0" algn="ctr">
              <a:buNone/>
            </a:pPr>
            <a:r>
              <a:rPr lang="tr-T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«Bu boyutlar birbiri ile etkileşim içerisindedir»</a:t>
            </a:r>
            <a:endParaRPr lang="tr-TR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3000" b="1" dirty="0" smtClean="0">
                <a:sym typeface="Symbol" panose="05050102010706020507" pitchFamily="18" charset="2"/>
              </a:rPr>
              <a:t>: </a:t>
            </a:r>
            <a:r>
              <a:rPr lang="tr-TR" sz="2000" b="1" i="1" dirty="0" err="1" smtClean="0">
                <a:sym typeface="Symbol" panose="05050102010706020507" pitchFamily="18" charset="2"/>
              </a:rPr>
              <a:t>Garre</a:t>
            </a:r>
            <a:r>
              <a:rPr lang="tr-TR" sz="2000" b="1" i="1" dirty="0" smtClean="0">
                <a:sym typeface="Symbol" panose="05050102010706020507" pitchFamily="18" charset="2"/>
              </a:rPr>
              <a:t> –</a:t>
            </a:r>
            <a:r>
              <a:rPr lang="tr-TR" sz="2000" b="1" i="1" dirty="0" err="1" smtClean="0">
                <a:sym typeface="Symbol" panose="05050102010706020507" pitchFamily="18" charset="2"/>
              </a:rPr>
              <a:t>Olmo</a:t>
            </a:r>
            <a:r>
              <a:rPr lang="tr-TR" sz="2000" b="1" i="1" dirty="0" smtClean="0">
                <a:sym typeface="Symbol" panose="05050102010706020507" pitchFamily="18" charset="2"/>
              </a:rPr>
              <a:t> ve </a:t>
            </a:r>
            <a:r>
              <a:rPr lang="tr-TR" sz="2000" b="1" i="1" dirty="0" err="1" smtClean="0">
                <a:sym typeface="Symbol" panose="05050102010706020507" pitchFamily="18" charset="2"/>
              </a:rPr>
              <a:t>ark.,İspanya</a:t>
            </a:r>
            <a:r>
              <a:rPr lang="tr-TR" sz="2000" b="1" i="1" dirty="0" smtClean="0">
                <a:sym typeface="Symbol" panose="05050102010706020507" pitchFamily="18" charset="2"/>
              </a:rPr>
              <a:t>, 875 toplumdaki yaşlı , Age </a:t>
            </a:r>
            <a:r>
              <a:rPr lang="tr-TR" sz="2000" b="1" i="1" dirty="0" err="1" smtClean="0">
                <a:sym typeface="Symbol" panose="05050102010706020507" pitchFamily="18" charset="2"/>
              </a:rPr>
              <a:t>and</a:t>
            </a:r>
            <a:r>
              <a:rPr lang="tr-TR" sz="2000" b="1" i="1" dirty="0" smtClean="0">
                <a:sym typeface="Symbol" panose="05050102010706020507" pitchFamily="18" charset="2"/>
              </a:rPr>
              <a:t> </a:t>
            </a:r>
            <a:r>
              <a:rPr lang="tr-TR" sz="2000" b="1" i="1" dirty="0" err="1" smtClean="0">
                <a:sym typeface="Symbol" panose="05050102010706020507" pitchFamily="18" charset="2"/>
              </a:rPr>
              <a:t>Ageing</a:t>
            </a:r>
            <a:r>
              <a:rPr lang="tr-TR" sz="2000" b="1" i="1" dirty="0" smtClean="0">
                <a:sym typeface="Symbol" panose="05050102010706020507" pitchFamily="18" charset="2"/>
              </a:rPr>
              <a:t> 2013(Genel kırılganlık %38.8)</a:t>
            </a:r>
            <a:endParaRPr lang="tr-TR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5720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ilty syndrom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578"/>
            <a:ext cx="90678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3" y="0"/>
            <a:ext cx="8493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Kırılganlık neden önemlidir?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b="1" dirty="0" err="1"/>
              <a:t>Yaşlıların</a:t>
            </a:r>
            <a:r>
              <a:rPr lang="tr-TR" sz="2800" b="1" dirty="0"/>
              <a:t> ilerleyen yaşla birlikte klinik olarak </a:t>
            </a:r>
            <a:r>
              <a:rPr lang="tr-TR" sz="2800" b="1" dirty="0" err="1"/>
              <a:t>kötüleşme</a:t>
            </a:r>
            <a:r>
              <a:rPr lang="tr-TR" sz="2800" b="1" dirty="0"/>
              <a:t>, </a:t>
            </a:r>
            <a:r>
              <a:rPr lang="tr-TR" sz="2800" b="1" dirty="0" err="1"/>
              <a:t>düşme</a:t>
            </a:r>
            <a:r>
              <a:rPr lang="tr-TR" sz="2800" b="1" dirty="0"/>
              <a:t> ve </a:t>
            </a:r>
            <a:r>
              <a:rPr lang="tr-TR" sz="2800" b="1" dirty="0" err="1"/>
              <a:t>mortalite</a:t>
            </a:r>
            <a:r>
              <a:rPr lang="tr-TR" sz="2800" b="1" dirty="0"/>
              <a:t> gibi durumlara yatkınlıklarını belirtmek </a:t>
            </a:r>
            <a:r>
              <a:rPr lang="tr-TR" sz="2800" b="1" dirty="0" err="1"/>
              <a:t>için</a:t>
            </a:r>
            <a:r>
              <a:rPr lang="tr-TR" sz="2800" b="1" dirty="0"/>
              <a:t> kullanılan bir alarm </a:t>
            </a:r>
            <a:r>
              <a:rPr lang="tr-TR" sz="2800" b="1" dirty="0" smtClean="0"/>
              <a:t>göstergedir.</a:t>
            </a:r>
          </a:p>
          <a:p>
            <a:r>
              <a:rPr lang="tr-TR" sz="2800" b="1" dirty="0" smtClean="0"/>
              <a:t>Kırılganlık </a:t>
            </a:r>
            <a:r>
              <a:rPr lang="tr-TR" sz="2800" b="1" dirty="0"/>
              <a:t>erken tanı ile engellenebilir veya ertelenebilir </a:t>
            </a:r>
            <a:r>
              <a:rPr lang="tr-TR" sz="2800" b="1" dirty="0" smtClean="0"/>
              <a:t>.</a:t>
            </a:r>
          </a:p>
          <a:p>
            <a:r>
              <a:rPr lang="tr-TR" sz="2800" b="1" dirty="0" smtClean="0"/>
              <a:t>Kırılganlık </a:t>
            </a:r>
            <a:r>
              <a:rPr lang="tr-TR" sz="2800" b="1" dirty="0"/>
              <a:t>varsa, minör bir travma bile fiziksel ve zihinsel ciddi kayba sebep olacak kadar riskli olabilir: </a:t>
            </a:r>
            <a:r>
              <a:rPr lang="tr-TR" sz="2800" b="1" dirty="0" smtClean="0"/>
              <a:t>bakıma </a:t>
            </a:r>
            <a:r>
              <a:rPr lang="tr-TR" sz="2800" b="1" dirty="0" err="1"/>
              <a:t>muhtaç</a:t>
            </a:r>
            <a:r>
              <a:rPr lang="tr-TR" sz="2800" b="1" dirty="0" err="1" smtClean="0"/>
              <a:t>lık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hospitalizasyon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mortalite</a:t>
            </a:r>
            <a:r>
              <a:rPr lang="tr-TR" sz="2800" b="1" dirty="0" smtClean="0"/>
              <a:t>, maliyet</a:t>
            </a:r>
          </a:p>
        </p:txBody>
      </p:sp>
    </p:spTree>
    <p:extLst>
      <p:ext uri="{BB962C8B-B14F-4D97-AF65-F5344CB8AC3E}">
        <p14:creationId xmlns:p14="http://schemas.microsoft.com/office/powerpoint/2010/main" val="11458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KIRILGANLIKTA ANA HEDEF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Fit yaşlının  kırılganlık sürecine girişini engellemek veya giriş sürecini ötelemek</a:t>
            </a:r>
          </a:p>
          <a:p>
            <a:endParaRPr lang="tr-TR" sz="3600" b="1" dirty="0"/>
          </a:p>
          <a:p>
            <a:r>
              <a:rPr lang="tr-TR" sz="3600" b="1" dirty="0" smtClean="0"/>
              <a:t>Kırılganlık öncesi ve kırılganlık dönemindeki yaşlının  kırılganlık şiddetinin artışını engellemek veya yavaşlatmak.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68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1-Riskli grupları </a:t>
            </a:r>
            <a:r>
              <a:rPr lang="tr-TR" b="1" dirty="0">
                <a:solidFill>
                  <a:srgbClr val="FF0000"/>
                </a:solidFill>
              </a:rPr>
              <a:t>erkenden </a:t>
            </a:r>
            <a:r>
              <a:rPr lang="tr-TR" b="1" dirty="0" smtClean="0">
                <a:solidFill>
                  <a:srgbClr val="FF0000"/>
                </a:solidFill>
              </a:rPr>
              <a:t>belirlemek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00808"/>
            <a:ext cx="8521575" cy="5157192"/>
          </a:xfrm>
        </p:spPr>
        <p:txBody>
          <a:bodyPr/>
          <a:lstStyle/>
          <a:p>
            <a:r>
              <a:rPr lang="tr-TR" b="1" dirty="0" smtClean="0"/>
              <a:t>Kırılganlık yaşlanma süreci içerisinde yavaş  yavaş ta gelişebilir, araya giren kötü durumlar fit yaşlıyı kısa sürede kırılgan hale de getirebilir.</a:t>
            </a:r>
          </a:p>
          <a:p>
            <a:r>
              <a:rPr lang="tr-TR" b="1" dirty="0" smtClean="0"/>
              <a:t>Her yaşlının genetik, alışkanlıkları, yaşam tarzı farklı olduğundan </a:t>
            </a:r>
            <a:r>
              <a:rPr lang="tr-TR" b="1" dirty="0" err="1" smtClean="0"/>
              <a:t>farkedilebilirlik</a:t>
            </a:r>
            <a:r>
              <a:rPr lang="tr-TR" b="1" dirty="0" smtClean="0"/>
              <a:t> yaşı ve hızı farklıdır.</a:t>
            </a:r>
          </a:p>
          <a:p>
            <a:r>
              <a:rPr lang="tr-TR" b="1" dirty="0"/>
              <a:t> </a:t>
            </a:r>
            <a:r>
              <a:rPr lang="tr-TR" b="1" dirty="0" smtClean="0"/>
              <a:t>Tanımlanan </a:t>
            </a:r>
            <a:r>
              <a:rPr lang="tr-TR" b="1" dirty="0" err="1" smtClean="0"/>
              <a:t>stigmalar</a:t>
            </a:r>
            <a:r>
              <a:rPr lang="tr-TR" b="1" dirty="0" smtClean="0"/>
              <a:t> oturduğunda geri dönüş daha  zordur.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90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2- Tedavi  hedeflerini belirlemek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FF0000"/>
                </a:solidFill>
              </a:rPr>
              <a:t>«</a:t>
            </a:r>
            <a:r>
              <a:rPr lang="tr-TR" b="1" dirty="0" smtClean="0">
                <a:solidFill>
                  <a:srgbClr val="FF0000"/>
                </a:solidFill>
              </a:rPr>
              <a:t>Yaşlıların hepsi aynı özellikte değildir»</a:t>
            </a:r>
          </a:p>
          <a:p>
            <a:r>
              <a:rPr lang="tr-TR" b="1" dirty="0" smtClean="0"/>
              <a:t>Çözüm olabilecek tedaviyi alamayan yaşlı(</a:t>
            </a:r>
            <a:r>
              <a:rPr lang="tr-TR" b="1" dirty="0" err="1" smtClean="0"/>
              <a:t>Malpraktis</a:t>
            </a:r>
            <a:r>
              <a:rPr lang="tr-TR" b="1" dirty="0" smtClean="0"/>
              <a:t> korkusu!!!)</a:t>
            </a:r>
          </a:p>
          <a:p>
            <a:r>
              <a:rPr lang="tr-TR" b="1" dirty="0" err="1" smtClean="0"/>
              <a:t>Kaldıramıyacağı</a:t>
            </a:r>
            <a:r>
              <a:rPr lang="tr-TR" b="1" dirty="0" smtClean="0"/>
              <a:t> tedavi alan yaşlı(Kaş yapayım derken göz çıkartma!!)</a:t>
            </a:r>
          </a:p>
          <a:p>
            <a:r>
              <a:rPr lang="tr-TR" b="1" dirty="0"/>
              <a:t> </a:t>
            </a:r>
            <a:r>
              <a:rPr lang="tr-TR" b="1" dirty="0" err="1" smtClean="0"/>
              <a:t>Hakettiği</a:t>
            </a:r>
            <a:r>
              <a:rPr lang="tr-TR" b="1" dirty="0" smtClean="0"/>
              <a:t>  kanser, aşı, kronik hastalıklar açısından koruyucu hekimlik uygulamalarını  alamayan yaşlı.</a:t>
            </a:r>
          </a:p>
          <a:p>
            <a:r>
              <a:rPr lang="tr-TR" b="1" dirty="0" smtClean="0"/>
              <a:t>Gereksiz yere koruyucu hekimlik uygulaması yapılan yaşlı( Maliyet, zaman kaybı)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613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railty oncolog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08"/>
            <a:ext cx="8096250" cy="68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840" y="-125152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C75F28-9161-470E-A95A-9EEF514AEBF0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Sarkopeni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neden önemli?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Fiziksel özürlülük,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Bağımlılık (Bakıcı yükü)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Yaşam kalitesinde azalma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Uzun hastanede kalış ve sağlık maliyetlerinin artması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Huzurevi ve bakımevlerine daha fazla başvuru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latin typeface="Comic Sans MS" panose="030F0702030302020204" pitchFamily="66" charset="0"/>
              </a:rPr>
              <a:t>Mortalite</a:t>
            </a:r>
            <a:r>
              <a:rPr lang="tr-TR" sz="2400" dirty="0" smtClean="0">
                <a:latin typeface="Comic Sans MS" panose="030F0702030302020204" pitchFamily="66" charset="0"/>
              </a:rPr>
              <a:t> artışı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Frailty in Older Adults Undergoing Aortic Valve </a:t>
            </a:r>
            <a:r>
              <a:rPr lang="en-US" sz="2800" b="1" dirty="0" smtClean="0">
                <a:solidFill>
                  <a:srgbClr val="FF0000"/>
                </a:solidFill>
              </a:rPr>
              <a:t>Replacement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1800" b="1" dirty="0" smtClean="0"/>
              <a:t>(</a:t>
            </a:r>
            <a:r>
              <a:rPr lang="tr-TR" sz="1800" b="1" dirty="0" err="1"/>
              <a:t>Afilalo</a:t>
            </a:r>
            <a:r>
              <a:rPr lang="tr-TR" sz="1800" b="1" dirty="0"/>
              <a:t> </a:t>
            </a:r>
            <a:r>
              <a:rPr lang="tr-TR" sz="1800" b="1" dirty="0" smtClean="0"/>
              <a:t>J</a:t>
            </a:r>
            <a:r>
              <a:rPr lang="tr-TR" sz="1800" b="1" dirty="0"/>
              <a:t>  </a:t>
            </a:r>
            <a:r>
              <a:rPr lang="tr-TR" sz="1800" b="1" dirty="0" smtClean="0"/>
              <a:t>ark.</a:t>
            </a:r>
            <a:r>
              <a:rPr lang="en-US" b="1" i="1" dirty="0"/>
              <a:t> </a:t>
            </a:r>
            <a:r>
              <a:rPr lang="en-US" sz="1800" b="1" i="1" dirty="0"/>
              <a:t>J Am </a:t>
            </a:r>
            <a:r>
              <a:rPr lang="en-US" sz="1800" b="1" i="1" dirty="0" err="1"/>
              <a:t>Coll</a:t>
            </a:r>
            <a:r>
              <a:rPr lang="en-US" sz="1800" b="1" i="1" dirty="0"/>
              <a:t> </a:t>
            </a:r>
            <a:r>
              <a:rPr lang="en-US" sz="1800" b="1" i="1" dirty="0" err="1"/>
              <a:t>Cardiol</a:t>
            </a:r>
            <a:r>
              <a:rPr lang="en-US" sz="1800" b="1" i="1" dirty="0"/>
              <a:t>.</a:t>
            </a:r>
            <a:r>
              <a:rPr lang="en-US" sz="1800" b="1" dirty="0"/>
              <a:t> </a:t>
            </a:r>
            <a:r>
              <a:rPr lang="en-US" sz="1800" b="1" dirty="0" smtClean="0"/>
              <a:t>2017</a:t>
            </a:r>
            <a:r>
              <a:rPr lang="tr-TR" sz="1800" b="1" dirty="0" smtClean="0"/>
              <a:t>)</a:t>
            </a:r>
            <a:endParaRPr lang="tr-TR" sz="18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340768"/>
            <a:ext cx="4543425" cy="53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Kırılganlığın yönetimi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70000" lnSpcReduction="20000"/>
          </a:bodyPr>
          <a:lstStyle/>
          <a:p>
            <a:r>
              <a:rPr lang="tr-TR" sz="4600" dirty="0" smtClean="0"/>
              <a:t>Beslenme (</a:t>
            </a:r>
            <a:r>
              <a:rPr lang="tr-TR" sz="4600" b="1" dirty="0" err="1" smtClean="0">
                <a:solidFill>
                  <a:srgbClr val="0070C0"/>
                </a:solidFill>
              </a:rPr>
              <a:t>F</a:t>
            </a:r>
            <a:r>
              <a:rPr lang="tr-TR" sz="4600" dirty="0" err="1" smtClean="0"/>
              <a:t>ood</a:t>
            </a:r>
            <a:r>
              <a:rPr lang="tr-TR" sz="4600" dirty="0" smtClean="0"/>
              <a:t> </a:t>
            </a:r>
            <a:r>
              <a:rPr lang="tr-TR" sz="4600" dirty="0" err="1" smtClean="0"/>
              <a:t>intake</a:t>
            </a:r>
            <a:r>
              <a:rPr lang="tr-TR" sz="4600" dirty="0" smtClean="0"/>
              <a:t> </a:t>
            </a:r>
            <a:r>
              <a:rPr lang="tr-TR" sz="4600" dirty="0" err="1" smtClean="0"/>
              <a:t>maintained</a:t>
            </a:r>
            <a:r>
              <a:rPr lang="tr-TR" sz="4600" smtClean="0"/>
              <a:t>)</a:t>
            </a:r>
            <a:endParaRPr lang="tr-TR" sz="4600" dirty="0"/>
          </a:p>
          <a:p>
            <a:r>
              <a:rPr lang="tr-TR" sz="4600" dirty="0" smtClean="0"/>
              <a:t>Egzersiz (</a:t>
            </a:r>
            <a:r>
              <a:rPr lang="tr-TR" sz="4600" b="1" dirty="0" err="1" smtClean="0">
                <a:solidFill>
                  <a:srgbClr val="0070C0"/>
                </a:solidFill>
              </a:rPr>
              <a:t>R</a:t>
            </a:r>
            <a:r>
              <a:rPr lang="tr-TR" sz="4600" dirty="0" err="1" smtClean="0"/>
              <a:t>esistance</a:t>
            </a:r>
            <a:r>
              <a:rPr lang="tr-TR" sz="4600" dirty="0"/>
              <a:t> </a:t>
            </a:r>
            <a:r>
              <a:rPr lang="tr-TR" sz="4600" dirty="0" err="1" smtClean="0"/>
              <a:t>exercises</a:t>
            </a:r>
            <a:r>
              <a:rPr lang="tr-TR" sz="4600" dirty="0" smtClean="0"/>
              <a:t>)</a:t>
            </a:r>
            <a:endParaRPr lang="tr-TR" sz="4600" dirty="0"/>
          </a:p>
          <a:p>
            <a:r>
              <a:rPr lang="tr-TR" sz="4600" dirty="0" err="1" smtClean="0"/>
              <a:t>Aterosklerozu</a:t>
            </a:r>
            <a:r>
              <a:rPr lang="tr-TR" sz="4600" dirty="0" smtClean="0"/>
              <a:t> önleme (</a:t>
            </a:r>
            <a:r>
              <a:rPr lang="tr-TR" sz="4600" b="1" dirty="0" err="1" smtClean="0">
                <a:solidFill>
                  <a:srgbClr val="0070C0"/>
                </a:solidFill>
              </a:rPr>
              <a:t>A</a:t>
            </a:r>
            <a:r>
              <a:rPr lang="tr-TR" sz="4600" dirty="0" err="1" smtClean="0"/>
              <a:t>therosclerosis</a:t>
            </a:r>
            <a:r>
              <a:rPr lang="tr-TR" sz="4600" dirty="0"/>
              <a:t> </a:t>
            </a:r>
            <a:r>
              <a:rPr lang="tr-TR" sz="4600" dirty="0" err="1" smtClean="0"/>
              <a:t>prevention</a:t>
            </a:r>
            <a:r>
              <a:rPr lang="tr-TR" sz="4600" dirty="0" smtClean="0"/>
              <a:t>)</a:t>
            </a:r>
          </a:p>
          <a:p>
            <a:r>
              <a:rPr lang="tr-TR" sz="4600" dirty="0"/>
              <a:t>İzolasyondan </a:t>
            </a:r>
            <a:r>
              <a:rPr lang="tr-TR" sz="4600" dirty="0" err="1"/>
              <a:t>kaçınma</a:t>
            </a:r>
            <a:r>
              <a:rPr lang="tr-TR" sz="4600" dirty="0"/>
              <a:t> </a:t>
            </a:r>
            <a:r>
              <a:rPr lang="tr-TR" sz="4600" dirty="0" smtClean="0"/>
              <a:t>(</a:t>
            </a:r>
            <a:r>
              <a:rPr lang="tr-TR" sz="4600" b="1" dirty="0" err="1" smtClean="0">
                <a:solidFill>
                  <a:srgbClr val="0070C0"/>
                </a:solidFill>
              </a:rPr>
              <a:t>I</a:t>
            </a:r>
            <a:r>
              <a:rPr lang="tr-TR" sz="4600" dirty="0" err="1" smtClean="0"/>
              <a:t>solation</a:t>
            </a:r>
            <a:r>
              <a:rPr lang="tr-TR" sz="4600" dirty="0"/>
              <a:t> </a:t>
            </a:r>
            <a:r>
              <a:rPr lang="tr-TR" sz="4600" dirty="0" err="1" smtClean="0"/>
              <a:t>avoidance</a:t>
            </a:r>
            <a:endParaRPr lang="tr-TR" sz="4600" dirty="0"/>
          </a:p>
          <a:p>
            <a:r>
              <a:rPr lang="fi-FI" sz="4600" dirty="0"/>
              <a:t>Ağrı tedavisi </a:t>
            </a:r>
            <a:r>
              <a:rPr lang="fi-FI" sz="4600" dirty="0" smtClean="0"/>
              <a:t>(</a:t>
            </a:r>
            <a:r>
              <a:rPr lang="fi-FI" sz="4600" b="1" dirty="0" smtClean="0">
                <a:solidFill>
                  <a:srgbClr val="0070C0"/>
                </a:solidFill>
              </a:rPr>
              <a:t>L</a:t>
            </a:r>
            <a:r>
              <a:rPr lang="fi-FI" sz="4600" dirty="0" smtClean="0"/>
              <a:t>imit pain)</a:t>
            </a:r>
            <a:endParaRPr lang="tr-TR" sz="4600" dirty="0" smtClean="0"/>
          </a:p>
          <a:p>
            <a:r>
              <a:rPr lang="fr-FR" sz="4600" dirty="0" err="1"/>
              <a:t>Egzersizler</a:t>
            </a:r>
            <a:r>
              <a:rPr lang="fr-FR" sz="4600" dirty="0"/>
              <a:t> </a:t>
            </a:r>
            <a:r>
              <a:rPr lang="fr-FR" sz="4600" dirty="0" smtClean="0"/>
              <a:t>(</a:t>
            </a:r>
            <a:r>
              <a:rPr lang="fr-FR" sz="4600" b="1" dirty="0" smtClean="0">
                <a:solidFill>
                  <a:srgbClr val="0070C0"/>
                </a:solidFill>
              </a:rPr>
              <a:t>T</a:t>
            </a:r>
            <a:r>
              <a:rPr lang="fr-FR" sz="4600" dirty="0" smtClean="0"/>
              <a:t>ai</a:t>
            </a:r>
            <a:r>
              <a:rPr lang="tr-TR" sz="4600" dirty="0" smtClean="0"/>
              <a:t>-</a:t>
            </a:r>
            <a:r>
              <a:rPr lang="fr-FR" sz="4600" dirty="0" smtClean="0"/>
              <a:t>Chi</a:t>
            </a:r>
            <a:r>
              <a:rPr lang="tr-TR" sz="4600" dirty="0"/>
              <a:t> </a:t>
            </a:r>
            <a:r>
              <a:rPr lang="fr-FR" sz="4600" dirty="0" smtClean="0"/>
              <a:t>o</a:t>
            </a:r>
            <a:r>
              <a:rPr lang="tr-TR" sz="4600" dirty="0" smtClean="0"/>
              <a:t>r </a:t>
            </a:r>
            <a:r>
              <a:rPr lang="fr-FR" sz="4600" dirty="0" err="1" smtClean="0"/>
              <a:t>other</a:t>
            </a:r>
            <a:r>
              <a:rPr lang="tr-TR" sz="4600" dirty="0"/>
              <a:t> </a:t>
            </a:r>
            <a:r>
              <a:rPr lang="fr-FR" sz="4600" dirty="0" smtClean="0"/>
              <a:t>balance</a:t>
            </a:r>
            <a:r>
              <a:rPr lang="tr-TR" sz="4600" dirty="0"/>
              <a:t> </a:t>
            </a:r>
            <a:r>
              <a:rPr lang="fr-FR" sz="4600" dirty="0" err="1" smtClean="0"/>
              <a:t>exercises</a:t>
            </a:r>
            <a:r>
              <a:rPr lang="tr-TR" sz="4600" dirty="0" smtClean="0"/>
              <a:t>)</a:t>
            </a:r>
            <a:endParaRPr lang="fr-FR" sz="4600" dirty="0"/>
          </a:p>
          <a:p>
            <a:r>
              <a:rPr lang="tr-TR" sz="4600" dirty="0"/>
              <a:t>Testosteron eksikliğinin tedavisi </a:t>
            </a:r>
            <a:r>
              <a:rPr lang="tr-TR" sz="4600" dirty="0" smtClean="0"/>
              <a:t>(</a:t>
            </a:r>
            <a:r>
              <a:rPr lang="tr-TR" sz="4600" b="1" dirty="0" err="1" smtClean="0">
                <a:solidFill>
                  <a:srgbClr val="0070C0"/>
                </a:solidFill>
              </a:rPr>
              <a:t>Y</a:t>
            </a:r>
            <a:r>
              <a:rPr lang="tr-TR" sz="4600" dirty="0" err="1" smtClean="0"/>
              <a:t>early</a:t>
            </a:r>
            <a:r>
              <a:rPr lang="tr-TR" sz="4600" dirty="0"/>
              <a:t> </a:t>
            </a:r>
            <a:r>
              <a:rPr lang="tr-TR" sz="4600" dirty="0" err="1" smtClean="0"/>
              <a:t>check</a:t>
            </a:r>
            <a:r>
              <a:rPr lang="tr-TR" sz="4600" dirty="0"/>
              <a:t> </a:t>
            </a:r>
            <a:r>
              <a:rPr lang="tr-TR" sz="4600" dirty="0" err="1" smtClean="0"/>
              <a:t>for</a:t>
            </a:r>
            <a:r>
              <a:rPr lang="tr-TR" sz="4600" dirty="0"/>
              <a:t> </a:t>
            </a:r>
            <a:r>
              <a:rPr lang="tr-TR" sz="4600" dirty="0" err="1" smtClean="0"/>
              <a:t>testosterone</a:t>
            </a:r>
            <a:r>
              <a:rPr lang="tr-TR" sz="4600" dirty="0"/>
              <a:t> </a:t>
            </a:r>
            <a:r>
              <a:rPr lang="tr-TR" sz="4600" dirty="0" err="1" smtClean="0"/>
              <a:t>deficiency</a:t>
            </a:r>
            <a:r>
              <a:rPr lang="tr-TR" sz="4600" dirty="0" smtClean="0"/>
              <a:t>)</a:t>
            </a:r>
            <a:endParaRPr lang="tr-TR" sz="4600" dirty="0"/>
          </a:p>
          <a:p>
            <a:pPr marL="0" indent="0">
              <a:buNone/>
            </a:pPr>
            <a:endParaRPr lang="tr-TR" dirty="0"/>
          </a:p>
          <a:p>
            <a:endParaRPr lang="fr-FR" dirty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0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sz="1800" dirty="0" smtClean="0"/>
              <a:t>GUIDELINES 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en-US" sz="1800" dirty="0" err="1" smtClean="0"/>
              <a:t>Sarcopenia</a:t>
            </a:r>
            <a:r>
              <a:rPr lang="en-US" sz="1800" dirty="0" smtClean="0"/>
              <a:t>: revised European consensus on definition and diagnosis</a:t>
            </a:r>
            <a:r>
              <a:rPr lang="tr-TR" sz="1800" dirty="0" smtClean="0"/>
              <a:t> (EWGSOP2)</a:t>
            </a:r>
            <a:endParaRPr lang="tr-TR" sz="1800" dirty="0"/>
          </a:p>
        </p:txBody>
      </p:sp>
      <p:sp>
        <p:nvSpPr>
          <p:cNvPr id="5018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8A34B0-5F31-45E7-9F44-F5DCAACEF54C}" type="slidenum">
              <a:rPr lang="tr-TR" smtClean="0"/>
              <a:pPr/>
              <a:t>4</a:t>
            </a:fld>
            <a:endParaRPr lang="tr-TR" smtClean="0"/>
          </a:p>
        </p:txBody>
      </p:sp>
      <p:pic>
        <p:nvPicPr>
          <p:cNvPr id="50182" name="Picture 2" descr="I:\sarkopeni tanıs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236788"/>
            <a:ext cx="8001000" cy="3251200"/>
          </a:xfrm>
          <a:noFill/>
        </p:spPr>
      </p:pic>
      <p:sp>
        <p:nvSpPr>
          <p:cNvPr id="50183" name="5 Dikdörtgen"/>
          <p:cNvSpPr>
            <a:spLocks noChangeArrowheads="1"/>
          </p:cNvSpPr>
          <p:nvPr/>
        </p:nvSpPr>
        <p:spPr bwMode="auto">
          <a:xfrm>
            <a:off x="4284663" y="5951538"/>
            <a:ext cx="3382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Age and Ageing 2018; 0: 1–16 doi: 10.1093/ageing/afy169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1292B-073C-45AD-93F7-79F1F993704E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Sarkopeni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risk faktörleri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687513"/>
            <a:ext cx="5256213" cy="4189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Sarkopeni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nedenleri</a:t>
            </a:r>
          </a:p>
        </p:txBody>
      </p:sp>
      <p:sp>
        <p:nvSpPr>
          <p:cNvPr id="5427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6BD984-B0C8-473F-A9F0-B58161E555D9}" type="slidenum">
              <a:rPr lang="tr-TR" smtClean="0"/>
              <a:pPr/>
              <a:t>6</a:t>
            </a:fld>
            <a:endParaRPr lang="tr-TR" smtClean="0"/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" y="1785938"/>
            <a:ext cx="8039100" cy="4152900"/>
          </a:xfrm>
          <a:noFill/>
        </p:spPr>
      </p:pic>
      <p:sp>
        <p:nvSpPr>
          <p:cNvPr id="54277" name="5 Dikdörtgen"/>
          <p:cNvSpPr>
            <a:spLocks noChangeArrowheads="1"/>
          </p:cNvSpPr>
          <p:nvPr/>
        </p:nvSpPr>
        <p:spPr bwMode="auto">
          <a:xfrm>
            <a:off x="3671888" y="609441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Age and Ageing 2018; 0: 1–16 </a:t>
            </a:r>
            <a:r>
              <a:rPr lang="en-US" i="1" dirty="0" err="1">
                <a:latin typeface="Comic Sans MS" panose="030F0702030302020204" pitchFamily="66" charset="0"/>
              </a:rPr>
              <a:t>doi</a:t>
            </a:r>
            <a:r>
              <a:rPr lang="en-US" i="1" dirty="0">
                <a:latin typeface="Comic Sans MS" panose="030F0702030302020204" pitchFamily="66" charset="0"/>
              </a:rPr>
              <a:t>: 10.1093/ageing/afy169</a:t>
            </a:r>
            <a:endParaRPr lang="tr-TR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083BE4-24A8-4AFC-92F4-A29E9297046C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Sarkopeni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tanısında kullanılan testler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614488"/>
            <a:ext cx="6337300" cy="4910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326E8-FABA-4F30-908E-6BB503E2CC7C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Kas kuvveti (El </a:t>
            </a:r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dinamometri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7349" name="Picture 5" descr="tki_a5401_web__44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12875"/>
            <a:ext cx="38290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60DBA6-4100-4883-8306-4379BB398697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Kas kitlesi (</a:t>
            </a:r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Bioimpedans</a:t>
            </a:r>
            <a:r>
              <a:rPr lang="tr-TR" sz="3200" dirty="0" smtClean="0"/>
              <a:t>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8373" name="Picture 7" descr="35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7775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856</Words>
  <Application>Microsoft Office PowerPoint</Application>
  <PresentationFormat>Ekran Gösterisi (4:3)</PresentationFormat>
  <Paragraphs>138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Bradley Hand ITC</vt:lpstr>
      <vt:lpstr>Calibri</vt:lpstr>
      <vt:lpstr>Comic Sans MS</vt:lpstr>
      <vt:lpstr>Symbol</vt:lpstr>
      <vt:lpstr>Times New Roman</vt:lpstr>
      <vt:lpstr>Varsayılan Tasarım</vt:lpstr>
      <vt:lpstr>Ofis Teması</vt:lpstr>
      <vt:lpstr>   Sarkopeni</vt:lpstr>
      <vt:lpstr>[The European Working Group on Sarcopenia in Older People (EWGSOP-2)] 2018</vt:lpstr>
      <vt:lpstr>Sarkopeni neden önemli?</vt:lpstr>
      <vt:lpstr>GUIDELINES  Sarcopenia: revised European consensus on definition and diagnosis (EWGSOP2)</vt:lpstr>
      <vt:lpstr>Sarkopeni risk faktörleri</vt:lpstr>
      <vt:lpstr>Sarkopeni nedenleri</vt:lpstr>
      <vt:lpstr>Sarkopeni tanısında kullanılan testler</vt:lpstr>
      <vt:lpstr>Kas kuvveti (El dinamometri)</vt:lpstr>
      <vt:lpstr>Kas kitlesi (Bioimpedans)</vt:lpstr>
      <vt:lpstr>EWGSOP yaşlılar için sarkopeni algoritması(2018)</vt:lpstr>
      <vt:lpstr>PowerPoint Sunusu</vt:lpstr>
      <vt:lpstr>PowerPoint Sunusu</vt:lpstr>
      <vt:lpstr>  Tedavi</vt:lpstr>
      <vt:lpstr>PowerPoint Sunusu</vt:lpstr>
      <vt:lpstr>KIRILGANLIK</vt:lpstr>
      <vt:lpstr>Kırılganlık nedir?</vt:lpstr>
      <vt:lpstr>Her yaşlı aynı değildir:  Hasta odaklı,  bireysel yaklaşım </vt:lpstr>
      <vt:lpstr>PowerPoint Sunusu</vt:lpstr>
      <vt:lpstr>Fried’ın tanısal kriterleri (2001)</vt:lpstr>
      <vt:lpstr>Epidemiyoloji</vt:lpstr>
      <vt:lpstr>Kırılganlık çok boyutludur</vt:lpstr>
      <vt:lpstr>PowerPoint Sunusu</vt:lpstr>
      <vt:lpstr>PowerPoint Sunusu</vt:lpstr>
      <vt:lpstr>Kırılganlık neden önemlidir?</vt:lpstr>
      <vt:lpstr>KIRILGANLIKTA ANA HEDEF</vt:lpstr>
      <vt:lpstr>1-Riskli grupları erkenden belirlemek </vt:lpstr>
      <vt:lpstr>2- Tedavi  hedeflerini belirlemek</vt:lpstr>
      <vt:lpstr>PowerPoint Sunusu</vt:lpstr>
      <vt:lpstr>PowerPoint Sunusu</vt:lpstr>
      <vt:lpstr>Frailty in Older Adults Undergoing Aortic Valve Replacement (Afilalo J  ark. J Am Coll Cardiol. 2017)</vt:lpstr>
      <vt:lpstr>PowerPoint Sunusu</vt:lpstr>
      <vt:lpstr>Kırılganlığın yönetimi</vt:lpstr>
    </vt:vector>
  </TitlesOfParts>
  <Company>1 Cerrahi Doktor Odası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hp</cp:lastModifiedBy>
  <cp:revision>107</cp:revision>
  <dcterms:created xsi:type="dcterms:W3CDTF">2008-04-15T18:57:28Z</dcterms:created>
  <dcterms:modified xsi:type="dcterms:W3CDTF">2020-09-07T19:29:44Z</dcterms:modified>
</cp:coreProperties>
</file>