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5" r:id="rId7"/>
    <p:sldId id="266"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13.05.2020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GENÇ POLONYA DÖNEMİ EDEBİYATI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69528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err="1"/>
              <a:t>Leopold</a:t>
            </a:r>
            <a:r>
              <a:rPr lang="tr-TR" b="1" dirty="0"/>
              <a:t> </a:t>
            </a:r>
            <a:r>
              <a:rPr lang="tr-TR" b="1" dirty="0" err="1"/>
              <a:t>Staff</a:t>
            </a:r>
            <a:endParaRPr lang="tr-TR" b="1" dirty="0"/>
          </a:p>
        </p:txBody>
      </p:sp>
      <p:sp>
        <p:nvSpPr>
          <p:cNvPr id="3" name="İçerik Yer Tutucusu 2"/>
          <p:cNvSpPr>
            <a:spLocks noGrp="1"/>
          </p:cNvSpPr>
          <p:nvPr>
            <p:ph idx="1"/>
          </p:nvPr>
        </p:nvSpPr>
        <p:spPr/>
        <p:txBody>
          <a:bodyPr>
            <a:normAutofit fontScale="55000" lnSpcReduction="20000"/>
          </a:bodyPr>
          <a:lstStyle/>
          <a:p>
            <a:r>
              <a:rPr lang="tr-TR" dirty="0" err="1"/>
              <a:t>Leopold</a:t>
            </a:r>
            <a:r>
              <a:rPr lang="tr-TR" dirty="0"/>
              <a:t> </a:t>
            </a:r>
            <a:r>
              <a:rPr lang="tr-TR" dirty="0" err="1"/>
              <a:t>Staff</a:t>
            </a:r>
            <a:r>
              <a:rPr lang="tr-TR" dirty="0"/>
              <a:t> (1878-1957), Genç Polonya döneminin ikinci kuşak şairleri arasındadır. Hukuk, felsefe ve filoloji okuyarak çok yönlü bir eğitim gördüğü </a:t>
            </a:r>
            <a:r>
              <a:rPr lang="tr-TR" dirty="0" err="1"/>
              <a:t>Lvov’a</a:t>
            </a:r>
            <a:r>
              <a:rPr lang="tr-TR" dirty="0"/>
              <a:t> sıkı sıkıya bağlıydı. Eğitimini İtalya’da ve Paris’te bulunduğu yıllarda tamamladı.</a:t>
            </a:r>
          </a:p>
          <a:p>
            <a:r>
              <a:rPr lang="tr-TR" dirty="0"/>
              <a:t>1901’de basılan ilk kitabıyla birlikte [“Güç Üzerine Düşler” (</a:t>
            </a:r>
            <a:r>
              <a:rPr lang="tr-TR" dirty="0" err="1"/>
              <a:t>Sny</a:t>
            </a:r>
            <a:r>
              <a:rPr lang="tr-TR" dirty="0"/>
              <a:t> o </a:t>
            </a:r>
            <a:r>
              <a:rPr lang="tr-TR" dirty="0" err="1"/>
              <a:t>potędze</a:t>
            </a:r>
            <a:r>
              <a:rPr lang="tr-TR" dirty="0"/>
              <a:t>)],  “Ruhlu Gün” (</a:t>
            </a:r>
            <a:r>
              <a:rPr lang="tr-TR" dirty="0" err="1"/>
              <a:t>Dzien</a:t>
            </a:r>
            <a:r>
              <a:rPr lang="tr-TR" dirty="0"/>
              <a:t> </a:t>
            </a:r>
            <a:r>
              <a:rPr lang="tr-TR" dirty="0" err="1"/>
              <a:t>duszny</a:t>
            </a:r>
            <a:r>
              <a:rPr lang="tr-TR" dirty="0"/>
              <a:t>)(1903), “Mavi Kuşlara” (</a:t>
            </a:r>
            <a:r>
              <a:rPr lang="tr-TR" dirty="0" err="1"/>
              <a:t>Ptakom</a:t>
            </a:r>
            <a:r>
              <a:rPr lang="tr-TR" dirty="0"/>
              <a:t> </a:t>
            </a:r>
            <a:r>
              <a:rPr lang="tr-TR" dirty="0" err="1"/>
              <a:t>niebieskim</a:t>
            </a:r>
            <a:r>
              <a:rPr lang="tr-TR" dirty="0"/>
              <a:t>) (1905), “Çiçekli Dal” (</a:t>
            </a:r>
            <a:r>
              <a:rPr lang="tr-TR" dirty="0" err="1"/>
              <a:t>Gałąź</a:t>
            </a:r>
            <a:r>
              <a:rPr lang="tr-TR" dirty="0"/>
              <a:t> </a:t>
            </a:r>
            <a:r>
              <a:rPr lang="tr-TR" dirty="0" err="1"/>
              <a:t>kwitnąca</a:t>
            </a:r>
            <a:r>
              <a:rPr lang="tr-TR" dirty="0"/>
              <a:t>) (1908) ve “Saatin gülümsemeleri” (</a:t>
            </a:r>
            <a:r>
              <a:rPr lang="tr-TR" dirty="0" err="1"/>
              <a:t>Uśmiechy</a:t>
            </a:r>
            <a:r>
              <a:rPr lang="tr-TR" dirty="0"/>
              <a:t> </a:t>
            </a:r>
            <a:r>
              <a:rPr lang="tr-TR" dirty="0" err="1"/>
              <a:t>godzin</a:t>
            </a:r>
            <a:r>
              <a:rPr lang="tr-TR" dirty="0"/>
              <a:t>) (1910) olmak üzere,  Genç Polonya dönemi konuları ve ideolojisini taşıyan  beş şiir kitabı yazdı. </a:t>
            </a:r>
            <a:r>
              <a:rPr lang="tr-TR" dirty="0" err="1"/>
              <a:t>Staff</a:t>
            </a:r>
            <a:r>
              <a:rPr lang="tr-TR" dirty="0"/>
              <a:t>, uzun yaşamış bir şair olarak dört kuşak Polonya şiir okuyucu için sürekli üretti.  Henüz daha iki savaş arası dönemi yaşarken,  koskoca bir edebiyat kurumu halindeydi, neredeyse. Ne de olsa, kendisinden sonra gelen kuşağın şairleri, okuması ve değerlendirmesi için yazdıkları tüm ilk edebiyat meyvelerini önce </a:t>
            </a:r>
            <a:r>
              <a:rPr lang="tr-TR" dirty="0" err="1"/>
              <a:t>Staff’a</a:t>
            </a:r>
            <a:r>
              <a:rPr lang="tr-TR" dirty="0"/>
              <a:t> veriyorlardı. Ustanın beğendiği şairlerin kitapları kolaylıkla yayınlanıyordu. </a:t>
            </a:r>
            <a:r>
              <a:rPr lang="tr-TR" dirty="0" err="1"/>
              <a:t>Staff</a:t>
            </a:r>
            <a:r>
              <a:rPr lang="tr-TR" dirty="0"/>
              <a:t> bu biçimde </a:t>
            </a:r>
            <a:r>
              <a:rPr lang="tr-TR" dirty="0" err="1"/>
              <a:t>Julian</a:t>
            </a:r>
            <a:r>
              <a:rPr lang="tr-TR" dirty="0"/>
              <a:t> </a:t>
            </a:r>
            <a:r>
              <a:rPr lang="tr-TR" dirty="0" err="1"/>
              <a:t>Tuwim</a:t>
            </a:r>
            <a:r>
              <a:rPr lang="tr-TR" dirty="0"/>
              <a:t> ve </a:t>
            </a:r>
            <a:r>
              <a:rPr lang="tr-TR" dirty="0" err="1"/>
              <a:t>Tadeusz</a:t>
            </a:r>
            <a:r>
              <a:rPr lang="tr-TR" dirty="0"/>
              <a:t> </a:t>
            </a:r>
            <a:r>
              <a:rPr lang="tr-TR" dirty="0" err="1"/>
              <a:t>Różewicz</a:t>
            </a:r>
            <a:r>
              <a:rPr lang="tr-TR" dirty="0"/>
              <a:t> gibi büyük şairlerin hocası ve hamisi olmuştur. Usta şair, bu arada öğrencilerinden çok şey de öğreniyordu.  Olağanüstü bir incelikle, büyük yeteneğini, egemen olan edebiyat modasına uyduruveriyordu. Şiiri, yeni buluşlar ve tekniklerle donanmış değildi, ama rafine bir dille ve yüksek seviyeli yazıyordu. </a:t>
            </a:r>
          </a:p>
          <a:p>
            <a:endParaRPr lang="tr-TR" dirty="0" smtClean="0"/>
          </a:p>
        </p:txBody>
      </p:sp>
    </p:spTree>
    <p:extLst>
      <p:ext uri="{BB962C8B-B14F-4D97-AF65-F5344CB8AC3E}">
        <p14:creationId xmlns:p14="http://schemas.microsoft.com/office/powerpoint/2010/main" val="931010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fontScale="62500" lnSpcReduction="20000"/>
          </a:bodyPr>
          <a:lstStyle/>
          <a:p>
            <a:r>
              <a:rPr lang="tr-TR" dirty="0" err="1"/>
              <a:t>Staff</a:t>
            </a:r>
            <a:r>
              <a:rPr lang="tr-TR" dirty="0"/>
              <a:t>, </a:t>
            </a:r>
            <a:r>
              <a:rPr lang="tr-TR" dirty="0" err="1"/>
              <a:t>Kasprowicz</a:t>
            </a:r>
            <a:r>
              <a:rPr lang="tr-TR" dirty="0"/>
              <a:t> ve </a:t>
            </a:r>
            <a:r>
              <a:rPr lang="tr-TR" dirty="0" err="1"/>
              <a:t>Tetmajer</a:t>
            </a:r>
            <a:r>
              <a:rPr lang="tr-TR" dirty="0"/>
              <a:t> gibi ilk </a:t>
            </a:r>
            <a:r>
              <a:rPr lang="tr-TR" dirty="0" err="1"/>
              <a:t>modernist</a:t>
            </a:r>
            <a:r>
              <a:rPr lang="tr-TR" dirty="0"/>
              <a:t> şairler ün kazandığı sırada yazmaya başlamıştı. Bu genç şair onlara öykünmemiş, ilk şiir kitabından başlayarak bireysel stilini ve dünya görüşünü ortaya koymuştu. Üniversite öğrenimi sırasında, doksanlı yıllarda, </a:t>
            </a:r>
            <a:r>
              <a:rPr lang="tr-TR" dirty="0" err="1"/>
              <a:t>Staff</a:t>
            </a:r>
            <a:r>
              <a:rPr lang="tr-TR" dirty="0"/>
              <a:t>, daha sonra hayranı olarak yazdıklarını çevireceği Nietzsche’nin eserleri ile tanıştı. Genç şairin ilk şiirleri, bir yandan dekadan atmosferin izlerini, diğer taraftan da  Nietzsche’nin etkinliğin gücü ve zaferi düşüncesinin etkilerini taşıyordu. “Düşlerin Gücü” başlığı bile okuyucuyu güce, etkinliğe ‘üstün insan’ düşüncesine ve XIX. yüzyılın son on yılında insanın içine düştüğü eylemsizlik, güçsüzlük, duyumsamazlık (</a:t>
            </a:r>
            <a:r>
              <a:rPr lang="tr-TR" dirty="0" err="1"/>
              <a:t>apati</a:t>
            </a:r>
            <a:r>
              <a:rPr lang="tr-TR" dirty="0"/>
              <a:t>) gibi durumlara ilaç arayışına yöneltiyordu. Ancak Nietzsche’nin felsefesine olan hayranlığında </a:t>
            </a:r>
            <a:r>
              <a:rPr lang="tr-TR" dirty="0" err="1"/>
              <a:t>Staff</a:t>
            </a:r>
            <a:r>
              <a:rPr lang="tr-TR" dirty="0"/>
              <a:t> için bir sınır da vardı; o da Hıristiyan etiğiydi.  ‘İyi’, ‘kötü’ kategorisi </a:t>
            </a:r>
            <a:r>
              <a:rPr lang="tr-TR" dirty="0" err="1"/>
              <a:t>Staff’a</a:t>
            </a:r>
            <a:r>
              <a:rPr lang="tr-TR" dirty="0"/>
              <a:t>  göre  saltık (</a:t>
            </a:r>
            <a:r>
              <a:rPr lang="tr-TR" dirty="0" err="1"/>
              <a:t>absolut</a:t>
            </a:r>
            <a:r>
              <a:rPr lang="tr-TR" dirty="0"/>
              <a:t>) değerlerdi. Ayrıca Nietzsche’nin merhamete ve özgeciliğe (</a:t>
            </a:r>
            <a:r>
              <a:rPr lang="tr-TR" dirty="0" err="1"/>
              <a:t>altruizm</a:t>
            </a:r>
            <a:r>
              <a:rPr lang="tr-TR" dirty="0"/>
              <a:t>) karşı takındığı aşağılama tavrına da katılmıyor, özellikle de ahlaksal göreceliği (moral </a:t>
            </a:r>
            <a:r>
              <a:rPr lang="tr-TR" dirty="0" err="1"/>
              <a:t>relativizm</a:t>
            </a:r>
            <a:r>
              <a:rPr lang="tr-TR" dirty="0"/>
              <a:t>) reddediyordu.  Ne var ki, titizlikle ve özenle sürdürdüğü karakterini ve yüreğini biçimleme çalışmasında, kendisine dönemin geleneklerini ve kültürünü aşan hedefler koymasında hiç kuşkusuz </a:t>
            </a:r>
            <a:r>
              <a:rPr lang="tr-TR" dirty="0" err="1"/>
              <a:t>Nietzschevari</a:t>
            </a:r>
            <a:r>
              <a:rPr lang="tr-TR" dirty="0"/>
              <a:t> bir  etki vardı.</a:t>
            </a:r>
          </a:p>
          <a:p>
            <a:endParaRPr lang="tr-TR" dirty="0"/>
          </a:p>
        </p:txBody>
      </p:sp>
    </p:spTree>
    <p:extLst>
      <p:ext uri="{BB962C8B-B14F-4D97-AF65-F5344CB8AC3E}">
        <p14:creationId xmlns:p14="http://schemas.microsoft.com/office/powerpoint/2010/main" val="3285809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Bu ilk dönemin en tanınmış iki şiirini incelemeye değer, çünkü bu şiirler genç şairin karşılaştığı  ve savaşmak zorunda kaldığı sanatsal sorumlulukları ve sorunları açıkça anlatır. Görüşlerinin bir bildirisi olan şiir “</a:t>
            </a:r>
            <a:r>
              <a:rPr lang="tr-TR" dirty="0" err="1"/>
              <a:t>Demirci”dir</a:t>
            </a:r>
            <a:r>
              <a:rPr lang="tr-TR" dirty="0"/>
              <a:t> (</a:t>
            </a:r>
            <a:r>
              <a:rPr lang="tr-TR" dirty="0" err="1"/>
              <a:t>Kował</a:t>
            </a:r>
            <a:r>
              <a:rPr lang="tr-TR" dirty="0"/>
              <a:t>); dekadan şiirin </a:t>
            </a:r>
            <a:r>
              <a:rPr lang="tr-TR" dirty="0" err="1"/>
              <a:t>mükemmeliğinin</a:t>
            </a:r>
            <a:r>
              <a:rPr lang="tr-TR" dirty="0"/>
              <a:t> doruklarına “Sonbahar Yağmuru” (</a:t>
            </a:r>
            <a:r>
              <a:rPr lang="tr-TR" dirty="0" err="1"/>
              <a:t>Deszcz</a:t>
            </a:r>
            <a:r>
              <a:rPr lang="tr-TR" dirty="0"/>
              <a:t> </a:t>
            </a:r>
            <a:r>
              <a:rPr lang="tr-TR" dirty="0" err="1"/>
              <a:t>jesienny</a:t>
            </a:r>
            <a:r>
              <a:rPr lang="tr-TR" dirty="0"/>
              <a:t>) adlı şiiri ile ulaşır</a:t>
            </a:r>
            <a:r>
              <a:rPr lang="tr-TR" dirty="0" smtClean="0"/>
              <a:t>.</a:t>
            </a:r>
          </a:p>
          <a:p>
            <a:r>
              <a:rPr lang="tr-TR" dirty="0"/>
              <a:t>Bu bildirge havası taşıyan şiiri, şu tanınmış Polonya deyişinden çıkmıştır: ‘Herkes kendi yazgısının demircisidir.’ Ne ki bu basit sözü, </a:t>
            </a:r>
            <a:r>
              <a:rPr lang="tr-TR" dirty="0" err="1"/>
              <a:t>Staff</a:t>
            </a:r>
            <a:r>
              <a:rPr lang="tr-TR" dirty="0"/>
              <a:t>, insan yazgısının bir metaforu haline getirmiştir. Şiirin lirik öznesi, yeteneğin, cesur düşüncelerin derin duyguların, kısacası ruhun tüm hazinelerinin, devasa ve özenli bir çalışma ile gerçek değerler haline getirilebilecek şekilsiz bir madde olduğunu iddia ediyor. Bu lirik özne, kendi kendini biçimleyen, Tanrı’dan, doğadan bağımsız bir insan olarak, yaşamın ritmi anlamına gelen yürek gibi önemli bir organını kendi başına yapmayı tercih ediyor. Şiirde yüreğe ait, ‘ cesur, sert, gururlu, güçlü’ gibi her türlü isim ve sıfat tamamlaması, </a:t>
            </a:r>
            <a:r>
              <a:rPr lang="tr-TR" dirty="0" err="1"/>
              <a:t>Nietzschevari</a:t>
            </a:r>
            <a:r>
              <a:rPr lang="tr-TR" dirty="0"/>
              <a:t> bir öngörüşle, uzun süren büyük bir çalışmanın kendi gücünü ve yeteneğini oluşturabileceğini anlatıyor.</a:t>
            </a:r>
          </a:p>
          <a:p>
            <a:endParaRPr lang="tr-TR" dirty="0"/>
          </a:p>
          <a:p>
            <a:endParaRPr lang="tr-TR" dirty="0"/>
          </a:p>
          <a:p>
            <a:endParaRPr lang="tr-TR" dirty="0"/>
          </a:p>
        </p:txBody>
      </p:sp>
    </p:spTree>
    <p:extLst>
      <p:ext uri="{BB962C8B-B14F-4D97-AF65-F5344CB8AC3E}">
        <p14:creationId xmlns:p14="http://schemas.microsoft.com/office/powerpoint/2010/main" val="2805476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55000" lnSpcReduction="20000"/>
          </a:bodyPr>
          <a:lstStyle/>
          <a:p>
            <a:r>
              <a:rPr lang="tr-TR" dirty="0"/>
              <a:t> </a:t>
            </a:r>
          </a:p>
          <a:p>
            <a:r>
              <a:rPr lang="tr-TR" dirty="0"/>
              <a:t>“Sonbahar </a:t>
            </a:r>
            <a:r>
              <a:rPr lang="tr-TR" dirty="0" err="1"/>
              <a:t>Yağmuru”nun</a:t>
            </a:r>
            <a:r>
              <a:rPr lang="tr-TR" dirty="0"/>
              <a:t> ruh hali, </a:t>
            </a:r>
            <a:r>
              <a:rPr lang="tr-TR" dirty="0" err="1"/>
              <a:t>Kasprowicz</a:t>
            </a:r>
            <a:r>
              <a:rPr lang="tr-TR" dirty="0"/>
              <a:t> ve </a:t>
            </a:r>
            <a:r>
              <a:rPr lang="tr-TR" dirty="0" err="1"/>
              <a:t>Tetmajer’in</a:t>
            </a:r>
            <a:r>
              <a:rPr lang="tr-TR" dirty="0"/>
              <a:t> okuyucuları tarafından iyi bilinirdi. Dekadan tepkilerin tipik  örnekleri olan isteksizlik, edilgenlik, sıkıntı, şiirde görülüyordu. </a:t>
            </a:r>
          </a:p>
          <a:p>
            <a:r>
              <a:rPr lang="tr-TR" dirty="0"/>
              <a:t> </a:t>
            </a:r>
          </a:p>
          <a:p>
            <a:r>
              <a:rPr lang="tr-TR" dirty="0"/>
              <a:t>Eğer nakarat kısmı çıkarılacak olursa, </a:t>
            </a:r>
            <a:r>
              <a:rPr lang="tr-TR" dirty="0" err="1"/>
              <a:t>Staff’ın</a:t>
            </a:r>
            <a:r>
              <a:rPr lang="tr-TR" dirty="0"/>
              <a:t> </a:t>
            </a:r>
            <a:r>
              <a:rPr lang="tr-TR" dirty="0" err="1"/>
              <a:t>Kasprowicz’in</a:t>
            </a:r>
            <a:r>
              <a:rPr lang="tr-TR" dirty="0"/>
              <a:t> marşlarındaki sevilen motifleri yinelediğini görürüz. Rönesans bahçesini andıran bir bahçeyi yok eden üzgün şeytan motifi, dönemin sanatsal ve ideolojik beğenisine uyar. Ne ki bu şiir, dekadan kökenli diğer şiirlerden biçiminin güzelliği ile ayrılır. Polonya edebiyatında, ses benzerlikleri (</a:t>
            </a:r>
            <a:r>
              <a:rPr lang="tr-TR" dirty="0" err="1"/>
              <a:t>onomatopea</a:t>
            </a:r>
            <a:r>
              <a:rPr lang="tr-TR" dirty="0"/>
              <a:t>) üzerine kurulmuş ve böylesi bir yetkinlikle oluşturulmuş bir başka şiir bulmak zordur. Şiirin orijinalinin nakarat bölümünde genizden gelen sesler (</a:t>
            </a:r>
            <a:r>
              <a:rPr lang="tr-TR" dirty="0" err="1"/>
              <a:t>ą,ę,m,n</a:t>
            </a:r>
            <a:r>
              <a:rPr lang="tr-TR" dirty="0"/>
              <a:t>) gibi seslere rastlıyoruz. </a:t>
            </a:r>
            <a:r>
              <a:rPr lang="tr-TR" dirty="0" err="1"/>
              <a:t>Staff</a:t>
            </a:r>
            <a:r>
              <a:rPr lang="tr-TR" dirty="0"/>
              <a:t>  neredeyse tüm sıfatları, monotonluk ve depresyon duygularını anımsatan bu sesler üzerine kurmuş. Ancak zıtlık oluşturmak amacıyla da, okuyucuya cama vuran yağmur damlalarını ansıtan  şıkırdayan, şakırdayan sesli harfleri de kullanmış</a:t>
            </a:r>
            <a:r>
              <a:rPr lang="tr-TR" dirty="0" smtClean="0"/>
              <a:t>. “</a:t>
            </a:r>
            <a:r>
              <a:rPr lang="tr-TR" dirty="0"/>
              <a:t>Sonbahar Yağmuru” adlı şiir, bu gün bile fonetik ve semantik açıdan bir baş yapıt olarak kabul edilir</a:t>
            </a:r>
            <a:endParaRPr lang="tr-TR" dirty="0"/>
          </a:p>
        </p:txBody>
      </p:sp>
    </p:spTree>
    <p:extLst>
      <p:ext uri="{BB962C8B-B14F-4D97-AF65-F5344CB8AC3E}">
        <p14:creationId xmlns:p14="http://schemas.microsoft.com/office/powerpoint/2010/main" val="172317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err="1"/>
              <a:t>Staff’ın</a:t>
            </a:r>
            <a:r>
              <a:rPr lang="tr-TR" dirty="0"/>
              <a:t> Genç Polonya döneminin ikinci kuşak şairlerinden birisi olduğunu unutmamak gerekir. Bir başka deyişle, şair kendisini tümüyle dekadan bir havaya kaptırmamıştı. </a:t>
            </a:r>
            <a:r>
              <a:rPr lang="tr-TR" dirty="0" err="1"/>
              <a:t>Modernizmin</a:t>
            </a:r>
            <a:r>
              <a:rPr lang="tr-TR" dirty="0"/>
              <a:t> getirdiği depresyonlar, Nietzsche’nin felsefesine kendini adama, genç şairde belli bir ölçüde görülüyordu.  1905’de yazdığı “Mavi Kuşa” adlı şiir kitabı, </a:t>
            </a:r>
            <a:r>
              <a:rPr lang="tr-TR" dirty="0" err="1"/>
              <a:t>modernizmin</a:t>
            </a:r>
            <a:r>
              <a:rPr lang="tr-TR" dirty="0"/>
              <a:t> pesimist havasına karşı hazırlanmış bir panzehirdi adeta. O dönemde yazan sanatçılar, kentsoylu bir yaşamdan kaçarak, bohem düşünceye eğilim gösteriyorlardı. </a:t>
            </a:r>
            <a:r>
              <a:rPr lang="tr-TR" dirty="0" err="1"/>
              <a:t>Staff’ın</a:t>
            </a:r>
            <a:r>
              <a:rPr lang="tr-TR" dirty="0"/>
              <a:t> görüşü bunlardan biraz farklıydı. Şaire göre  elbette kentsoylu bir yaşamdan kaçınılmalıydı, bu sanatçının sorumlulukları arasındaydı, hatta. Ama bu kaçış, alkolizm, uyuşturucu bağımlılığı ve nihilizmde son bulmamalıydı. </a:t>
            </a:r>
            <a:r>
              <a:rPr lang="tr-TR" dirty="0" err="1"/>
              <a:t>Staff’ın</a:t>
            </a:r>
            <a:r>
              <a:rPr lang="tr-TR" dirty="0"/>
              <a:t> önerisi bir çeşit avarelikti. Okulda öğretilen her şeyden, geçmişin tüm yükünden kurtulmuş, tatlı ve eğlenceli bir serserilikle yaşamı doya doya tatmaktı, bu avarelikten kasıt.</a:t>
            </a:r>
          </a:p>
          <a:p>
            <a:r>
              <a:rPr lang="tr-TR" dirty="0"/>
              <a:t>1905’de yayımlanan “Mavi Kuşa” adlı kitapta yer alan “Çılgınlık Sonesi” (</a:t>
            </a:r>
            <a:r>
              <a:rPr lang="tr-TR" dirty="0" err="1"/>
              <a:t>Sonet</a:t>
            </a:r>
            <a:r>
              <a:rPr lang="tr-TR" dirty="0"/>
              <a:t> </a:t>
            </a:r>
            <a:r>
              <a:rPr lang="tr-TR" dirty="0" err="1"/>
              <a:t>szalony</a:t>
            </a:r>
            <a:r>
              <a:rPr lang="tr-TR" dirty="0"/>
              <a:t>), şairin bu konudaki düşüncelerini açıkça </a:t>
            </a:r>
            <a:r>
              <a:rPr lang="tr-TR" dirty="0" smtClean="0"/>
              <a:t>anlatır.</a:t>
            </a:r>
            <a:endParaRPr lang="tr-TR" dirty="0"/>
          </a:p>
        </p:txBody>
      </p:sp>
    </p:spTree>
    <p:extLst>
      <p:ext uri="{BB962C8B-B14F-4D97-AF65-F5344CB8AC3E}">
        <p14:creationId xmlns:p14="http://schemas.microsoft.com/office/powerpoint/2010/main" val="306250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fontScale="70000" lnSpcReduction="20000"/>
          </a:bodyPr>
          <a:lstStyle/>
          <a:p>
            <a:r>
              <a:rPr lang="tr-TR" dirty="0"/>
              <a:t>Genç Polonya dönemi ile ve </a:t>
            </a:r>
            <a:r>
              <a:rPr lang="tr-TR" dirty="0" err="1"/>
              <a:t>modernizmle</a:t>
            </a:r>
            <a:r>
              <a:rPr lang="tr-TR" dirty="0"/>
              <a:t> son ayrılığını, “Çiçekli Dal” adlı kitabıyla açıkladı. Kitabın başlığı bile şairin yöneldiği yönü belirmeye yetiyordu aslında. Sıkıntı ve her şeye karşı başkaldırı  duygusu ile geçen gençlik yıllarından sonra, yaşamın güzel ve çekici yanlarını keşfedip onu kabullenme dönemine girmişti şair. Bu kitaptaki şiirlerde kısır iklimler içinde kıvranan ve sorunlarına Nietzsche’nin felsefesinin bile yanıt olmayacağını anlayan genç bir şairin insanlığın mutluluk kaynağına, antiğe geri dönme isteği açıkça görülüyordu.</a:t>
            </a:r>
          </a:p>
          <a:p>
            <a:r>
              <a:rPr lang="tr-TR" dirty="0"/>
              <a:t> </a:t>
            </a:r>
          </a:p>
          <a:p>
            <a:r>
              <a:rPr lang="tr-TR" dirty="0"/>
              <a:t>1908’de yayımlanan bu kitaptaki bir şiir, şairin yeni programını içerir. Dünya, içinde kötülükleri de barındırmasına karşın, bizim için doğruya, oradan da güzele ve olumlu değerlere çıkabileceğimiz tek yoldur.</a:t>
            </a:r>
          </a:p>
          <a:p>
            <a:endParaRPr lang="tr-TR" dirty="0"/>
          </a:p>
        </p:txBody>
      </p:sp>
    </p:spTree>
    <p:extLst>
      <p:ext uri="{BB962C8B-B14F-4D97-AF65-F5344CB8AC3E}">
        <p14:creationId xmlns:p14="http://schemas.microsoft.com/office/powerpoint/2010/main" val="3701721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smtClean="0"/>
              <a:t>Taluy</a:t>
            </a:r>
            <a:r>
              <a:rPr lang="tr-TR" dirty="0" smtClean="0"/>
              <a:t> Yüce, Neşe – </a:t>
            </a:r>
            <a:r>
              <a:rPr lang="tr-TR" dirty="0" err="1" smtClean="0"/>
              <a:t>Ewa</a:t>
            </a:r>
            <a:r>
              <a:rPr lang="tr-TR" dirty="0" smtClean="0"/>
              <a:t> </a:t>
            </a:r>
            <a:r>
              <a:rPr lang="tr-TR" dirty="0" err="1" smtClean="0"/>
              <a:t>Odachowska</a:t>
            </a:r>
            <a:r>
              <a:rPr lang="tr-TR" dirty="0" smtClean="0"/>
              <a:t> </a:t>
            </a:r>
            <a:r>
              <a:rPr lang="pl-PL" dirty="0" smtClean="0"/>
              <a:t>Żielińska</a:t>
            </a:r>
            <a:r>
              <a:rPr lang="tr-TR" dirty="0" smtClean="0"/>
              <a:t>. Genç Polonya Dönemi Edebiyatı. Ankara: Kültür Yay., 2004.</a:t>
            </a:r>
            <a:endParaRPr lang="tr-TR" dirty="0"/>
          </a:p>
        </p:txBody>
      </p:sp>
    </p:spTree>
    <p:extLst>
      <p:ext uri="{BB962C8B-B14F-4D97-AF65-F5344CB8AC3E}">
        <p14:creationId xmlns:p14="http://schemas.microsoft.com/office/powerpoint/2010/main" val="93565890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2097</TotalTime>
  <Words>892</Words>
  <Application>Microsoft Office PowerPoint</Application>
  <PresentationFormat>Ekran Gösterisi (4:3)</PresentationFormat>
  <Paragraphs>19</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GENÇ POLONYA DÖNEMİ EDEBİYATI</vt:lpstr>
      <vt:lpstr>Leopold Staff</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GENÇ POLONYA DÖNEMİ EDEBİYATI</dc:title>
  <dc:creator>nevra vardal</dc:creator>
  <cp:lastModifiedBy>nevra vardal</cp:lastModifiedBy>
  <cp:revision>36</cp:revision>
  <dcterms:created xsi:type="dcterms:W3CDTF">2020-05-12T16:08:52Z</dcterms:created>
  <dcterms:modified xsi:type="dcterms:W3CDTF">2020-05-14T18:20:01Z</dcterms:modified>
</cp:coreProperties>
</file>