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 id="2147483721" r:id="rId6"/>
  </p:sldMasterIdLst>
  <p:notesMasterIdLst>
    <p:notesMasterId r:id="rId42"/>
  </p:notesMasterIdLst>
  <p:sldIdLst>
    <p:sldId id="288" r:id="rId7"/>
    <p:sldId id="258" r:id="rId8"/>
    <p:sldId id="259" r:id="rId9"/>
    <p:sldId id="290" r:id="rId10"/>
    <p:sldId id="289" r:id="rId11"/>
    <p:sldId id="291" r:id="rId12"/>
    <p:sldId id="292" r:id="rId13"/>
    <p:sldId id="261" r:id="rId14"/>
    <p:sldId id="266" r:id="rId15"/>
    <p:sldId id="267" r:id="rId16"/>
    <p:sldId id="293" r:id="rId17"/>
    <p:sldId id="262" r:id="rId18"/>
    <p:sldId id="294" r:id="rId19"/>
    <p:sldId id="263" r:id="rId20"/>
    <p:sldId id="264" r:id="rId21"/>
    <p:sldId id="295" r:id="rId22"/>
    <p:sldId id="265"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6" r:id="rId40"/>
    <p:sldId id="287"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1FD87-1ABB-4D47-8C9F-9AD8157BAA95}" type="datetimeFigureOut">
              <a:rPr lang="tr-TR" smtClean="0"/>
              <a:pPr/>
              <a:t>06.09.2021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1E110-3379-42B6-ACA7-6058379AE73A}" type="slidenum">
              <a:rPr lang="tr-TR" smtClean="0"/>
              <a:pPr/>
              <a:t>‹#›</a:t>
            </a:fld>
            <a:endParaRPr lang="tr-TR"/>
          </a:p>
        </p:txBody>
      </p:sp>
    </p:spTree>
    <p:extLst>
      <p:ext uri="{BB962C8B-B14F-4D97-AF65-F5344CB8AC3E}">
        <p14:creationId xmlns="" xmlns:p14="http://schemas.microsoft.com/office/powerpoint/2010/main" val="3051504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DB8552-9253-44F7-98A7-B4AC48127F17}" type="slidenum">
              <a:rPr kumimoji="0" lang="tr-TR"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tr-TR"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0E3AFF-F9DC-44ED-A629-1E97629CA993}" type="slidenum">
              <a:rPr kumimoji="0" lang="tr-TR"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tr-TR"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86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0D2D2C-6A3B-4E90-911A-C50969415A07}" type="slidenum">
              <a:rPr kumimoji="0" lang="en-US"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869" name="Rectangle 2"/>
          <p:cNvSpPr>
            <a:spLocks noGrp="1" noRot="1" noChangeAspect="1" noChangeArrowheads="1" noTextEdit="1"/>
          </p:cNvSpPr>
          <p:nvPr>
            <p:ph type="sldImg"/>
          </p:nvPr>
        </p:nvSpPr>
        <p:spPr>
          <a:xfrm>
            <a:off x="379413" y="684213"/>
            <a:ext cx="6100762" cy="3432175"/>
          </a:xfrm>
          <a:ln/>
        </p:spPr>
      </p:sp>
      <p:sp>
        <p:nvSpPr>
          <p:cNvPr id="36870" name="Rectangle 3"/>
          <p:cNvSpPr>
            <a:spLocks noGrp="1" noChangeArrowheads="1"/>
          </p:cNvSpPr>
          <p:nvPr>
            <p:ph type="body" idx="1"/>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tr-TR" altLang="tr-TR" smtClean="0"/>
              <a:t>Diyabet, hiperglisemi olarak adlandırılan, sürekli yüksek kan glukoz düzeyleriyle nitelendirilen ciddi bir kronik hastalıktır. Diyabet artık tüm dünyada epidemik boyutlara ulaşmıştır bu, temelde diyabetin obezite ve hareketsiz yaşam tarzıyla ilişkili biçimi olan tip 2 diyabetteki etkili artıştan kaynaklanmaktadır. Doğru tanı ve tedavi uygulanmadığı takdirde diyabet göz, böbrek, sinirler ve kardiyovasküler sistemi etkileyen pek çok ciddi ve yaşamı tehdit eden uzun süreli komplikasyona neden olabilir. Diyabet genel olarak kısalan yaşam süresiyle ilişkilendirilir.</a:t>
            </a:r>
          </a:p>
          <a:p>
            <a:pPr eaLnBrk="1" hangingPunct="1">
              <a:spcBef>
                <a:spcPct val="0"/>
              </a:spcBef>
            </a:pPr>
            <a:endParaRPr lang="tr-TR" altLang="tr-TR" smtClean="0"/>
          </a:p>
        </p:txBody>
      </p:sp>
    </p:spTree>
    <p:extLst>
      <p:ext uri="{BB962C8B-B14F-4D97-AF65-F5344CB8AC3E}">
        <p14:creationId xmlns="" xmlns:p14="http://schemas.microsoft.com/office/powerpoint/2010/main" val="361327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Tip 2 dm </a:t>
            </a:r>
            <a:r>
              <a:rPr lang="tr-TR" dirty="0" err="1" smtClean="0"/>
              <a:t>patogenezinde</a:t>
            </a:r>
            <a:r>
              <a:rPr lang="tr-TR" dirty="0" smtClean="0"/>
              <a:t> </a:t>
            </a:r>
            <a:r>
              <a:rPr lang="tr-TR" dirty="0" err="1" smtClean="0"/>
              <a:t>defronzonun</a:t>
            </a:r>
            <a:r>
              <a:rPr lang="tr-TR" dirty="0" smtClean="0"/>
              <a:t> lanetli 8 </a:t>
            </a:r>
            <a:r>
              <a:rPr lang="tr-TR" dirty="0" err="1" smtClean="0"/>
              <a:t>lisi</a:t>
            </a:r>
            <a:r>
              <a:rPr lang="tr-TR" dirty="0" smtClean="0"/>
              <a:t> olarak tabir edilen; 8 mekanizma</a:t>
            </a:r>
            <a:r>
              <a:rPr lang="tr-TR" baseline="0" dirty="0" smtClean="0"/>
              <a:t> üzerinden </a:t>
            </a:r>
            <a:r>
              <a:rPr lang="tr-TR" baseline="0" dirty="0" err="1" smtClean="0"/>
              <a:t>hiperglisemi</a:t>
            </a:r>
            <a:r>
              <a:rPr lang="tr-TR" baseline="0" dirty="0" smtClean="0"/>
              <a:t> gelişmektedir.</a:t>
            </a:r>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31FD-88F5-423A-A348-81C334AF0DFE}"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tr-TR" altLang="tr-T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58626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4F765E-8781-406F-8863-0161BD50E8CE}" type="slidenum">
              <a:rPr kumimoji="0" lang="tr-TR"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tr-TR"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C6F4CF-75DC-49EF-B7B1-52C31E98478D}" type="slidenum">
              <a:rPr kumimoji="0" lang="tr-TR"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tr-TR"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1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83A6C9-4275-4202-859F-FB38E1F234C5}" type="slidenum">
              <a:rPr kumimoji="0" lang="en-US"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17" name="Rectangle 2"/>
          <p:cNvSpPr>
            <a:spLocks noGrp="1" noRot="1" noChangeAspect="1" noChangeArrowheads="1" noTextEdit="1"/>
          </p:cNvSpPr>
          <p:nvPr>
            <p:ph type="sldImg"/>
          </p:nvPr>
        </p:nvSpPr>
        <p:spPr>
          <a:xfrm>
            <a:off x="427038" y="711200"/>
            <a:ext cx="6045200" cy="3400425"/>
          </a:xfrm>
          <a:ln/>
        </p:spPr>
      </p:sp>
      <p:sp>
        <p:nvSpPr>
          <p:cNvPr id="38918" name="Rectangle 3"/>
          <p:cNvSpPr>
            <a:spLocks noGrp="1" noChangeArrowheads="1"/>
          </p:cNvSpPr>
          <p:nvPr>
            <p:ph type="body" idx="1"/>
          </p:nvPr>
        </p:nvSpPr>
        <p:spPr>
          <a:xfrm>
            <a:off x="941388" y="4540250"/>
            <a:ext cx="5019675" cy="39036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tr-TR" altLang="tr-TR" smtClean="0"/>
              <a:t>Başlıca iki ana diyabet tipi tanımlamıştır: tip 1 ve tip 2. Hastaların yalnızca %5 ila %10’unda tip 1 diyabet görülürken %90 ila %95’inde tip 2 diyabet görülmektedir. </a:t>
            </a:r>
            <a:endParaRPr lang="en-US" altLang="tr-TR" sz="900" smtClean="0"/>
          </a:p>
        </p:txBody>
      </p:sp>
    </p:spTree>
    <p:extLst>
      <p:ext uri="{BB962C8B-B14F-4D97-AF65-F5344CB8AC3E}">
        <p14:creationId xmlns="" xmlns:p14="http://schemas.microsoft.com/office/powerpoint/2010/main" val="3054951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21A2FB-7E5C-4D9E-AD87-F3D4022E1964}" type="slidenum">
              <a:rPr kumimoji="0" lang="tr-TR"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tr-TR"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939" name="Rectangle 2"/>
          <p:cNvSpPr>
            <a:spLocks noGrp="1" noRot="1" noChangeAspect="1" noChangeArrowheads="1" noTextEdit="1"/>
          </p:cNvSpPr>
          <p:nvPr>
            <p:ph type="sldImg"/>
          </p:nvPr>
        </p:nvSpPr>
        <p:spPr>
          <a:xfrm>
            <a:off x="382588" y="685800"/>
            <a:ext cx="6097587" cy="3430588"/>
          </a:xfrm>
          <a:ln/>
        </p:spPr>
      </p:sp>
      <p:sp>
        <p:nvSpPr>
          <p:cNvPr id="39940" name="Rectangle 3"/>
          <p:cNvSpPr>
            <a:spLocks noGrp="1" noChangeArrowheads="1"/>
          </p:cNvSpPr>
          <p:nvPr>
            <p:ph type="body" idx="1"/>
          </p:nvPr>
        </p:nvSpPr>
        <p:spPr>
          <a:xfrm>
            <a:off x="966788" y="4365625"/>
            <a:ext cx="4924425" cy="4159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582" tIns="45791" rIns="91582" bIns="45791"/>
          <a:lstStyle/>
          <a:p>
            <a:pPr marL="93663" indent="-93663" defTabSz="931863" eaLnBrk="1" hangingPunct="1"/>
            <a:endParaRPr lang="en-US" altLang="tr-TR" sz="500" b="1" smtClean="0"/>
          </a:p>
        </p:txBody>
      </p:sp>
    </p:spTree>
    <p:extLst>
      <p:ext uri="{BB962C8B-B14F-4D97-AF65-F5344CB8AC3E}">
        <p14:creationId xmlns="" xmlns:p14="http://schemas.microsoft.com/office/powerpoint/2010/main" val="486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F2817F-0547-447A-AE99-1F3DE182BBE4}" type="slidenum">
              <a:rPr kumimoji="0" lang="tr-TR"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tr-TR"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3" name="Rectangle 2"/>
          <p:cNvSpPr>
            <a:spLocks noGrp="1" noRot="1" noChangeAspect="1" noChangeArrowheads="1" noTextEdit="1"/>
          </p:cNvSpPr>
          <p:nvPr>
            <p:ph type="sldImg"/>
          </p:nvPr>
        </p:nvSpPr>
        <p:spPr>
          <a:xfrm>
            <a:off x="414338" y="703263"/>
            <a:ext cx="6030912" cy="3394075"/>
          </a:xfrm>
          <a:ln w="12700"/>
        </p:spPr>
      </p:sp>
      <p:sp>
        <p:nvSpPr>
          <p:cNvPr id="40964" name="Rectangle 3"/>
          <p:cNvSpPr>
            <a:spLocks noGrp="1" noChangeArrowheads="1"/>
          </p:cNvSpPr>
          <p:nvPr>
            <p:ph type="body" idx="1"/>
          </p:nvPr>
        </p:nvSpPr>
        <p:spPr>
          <a:xfrm>
            <a:off x="923925" y="4573588"/>
            <a:ext cx="5000625" cy="3884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GB" altLang="tr-TR" smtClean="0"/>
          </a:p>
        </p:txBody>
      </p:sp>
    </p:spTree>
    <p:extLst>
      <p:ext uri="{BB962C8B-B14F-4D97-AF65-F5344CB8AC3E}">
        <p14:creationId xmlns="" xmlns:p14="http://schemas.microsoft.com/office/powerpoint/2010/main" val="17544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2" name="Rectangle 2"/>
          <p:cNvSpPr>
            <a:spLocks noGrp="1" noChangeArrowheads="1"/>
          </p:cNvSpPr>
          <p:nvPr>
            <p:ph type="ctrTitle"/>
          </p:nvPr>
        </p:nvSpPr>
        <p:spPr>
          <a:xfrm>
            <a:off x="1219201" y="1524000"/>
            <a:ext cx="10164233" cy="1752600"/>
          </a:xfrm>
        </p:spPr>
        <p:txBody>
          <a:bodyPr/>
          <a:lstStyle>
            <a:lvl1pPr>
              <a:defRPr sz="5000"/>
            </a:lvl1pPr>
          </a:lstStyle>
          <a:p>
            <a:r>
              <a:rPr lang="tr-TR" altLang="en-US"/>
              <a:t>Asıl başlık stili için tıklatın</a:t>
            </a:r>
          </a:p>
        </p:txBody>
      </p:sp>
      <p:sp>
        <p:nvSpPr>
          <p:cNvPr id="25603"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r>
              <a:rPr lang="tr-TR" altLang="en-US"/>
              <a:t>Asıl alt başlık stilini düzenlemek için tıklatın</a:t>
            </a:r>
          </a:p>
        </p:txBody>
      </p:sp>
      <p:sp>
        <p:nvSpPr>
          <p:cNvPr id="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7" name="Rectangle 5"/>
          <p:cNvSpPr>
            <a:spLocks noGrp="1" noChangeArrowheads="1"/>
          </p:cNvSpPr>
          <p:nvPr>
            <p:ph type="ftr" sz="quarter" idx="11"/>
          </p:nvPr>
        </p:nvSpPr>
        <p:spPr>
          <a:xfrm>
            <a:off x="4165600" y="6243638"/>
            <a:ext cx="3860800" cy="457200"/>
          </a:xfrm>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85A62EDA-3DD2-4E44-9D75-72A34B03AFB2}" type="slidenum">
              <a:rPr lang="tr-TR" altLang="en-US" smtClean="0">
                <a:solidFill>
                  <a:srgbClr val="000000"/>
                </a:solidFill>
              </a:rPr>
              <a:pPr fontAlgn="base">
                <a:spcBef>
                  <a:spcPct val="0"/>
                </a:spcBef>
                <a:spcAft>
                  <a:spcPct val="0"/>
                </a:spcAft>
              </a:pPr>
              <a:t>‹#›</a:t>
            </a:fld>
            <a:endParaRPr lang="tr-TR" altLang="en-US">
              <a:solidFill>
                <a:srgbClr val="000000"/>
              </a:solidFill>
            </a:endParaRPr>
          </a:p>
        </p:txBody>
      </p:sp>
    </p:spTree>
    <p:extLst>
      <p:ext uri="{BB962C8B-B14F-4D97-AF65-F5344CB8AC3E}">
        <p14:creationId xmlns="" xmlns:p14="http://schemas.microsoft.com/office/powerpoint/2010/main" val="160989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C6750E6-C031-4B4A-B92E-F3B9C94C5D20}" type="slidenum">
              <a:rPr lang="tr-TR" altLang="en-US" smtClean="0">
                <a:solidFill>
                  <a:srgbClr val="000000"/>
                </a:solidFill>
              </a:rPr>
              <a:pPr fontAlgn="base">
                <a:spcBef>
                  <a:spcPct val="0"/>
                </a:spcBef>
                <a:spcAft>
                  <a:spcPct val="0"/>
                </a:spcAft>
              </a:pPr>
              <a:t>‹#›</a:t>
            </a:fld>
            <a:endParaRPr lang="tr-TR" altLang="en-US">
              <a:solidFill>
                <a:srgbClr val="000000"/>
              </a:solidFill>
            </a:endParaRPr>
          </a:p>
        </p:txBody>
      </p:sp>
    </p:spTree>
    <p:extLst>
      <p:ext uri="{BB962C8B-B14F-4D97-AF65-F5344CB8AC3E}">
        <p14:creationId xmlns="" xmlns:p14="http://schemas.microsoft.com/office/powerpoint/2010/main" val="46276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7813"/>
            <a:ext cx="2743200" cy="585311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7813"/>
            <a:ext cx="80264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AC24EC23-D568-4DAD-AA96-0E3913890458}" type="slidenum">
              <a:rPr lang="tr-TR" altLang="en-US" smtClean="0">
                <a:solidFill>
                  <a:srgbClr val="000000"/>
                </a:solidFill>
              </a:rPr>
              <a:pPr fontAlgn="base">
                <a:spcBef>
                  <a:spcPct val="0"/>
                </a:spcBef>
                <a:spcAft>
                  <a:spcPct val="0"/>
                </a:spcAft>
              </a:pPr>
              <a:t>‹#›</a:t>
            </a:fld>
            <a:endParaRPr lang="tr-TR" altLang="en-US">
              <a:solidFill>
                <a:srgbClr val="000000"/>
              </a:solidFill>
            </a:endParaRPr>
          </a:p>
        </p:txBody>
      </p:sp>
    </p:spTree>
    <p:extLst>
      <p:ext uri="{BB962C8B-B14F-4D97-AF65-F5344CB8AC3E}">
        <p14:creationId xmlns="" xmlns:p14="http://schemas.microsoft.com/office/powerpoint/2010/main" val="1743749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 No Line">
    <p:spTree>
      <p:nvGrpSpPr>
        <p:cNvPr id="1" name=""/>
        <p:cNvGrpSpPr/>
        <p:nvPr/>
      </p:nvGrpSpPr>
      <p:grpSpPr>
        <a:xfrm>
          <a:off x="0" y="0"/>
          <a:ext cx="0" cy="0"/>
          <a:chOff x="0" y="0"/>
          <a:chExt cx="0" cy="0"/>
        </a:xfrm>
      </p:grpSpPr>
      <p:sp>
        <p:nvSpPr>
          <p:cNvPr id="4" name="Rectangle 8"/>
          <p:cNvSpPr/>
          <p:nvPr userDrawn="1"/>
        </p:nvSpPr>
        <p:spPr>
          <a:xfrm>
            <a:off x="192618" y="1028701"/>
            <a:ext cx="11999383" cy="25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3"/>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tr-TR" smtClean="0"/>
              <a:t>Asıl metin stillerini düzenlemek için tıklatın</a:t>
            </a:r>
          </a:p>
        </p:txBody>
      </p:sp>
      <p:sp>
        <p:nvSpPr>
          <p:cNvPr id="5" name="Date Placeholder 2"/>
          <p:cNvSpPr>
            <a:spLocks noGrp="1"/>
          </p:cNvSpPr>
          <p:nvPr>
            <p:ph type="dt" sz="half" idx="14"/>
          </p:nvPr>
        </p:nvSpPr>
        <p:spPr/>
        <p:txBody>
          <a:bodyPr/>
          <a:lstStyle>
            <a:lvl1pPr>
              <a:defRPr/>
            </a:lvl1pPr>
          </a:lstStyle>
          <a:p>
            <a:pPr fontAlgn="base">
              <a:spcBef>
                <a:spcPct val="0"/>
              </a:spcBef>
              <a:spcAft>
                <a:spcPct val="0"/>
              </a:spcAft>
              <a:defRPr/>
            </a:pPr>
            <a:fld id="{52D4F2FC-5DE3-4AAF-BB09-9DE1D5CE9E08}" type="datetime1">
              <a:rPr lang="en-US" smtClean="0">
                <a:solidFill>
                  <a:srgbClr val="000000"/>
                </a:solidFill>
              </a:rPr>
              <a:pPr fontAlgn="base">
                <a:spcBef>
                  <a:spcPct val="0"/>
                </a:spcBef>
                <a:spcAft>
                  <a:spcPct val="0"/>
                </a:spcAft>
                <a:defRPr/>
              </a:pPr>
              <a:t>9/6/2021</a:t>
            </a:fld>
            <a:endParaRPr lang="en-US" dirty="0">
              <a:solidFill>
                <a:srgbClr val="000000"/>
              </a:solidFill>
            </a:endParaRPr>
          </a:p>
        </p:txBody>
      </p:sp>
      <p:sp>
        <p:nvSpPr>
          <p:cNvPr id="6" name="Footer Placeholder 3"/>
          <p:cNvSpPr>
            <a:spLocks noGrp="1"/>
          </p:cNvSpPr>
          <p:nvPr>
            <p:ph type="ftr" sz="quarter" idx="15"/>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8" name="Slide Number Placeholder 4"/>
          <p:cNvSpPr>
            <a:spLocks noGrp="1"/>
          </p:cNvSpPr>
          <p:nvPr>
            <p:ph type="sldNum" sz="quarter" idx="16"/>
          </p:nvPr>
        </p:nvSpPr>
        <p:spPr/>
        <p:txBody>
          <a:bodyPr/>
          <a:lstStyle>
            <a:lvl1pPr algn="ctr">
              <a:defRPr/>
            </a:lvl1pPr>
          </a:lstStyle>
          <a:p>
            <a:pPr fontAlgn="base">
              <a:spcBef>
                <a:spcPct val="0"/>
              </a:spcBef>
              <a:spcAft>
                <a:spcPct val="0"/>
              </a:spcAft>
            </a:pPr>
            <a:fld id="{353F6718-4CC7-4DAE-AE98-8422E1E03740}" type="slidenum">
              <a:rPr lang="en-US" altLang="tr-TR" smtClean="0">
                <a:solidFill>
                  <a:srgbClr val="000000"/>
                </a:solidFill>
              </a:rPr>
              <a:pPr fontAlgn="base">
                <a:spcBef>
                  <a:spcPct val="0"/>
                </a:spcBef>
                <a:spcAft>
                  <a:spcPct val="0"/>
                </a:spcAft>
              </a:pPr>
              <a:t>‹#›</a:t>
            </a:fld>
            <a:endParaRPr lang="en-US" altLang="tr-TR">
              <a:solidFill>
                <a:srgbClr val="000000"/>
              </a:solidFill>
            </a:endParaRPr>
          </a:p>
        </p:txBody>
      </p:sp>
    </p:spTree>
    <p:extLst>
      <p:ext uri="{BB962C8B-B14F-4D97-AF65-F5344CB8AC3E}">
        <p14:creationId xmlns="" xmlns:p14="http://schemas.microsoft.com/office/powerpoint/2010/main" val="34002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09378A-EC9A-4A0F-B0DD-2214EBAC088C}"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79C41-A7F9-4098-AA75-128E88A4FDB5}"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3902927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09378A-EC9A-4A0F-B0DD-2214EBAC088C}"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79C41-A7F9-4098-AA75-128E88A4FDB5}"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3751641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09378A-EC9A-4A0F-B0DD-2214EBAC088C}"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79C41-A7F9-4098-AA75-128E88A4FDB5}"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213295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09378A-EC9A-4A0F-B0DD-2214EBAC088C}"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79C41-A7F9-4098-AA75-128E88A4FDB5}"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1301278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09378A-EC9A-4A0F-B0DD-2214EBAC088C}"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79C41-A7F9-4098-AA75-128E88A4FDB5}"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604975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09378A-EC9A-4A0F-B0DD-2214EBAC088C}"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79C41-A7F9-4098-AA75-128E88A4FDB5}"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1734986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09378A-EC9A-4A0F-B0DD-2214EBAC088C}"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79C41-A7F9-4098-AA75-128E88A4FDB5}"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372535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6ABF0E4-9E20-41AF-A580-6D528E27F822}" type="slidenum">
              <a:rPr lang="tr-TR" altLang="en-US" smtClean="0">
                <a:solidFill>
                  <a:srgbClr val="000000"/>
                </a:solidFill>
              </a:rPr>
              <a:pPr fontAlgn="base">
                <a:spcBef>
                  <a:spcPct val="0"/>
                </a:spcBef>
                <a:spcAft>
                  <a:spcPct val="0"/>
                </a:spcAft>
              </a:pPr>
              <a:t>‹#›</a:t>
            </a:fld>
            <a:endParaRPr lang="tr-TR" altLang="en-US">
              <a:solidFill>
                <a:srgbClr val="000000"/>
              </a:solidFill>
            </a:endParaRPr>
          </a:p>
        </p:txBody>
      </p:sp>
    </p:spTree>
    <p:extLst>
      <p:ext uri="{BB962C8B-B14F-4D97-AF65-F5344CB8AC3E}">
        <p14:creationId xmlns="" xmlns:p14="http://schemas.microsoft.com/office/powerpoint/2010/main" val="997577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09378A-EC9A-4A0F-B0DD-2214EBAC088C}"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79C41-A7F9-4098-AA75-128E88A4FDB5}"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2941344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09378A-EC9A-4A0F-B0DD-2214EBAC088C}"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79C41-A7F9-4098-AA75-128E88A4FDB5}"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1658810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09378A-EC9A-4A0F-B0DD-2214EBAC088C}"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79C41-A7F9-4098-AA75-128E88A4FDB5}"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3958197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09378A-EC9A-4A0F-B0DD-2214EBAC088C}"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79C41-A7F9-4098-AA75-128E88A4FDB5}"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1892300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776EE91B-9B76-4A70-9E7D-F750D6864043}"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843148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83BD7D57-6B43-4062-990A-C34C818913C1}"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9808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6E377FD9-04BF-47A3-8329-660229EC00DC}"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51761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7"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DD10A2C2-EC3D-4150-B617-311B5E03DE37}"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786640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8"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9"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FFB559A8-5B6C-4BB2-A39E-B67DDE8AC06E}"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887569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4"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DC4CAF95-C376-4E9C-84A2-9C5DCE7554D4}"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8540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DC123CE-ABD1-4B68-A214-1569EC79A729}" type="slidenum">
              <a:rPr lang="tr-TR" altLang="en-US" smtClean="0">
                <a:solidFill>
                  <a:srgbClr val="000000"/>
                </a:solidFill>
              </a:rPr>
              <a:pPr fontAlgn="base">
                <a:spcBef>
                  <a:spcPct val="0"/>
                </a:spcBef>
                <a:spcAft>
                  <a:spcPct val="0"/>
                </a:spcAft>
              </a:pPr>
              <a:t>‹#›</a:t>
            </a:fld>
            <a:endParaRPr lang="tr-TR" altLang="en-US">
              <a:solidFill>
                <a:srgbClr val="000000"/>
              </a:solidFill>
            </a:endParaRPr>
          </a:p>
        </p:txBody>
      </p:sp>
    </p:spTree>
    <p:extLst>
      <p:ext uri="{BB962C8B-B14F-4D97-AF65-F5344CB8AC3E}">
        <p14:creationId xmlns="" xmlns:p14="http://schemas.microsoft.com/office/powerpoint/2010/main" val="924489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3"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4"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D92FE885-8243-4A2D-9E91-19F0695A25A5}"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248143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7"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103AB581-FE79-448A-987E-53BCA9138A9D}"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532270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7"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711F11B8-FDE9-49B7-93D7-87DADC2493D4}"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819066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05D06B1E-0D4C-48E8-8F62-8C32C4F27592}"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694231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CF9530EF-CF1E-4A21-8307-DDA59D570C18}"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402380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776EE91B-9B76-4A70-9E7D-F750D6864043}"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654404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83BD7D57-6B43-4062-990A-C34C818913C1}"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505087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6E377FD9-04BF-47A3-8329-660229EC00DC}"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299570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7"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DD10A2C2-EC3D-4150-B617-311B5E03DE37}"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085691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8"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9"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FFB559A8-5B6C-4BB2-A39E-B67DDE8AC06E}"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127672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64A8A26-70ED-4639-A66C-E387C49B8637}" type="slidenum">
              <a:rPr lang="tr-TR" altLang="en-US" smtClean="0">
                <a:solidFill>
                  <a:srgbClr val="000000"/>
                </a:solidFill>
              </a:rPr>
              <a:pPr fontAlgn="base">
                <a:spcBef>
                  <a:spcPct val="0"/>
                </a:spcBef>
                <a:spcAft>
                  <a:spcPct val="0"/>
                </a:spcAft>
              </a:pPr>
              <a:t>‹#›</a:t>
            </a:fld>
            <a:endParaRPr lang="tr-TR" altLang="en-US">
              <a:solidFill>
                <a:srgbClr val="000000"/>
              </a:solidFill>
            </a:endParaRPr>
          </a:p>
        </p:txBody>
      </p:sp>
    </p:spTree>
    <p:extLst>
      <p:ext uri="{BB962C8B-B14F-4D97-AF65-F5344CB8AC3E}">
        <p14:creationId xmlns="" xmlns:p14="http://schemas.microsoft.com/office/powerpoint/2010/main" val="2506593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4"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DC4CAF95-C376-4E9C-84A2-9C5DCE7554D4}"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693174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3"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4"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D92FE885-8243-4A2D-9E91-19F0695A25A5}"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510359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7"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103AB581-FE79-448A-987E-53BCA9138A9D}"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046636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7"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711F11B8-FDE9-49B7-93D7-87DADC2493D4}"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045131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05D06B1E-0D4C-48E8-8F62-8C32C4F27592}"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4152623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CF9530EF-CF1E-4A21-8307-DDA59D570C18}"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97162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776EE91B-9B76-4A70-9E7D-F750D6864043}"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402815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83BD7D57-6B43-4062-990A-C34C818913C1}"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0371729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6E377FD9-04BF-47A3-8329-660229EC00DC}"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9231467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7"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DD10A2C2-EC3D-4150-B617-311B5E03DE37}"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67927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3B7CB72-D9BB-442F-B8FC-7FA8BBEF2C86}" type="slidenum">
              <a:rPr lang="tr-TR" altLang="en-US" smtClean="0">
                <a:solidFill>
                  <a:srgbClr val="000000"/>
                </a:solidFill>
              </a:rPr>
              <a:pPr fontAlgn="base">
                <a:spcBef>
                  <a:spcPct val="0"/>
                </a:spcBef>
                <a:spcAft>
                  <a:spcPct val="0"/>
                </a:spcAft>
              </a:pPr>
              <a:t>‹#›</a:t>
            </a:fld>
            <a:endParaRPr lang="tr-TR" altLang="en-US">
              <a:solidFill>
                <a:srgbClr val="000000"/>
              </a:solidFill>
            </a:endParaRPr>
          </a:p>
        </p:txBody>
      </p:sp>
    </p:spTree>
    <p:extLst>
      <p:ext uri="{BB962C8B-B14F-4D97-AF65-F5344CB8AC3E}">
        <p14:creationId xmlns="" xmlns:p14="http://schemas.microsoft.com/office/powerpoint/2010/main" val="864459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8"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9"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FFB559A8-5B6C-4BB2-A39E-B67DDE8AC06E}"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2531608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4"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DC4CAF95-C376-4E9C-84A2-9C5DCE7554D4}"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5905012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3"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4"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D92FE885-8243-4A2D-9E91-19F0695A25A5}"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9379612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7"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103AB581-FE79-448A-987E-53BCA9138A9D}"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2075133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7"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711F11B8-FDE9-49B7-93D7-87DADC2493D4}"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470763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05D06B1E-0D4C-48E8-8F62-8C32C4F27592}"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6543568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CF9530EF-CF1E-4A21-8307-DDA59D570C18}"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38815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776EE91B-9B76-4A70-9E7D-F750D6864043}"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1184503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83BD7D57-6B43-4062-990A-C34C818913C1}"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9116555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6E377FD9-04BF-47A3-8329-660229EC00DC}"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52651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2FAC47E-7522-4BDE-A696-1F935D3BB359}" type="slidenum">
              <a:rPr lang="tr-TR" altLang="en-US" smtClean="0">
                <a:solidFill>
                  <a:srgbClr val="000000"/>
                </a:solidFill>
              </a:rPr>
              <a:pPr fontAlgn="base">
                <a:spcBef>
                  <a:spcPct val="0"/>
                </a:spcBef>
                <a:spcAft>
                  <a:spcPct val="0"/>
                </a:spcAft>
              </a:pPr>
              <a:t>‹#›</a:t>
            </a:fld>
            <a:endParaRPr lang="tr-TR" altLang="en-US">
              <a:solidFill>
                <a:srgbClr val="000000"/>
              </a:solidFill>
            </a:endParaRPr>
          </a:p>
        </p:txBody>
      </p:sp>
    </p:spTree>
    <p:extLst>
      <p:ext uri="{BB962C8B-B14F-4D97-AF65-F5344CB8AC3E}">
        <p14:creationId xmlns="" xmlns:p14="http://schemas.microsoft.com/office/powerpoint/2010/main" val="9637061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7"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DD10A2C2-EC3D-4150-B617-311B5E03DE37}"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6044203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8"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9"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FFB559A8-5B6C-4BB2-A39E-B67DDE8AC06E}"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949928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4"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DC4CAF95-C376-4E9C-84A2-9C5DCE7554D4}"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943750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3"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4"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D92FE885-8243-4A2D-9E91-19F0695A25A5}"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0331293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7"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103AB581-FE79-448A-987E-53BCA9138A9D}"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514652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7"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711F11B8-FDE9-49B7-93D7-87DADC2493D4}"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2942923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05D06B1E-0D4C-48E8-8F62-8C32C4F27592}"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974227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12"/>
          </p:nvPr>
        </p:nvSpPr>
        <p:spPr/>
        <p:txBody>
          <a:bodyPr/>
          <a:lstStyle>
            <a:lvl1pPr>
              <a:defRPr/>
            </a:lvl1pPr>
          </a:lstStyle>
          <a:p>
            <a:pPr eaLnBrk="0" fontAlgn="base" hangingPunct="0">
              <a:spcBef>
                <a:spcPct val="0"/>
              </a:spcBef>
              <a:spcAft>
                <a:spcPct val="0"/>
              </a:spcAft>
            </a:pPr>
            <a:fld id="{CF9530EF-CF1E-4A21-8307-DDA59D570C18}"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266050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B929ED2-8907-440A-9954-9FA933EEAE4D}" type="slidenum">
              <a:rPr lang="tr-TR" altLang="en-US" smtClean="0">
                <a:solidFill>
                  <a:srgbClr val="000000"/>
                </a:solidFill>
              </a:rPr>
              <a:pPr fontAlgn="base">
                <a:spcBef>
                  <a:spcPct val="0"/>
                </a:spcBef>
                <a:spcAft>
                  <a:spcPct val="0"/>
                </a:spcAft>
              </a:pPr>
              <a:t>‹#›</a:t>
            </a:fld>
            <a:endParaRPr lang="tr-TR" altLang="en-US">
              <a:solidFill>
                <a:srgbClr val="000000"/>
              </a:solidFill>
            </a:endParaRPr>
          </a:p>
        </p:txBody>
      </p:sp>
    </p:spTree>
    <p:extLst>
      <p:ext uri="{BB962C8B-B14F-4D97-AF65-F5344CB8AC3E}">
        <p14:creationId xmlns="" xmlns:p14="http://schemas.microsoft.com/office/powerpoint/2010/main" val="190960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AE2C1554-CEEA-4298-A3DB-CEFE8E142601}" type="slidenum">
              <a:rPr lang="tr-TR" altLang="en-US" smtClean="0">
                <a:solidFill>
                  <a:srgbClr val="000000"/>
                </a:solidFill>
              </a:rPr>
              <a:pPr fontAlgn="base">
                <a:spcBef>
                  <a:spcPct val="0"/>
                </a:spcBef>
                <a:spcAft>
                  <a:spcPct val="0"/>
                </a:spcAft>
              </a:pPr>
              <a:t>‹#›</a:t>
            </a:fld>
            <a:endParaRPr lang="tr-TR" altLang="en-US">
              <a:solidFill>
                <a:srgbClr val="000000"/>
              </a:solidFill>
            </a:endParaRPr>
          </a:p>
        </p:txBody>
      </p:sp>
    </p:spTree>
    <p:extLst>
      <p:ext uri="{BB962C8B-B14F-4D97-AF65-F5344CB8AC3E}">
        <p14:creationId xmlns="" xmlns:p14="http://schemas.microsoft.com/office/powerpoint/2010/main" val="3405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tr-TR"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8ECCC12-0BD1-4A7D-885D-80B5BE7E37DE}" type="slidenum">
              <a:rPr lang="tr-TR" altLang="en-US" smtClean="0">
                <a:solidFill>
                  <a:srgbClr val="000000"/>
                </a:solidFill>
              </a:rPr>
              <a:pPr fontAlgn="base">
                <a:spcBef>
                  <a:spcPct val="0"/>
                </a:spcBef>
                <a:spcAft>
                  <a:spcPct val="0"/>
                </a:spcAft>
              </a:pPr>
              <a:t>‹#›</a:t>
            </a:fld>
            <a:endParaRPr lang="tr-TR" altLang="en-US">
              <a:solidFill>
                <a:srgbClr val="000000"/>
              </a:solidFill>
            </a:endParaRPr>
          </a:p>
        </p:txBody>
      </p:sp>
    </p:spTree>
    <p:extLst>
      <p:ext uri="{BB962C8B-B14F-4D97-AF65-F5344CB8AC3E}">
        <p14:creationId xmlns="" xmlns:p14="http://schemas.microsoft.com/office/powerpoint/2010/main" val="229454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7814"/>
            <a:ext cx="109728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smtClean="0"/>
              <a:t>Asıl başlık stili için tıklatın</a:t>
            </a:r>
          </a:p>
        </p:txBody>
      </p:sp>
      <p:sp>
        <p:nvSpPr>
          <p:cNvPr id="3075" name="Rectangle 3"/>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p>
        </p:txBody>
      </p:sp>
      <p:sp>
        <p:nvSpPr>
          <p:cNvPr id="24580" name="Rectangle 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fontAlgn="base">
              <a:spcBef>
                <a:spcPct val="0"/>
              </a:spcBef>
              <a:spcAft>
                <a:spcPct val="0"/>
              </a:spcAft>
              <a:defRPr/>
            </a:pPr>
            <a:endParaRPr lang="tr-TR" altLang="en-US">
              <a:solidFill>
                <a:srgbClr val="000000"/>
              </a:solidFill>
            </a:endParaRPr>
          </a:p>
        </p:txBody>
      </p:sp>
      <p:sp>
        <p:nvSpPr>
          <p:cNvPr id="24581"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fontAlgn="base">
              <a:spcBef>
                <a:spcPct val="0"/>
              </a:spcBef>
              <a:spcAft>
                <a:spcPct val="0"/>
              </a:spcAft>
              <a:defRPr/>
            </a:pPr>
            <a:endParaRPr lang="tr-TR" altLang="en-US">
              <a:solidFill>
                <a:srgbClr val="000000"/>
              </a:solidFill>
            </a:endParaRPr>
          </a:p>
        </p:txBody>
      </p:sp>
      <p:sp>
        <p:nvSpPr>
          <p:cNvPr id="24582"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anose="02020404030301010803" pitchFamily="18" charset="0"/>
              </a:defRPr>
            </a:lvl1pPr>
          </a:lstStyle>
          <a:p>
            <a:pPr fontAlgn="base">
              <a:spcBef>
                <a:spcPct val="0"/>
              </a:spcBef>
              <a:spcAft>
                <a:spcPct val="0"/>
              </a:spcAft>
            </a:pPr>
            <a:fld id="{8090A50A-4453-4C15-B700-CE2F4625A043}" type="slidenum">
              <a:rPr lang="tr-TR" altLang="en-US" smtClean="0">
                <a:solidFill>
                  <a:srgbClr val="000000"/>
                </a:solidFill>
              </a:rPr>
              <a:pPr fontAlgn="base">
                <a:spcBef>
                  <a:spcPct val="0"/>
                </a:spcBef>
                <a:spcAft>
                  <a:spcPct val="0"/>
                </a:spcAft>
              </a:pPr>
              <a:t>‹#›</a:t>
            </a:fld>
            <a:endParaRPr lang="tr-TR" altLang="en-US">
              <a:solidFill>
                <a:srgbClr val="000000"/>
              </a:solidFill>
            </a:endParaRPr>
          </a:p>
        </p:txBody>
      </p:sp>
      <p:sp>
        <p:nvSpPr>
          <p:cNvPr id="24583" name="Freeform 7"/>
          <p:cNvSpPr>
            <a:spLocks noChangeArrowheads="1"/>
          </p:cNvSpPr>
          <p:nvPr/>
        </p:nvSpPr>
        <p:spPr bwMode="auto">
          <a:xfrm>
            <a:off x="508000" y="228600"/>
            <a:ext cx="109728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4" name="Line 8"/>
          <p:cNvSpPr>
            <a:spLocks noChangeShapeType="1"/>
          </p:cNvSpPr>
          <p:nvPr/>
        </p:nvSpPr>
        <p:spPr bwMode="auto">
          <a:xfrm>
            <a:off x="609600" y="6172200"/>
            <a:ext cx="10972800" cy="0"/>
          </a:xfrm>
          <a:prstGeom prst="line">
            <a:avLst/>
          </a:prstGeom>
          <a:noFill/>
          <a:ln w="19050">
            <a:solidFill>
              <a:schemeClr val="accent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 xmlns:p14="http://schemas.microsoft.com/office/powerpoint/2010/main" val="1445168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809378A-EC9A-4A0F-B0DD-2214EBAC088C}"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279C41-A7F9-4098-AA75-128E88A4FDB5}"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14376461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C1E6FA6F-8FD8-4803-8C56-6772B172D4D0}"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0034508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C1E6FA6F-8FD8-4803-8C56-6772B172D4D0}"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38011966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C1E6FA6F-8FD8-4803-8C56-6772B172D4D0}"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60270209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eaLnBrk="0" fontAlgn="base" hangingPunct="0">
              <a:spcBef>
                <a:spcPct val="0"/>
              </a:spcBef>
              <a:spcAft>
                <a:spcPct val="0"/>
              </a:spcAft>
              <a:defRPr/>
            </a:pPr>
            <a:endParaRPr lang="tr-TR">
              <a:solidFill>
                <a:prstClr val="black">
                  <a:tint val="75000"/>
                </a:prstClr>
              </a:solidFill>
              <a:ea typeface="ＭＳ Ｐゴシック" panose="020B0600070205080204" pitchFamily="34" charset="-128"/>
            </a:endParaRP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C1E6FA6F-8FD8-4803-8C56-6772B172D4D0}" type="slidenum">
              <a:rPr lang="tr-TR" altLang="tr-TR" smtClean="0">
                <a:latin typeface="Arial" panose="020B0604020202020204" pitchFamily="34" charset="0"/>
                <a:ea typeface="ＭＳ Ｐゴシック" panose="020B0600070205080204" pitchFamily="34" charset="-128"/>
              </a:rPr>
              <a:pPr eaLnBrk="0" fontAlgn="base" hangingPunct="0">
                <a:spcBef>
                  <a:spcPct val="0"/>
                </a:spcBef>
                <a:spcAft>
                  <a:spcPct val="0"/>
                </a:spcAft>
              </a:pPr>
              <a:t>‹#›</a:t>
            </a:fld>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 xmlns:p14="http://schemas.microsoft.com/office/powerpoint/2010/main" val="18859257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1.bin"/><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_al__ma_Sayfas_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79733" y="1308245"/>
            <a:ext cx="9695788" cy="2387600"/>
          </a:xfrm>
        </p:spPr>
        <p:txBody>
          <a:bodyPr>
            <a:noAutofit/>
          </a:bodyPr>
          <a:lstStyle/>
          <a:p>
            <a:r>
              <a:rPr lang="tr-TR" sz="4400" b="1" dirty="0">
                <a:latin typeface="+mn-lt"/>
              </a:rPr>
              <a:t>Diabetes </a:t>
            </a:r>
            <a:r>
              <a:rPr lang="tr-TR" sz="4400" b="1" dirty="0" err="1">
                <a:latin typeface="+mn-lt"/>
              </a:rPr>
              <a:t>Mellitus</a:t>
            </a:r>
            <a:r>
              <a:rPr lang="tr-TR" sz="4400" b="1" dirty="0">
                <a:latin typeface="+mn-lt"/>
              </a:rPr>
              <a:t>: </a:t>
            </a:r>
            <a:br>
              <a:rPr lang="tr-TR" sz="4400" b="1" dirty="0">
                <a:latin typeface="+mn-lt"/>
              </a:rPr>
            </a:br>
            <a:r>
              <a:rPr lang="tr-TR" sz="4400" b="1" dirty="0">
                <a:latin typeface="+mn-lt"/>
              </a:rPr>
              <a:t>Tanı, sınıflama, kronik komplikasyonları, eşlik eden hastalıklar ve izlem </a:t>
            </a:r>
          </a:p>
        </p:txBody>
      </p:sp>
      <p:sp>
        <p:nvSpPr>
          <p:cNvPr id="3" name="Alt Başlık 2"/>
          <p:cNvSpPr>
            <a:spLocks noGrp="1"/>
          </p:cNvSpPr>
          <p:nvPr>
            <p:ph type="subTitle" idx="1"/>
          </p:nvPr>
        </p:nvSpPr>
        <p:spPr>
          <a:xfrm>
            <a:off x="1367900" y="4221320"/>
            <a:ext cx="9050867" cy="1192030"/>
          </a:xfrm>
        </p:spPr>
        <p:txBody>
          <a:bodyPr>
            <a:normAutofit fontScale="92500" lnSpcReduction="10000"/>
          </a:bodyPr>
          <a:lstStyle/>
          <a:p>
            <a:r>
              <a:rPr lang="tr-TR" sz="2800" b="1" dirty="0" smtClean="0">
                <a:solidFill>
                  <a:srgbClr val="FF0000"/>
                </a:solidFill>
              </a:rPr>
              <a:t>Dr. Asena GÖKÇAY CANPOLAT </a:t>
            </a:r>
          </a:p>
          <a:p>
            <a:r>
              <a:rPr lang="tr-TR" sz="2800" b="1" dirty="0" smtClean="0">
                <a:solidFill>
                  <a:schemeClr val="accent1">
                    <a:lumMod val="75000"/>
                  </a:schemeClr>
                </a:solidFill>
              </a:rPr>
              <a:t>Ankara Üniversitesi Tıp Fakültesi Endokrinoloji ve Metabolizma Hastalıkları Bilim Dalı</a:t>
            </a:r>
            <a:endParaRPr lang="tr-TR" sz="2800" b="1" dirty="0">
              <a:solidFill>
                <a:schemeClr val="accent1">
                  <a:lumMod val="75000"/>
                </a:schemeClr>
              </a:solidFill>
            </a:endParaRPr>
          </a:p>
        </p:txBody>
      </p:sp>
      <p:pic>
        <p:nvPicPr>
          <p:cNvPr id="4" name="Resim 3"/>
          <p:cNvPicPr>
            <a:picLocks noChangeAspect="1"/>
          </p:cNvPicPr>
          <p:nvPr/>
        </p:nvPicPr>
        <p:blipFill>
          <a:blip r:embed="rId2" cstate="print"/>
          <a:stretch>
            <a:fillRect/>
          </a:stretch>
        </p:blipFill>
        <p:spPr>
          <a:xfrm>
            <a:off x="278519" y="295885"/>
            <a:ext cx="1587929" cy="1627068"/>
          </a:xfrm>
          <a:prstGeom prst="rect">
            <a:avLst/>
          </a:prstGeom>
        </p:spPr>
      </p:pic>
      <p:pic>
        <p:nvPicPr>
          <p:cNvPr id="5" name="Resim 4"/>
          <p:cNvPicPr>
            <a:picLocks noChangeAspect="1"/>
          </p:cNvPicPr>
          <p:nvPr/>
        </p:nvPicPr>
        <p:blipFill>
          <a:blip r:embed="rId3" cstate="print"/>
          <a:stretch>
            <a:fillRect/>
          </a:stretch>
        </p:blipFill>
        <p:spPr>
          <a:xfrm>
            <a:off x="10253888" y="230820"/>
            <a:ext cx="1786467" cy="1692133"/>
          </a:xfrm>
          <a:prstGeom prst="rect">
            <a:avLst/>
          </a:prstGeom>
        </p:spPr>
      </p:pic>
      <p:sp>
        <p:nvSpPr>
          <p:cNvPr id="6" name="Metin kutusu 5"/>
          <p:cNvSpPr txBox="1"/>
          <p:nvPr/>
        </p:nvSpPr>
        <p:spPr>
          <a:xfrm>
            <a:off x="10253888" y="6146515"/>
            <a:ext cx="14787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Calibri"/>
                <a:ea typeface="+mn-ea"/>
                <a:cs typeface="+mn-cs"/>
              </a:rPr>
              <a:t>6 Eylül</a:t>
            </a:r>
            <a:r>
              <a:rPr kumimoji="0" lang="tr-TR" sz="2000" b="0" i="0" u="none" strike="noStrike" kern="1200" cap="none" spc="0" normalizeH="0" noProof="0" dirty="0" smtClean="0">
                <a:ln>
                  <a:noFill/>
                </a:ln>
                <a:solidFill>
                  <a:prstClr val="black"/>
                </a:solidFill>
                <a:effectLst/>
                <a:uLnTx/>
                <a:uFillTx/>
                <a:latin typeface="Calibri"/>
                <a:ea typeface="+mn-ea"/>
                <a:cs typeface="+mn-cs"/>
              </a:rPr>
              <a:t> </a:t>
            </a:r>
            <a:r>
              <a:rPr kumimoji="0" lang="tr-TR" sz="2000" b="0" i="0" u="none" strike="noStrike" kern="1200" cap="none" spc="0" normalizeH="0" baseline="0" noProof="0" dirty="0" smtClean="0">
                <a:ln>
                  <a:noFill/>
                </a:ln>
                <a:solidFill>
                  <a:prstClr val="black"/>
                </a:solidFill>
                <a:effectLst/>
                <a:uLnTx/>
                <a:uFillTx/>
                <a:latin typeface="Calibri"/>
                <a:ea typeface="+mn-ea"/>
                <a:cs typeface="+mn-cs"/>
              </a:rPr>
              <a:t>2021 </a:t>
            </a:r>
            <a:endParaRPr kumimoji="0" lang="tr-TR"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320038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4"/>
          <p:cNvSpPr>
            <a:spLocks noChangeShapeType="1"/>
          </p:cNvSpPr>
          <p:nvPr/>
        </p:nvSpPr>
        <p:spPr bwMode="auto">
          <a:xfrm>
            <a:off x="2351089" y="2155826"/>
            <a:ext cx="1587" cy="345757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5363" name="Line 5"/>
          <p:cNvSpPr>
            <a:spLocks noChangeShapeType="1"/>
          </p:cNvSpPr>
          <p:nvPr/>
        </p:nvSpPr>
        <p:spPr bwMode="auto">
          <a:xfrm>
            <a:off x="2352675" y="5613400"/>
            <a:ext cx="5981700" cy="15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5364" name="Line 6"/>
          <p:cNvSpPr>
            <a:spLocks noChangeShapeType="1"/>
          </p:cNvSpPr>
          <p:nvPr/>
        </p:nvSpPr>
        <p:spPr bwMode="auto">
          <a:xfrm>
            <a:off x="2351089" y="2155825"/>
            <a:ext cx="1482725" cy="15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5365" name="Line 7"/>
          <p:cNvSpPr>
            <a:spLocks noChangeShapeType="1"/>
          </p:cNvSpPr>
          <p:nvPr/>
        </p:nvSpPr>
        <p:spPr bwMode="auto">
          <a:xfrm>
            <a:off x="3863975" y="2155826"/>
            <a:ext cx="1588" cy="3457575"/>
          </a:xfrm>
          <a:prstGeom prst="line">
            <a:avLst/>
          </a:prstGeom>
          <a:noFill/>
          <a:ln w="190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5366" name="Line 8"/>
          <p:cNvSpPr>
            <a:spLocks noChangeShapeType="1"/>
          </p:cNvSpPr>
          <p:nvPr/>
        </p:nvSpPr>
        <p:spPr bwMode="auto">
          <a:xfrm>
            <a:off x="5159375" y="3163888"/>
            <a:ext cx="1588" cy="2449512"/>
          </a:xfrm>
          <a:prstGeom prst="line">
            <a:avLst/>
          </a:prstGeom>
          <a:noFill/>
          <a:ln w="190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5367" name="Line 9"/>
          <p:cNvSpPr>
            <a:spLocks noChangeShapeType="1"/>
          </p:cNvSpPr>
          <p:nvPr/>
        </p:nvSpPr>
        <p:spPr bwMode="auto">
          <a:xfrm>
            <a:off x="6600825" y="4316414"/>
            <a:ext cx="1588" cy="1296987"/>
          </a:xfrm>
          <a:prstGeom prst="line">
            <a:avLst/>
          </a:prstGeom>
          <a:noFill/>
          <a:ln w="190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5368" name="Text Box 10"/>
          <p:cNvSpPr txBox="1">
            <a:spLocks noChangeArrowheads="1"/>
          </p:cNvSpPr>
          <p:nvPr/>
        </p:nvSpPr>
        <p:spPr bwMode="auto">
          <a:xfrm rot="-5400000">
            <a:off x="1568451" y="3876676"/>
            <a:ext cx="3097212" cy="376237"/>
          </a:xfrm>
          <a:prstGeom prst="rect">
            <a:avLst/>
          </a:prstGeom>
          <a:solidFill>
            <a:srgbClr val="00FFFF"/>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tr-TR" altLang="tr-TR" b="1">
                <a:solidFill>
                  <a:srgbClr val="000066"/>
                </a:solidFill>
              </a:rPr>
              <a:t>Genetik Yatkınlık</a:t>
            </a:r>
          </a:p>
        </p:txBody>
      </p:sp>
      <p:sp>
        <p:nvSpPr>
          <p:cNvPr id="15369" name="Text Box 11"/>
          <p:cNvSpPr txBox="1">
            <a:spLocks noChangeArrowheads="1"/>
          </p:cNvSpPr>
          <p:nvPr/>
        </p:nvSpPr>
        <p:spPr bwMode="auto">
          <a:xfrm rot="-5400000">
            <a:off x="3480594" y="4048919"/>
            <a:ext cx="2513012" cy="590550"/>
          </a:xfrm>
          <a:prstGeom prst="rect">
            <a:avLst/>
          </a:prstGeom>
          <a:solidFill>
            <a:srgbClr val="CC0099"/>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tr-TR" altLang="tr-TR" sz="1600" b="1">
                <a:solidFill>
                  <a:srgbClr val="000000"/>
                </a:solidFill>
              </a:rPr>
              <a:t>İnsulitis ve </a:t>
            </a:r>
            <a:r>
              <a:rPr lang="tr-TR" altLang="tr-TR" sz="1600" b="1">
                <a:solidFill>
                  <a:srgbClr val="000000"/>
                </a:solidFill>
                <a:sym typeface="Symbol" panose="05050102010706020507" pitchFamily="18" charset="2"/>
              </a:rPr>
              <a:t>-hücre hasarı</a:t>
            </a:r>
          </a:p>
        </p:txBody>
      </p:sp>
      <p:sp>
        <p:nvSpPr>
          <p:cNvPr id="15370" name="Text Box 12"/>
          <p:cNvSpPr txBox="1">
            <a:spLocks noChangeArrowheads="1"/>
          </p:cNvSpPr>
          <p:nvPr/>
        </p:nvSpPr>
        <p:spPr bwMode="auto">
          <a:xfrm rot="-5400000">
            <a:off x="4880770" y="4521995"/>
            <a:ext cx="1800225" cy="376237"/>
          </a:xfrm>
          <a:prstGeom prst="rect">
            <a:avLst/>
          </a:prstGeom>
          <a:solidFill>
            <a:srgbClr val="00FF0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tr-TR" altLang="tr-TR" b="1">
                <a:solidFill>
                  <a:srgbClr val="003300"/>
                </a:solidFill>
              </a:rPr>
              <a:t>Pre-diyabet</a:t>
            </a:r>
          </a:p>
        </p:txBody>
      </p:sp>
      <p:sp>
        <p:nvSpPr>
          <p:cNvPr id="15371" name="Text Box 13"/>
          <p:cNvSpPr txBox="1">
            <a:spLocks noChangeArrowheads="1"/>
          </p:cNvSpPr>
          <p:nvPr/>
        </p:nvSpPr>
        <p:spPr bwMode="auto">
          <a:xfrm>
            <a:off x="6600825" y="5148263"/>
            <a:ext cx="1079500" cy="368300"/>
          </a:xfrm>
          <a:prstGeom prst="rect">
            <a:avLst/>
          </a:prstGeom>
          <a:solidFill>
            <a:srgbClr val="FF990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tr-TR" altLang="tr-TR" b="1">
                <a:solidFill>
                  <a:srgbClr val="A50021"/>
                </a:solidFill>
              </a:rPr>
              <a:t>Diyabet</a:t>
            </a:r>
          </a:p>
        </p:txBody>
      </p:sp>
      <p:sp>
        <p:nvSpPr>
          <p:cNvPr id="15372" name="Text Box 14"/>
          <p:cNvSpPr txBox="1">
            <a:spLocks noChangeArrowheads="1"/>
          </p:cNvSpPr>
          <p:nvPr/>
        </p:nvSpPr>
        <p:spPr bwMode="auto">
          <a:xfrm rot="-5400000">
            <a:off x="1193801" y="3968751"/>
            <a:ext cx="183038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tr-TR" altLang="tr-TR" b="1">
                <a:solidFill>
                  <a:srgbClr val="000000"/>
                </a:solidFill>
                <a:sym typeface="Symbol" panose="05050102010706020507" pitchFamily="18" charset="2"/>
              </a:rPr>
              <a:t>-hücre kütlesi</a:t>
            </a:r>
          </a:p>
        </p:txBody>
      </p:sp>
      <p:sp>
        <p:nvSpPr>
          <p:cNvPr id="15373" name="Text Box 15"/>
          <p:cNvSpPr txBox="1">
            <a:spLocks noChangeArrowheads="1"/>
          </p:cNvSpPr>
          <p:nvPr/>
        </p:nvSpPr>
        <p:spPr bwMode="auto">
          <a:xfrm>
            <a:off x="5268914" y="5756276"/>
            <a:ext cx="119538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tr-TR" altLang="tr-TR" b="1">
                <a:solidFill>
                  <a:srgbClr val="000000"/>
                </a:solidFill>
              </a:rPr>
              <a:t>Zaman</a:t>
            </a:r>
          </a:p>
        </p:txBody>
      </p:sp>
      <p:sp>
        <p:nvSpPr>
          <p:cNvPr id="15374" name="Line 16"/>
          <p:cNvSpPr>
            <a:spLocks noChangeShapeType="1"/>
          </p:cNvSpPr>
          <p:nvPr/>
        </p:nvSpPr>
        <p:spPr bwMode="auto">
          <a:xfrm>
            <a:off x="6645276" y="5973764"/>
            <a:ext cx="2792413" cy="1587"/>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5375" name="Line 17"/>
          <p:cNvSpPr>
            <a:spLocks noChangeShapeType="1"/>
          </p:cNvSpPr>
          <p:nvPr/>
        </p:nvSpPr>
        <p:spPr bwMode="auto">
          <a:xfrm>
            <a:off x="3863975" y="1724026"/>
            <a:ext cx="1588" cy="360363"/>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5376" name="Text Box 18"/>
          <p:cNvSpPr txBox="1">
            <a:spLocks noChangeArrowheads="1"/>
          </p:cNvSpPr>
          <p:nvPr/>
        </p:nvSpPr>
        <p:spPr bwMode="auto">
          <a:xfrm>
            <a:off x="2855914" y="1076326"/>
            <a:ext cx="2505075" cy="650875"/>
          </a:xfrm>
          <a:prstGeom prst="rect">
            <a:avLst/>
          </a:prstGeom>
          <a:solidFill>
            <a:srgbClr val="FF0066"/>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tr-TR" altLang="tr-TR">
                <a:solidFill>
                  <a:srgbClr val="FFFFFF"/>
                </a:solidFill>
              </a:rPr>
              <a:t>Putatif çevresel tetikleme/düzenleme</a:t>
            </a:r>
          </a:p>
        </p:txBody>
      </p:sp>
      <p:sp>
        <p:nvSpPr>
          <p:cNvPr id="15377" name="Text Box 19"/>
          <p:cNvSpPr txBox="1">
            <a:spLocks noChangeArrowheads="1"/>
          </p:cNvSpPr>
          <p:nvPr/>
        </p:nvSpPr>
        <p:spPr bwMode="auto">
          <a:xfrm>
            <a:off x="4656139" y="2444751"/>
            <a:ext cx="3190875" cy="366713"/>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tr-TR" altLang="tr-TR" b="1">
                <a:solidFill>
                  <a:srgbClr val="000000"/>
                </a:solidFill>
              </a:rPr>
              <a:t>T-hücre otoimmunitesi</a:t>
            </a:r>
          </a:p>
        </p:txBody>
      </p:sp>
      <p:sp>
        <p:nvSpPr>
          <p:cNvPr id="15378" name="Text Box 20"/>
          <p:cNvSpPr txBox="1">
            <a:spLocks noChangeArrowheads="1"/>
          </p:cNvSpPr>
          <p:nvPr/>
        </p:nvSpPr>
        <p:spPr bwMode="auto">
          <a:xfrm>
            <a:off x="5303838" y="2936876"/>
            <a:ext cx="5256212" cy="276225"/>
          </a:xfrm>
          <a:prstGeom prst="rect">
            <a:avLst/>
          </a:prstGeom>
          <a:solidFill>
            <a:srgbClr val="66FF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75000"/>
              </a:lnSpc>
              <a:spcBef>
                <a:spcPct val="50000"/>
              </a:spcBef>
              <a:spcAft>
                <a:spcPct val="0"/>
              </a:spcAft>
            </a:pPr>
            <a:r>
              <a:rPr lang="tr-TR" altLang="tr-TR" sz="1600" b="1">
                <a:solidFill>
                  <a:srgbClr val="003300"/>
                </a:solidFill>
              </a:rPr>
              <a:t>Humoral otoantikorlar (ICA, IAA, Anti-GAD</a:t>
            </a:r>
            <a:r>
              <a:rPr lang="tr-TR" altLang="tr-TR" sz="1600" b="1" baseline="-25000">
                <a:solidFill>
                  <a:srgbClr val="003300"/>
                </a:solidFill>
              </a:rPr>
              <a:t>65</a:t>
            </a:r>
            <a:r>
              <a:rPr lang="tr-TR" altLang="tr-TR" sz="1600" b="1">
                <a:solidFill>
                  <a:srgbClr val="003300"/>
                </a:solidFill>
              </a:rPr>
              <a:t>, IA</a:t>
            </a:r>
            <a:r>
              <a:rPr lang="tr-TR" altLang="tr-TR" sz="1600" b="1" baseline="-25000">
                <a:solidFill>
                  <a:srgbClr val="003300"/>
                </a:solidFill>
              </a:rPr>
              <a:t>2</a:t>
            </a:r>
            <a:r>
              <a:rPr lang="tr-TR" altLang="tr-TR" sz="1600" b="1">
                <a:solidFill>
                  <a:srgbClr val="003300"/>
                </a:solidFill>
              </a:rPr>
              <a:t>-Ab)</a:t>
            </a:r>
          </a:p>
        </p:txBody>
      </p:sp>
      <p:sp>
        <p:nvSpPr>
          <p:cNvPr id="15379" name="Text Box 21"/>
          <p:cNvSpPr txBox="1">
            <a:spLocks noChangeArrowheads="1"/>
          </p:cNvSpPr>
          <p:nvPr/>
        </p:nvSpPr>
        <p:spPr bwMode="auto">
          <a:xfrm>
            <a:off x="6024563" y="3381375"/>
            <a:ext cx="4032250" cy="336550"/>
          </a:xfrm>
          <a:prstGeom prst="rect">
            <a:avLst/>
          </a:prstGeom>
          <a:solidFill>
            <a:srgbClr val="66FF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tr-TR" altLang="tr-TR" sz="1600" b="1">
                <a:solidFill>
                  <a:srgbClr val="003300"/>
                </a:solidFill>
              </a:rPr>
              <a:t>IVGTT- İlk faz insulin cevabında kayıp</a:t>
            </a:r>
          </a:p>
        </p:txBody>
      </p:sp>
      <p:sp>
        <p:nvSpPr>
          <p:cNvPr id="15380" name="Text Box 22"/>
          <p:cNvSpPr txBox="1">
            <a:spLocks noChangeArrowheads="1"/>
          </p:cNvSpPr>
          <p:nvPr/>
        </p:nvSpPr>
        <p:spPr bwMode="auto">
          <a:xfrm>
            <a:off x="6383339" y="3740150"/>
            <a:ext cx="1881187" cy="336550"/>
          </a:xfrm>
          <a:prstGeom prst="rect">
            <a:avLst/>
          </a:prstGeom>
          <a:solidFill>
            <a:srgbClr val="66FF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tr-TR" altLang="tr-TR" sz="1600" b="1">
                <a:solidFill>
                  <a:srgbClr val="003300"/>
                </a:solidFill>
              </a:rPr>
              <a:t>BAG/BGT</a:t>
            </a:r>
          </a:p>
        </p:txBody>
      </p:sp>
      <p:sp>
        <p:nvSpPr>
          <p:cNvPr id="15381" name="Line 23"/>
          <p:cNvSpPr>
            <a:spLocks noChangeShapeType="1"/>
          </p:cNvSpPr>
          <p:nvPr/>
        </p:nvSpPr>
        <p:spPr bwMode="auto">
          <a:xfrm flipH="1" flipV="1">
            <a:off x="6672264" y="4316413"/>
            <a:ext cx="1152525"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5382" name="Text Box 24"/>
          <p:cNvSpPr txBox="1">
            <a:spLocks noChangeArrowheads="1"/>
          </p:cNvSpPr>
          <p:nvPr/>
        </p:nvSpPr>
        <p:spPr bwMode="auto">
          <a:xfrm>
            <a:off x="7896226" y="4316414"/>
            <a:ext cx="1025525" cy="650875"/>
          </a:xfrm>
          <a:prstGeom prst="rect">
            <a:avLst/>
          </a:prstGeom>
          <a:solidFill>
            <a:srgbClr val="FF9900"/>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tr-TR" altLang="tr-TR" b="1">
                <a:solidFill>
                  <a:srgbClr val="A50021"/>
                </a:solidFill>
              </a:rPr>
              <a:t>Klinik tanı</a:t>
            </a:r>
          </a:p>
        </p:txBody>
      </p:sp>
      <p:sp>
        <p:nvSpPr>
          <p:cNvPr id="15383" name="Text Box 25"/>
          <p:cNvSpPr txBox="1">
            <a:spLocks noChangeArrowheads="1"/>
          </p:cNvSpPr>
          <p:nvPr/>
        </p:nvSpPr>
        <p:spPr bwMode="auto">
          <a:xfrm>
            <a:off x="1990726" y="188914"/>
            <a:ext cx="8208963"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tr-TR" altLang="tr-TR" sz="3200" b="1" dirty="0">
                <a:solidFill>
                  <a:srgbClr val="A50021"/>
                </a:solidFill>
              </a:rPr>
              <a:t>Tip 1 Diabetes </a:t>
            </a:r>
            <a:r>
              <a:rPr lang="tr-TR" altLang="tr-TR" sz="3200" b="1" dirty="0" err="1">
                <a:solidFill>
                  <a:srgbClr val="A50021"/>
                </a:solidFill>
              </a:rPr>
              <a:t>Mellitus</a:t>
            </a:r>
            <a:r>
              <a:rPr lang="tr-TR" altLang="tr-TR" sz="3200" b="1" dirty="0">
                <a:solidFill>
                  <a:srgbClr val="A50021"/>
                </a:solidFill>
              </a:rPr>
              <a:t>: Doğal Seyir</a:t>
            </a:r>
          </a:p>
        </p:txBody>
      </p:sp>
      <p:sp>
        <p:nvSpPr>
          <p:cNvPr id="15384" name="Line 26"/>
          <p:cNvSpPr>
            <a:spLocks noChangeShapeType="1"/>
          </p:cNvSpPr>
          <p:nvPr/>
        </p:nvSpPr>
        <p:spPr bwMode="auto">
          <a:xfrm flipH="1">
            <a:off x="2595563" y="5973764"/>
            <a:ext cx="2108200" cy="1587"/>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5385" name="Line 27"/>
          <p:cNvSpPr>
            <a:spLocks noChangeShapeType="1"/>
          </p:cNvSpPr>
          <p:nvPr/>
        </p:nvSpPr>
        <p:spPr bwMode="auto">
          <a:xfrm>
            <a:off x="3863976" y="2155826"/>
            <a:ext cx="4430713" cy="34575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5386" name="Text Box 28"/>
          <p:cNvSpPr txBox="1">
            <a:spLocks noChangeArrowheads="1"/>
          </p:cNvSpPr>
          <p:nvPr/>
        </p:nvSpPr>
        <p:spPr bwMode="auto">
          <a:xfrm>
            <a:off x="4278314" y="6453188"/>
            <a:ext cx="376237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tr-TR" altLang="tr-TR" sz="1000">
                <a:solidFill>
                  <a:srgbClr val="000000"/>
                </a:solidFill>
              </a:rPr>
              <a:t>Eisenbarth G, NEJM 1986;314:1360-8</a:t>
            </a:r>
          </a:p>
        </p:txBody>
      </p:sp>
      <p:sp>
        <p:nvSpPr>
          <p:cNvPr id="2" name="Metin kutusu 1"/>
          <p:cNvSpPr txBox="1"/>
          <p:nvPr/>
        </p:nvSpPr>
        <p:spPr>
          <a:xfrm>
            <a:off x="731772" y="1677989"/>
            <a:ext cx="11039607" cy="2800767"/>
          </a:xfrm>
          <a:prstGeom prst="rect">
            <a:avLst/>
          </a:prstGeom>
          <a:noFill/>
        </p:spPr>
        <p:txBody>
          <a:bodyPr wrap="square" rtlCol="0">
            <a:spAutoFit/>
          </a:bodyPr>
          <a:lstStyle/>
          <a:p>
            <a:r>
              <a:rPr lang="tr-TR" sz="8800" b="1" dirty="0" smtClean="0"/>
              <a:t>Pankreas yetmezliği tablosu </a:t>
            </a:r>
            <a:endParaRPr lang="tr-TR" sz="8800" b="1" dirty="0"/>
          </a:p>
        </p:txBody>
      </p:sp>
    </p:spTree>
    <p:extLst>
      <p:ext uri="{BB962C8B-B14F-4D97-AF65-F5344CB8AC3E}">
        <p14:creationId xmlns="" xmlns:p14="http://schemas.microsoft.com/office/powerpoint/2010/main" val="17455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33601" y="609600"/>
            <a:ext cx="7629525" cy="567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1" name="2 Dikdörtgen"/>
          <p:cNvSpPr>
            <a:spLocks noChangeArrowheads="1"/>
          </p:cNvSpPr>
          <p:nvPr/>
        </p:nvSpPr>
        <p:spPr bwMode="auto">
          <a:xfrm>
            <a:off x="6629400" y="6096001"/>
            <a:ext cx="38862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tr-TR" altLang="tr-TR">
              <a:solidFill>
                <a:prstClr val="black"/>
              </a:solidFill>
            </a:endParaRPr>
          </a:p>
          <a:p>
            <a:pPr fontAlgn="base">
              <a:spcBef>
                <a:spcPct val="0"/>
              </a:spcBef>
              <a:spcAft>
                <a:spcPct val="0"/>
              </a:spcAft>
            </a:pPr>
            <a:r>
              <a:rPr lang="tr-TR" altLang="tr-TR" b="1" i="1">
                <a:solidFill>
                  <a:prstClr val="black"/>
                </a:solidFill>
              </a:rPr>
              <a:t>Lancet 2011; 378: 182–97 </a:t>
            </a:r>
            <a:endParaRPr lang="tr-TR" altLang="tr-TR">
              <a:solidFill>
                <a:prstClr val="black"/>
              </a:solidFill>
            </a:endParaRPr>
          </a:p>
        </p:txBody>
      </p:sp>
      <p:sp>
        <p:nvSpPr>
          <p:cNvPr id="2" name="Metin kutusu 1"/>
          <p:cNvSpPr txBox="1"/>
          <p:nvPr/>
        </p:nvSpPr>
        <p:spPr>
          <a:xfrm rot="18959627">
            <a:off x="143645" y="1704839"/>
            <a:ext cx="3687753" cy="1323439"/>
          </a:xfrm>
          <a:prstGeom prst="rect">
            <a:avLst/>
          </a:prstGeom>
          <a:noFill/>
        </p:spPr>
        <p:txBody>
          <a:bodyPr wrap="square" rtlCol="0">
            <a:spAutoFit/>
          </a:bodyPr>
          <a:lstStyle/>
          <a:p>
            <a:r>
              <a:rPr lang="tr-TR" sz="4000" b="1" dirty="0" smtClean="0"/>
              <a:t>De </a:t>
            </a:r>
            <a:r>
              <a:rPr lang="tr-TR" sz="4000" b="1" dirty="0" err="1" smtClean="0"/>
              <a:t>Fronzo</a:t>
            </a:r>
            <a:r>
              <a:rPr lang="tr-TR" sz="4000" b="1" dirty="0" smtClean="0"/>
              <a:t> </a:t>
            </a:r>
            <a:r>
              <a:rPr lang="tr-TR" sz="4000" b="1" dirty="0" err="1" smtClean="0"/>
              <a:t>nun</a:t>
            </a:r>
            <a:r>
              <a:rPr lang="tr-TR" sz="4000" b="1" dirty="0" smtClean="0"/>
              <a:t> Lanetli 8’lisi </a:t>
            </a:r>
            <a:endParaRPr lang="tr-TR" sz="4000" b="1" dirty="0"/>
          </a:p>
        </p:txBody>
      </p:sp>
    </p:spTree>
    <p:extLst>
      <p:ext uri="{BB962C8B-B14F-4D97-AF65-F5344CB8AC3E}">
        <p14:creationId xmlns="" xmlns:p14="http://schemas.microsoft.com/office/powerpoint/2010/main" val="396531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920875" y="333375"/>
            <a:ext cx="8351838" cy="99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tr-TR" sz="3200" b="1">
                <a:solidFill>
                  <a:srgbClr val="A50021"/>
                </a:solidFill>
                <a:cs typeface="Arial" panose="020B0604020202020204" pitchFamily="34" charset="0"/>
              </a:rPr>
              <a:t>Diabetes Mellitus</a:t>
            </a:r>
            <a:r>
              <a:rPr lang="tr-TR" altLang="tr-TR" sz="3200" b="1">
                <a:solidFill>
                  <a:srgbClr val="A50021"/>
                </a:solidFill>
                <a:cs typeface="Arial" panose="020B0604020202020204" pitchFamily="34" charset="0"/>
              </a:rPr>
              <a:t>’un </a:t>
            </a:r>
            <a:r>
              <a:rPr lang="en-US" altLang="tr-TR" sz="3200" b="1">
                <a:solidFill>
                  <a:srgbClr val="A50021"/>
                </a:solidFill>
                <a:cs typeface="Arial" panose="020B0604020202020204" pitchFamily="34" charset="0"/>
              </a:rPr>
              <a:t>Et</a:t>
            </a:r>
            <a:r>
              <a:rPr lang="tr-TR" altLang="tr-TR" sz="3200" b="1">
                <a:solidFill>
                  <a:srgbClr val="A50021"/>
                </a:solidFill>
                <a:cs typeface="Arial" panose="020B0604020202020204" pitchFamily="34" charset="0"/>
              </a:rPr>
              <a:t>y</a:t>
            </a:r>
            <a:r>
              <a:rPr lang="en-US" altLang="tr-TR" sz="3200" b="1">
                <a:solidFill>
                  <a:srgbClr val="A50021"/>
                </a:solidFill>
                <a:cs typeface="Arial" panose="020B0604020202020204" pitchFamily="34" charset="0"/>
              </a:rPr>
              <a:t>olo</a:t>
            </a:r>
            <a:r>
              <a:rPr lang="tr-TR" altLang="tr-TR" sz="3200" b="1">
                <a:solidFill>
                  <a:srgbClr val="A50021"/>
                </a:solidFill>
                <a:cs typeface="Arial" panose="020B0604020202020204" pitchFamily="34" charset="0"/>
              </a:rPr>
              <a:t>jik</a:t>
            </a:r>
            <a:r>
              <a:rPr lang="en-US" altLang="tr-TR" sz="3200" b="1">
                <a:solidFill>
                  <a:srgbClr val="A50021"/>
                </a:solidFill>
                <a:cs typeface="Arial" panose="020B0604020202020204" pitchFamily="34" charset="0"/>
              </a:rPr>
              <a:t> </a:t>
            </a:r>
            <a:r>
              <a:rPr lang="tr-TR" altLang="tr-TR" sz="3200" b="1">
                <a:solidFill>
                  <a:srgbClr val="A50021"/>
                </a:solidFill>
                <a:cs typeface="Arial" panose="020B0604020202020204" pitchFamily="34" charset="0"/>
              </a:rPr>
              <a:t>Sınıflaması</a:t>
            </a:r>
            <a:endParaRPr lang="en-US" altLang="tr-TR" sz="3200" b="1">
              <a:solidFill>
                <a:srgbClr val="A50021"/>
              </a:solidFill>
              <a:cs typeface="Arial" panose="020B0604020202020204" pitchFamily="34" charset="0"/>
            </a:endParaRPr>
          </a:p>
        </p:txBody>
      </p:sp>
      <p:sp>
        <p:nvSpPr>
          <p:cNvPr id="10243" name="Text Box 4"/>
          <p:cNvSpPr txBox="1">
            <a:spLocks noChangeArrowheads="1"/>
          </p:cNvSpPr>
          <p:nvPr/>
        </p:nvSpPr>
        <p:spPr bwMode="auto">
          <a:xfrm>
            <a:off x="2495550" y="6453188"/>
            <a:ext cx="73787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tr-TR" altLang="tr-TR" sz="1000">
                <a:solidFill>
                  <a:srgbClr val="000000"/>
                </a:solidFill>
                <a:cs typeface="Arial" panose="020B0604020202020204" pitchFamily="34" charset="0"/>
              </a:rPr>
              <a:t>Uyarlama: T</a:t>
            </a:r>
            <a:r>
              <a:rPr lang="en-US" altLang="tr-TR" sz="1000">
                <a:solidFill>
                  <a:srgbClr val="000000"/>
                </a:solidFill>
                <a:cs typeface="Arial" panose="020B0604020202020204" pitchFamily="34" charset="0"/>
              </a:rPr>
              <a:t>he Expert Committee on the Diagnosis and Classification of Diabetes Mellitus. </a:t>
            </a:r>
            <a:r>
              <a:rPr lang="en-US" altLang="tr-TR" sz="1000" i="1">
                <a:solidFill>
                  <a:srgbClr val="000000"/>
                </a:solidFill>
                <a:cs typeface="Arial" panose="020B0604020202020204" pitchFamily="34" charset="0"/>
              </a:rPr>
              <a:t>Diabetes Care.</a:t>
            </a:r>
            <a:r>
              <a:rPr lang="en-US" altLang="tr-TR" sz="1000">
                <a:solidFill>
                  <a:srgbClr val="000000"/>
                </a:solidFill>
                <a:cs typeface="Arial" panose="020B0604020202020204" pitchFamily="34" charset="0"/>
              </a:rPr>
              <a:t> 1997;20:1183-1197. </a:t>
            </a:r>
          </a:p>
        </p:txBody>
      </p:sp>
      <p:sp>
        <p:nvSpPr>
          <p:cNvPr id="79877" name="Rectangle 5"/>
          <p:cNvSpPr>
            <a:spLocks noChangeArrowheads="1"/>
          </p:cNvSpPr>
          <p:nvPr/>
        </p:nvSpPr>
        <p:spPr bwMode="auto">
          <a:xfrm>
            <a:off x="1847851" y="981076"/>
            <a:ext cx="8569325" cy="5184775"/>
          </a:xfrm>
          <a:prstGeom prst="rect">
            <a:avLst/>
          </a:prstGeom>
          <a:noFill/>
          <a:ln w="28575">
            <a:solidFill>
              <a:schemeClr val="accent1"/>
            </a:solidFill>
            <a:miter lim="800000"/>
            <a:headEnd/>
            <a:tailEnd/>
          </a:ln>
        </p:spPr>
        <p:txBody>
          <a:bodyPr wrap="none" anchor="ctr"/>
          <a:lstStyle/>
          <a:p>
            <a:pPr fontAlgn="base">
              <a:spcBef>
                <a:spcPct val="0"/>
              </a:spcBef>
              <a:spcAft>
                <a:spcPct val="0"/>
              </a:spcAft>
              <a:defRPr/>
            </a:pPr>
            <a:r>
              <a:rPr lang="tr-TR" dirty="0">
                <a:solidFill>
                  <a:srgbClr val="000000"/>
                </a:solidFill>
                <a:latin typeface="Arial"/>
                <a:cs typeface="Arial" pitchFamily="34" charset="0"/>
              </a:rPr>
              <a:t> </a:t>
            </a:r>
          </a:p>
        </p:txBody>
      </p:sp>
      <p:sp>
        <p:nvSpPr>
          <p:cNvPr id="79878" name="Line 6"/>
          <p:cNvSpPr>
            <a:spLocks noChangeShapeType="1"/>
          </p:cNvSpPr>
          <p:nvPr/>
        </p:nvSpPr>
        <p:spPr bwMode="auto">
          <a:xfrm>
            <a:off x="1847851" y="1700213"/>
            <a:ext cx="8569325" cy="0"/>
          </a:xfrm>
          <a:prstGeom prst="line">
            <a:avLst/>
          </a:prstGeom>
          <a:noFill/>
          <a:ln w="28575">
            <a:solidFill>
              <a:schemeClr val="accent1"/>
            </a:solidFill>
            <a:round/>
            <a:headEnd/>
            <a:tailEnd/>
          </a:ln>
        </p:spPr>
        <p:txBody>
          <a:bodyPr wrap="none" anchor="ctr"/>
          <a:lstStyle/>
          <a:p>
            <a:pPr fontAlgn="base">
              <a:spcBef>
                <a:spcPct val="0"/>
              </a:spcBef>
              <a:spcAft>
                <a:spcPct val="0"/>
              </a:spcAft>
              <a:defRPr/>
            </a:pPr>
            <a:endParaRPr lang="tr-TR">
              <a:solidFill>
                <a:srgbClr val="000000"/>
              </a:solidFill>
              <a:latin typeface="Arial"/>
              <a:cs typeface="Arial" pitchFamily="34" charset="0"/>
            </a:endParaRPr>
          </a:p>
        </p:txBody>
      </p:sp>
      <p:sp>
        <p:nvSpPr>
          <p:cNvPr id="79879" name="Line 7"/>
          <p:cNvSpPr>
            <a:spLocks noChangeShapeType="1"/>
          </p:cNvSpPr>
          <p:nvPr/>
        </p:nvSpPr>
        <p:spPr bwMode="auto">
          <a:xfrm>
            <a:off x="1847851" y="2060575"/>
            <a:ext cx="8569325" cy="0"/>
          </a:xfrm>
          <a:prstGeom prst="line">
            <a:avLst/>
          </a:prstGeom>
          <a:noFill/>
          <a:ln w="28575">
            <a:solidFill>
              <a:schemeClr val="accent1"/>
            </a:solidFill>
            <a:round/>
            <a:headEnd/>
            <a:tailEnd/>
          </a:ln>
        </p:spPr>
        <p:txBody>
          <a:bodyPr wrap="none" anchor="ctr"/>
          <a:lstStyle/>
          <a:p>
            <a:pPr fontAlgn="base">
              <a:spcBef>
                <a:spcPct val="0"/>
              </a:spcBef>
              <a:spcAft>
                <a:spcPct val="0"/>
              </a:spcAft>
              <a:defRPr/>
            </a:pPr>
            <a:endParaRPr lang="tr-TR">
              <a:solidFill>
                <a:srgbClr val="000000"/>
              </a:solidFill>
              <a:latin typeface="Arial"/>
              <a:cs typeface="Arial" pitchFamily="34" charset="0"/>
            </a:endParaRPr>
          </a:p>
        </p:txBody>
      </p:sp>
      <p:sp>
        <p:nvSpPr>
          <p:cNvPr id="79880" name="Line 8"/>
          <p:cNvSpPr>
            <a:spLocks noChangeShapeType="1"/>
          </p:cNvSpPr>
          <p:nvPr/>
        </p:nvSpPr>
        <p:spPr bwMode="auto">
          <a:xfrm>
            <a:off x="1847851" y="2420938"/>
            <a:ext cx="8569325" cy="0"/>
          </a:xfrm>
          <a:prstGeom prst="line">
            <a:avLst/>
          </a:prstGeom>
          <a:noFill/>
          <a:ln w="28575">
            <a:solidFill>
              <a:schemeClr val="accent1"/>
            </a:solidFill>
            <a:round/>
            <a:headEnd/>
            <a:tailEnd/>
          </a:ln>
        </p:spPr>
        <p:txBody>
          <a:bodyPr wrap="none" anchor="ctr"/>
          <a:lstStyle/>
          <a:p>
            <a:pPr fontAlgn="base">
              <a:spcBef>
                <a:spcPct val="0"/>
              </a:spcBef>
              <a:spcAft>
                <a:spcPct val="0"/>
              </a:spcAft>
              <a:defRPr/>
            </a:pPr>
            <a:endParaRPr lang="tr-TR">
              <a:solidFill>
                <a:srgbClr val="000000"/>
              </a:solidFill>
              <a:latin typeface="Arial"/>
              <a:cs typeface="Arial" pitchFamily="34" charset="0"/>
            </a:endParaRPr>
          </a:p>
        </p:txBody>
      </p:sp>
      <p:sp>
        <p:nvSpPr>
          <p:cNvPr id="79881" name="Line 9"/>
          <p:cNvSpPr>
            <a:spLocks noChangeShapeType="1"/>
          </p:cNvSpPr>
          <p:nvPr/>
        </p:nvSpPr>
        <p:spPr bwMode="auto">
          <a:xfrm>
            <a:off x="4511675" y="981076"/>
            <a:ext cx="1588" cy="5184775"/>
          </a:xfrm>
          <a:prstGeom prst="line">
            <a:avLst/>
          </a:prstGeom>
          <a:noFill/>
          <a:ln w="28575">
            <a:solidFill>
              <a:schemeClr val="accent1"/>
            </a:solidFill>
            <a:round/>
            <a:headEnd/>
            <a:tailEnd/>
          </a:ln>
        </p:spPr>
        <p:txBody>
          <a:bodyPr wrap="none" anchor="ctr"/>
          <a:lstStyle/>
          <a:p>
            <a:pPr fontAlgn="base">
              <a:spcBef>
                <a:spcPct val="0"/>
              </a:spcBef>
              <a:spcAft>
                <a:spcPct val="0"/>
              </a:spcAft>
              <a:defRPr/>
            </a:pPr>
            <a:endParaRPr lang="tr-TR">
              <a:solidFill>
                <a:srgbClr val="000000"/>
              </a:solidFill>
              <a:latin typeface="Arial"/>
              <a:cs typeface="Arial" pitchFamily="34" charset="0"/>
            </a:endParaRPr>
          </a:p>
        </p:txBody>
      </p:sp>
      <p:sp>
        <p:nvSpPr>
          <p:cNvPr id="10249" name="TextBox 11"/>
          <p:cNvSpPr txBox="1">
            <a:spLocks noChangeArrowheads="1"/>
          </p:cNvSpPr>
          <p:nvPr/>
        </p:nvSpPr>
        <p:spPr bwMode="auto">
          <a:xfrm>
            <a:off x="1847851" y="981075"/>
            <a:ext cx="26638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tr-TR" b="1">
                <a:solidFill>
                  <a:srgbClr val="000099"/>
                </a:solidFill>
                <a:cs typeface="Arial" panose="020B0604020202020204" pitchFamily="34" charset="0"/>
              </a:rPr>
              <a:t>T</a:t>
            </a:r>
            <a:r>
              <a:rPr lang="tr-TR" altLang="tr-TR" b="1">
                <a:solidFill>
                  <a:srgbClr val="000099"/>
                </a:solidFill>
                <a:cs typeface="Arial" panose="020B0604020202020204" pitchFamily="34" charset="0"/>
              </a:rPr>
              <a:t>ip</a:t>
            </a:r>
            <a:r>
              <a:rPr lang="en-US" altLang="tr-TR" b="1">
                <a:solidFill>
                  <a:srgbClr val="000099"/>
                </a:solidFill>
                <a:cs typeface="Arial" panose="020B0604020202020204" pitchFamily="34" charset="0"/>
              </a:rPr>
              <a:t> 1</a:t>
            </a:r>
            <a:r>
              <a:rPr lang="tr-TR" altLang="tr-TR" b="1">
                <a:solidFill>
                  <a:srgbClr val="000099"/>
                </a:solidFill>
                <a:cs typeface="Arial" panose="020B0604020202020204" pitchFamily="34" charset="0"/>
              </a:rPr>
              <a:t> DM          (%5-25)</a:t>
            </a:r>
            <a:endParaRPr lang="tr-TR" altLang="tr-TR">
              <a:solidFill>
                <a:srgbClr val="000099"/>
              </a:solidFill>
              <a:cs typeface="Arial" panose="020B0604020202020204" pitchFamily="34" charset="0"/>
            </a:endParaRPr>
          </a:p>
        </p:txBody>
      </p:sp>
      <p:sp>
        <p:nvSpPr>
          <p:cNvPr id="10250" name="TextBox 12"/>
          <p:cNvSpPr txBox="1">
            <a:spLocks noChangeArrowheads="1"/>
          </p:cNvSpPr>
          <p:nvPr/>
        </p:nvSpPr>
        <p:spPr bwMode="auto">
          <a:xfrm>
            <a:off x="4511675" y="981075"/>
            <a:ext cx="59055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400" b="1">
                <a:solidFill>
                  <a:srgbClr val="000000"/>
                </a:solidFill>
                <a:cs typeface="Arial" panose="020B0604020202020204" pitchFamily="34" charset="0"/>
              </a:rPr>
              <a:t>İ</a:t>
            </a:r>
            <a:r>
              <a:rPr lang="en-US" altLang="tr-TR" sz="1400" b="1">
                <a:solidFill>
                  <a:srgbClr val="000000"/>
                </a:solidFill>
                <a:cs typeface="Arial" panose="020B0604020202020204" pitchFamily="34" charset="0"/>
              </a:rPr>
              <a:t>nsülin eksikliği ile birlikte </a:t>
            </a:r>
            <a:r>
              <a:rPr lang="tr-TR" altLang="tr-TR" sz="1400" b="1">
                <a:solidFill>
                  <a:srgbClr val="000000"/>
                </a:solidFill>
                <a:cs typeface="Arial" panose="020B0604020202020204" pitchFamily="34" charset="0"/>
              </a:rPr>
              <a:t>beta</a:t>
            </a:r>
            <a:r>
              <a:rPr lang="en-US" altLang="tr-TR" sz="1400" b="1">
                <a:solidFill>
                  <a:srgbClr val="000000"/>
                </a:solidFill>
                <a:cs typeface="Arial" panose="020B0604020202020204" pitchFamily="34" charset="0"/>
              </a:rPr>
              <a:t>-hücre harabiyeti</a:t>
            </a:r>
            <a:endParaRPr lang="tr-TR" altLang="tr-TR" sz="1400" b="1">
              <a:solidFill>
                <a:srgbClr val="000000"/>
              </a:solidFill>
              <a:cs typeface="Arial" panose="020B0604020202020204" pitchFamily="34" charset="0"/>
            </a:endParaRPr>
          </a:p>
          <a:p>
            <a:pPr eaLnBrk="1" fontAlgn="base" hangingPunct="1">
              <a:spcBef>
                <a:spcPct val="0"/>
              </a:spcBef>
              <a:spcAft>
                <a:spcPct val="0"/>
              </a:spcAft>
            </a:pPr>
            <a:r>
              <a:rPr lang="tr-TR" altLang="tr-TR" sz="1400" b="1">
                <a:solidFill>
                  <a:srgbClr val="000000"/>
                </a:solidFill>
                <a:cs typeface="Arial" panose="020B0604020202020204" pitchFamily="34" charset="0"/>
              </a:rPr>
              <a:t>		-İmmun aracılıklı (%95)</a:t>
            </a:r>
          </a:p>
          <a:p>
            <a:pPr eaLnBrk="1" fontAlgn="base" hangingPunct="1">
              <a:spcBef>
                <a:spcPct val="0"/>
              </a:spcBef>
              <a:spcAft>
                <a:spcPct val="0"/>
              </a:spcAft>
            </a:pPr>
            <a:r>
              <a:rPr lang="tr-TR" altLang="tr-TR" sz="1400" b="1">
                <a:solidFill>
                  <a:srgbClr val="000000"/>
                </a:solidFill>
                <a:cs typeface="Arial" panose="020B0604020202020204" pitchFamily="34" charset="0"/>
              </a:rPr>
              <a:t>		-İdiyopatik (%5)</a:t>
            </a:r>
            <a:endParaRPr lang="tr-TR" altLang="tr-TR" sz="1400">
              <a:solidFill>
                <a:srgbClr val="000000"/>
              </a:solidFill>
              <a:cs typeface="Arial" panose="020B0604020202020204" pitchFamily="34" charset="0"/>
            </a:endParaRPr>
          </a:p>
        </p:txBody>
      </p:sp>
      <p:sp>
        <p:nvSpPr>
          <p:cNvPr id="10251" name="TextBox 13"/>
          <p:cNvSpPr txBox="1">
            <a:spLocks noChangeArrowheads="1"/>
          </p:cNvSpPr>
          <p:nvPr/>
        </p:nvSpPr>
        <p:spPr bwMode="auto">
          <a:xfrm>
            <a:off x="1847851" y="1700214"/>
            <a:ext cx="26638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tr-TR" b="1">
                <a:solidFill>
                  <a:srgbClr val="000099"/>
                </a:solidFill>
                <a:cs typeface="Arial" panose="020B0604020202020204" pitchFamily="34" charset="0"/>
              </a:rPr>
              <a:t>T</a:t>
            </a:r>
            <a:r>
              <a:rPr lang="tr-TR" altLang="tr-TR" b="1">
                <a:solidFill>
                  <a:srgbClr val="000099"/>
                </a:solidFill>
                <a:cs typeface="Arial" panose="020B0604020202020204" pitchFamily="34" charset="0"/>
              </a:rPr>
              <a:t>ip</a:t>
            </a:r>
            <a:r>
              <a:rPr lang="en-US" altLang="tr-TR" b="1">
                <a:solidFill>
                  <a:srgbClr val="000099"/>
                </a:solidFill>
                <a:cs typeface="Arial" panose="020B0604020202020204" pitchFamily="34" charset="0"/>
              </a:rPr>
              <a:t> </a:t>
            </a:r>
            <a:r>
              <a:rPr lang="tr-TR" altLang="tr-TR" b="1">
                <a:solidFill>
                  <a:srgbClr val="000099"/>
                </a:solidFill>
                <a:cs typeface="Arial" panose="020B0604020202020204" pitchFamily="34" charset="0"/>
              </a:rPr>
              <a:t>2 DM         (%75-95)</a:t>
            </a:r>
            <a:endParaRPr lang="tr-TR" altLang="tr-TR">
              <a:solidFill>
                <a:srgbClr val="000099"/>
              </a:solidFill>
              <a:cs typeface="Arial" panose="020B0604020202020204" pitchFamily="34" charset="0"/>
            </a:endParaRPr>
          </a:p>
        </p:txBody>
      </p:sp>
      <p:sp>
        <p:nvSpPr>
          <p:cNvPr id="10252" name="TextBox 14"/>
          <p:cNvSpPr txBox="1">
            <a:spLocks noChangeArrowheads="1"/>
          </p:cNvSpPr>
          <p:nvPr/>
        </p:nvSpPr>
        <p:spPr bwMode="auto">
          <a:xfrm>
            <a:off x="4511675" y="1700214"/>
            <a:ext cx="59055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400" b="1">
                <a:solidFill>
                  <a:srgbClr val="000000"/>
                </a:solidFill>
                <a:cs typeface="Arial" panose="020B0604020202020204" pitchFamily="34" charset="0"/>
              </a:rPr>
              <a:t>İ</a:t>
            </a:r>
            <a:r>
              <a:rPr lang="en-US" altLang="tr-TR" sz="1400" b="1">
                <a:solidFill>
                  <a:srgbClr val="000000"/>
                </a:solidFill>
                <a:cs typeface="Arial" panose="020B0604020202020204" pitchFamily="34" charset="0"/>
              </a:rPr>
              <a:t>ns</a:t>
            </a:r>
            <a:r>
              <a:rPr lang="tr-TR" altLang="tr-TR" sz="1400" b="1">
                <a:solidFill>
                  <a:srgbClr val="000000"/>
                </a:solidFill>
                <a:cs typeface="Arial" panose="020B0604020202020204" pitchFamily="34" charset="0"/>
              </a:rPr>
              <a:t>ü</a:t>
            </a:r>
            <a:r>
              <a:rPr lang="en-US" altLang="tr-TR" sz="1400" b="1">
                <a:solidFill>
                  <a:srgbClr val="000000"/>
                </a:solidFill>
                <a:cs typeface="Arial" panose="020B0604020202020204" pitchFamily="34" charset="0"/>
              </a:rPr>
              <a:t>lin </a:t>
            </a:r>
            <a:r>
              <a:rPr lang="tr-TR" altLang="tr-TR" sz="1400" b="1">
                <a:solidFill>
                  <a:srgbClr val="000000"/>
                </a:solidFill>
                <a:cs typeface="Arial" panose="020B0604020202020204" pitchFamily="34" charset="0"/>
              </a:rPr>
              <a:t>yete</a:t>
            </a:r>
            <a:r>
              <a:rPr lang="en-US" altLang="tr-TR" sz="1400" b="1">
                <a:solidFill>
                  <a:srgbClr val="000000"/>
                </a:solidFill>
                <a:cs typeface="Arial" panose="020B0604020202020204" pitchFamily="34" charset="0"/>
              </a:rPr>
              <a:t>rsi</a:t>
            </a:r>
            <a:r>
              <a:rPr lang="tr-TR" altLang="tr-TR" sz="1400" b="1">
                <a:solidFill>
                  <a:srgbClr val="000000"/>
                </a:solidFill>
                <a:cs typeface="Arial" panose="020B0604020202020204" pitchFamily="34" charset="0"/>
              </a:rPr>
              <a:t>zliği ile birlikte insülin direnci</a:t>
            </a:r>
            <a:endParaRPr lang="tr-TR" altLang="tr-TR" sz="1400">
              <a:solidFill>
                <a:srgbClr val="000000"/>
              </a:solidFill>
              <a:cs typeface="Arial" panose="020B0604020202020204" pitchFamily="34" charset="0"/>
            </a:endParaRPr>
          </a:p>
        </p:txBody>
      </p:sp>
      <p:sp>
        <p:nvSpPr>
          <p:cNvPr id="16" name="TextBox 15"/>
          <p:cNvSpPr txBox="1"/>
          <p:nvPr/>
        </p:nvSpPr>
        <p:spPr>
          <a:xfrm>
            <a:off x="1847851" y="2492375"/>
            <a:ext cx="2735263" cy="923330"/>
          </a:xfrm>
          <a:prstGeom prst="rect">
            <a:avLst/>
          </a:prstGeom>
          <a:noFill/>
        </p:spPr>
        <p:txBody>
          <a:bodyPr>
            <a:spAutoFit/>
          </a:bodyPr>
          <a:lstStyle/>
          <a:p>
            <a:pPr fontAlgn="base">
              <a:spcBef>
                <a:spcPct val="0"/>
              </a:spcBef>
              <a:spcAft>
                <a:spcPct val="0"/>
              </a:spcAft>
              <a:defRPr/>
            </a:pPr>
            <a:r>
              <a:rPr lang="tr-TR" b="1" dirty="0">
                <a:solidFill>
                  <a:srgbClr val="000099"/>
                </a:solidFill>
                <a:latin typeface="Arial"/>
                <a:cs typeface="Arial" pitchFamily="34" charset="0"/>
              </a:rPr>
              <a:t>Diğer</a:t>
            </a:r>
            <a:r>
              <a:rPr lang="en-US" b="1" dirty="0">
                <a:solidFill>
                  <a:srgbClr val="000099"/>
                </a:solidFill>
                <a:latin typeface="Arial"/>
                <a:cs typeface="Arial" pitchFamily="34" charset="0"/>
              </a:rPr>
              <a:t> </a:t>
            </a:r>
            <a:endParaRPr lang="tr-TR" b="1" dirty="0">
              <a:solidFill>
                <a:srgbClr val="000099"/>
              </a:solidFill>
              <a:latin typeface="Arial"/>
              <a:cs typeface="Arial" pitchFamily="34" charset="0"/>
            </a:endParaRPr>
          </a:p>
          <a:p>
            <a:pPr fontAlgn="base">
              <a:spcBef>
                <a:spcPct val="0"/>
              </a:spcBef>
              <a:spcAft>
                <a:spcPct val="0"/>
              </a:spcAft>
              <a:defRPr/>
            </a:pPr>
            <a:r>
              <a:rPr lang="tr-TR" b="1" dirty="0">
                <a:solidFill>
                  <a:srgbClr val="000099"/>
                </a:solidFill>
                <a:latin typeface="Arial"/>
                <a:cs typeface="Arial" pitchFamily="34" charset="0"/>
              </a:rPr>
              <a:t>(</a:t>
            </a:r>
            <a:r>
              <a:rPr lang="en-US" b="1" dirty="0" err="1">
                <a:solidFill>
                  <a:srgbClr val="000099"/>
                </a:solidFill>
                <a:latin typeface="Arial"/>
                <a:cs typeface="Arial" pitchFamily="34" charset="0"/>
              </a:rPr>
              <a:t>spe</a:t>
            </a:r>
            <a:r>
              <a:rPr lang="tr-TR" b="1" dirty="0">
                <a:solidFill>
                  <a:srgbClr val="000099"/>
                </a:solidFill>
                <a:latin typeface="Arial"/>
                <a:cs typeface="Arial" pitchFamily="34" charset="0"/>
              </a:rPr>
              <a:t>s</a:t>
            </a:r>
            <a:r>
              <a:rPr lang="en-US" b="1" dirty="0" err="1">
                <a:solidFill>
                  <a:srgbClr val="000099"/>
                </a:solidFill>
                <a:latin typeface="Arial"/>
                <a:cs typeface="Arial" pitchFamily="34" charset="0"/>
              </a:rPr>
              <a:t>ifi</a:t>
            </a:r>
            <a:r>
              <a:rPr lang="tr-TR" b="1" dirty="0">
                <a:solidFill>
                  <a:srgbClr val="000099"/>
                </a:solidFill>
                <a:latin typeface="Arial"/>
                <a:cs typeface="Arial" pitchFamily="34" charset="0"/>
              </a:rPr>
              <a:t>k</a:t>
            </a:r>
            <a:r>
              <a:rPr lang="en-US" b="1" dirty="0">
                <a:solidFill>
                  <a:srgbClr val="000099"/>
                </a:solidFill>
                <a:latin typeface="Arial"/>
                <a:cs typeface="Arial" pitchFamily="34" charset="0"/>
              </a:rPr>
              <a:t> </a:t>
            </a:r>
            <a:r>
              <a:rPr lang="tr-TR" b="1" dirty="0">
                <a:solidFill>
                  <a:srgbClr val="000099"/>
                </a:solidFill>
                <a:latin typeface="Arial"/>
                <a:cs typeface="Arial" pitchFamily="34" charset="0"/>
              </a:rPr>
              <a:t>diyabet </a:t>
            </a:r>
            <a:r>
              <a:rPr lang="en-US" b="1" dirty="0">
                <a:solidFill>
                  <a:srgbClr val="000099"/>
                </a:solidFill>
                <a:latin typeface="Arial"/>
                <a:cs typeface="Arial" pitchFamily="34" charset="0"/>
              </a:rPr>
              <a:t>t</a:t>
            </a:r>
            <a:r>
              <a:rPr lang="tr-TR" b="1" dirty="0">
                <a:solidFill>
                  <a:srgbClr val="000099"/>
                </a:solidFill>
                <a:latin typeface="Arial"/>
                <a:cs typeface="Arial" pitchFamily="34" charset="0"/>
              </a:rPr>
              <a:t>i</a:t>
            </a:r>
            <a:r>
              <a:rPr lang="en-US" b="1" dirty="0">
                <a:solidFill>
                  <a:srgbClr val="000099"/>
                </a:solidFill>
                <a:latin typeface="Arial"/>
                <a:cs typeface="Arial" pitchFamily="34" charset="0"/>
              </a:rPr>
              <a:t>p</a:t>
            </a:r>
            <a:r>
              <a:rPr lang="tr-TR" b="1" dirty="0">
                <a:solidFill>
                  <a:srgbClr val="000099"/>
                </a:solidFill>
                <a:latin typeface="Arial"/>
                <a:cs typeface="Arial" pitchFamily="34" charset="0"/>
              </a:rPr>
              <a:t>l</a:t>
            </a:r>
            <a:r>
              <a:rPr lang="en-US" b="1" dirty="0">
                <a:solidFill>
                  <a:srgbClr val="000099"/>
                </a:solidFill>
                <a:latin typeface="Arial"/>
                <a:cs typeface="Arial" pitchFamily="34" charset="0"/>
              </a:rPr>
              <a:t>e</a:t>
            </a:r>
            <a:r>
              <a:rPr lang="tr-TR" b="1" dirty="0" err="1">
                <a:solidFill>
                  <a:srgbClr val="000099"/>
                </a:solidFill>
                <a:latin typeface="Arial"/>
                <a:cs typeface="Arial" pitchFamily="34" charset="0"/>
              </a:rPr>
              <a:t>ri</a:t>
            </a:r>
            <a:r>
              <a:rPr lang="tr-TR" b="1" dirty="0">
                <a:solidFill>
                  <a:srgbClr val="000099"/>
                </a:solidFill>
                <a:latin typeface="Arial"/>
                <a:cs typeface="Arial" pitchFamily="34" charset="0"/>
              </a:rPr>
              <a:t>)</a:t>
            </a:r>
            <a:endParaRPr lang="tr-TR" dirty="0">
              <a:solidFill>
                <a:srgbClr val="000099"/>
              </a:solidFill>
              <a:latin typeface="Arial"/>
              <a:cs typeface="Arial" charset="0"/>
            </a:endParaRPr>
          </a:p>
        </p:txBody>
      </p:sp>
      <p:sp>
        <p:nvSpPr>
          <p:cNvPr id="18" name="TextBox 17"/>
          <p:cNvSpPr txBox="1"/>
          <p:nvPr/>
        </p:nvSpPr>
        <p:spPr>
          <a:xfrm>
            <a:off x="1847850" y="2060575"/>
            <a:ext cx="2952750" cy="369888"/>
          </a:xfrm>
          <a:prstGeom prst="rect">
            <a:avLst/>
          </a:prstGeom>
          <a:noFill/>
        </p:spPr>
        <p:txBody>
          <a:bodyPr>
            <a:spAutoFit/>
          </a:bodyPr>
          <a:lstStyle/>
          <a:p>
            <a:pPr fontAlgn="base">
              <a:spcBef>
                <a:spcPct val="0"/>
              </a:spcBef>
              <a:spcAft>
                <a:spcPct val="0"/>
              </a:spcAft>
              <a:defRPr/>
            </a:pPr>
            <a:r>
              <a:rPr lang="en-US" b="1" dirty="0" err="1">
                <a:solidFill>
                  <a:srgbClr val="000099"/>
                </a:solidFill>
                <a:latin typeface="Arial"/>
                <a:cs typeface="Arial" pitchFamily="34" charset="0"/>
              </a:rPr>
              <a:t>Gesta</a:t>
            </a:r>
            <a:r>
              <a:rPr lang="tr-TR" b="1" dirty="0" err="1">
                <a:solidFill>
                  <a:srgbClr val="000099"/>
                </a:solidFill>
                <a:latin typeface="Arial"/>
                <a:cs typeface="Arial" pitchFamily="34" charset="0"/>
              </a:rPr>
              <a:t>syonel</a:t>
            </a:r>
            <a:r>
              <a:rPr lang="tr-TR" b="1" dirty="0">
                <a:solidFill>
                  <a:srgbClr val="000099"/>
                </a:solidFill>
                <a:latin typeface="Arial"/>
                <a:cs typeface="Arial" pitchFamily="34" charset="0"/>
              </a:rPr>
              <a:t> diyabet</a:t>
            </a:r>
            <a:endParaRPr lang="tr-TR" dirty="0">
              <a:solidFill>
                <a:srgbClr val="000099"/>
              </a:solidFill>
              <a:latin typeface="Arial"/>
              <a:cs typeface="Arial" charset="0"/>
            </a:endParaRPr>
          </a:p>
        </p:txBody>
      </p:sp>
      <p:sp>
        <p:nvSpPr>
          <p:cNvPr id="10255" name="TextBox 18"/>
          <p:cNvSpPr txBox="1">
            <a:spLocks noChangeArrowheads="1"/>
          </p:cNvSpPr>
          <p:nvPr/>
        </p:nvSpPr>
        <p:spPr bwMode="auto">
          <a:xfrm>
            <a:off x="4511675" y="2060576"/>
            <a:ext cx="5905500"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3316288" algn="l"/>
              </a:tabLst>
              <a:defRPr>
                <a:solidFill>
                  <a:schemeClr val="tx1"/>
                </a:solidFill>
                <a:latin typeface="Arial" panose="020B0604020202020204" pitchFamily="34" charset="0"/>
              </a:defRPr>
            </a:lvl1pPr>
            <a:lvl2pPr marL="742950" indent="-285750" eaLnBrk="0" hangingPunct="0">
              <a:tabLst>
                <a:tab pos="3316288" algn="l"/>
              </a:tabLst>
              <a:defRPr>
                <a:solidFill>
                  <a:schemeClr val="tx1"/>
                </a:solidFill>
                <a:latin typeface="Arial" panose="020B0604020202020204" pitchFamily="34" charset="0"/>
              </a:defRPr>
            </a:lvl2pPr>
            <a:lvl3pPr marL="1143000" indent="-228600" eaLnBrk="0" hangingPunct="0">
              <a:tabLst>
                <a:tab pos="3316288" algn="l"/>
              </a:tabLst>
              <a:defRPr>
                <a:solidFill>
                  <a:schemeClr val="tx1"/>
                </a:solidFill>
                <a:latin typeface="Arial" panose="020B0604020202020204" pitchFamily="34" charset="0"/>
              </a:defRPr>
            </a:lvl3pPr>
            <a:lvl4pPr marL="1600200" indent="-228600" eaLnBrk="0" hangingPunct="0">
              <a:tabLst>
                <a:tab pos="3316288" algn="l"/>
              </a:tabLst>
              <a:defRPr>
                <a:solidFill>
                  <a:schemeClr val="tx1"/>
                </a:solidFill>
                <a:latin typeface="Arial" panose="020B0604020202020204" pitchFamily="34" charset="0"/>
              </a:defRPr>
            </a:lvl4pPr>
            <a:lvl5pPr marL="2057400" indent="-228600" eaLnBrk="0" hangingPunct="0">
              <a:tabLst>
                <a:tab pos="33162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3162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3162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3162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316288" algn="l"/>
              </a:tabLst>
              <a:defRPr>
                <a:solidFill>
                  <a:schemeClr val="tx1"/>
                </a:solidFill>
                <a:latin typeface="Arial" panose="020B0604020202020204" pitchFamily="34" charset="0"/>
              </a:defRPr>
            </a:lvl9pPr>
          </a:lstStyle>
          <a:p>
            <a:pPr eaLnBrk="1" fontAlgn="base" hangingPunct="1">
              <a:lnSpc>
                <a:spcPct val="95000"/>
              </a:lnSpc>
              <a:spcBef>
                <a:spcPct val="60000"/>
              </a:spcBef>
              <a:spcAft>
                <a:spcPct val="0"/>
              </a:spcAft>
              <a:buClr>
                <a:srgbClr val="FFFF00"/>
              </a:buClr>
              <a:buSzPct val="50000"/>
            </a:pPr>
            <a:r>
              <a:rPr lang="tr-TR" altLang="tr-TR" sz="1400" b="1">
                <a:solidFill>
                  <a:srgbClr val="000000"/>
                </a:solidFill>
                <a:cs typeface="Arial" panose="020B0604020202020204" pitchFamily="34" charset="0"/>
              </a:rPr>
              <a:t>Son trimesterde beta</a:t>
            </a:r>
            <a:r>
              <a:rPr lang="en-US" altLang="tr-TR" sz="1400" b="1">
                <a:solidFill>
                  <a:srgbClr val="000000"/>
                </a:solidFill>
                <a:cs typeface="Arial" panose="020B0604020202020204" pitchFamily="34" charset="0"/>
              </a:rPr>
              <a:t>-</a:t>
            </a:r>
            <a:r>
              <a:rPr lang="tr-TR" altLang="tr-TR" sz="1400" b="1">
                <a:solidFill>
                  <a:srgbClr val="000000"/>
                </a:solidFill>
                <a:cs typeface="Arial" panose="020B0604020202020204" pitchFamily="34" charset="0"/>
              </a:rPr>
              <a:t> hücre</a:t>
            </a:r>
            <a:r>
              <a:rPr lang="en-US" altLang="tr-TR" sz="1400" b="1">
                <a:solidFill>
                  <a:srgbClr val="000000"/>
                </a:solidFill>
                <a:cs typeface="Arial" panose="020B0604020202020204" pitchFamily="34" charset="0"/>
              </a:rPr>
              <a:t> </a:t>
            </a:r>
            <a:r>
              <a:rPr lang="tr-TR" altLang="tr-TR" sz="1400" b="1">
                <a:solidFill>
                  <a:srgbClr val="000000"/>
                </a:solidFill>
                <a:cs typeface="Arial" panose="020B0604020202020204" pitchFamily="34" charset="0"/>
              </a:rPr>
              <a:t>disfonksiyonu ve i</a:t>
            </a:r>
            <a:r>
              <a:rPr lang="en-US" altLang="tr-TR" sz="1400" b="1">
                <a:solidFill>
                  <a:srgbClr val="000000"/>
                </a:solidFill>
                <a:cs typeface="Arial" panose="020B0604020202020204" pitchFamily="34" charset="0"/>
              </a:rPr>
              <a:t>ns</a:t>
            </a:r>
            <a:r>
              <a:rPr lang="tr-TR" altLang="tr-TR" sz="1400" b="1">
                <a:solidFill>
                  <a:srgbClr val="000000"/>
                </a:solidFill>
                <a:cs typeface="Arial" panose="020B0604020202020204" pitchFamily="34" charset="0"/>
              </a:rPr>
              <a:t>ü</a:t>
            </a:r>
            <a:r>
              <a:rPr lang="en-US" altLang="tr-TR" sz="1400" b="1">
                <a:solidFill>
                  <a:srgbClr val="000000"/>
                </a:solidFill>
                <a:cs typeface="Arial" panose="020B0604020202020204" pitchFamily="34" charset="0"/>
              </a:rPr>
              <a:t>lin</a:t>
            </a:r>
            <a:r>
              <a:rPr lang="tr-TR" altLang="tr-TR" sz="1400" b="1">
                <a:solidFill>
                  <a:srgbClr val="000000"/>
                </a:solidFill>
                <a:cs typeface="Arial" panose="020B0604020202020204" pitchFamily="34" charset="0"/>
              </a:rPr>
              <a:t> direnci</a:t>
            </a:r>
            <a:endParaRPr lang="en-US" altLang="tr-TR" sz="1400" b="1">
              <a:solidFill>
                <a:srgbClr val="000000"/>
              </a:solidFill>
              <a:cs typeface="Arial" panose="020B0604020202020204" pitchFamily="34" charset="0"/>
            </a:endParaRPr>
          </a:p>
        </p:txBody>
      </p:sp>
      <p:sp>
        <p:nvSpPr>
          <p:cNvPr id="10256" name="TextBox 18"/>
          <p:cNvSpPr txBox="1">
            <a:spLocks noChangeArrowheads="1"/>
          </p:cNvSpPr>
          <p:nvPr/>
        </p:nvSpPr>
        <p:spPr bwMode="auto">
          <a:xfrm>
            <a:off x="4511675" y="2420939"/>
            <a:ext cx="5905500" cy="373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3316288" algn="l"/>
              </a:tabLst>
              <a:defRPr>
                <a:solidFill>
                  <a:schemeClr val="tx1"/>
                </a:solidFill>
                <a:latin typeface="Arial" panose="020B0604020202020204" pitchFamily="34" charset="0"/>
              </a:defRPr>
            </a:lvl1pPr>
            <a:lvl2pPr eaLnBrk="0" hangingPunct="0">
              <a:tabLst>
                <a:tab pos="3316288" algn="l"/>
              </a:tabLst>
              <a:defRPr>
                <a:solidFill>
                  <a:schemeClr val="tx1"/>
                </a:solidFill>
                <a:latin typeface="Arial" panose="020B0604020202020204" pitchFamily="34" charset="0"/>
              </a:defRPr>
            </a:lvl2pPr>
            <a:lvl3pPr marL="1143000" indent="-228600" eaLnBrk="0" hangingPunct="0">
              <a:tabLst>
                <a:tab pos="3316288" algn="l"/>
              </a:tabLst>
              <a:defRPr>
                <a:solidFill>
                  <a:schemeClr val="tx1"/>
                </a:solidFill>
                <a:latin typeface="Arial" panose="020B0604020202020204" pitchFamily="34" charset="0"/>
              </a:defRPr>
            </a:lvl3pPr>
            <a:lvl4pPr marL="1600200" indent="-228600" eaLnBrk="0" hangingPunct="0">
              <a:tabLst>
                <a:tab pos="3316288" algn="l"/>
              </a:tabLst>
              <a:defRPr>
                <a:solidFill>
                  <a:schemeClr val="tx1"/>
                </a:solidFill>
                <a:latin typeface="Arial" panose="020B0604020202020204" pitchFamily="34" charset="0"/>
              </a:defRPr>
            </a:lvl4pPr>
            <a:lvl5pPr marL="2057400" indent="-228600" eaLnBrk="0" hangingPunct="0">
              <a:tabLst>
                <a:tab pos="33162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3162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3162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3162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316288" algn="l"/>
              </a:tabLst>
              <a:defRPr>
                <a:solidFill>
                  <a:schemeClr val="tx1"/>
                </a:solidFill>
                <a:latin typeface="Arial" panose="020B0604020202020204" pitchFamily="34" charset="0"/>
              </a:defRPr>
            </a:lvl9pPr>
          </a:lstStyle>
          <a:p>
            <a:pPr eaLnBrk="1" fontAlgn="base" hangingPunct="1">
              <a:lnSpc>
                <a:spcPct val="95000"/>
              </a:lnSpc>
              <a:spcBef>
                <a:spcPct val="60000"/>
              </a:spcBef>
              <a:spcAft>
                <a:spcPct val="0"/>
              </a:spcAft>
              <a:buClr>
                <a:srgbClr val="FFFF00"/>
              </a:buClr>
              <a:buSzPct val="50000"/>
            </a:pPr>
            <a:r>
              <a:rPr lang="tr-TR" altLang="tr-TR" sz="1400" b="1" dirty="0">
                <a:solidFill>
                  <a:srgbClr val="000000"/>
                </a:solidFill>
              </a:rPr>
              <a:t>Beta hücre fonksiyonunda genetik </a:t>
            </a:r>
            <a:r>
              <a:rPr lang="tr-TR" altLang="tr-TR" sz="1400" b="1" dirty="0" err="1">
                <a:solidFill>
                  <a:srgbClr val="000000"/>
                </a:solidFill>
              </a:rPr>
              <a:t>defektler</a:t>
            </a:r>
            <a:r>
              <a:rPr lang="tr-TR" altLang="tr-TR" sz="1400" b="1" dirty="0">
                <a:solidFill>
                  <a:srgbClr val="000000"/>
                </a:solidFill>
              </a:rPr>
              <a:t>: </a:t>
            </a:r>
            <a:r>
              <a:rPr lang="tr-TR" altLang="tr-TR" sz="1200" b="1" dirty="0">
                <a:solidFill>
                  <a:srgbClr val="920000"/>
                </a:solidFill>
              </a:rPr>
              <a:t>MODY, </a:t>
            </a:r>
            <a:r>
              <a:rPr lang="tr-TR" altLang="tr-TR" sz="1200" b="1" dirty="0" err="1">
                <a:solidFill>
                  <a:srgbClr val="920000"/>
                </a:solidFill>
              </a:rPr>
              <a:t>Mitokondriyal</a:t>
            </a:r>
            <a:r>
              <a:rPr lang="tr-TR" altLang="tr-TR" sz="1200" b="1" dirty="0">
                <a:solidFill>
                  <a:srgbClr val="920000"/>
                </a:solidFill>
              </a:rPr>
              <a:t> DNA.</a:t>
            </a:r>
          </a:p>
          <a:p>
            <a:pPr eaLnBrk="1" fontAlgn="base" hangingPunct="1">
              <a:lnSpc>
                <a:spcPct val="95000"/>
              </a:lnSpc>
              <a:spcBef>
                <a:spcPct val="60000"/>
              </a:spcBef>
              <a:spcAft>
                <a:spcPct val="0"/>
              </a:spcAft>
              <a:buClr>
                <a:srgbClr val="FFFF00"/>
              </a:buClr>
              <a:buSzPct val="50000"/>
            </a:pPr>
            <a:r>
              <a:rPr lang="tr-TR" altLang="tr-TR" sz="1400" b="1" dirty="0" err="1">
                <a:solidFill>
                  <a:srgbClr val="000000"/>
                </a:solidFill>
              </a:rPr>
              <a:t>İnsulin</a:t>
            </a:r>
            <a:r>
              <a:rPr lang="tr-TR" altLang="tr-TR" sz="1400" b="1" dirty="0">
                <a:solidFill>
                  <a:srgbClr val="000000"/>
                </a:solidFill>
              </a:rPr>
              <a:t> etkisinde genetik </a:t>
            </a:r>
            <a:r>
              <a:rPr lang="tr-TR" altLang="tr-TR" sz="1400" b="1" dirty="0" err="1">
                <a:solidFill>
                  <a:srgbClr val="000000"/>
                </a:solidFill>
              </a:rPr>
              <a:t>defektler</a:t>
            </a:r>
            <a:r>
              <a:rPr lang="tr-TR" altLang="tr-TR" sz="1400" b="1" dirty="0">
                <a:solidFill>
                  <a:srgbClr val="000000"/>
                </a:solidFill>
              </a:rPr>
              <a:t>:</a:t>
            </a:r>
            <a:r>
              <a:rPr lang="tr-TR" altLang="tr-TR" sz="1600" b="1" dirty="0">
                <a:solidFill>
                  <a:srgbClr val="000000"/>
                </a:solidFill>
              </a:rPr>
              <a:t> </a:t>
            </a:r>
            <a:r>
              <a:rPr lang="tr-TR" altLang="tr-TR" sz="1200" b="1" dirty="0">
                <a:solidFill>
                  <a:srgbClr val="C00000"/>
                </a:solidFill>
              </a:rPr>
              <a:t>Tip A </a:t>
            </a:r>
            <a:r>
              <a:rPr lang="tr-TR" altLang="tr-TR" sz="1200" b="1" dirty="0" err="1">
                <a:solidFill>
                  <a:srgbClr val="C00000"/>
                </a:solidFill>
              </a:rPr>
              <a:t>insulin</a:t>
            </a:r>
            <a:r>
              <a:rPr lang="tr-TR" altLang="tr-TR" sz="1200" b="1" dirty="0">
                <a:solidFill>
                  <a:srgbClr val="C00000"/>
                </a:solidFill>
              </a:rPr>
              <a:t> direnci, Leprechaunizm, Rabson-Mendenhall sendromu, </a:t>
            </a:r>
            <a:r>
              <a:rPr lang="tr-TR" altLang="tr-TR" sz="1200" b="1" dirty="0" err="1">
                <a:solidFill>
                  <a:srgbClr val="C00000"/>
                </a:solidFill>
              </a:rPr>
              <a:t>Lipoatrofik</a:t>
            </a:r>
            <a:r>
              <a:rPr lang="tr-TR" altLang="tr-TR" sz="1200" b="1" dirty="0">
                <a:solidFill>
                  <a:srgbClr val="C00000"/>
                </a:solidFill>
              </a:rPr>
              <a:t> diyabet, vb.</a:t>
            </a:r>
          </a:p>
          <a:p>
            <a:pPr marL="0" lvl="1" eaLnBrk="1" fontAlgn="base" hangingPunct="1">
              <a:lnSpc>
                <a:spcPct val="95000"/>
              </a:lnSpc>
              <a:spcBef>
                <a:spcPct val="60000"/>
              </a:spcBef>
              <a:spcAft>
                <a:spcPct val="0"/>
              </a:spcAft>
              <a:buClr>
                <a:srgbClr val="FFFF00"/>
              </a:buClr>
              <a:buSzPct val="50000"/>
            </a:pPr>
            <a:r>
              <a:rPr lang="tr-TR" altLang="tr-TR" sz="1400" b="1" dirty="0" err="1">
                <a:solidFill>
                  <a:srgbClr val="000000"/>
                </a:solidFill>
              </a:rPr>
              <a:t>Ekzokrin</a:t>
            </a:r>
            <a:r>
              <a:rPr lang="tr-TR" altLang="tr-TR" sz="1400" b="1" dirty="0">
                <a:solidFill>
                  <a:srgbClr val="000000"/>
                </a:solidFill>
              </a:rPr>
              <a:t> pankreas hastalıkları: </a:t>
            </a:r>
            <a:r>
              <a:rPr lang="tr-TR" altLang="tr-TR" sz="1200" b="1" dirty="0" err="1">
                <a:solidFill>
                  <a:srgbClr val="C00000"/>
                </a:solidFill>
              </a:rPr>
              <a:t>Pankreatit</a:t>
            </a:r>
            <a:r>
              <a:rPr lang="tr-TR" altLang="tr-TR" sz="1200" b="1" dirty="0">
                <a:solidFill>
                  <a:srgbClr val="C00000"/>
                </a:solidFill>
              </a:rPr>
              <a:t>, Travma/</a:t>
            </a:r>
            <a:r>
              <a:rPr lang="tr-TR" altLang="tr-TR" sz="1200" b="1" dirty="0" err="1">
                <a:solidFill>
                  <a:srgbClr val="C00000"/>
                </a:solidFill>
              </a:rPr>
              <a:t>pankreatektomi</a:t>
            </a:r>
            <a:r>
              <a:rPr lang="tr-TR" altLang="tr-TR" sz="1200" b="1" dirty="0">
                <a:solidFill>
                  <a:srgbClr val="C00000"/>
                </a:solidFill>
              </a:rPr>
              <a:t>, </a:t>
            </a:r>
            <a:r>
              <a:rPr lang="tr-TR" altLang="tr-TR" sz="1200" b="1" dirty="0" err="1">
                <a:solidFill>
                  <a:srgbClr val="C00000"/>
                </a:solidFill>
              </a:rPr>
              <a:t>Neoplazm</a:t>
            </a:r>
            <a:r>
              <a:rPr lang="tr-TR" altLang="tr-TR" sz="1200" b="1" dirty="0">
                <a:solidFill>
                  <a:srgbClr val="C00000"/>
                </a:solidFill>
              </a:rPr>
              <a:t>, </a:t>
            </a:r>
            <a:r>
              <a:rPr lang="tr-TR" altLang="tr-TR" sz="1200" b="1" dirty="0" err="1">
                <a:solidFill>
                  <a:srgbClr val="C00000"/>
                </a:solidFill>
              </a:rPr>
              <a:t>Kistik</a:t>
            </a:r>
            <a:r>
              <a:rPr lang="tr-TR" altLang="tr-TR" sz="1200" b="1" dirty="0">
                <a:solidFill>
                  <a:srgbClr val="C00000"/>
                </a:solidFill>
              </a:rPr>
              <a:t> </a:t>
            </a:r>
            <a:r>
              <a:rPr lang="tr-TR" altLang="tr-TR" sz="1200" b="1" dirty="0" err="1">
                <a:solidFill>
                  <a:srgbClr val="C00000"/>
                </a:solidFill>
              </a:rPr>
              <a:t>fibrozis</a:t>
            </a:r>
            <a:r>
              <a:rPr lang="tr-TR" altLang="tr-TR" sz="1200" b="1" dirty="0">
                <a:solidFill>
                  <a:srgbClr val="C00000"/>
                </a:solidFill>
              </a:rPr>
              <a:t>, </a:t>
            </a:r>
            <a:r>
              <a:rPr lang="tr-TR" altLang="tr-TR" sz="1200" b="1" dirty="0" err="1">
                <a:solidFill>
                  <a:srgbClr val="C00000"/>
                </a:solidFill>
              </a:rPr>
              <a:t>Hemokromatozis</a:t>
            </a:r>
            <a:r>
              <a:rPr lang="tr-TR" altLang="tr-TR" sz="1200" b="1" dirty="0">
                <a:solidFill>
                  <a:srgbClr val="C00000"/>
                </a:solidFill>
              </a:rPr>
              <a:t>, </a:t>
            </a:r>
            <a:r>
              <a:rPr lang="tr-TR" altLang="tr-TR" sz="1200" b="1" dirty="0" err="1">
                <a:solidFill>
                  <a:srgbClr val="C00000"/>
                </a:solidFill>
              </a:rPr>
              <a:t>Fibrokalküloz</a:t>
            </a:r>
            <a:r>
              <a:rPr lang="tr-TR" altLang="tr-TR" sz="1200" b="1" dirty="0">
                <a:solidFill>
                  <a:srgbClr val="C00000"/>
                </a:solidFill>
              </a:rPr>
              <a:t> pankreas, vb.</a:t>
            </a:r>
          </a:p>
          <a:p>
            <a:pPr marL="0" lvl="1" eaLnBrk="1" fontAlgn="base" hangingPunct="1">
              <a:lnSpc>
                <a:spcPct val="95000"/>
              </a:lnSpc>
              <a:spcBef>
                <a:spcPct val="60000"/>
              </a:spcBef>
              <a:spcAft>
                <a:spcPct val="0"/>
              </a:spcAft>
              <a:buClr>
                <a:srgbClr val="FFFF00"/>
              </a:buClr>
              <a:buSzPct val="50000"/>
            </a:pPr>
            <a:r>
              <a:rPr lang="tr-TR" altLang="tr-TR" sz="1400" b="1" dirty="0" err="1">
                <a:solidFill>
                  <a:srgbClr val="000000"/>
                </a:solidFill>
              </a:rPr>
              <a:t>Endokrinopatiler</a:t>
            </a:r>
            <a:r>
              <a:rPr lang="tr-TR" altLang="tr-TR" sz="1400" b="1" dirty="0">
                <a:solidFill>
                  <a:srgbClr val="000000"/>
                </a:solidFill>
              </a:rPr>
              <a:t>: </a:t>
            </a:r>
            <a:r>
              <a:rPr lang="tr-TR" altLang="tr-TR" sz="1200" b="1" dirty="0">
                <a:solidFill>
                  <a:srgbClr val="C00000"/>
                </a:solidFill>
              </a:rPr>
              <a:t>Akromegali, </a:t>
            </a:r>
            <a:r>
              <a:rPr lang="tr-TR" altLang="tr-TR" sz="1200" b="1" dirty="0" err="1">
                <a:solidFill>
                  <a:srgbClr val="C00000"/>
                </a:solidFill>
              </a:rPr>
              <a:t>Cushing</a:t>
            </a:r>
            <a:r>
              <a:rPr lang="tr-TR" altLang="tr-TR" sz="1200" b="1" dirty="0">
                <a:solidFill>
                  <a:srgbClr val="C00000"/>
                </a:solidFill>
              </a:rPr>
              <a:t> sendromu, </a:t>
            </a:r>
            <a:r>
              <a:rPr lang="tr-TR" altLang="tr-TR" sz="1200" b="1" dirty="0" err="1">
                <a:solidFill>
                  <a:srgbClr val="C00000"/>
                </a:solidFill>
              </a:rPr>
              <a:t>Glukagonoma</a:t>
            </a:r>
            <a:r>
              <a:rPr lang="tr-TR" altLang="tr-TR" sz="1200" b="1" dirty="0">
                <a:solidFill>
                  <a:srgbClr val="C00000"/>
                </a:solidFill>
              </a:rPr>
              <a:t>, </a:t>
            </a:r>
            <a:r>
              <a:rPr lang="tr-TR" altLang="tr-TR" sz="1200" b="1" dirty="0" err="1">
                <a:solidFill>
                  <a:srgbClr val="C00000"/>
                </a:solidFill>
              </a:rPr>
              <a:t>Feokromositoma</a:t>
            </a:r>
            <a:r>
              <a:rPr lang="tr-TR" altLang="tr-TR" sz="1200" b="1" dirty="0">
                <a:solidFill>
                  <a:srgbClr val="C00000"/>
                </a:solidFill>
              </a:rPr>
              <a:t>, </a:t>
            </a:r>
            <a:r>
              <a:rPr lang="tr-TR" altLang="tr-TR" sz="1200" b="1" dirty="0" err="1">
                <a:solidFill>
                  <a:srgbClr val="C00000"/>
                </a:solidFill>
              </a:rPr>
              <a:t>Hipertiroidizm</a:t>
            </a:r>
            <a:r>
              <a:rPr lang="tr-TR" altLang="tr-TR" sz="1200" b="1" dirty="0">
                <a:solidFill>
                  <a:srgbClr val="C00000"/>
                </a:solidFill>
              </a:rPr>
              <a:t>, </a:t>
            </a:r>
            <a:r>
              <a:rPr lang="tr-TR" altLang="tr-TR" sz="1200" b="1" dirty="0" err="1">
                <a:solidFill>
                  <a:srgbClr val="C00000"/>
                </a:solidFill>
              </a:rPr>
              <a:t>Somatostatinoma</a:t>
            </a:r>
            <a:r>
              <a:rPr lang="tr-TR" altLang="tr-TR" sz="1200" b="1" dirty="0">
                <a:solidFill>
                  <a:srgbClr val="C00000"/>
                </a:solidFill>
              </a:rPr>
              <a:t>, </a:t>
            </a:r>
            <a:r>
              <a:rPr lang="tr-TR" altLang="tr-TR" sz="1200" b="1" dirty="0" err="1">
                <a:solidFill>
                  <a:srgbClr val="C00000"/>
                </a:solidFill>
              </a:rPr>
              <a:t>Aldosteronoma</a:t>
            </a:r>
            <a:r>
              <a:rPr lang="tr-TR" altLang="tr-TR" sz="1200" b="1" dirty="0">
                <a:solidFill>
                  <a:srgbClr val="C00000"/>
                </a:solidFill>
              </a:rPr>
              <a:t>, vb.</a:t>
            </a:r>
          </a:p>
          <a:p>
            <a:pPr marL="0" lvl="1" eaLnBrk="1" fontAlgn="base" hangingPunct="1">
              <a:lnSpc>
                <a:spcPct val="95000"/>
              </a:lnSpc>
              <a:spcBef>
                <a:spcPct val="60000"/>
              </a:spcBef>
              <a:spcAft>
                <a:spcPct val="0"/>
              </a:spcAft>
              <a:buClr>
                <a:srgbClr val="FFFF00"/>
              </a:buClr>
              <a:buSzPct val="50000"/>
            </a:pPr>
            <a:r>
              <a:rPr lang="tr-TR" altLang="tr-TR" sz="1400" b="1" dirty="0">
                <a:solidFill>
                  <a:srgbClr val="000000"/>
                </a:solidFill>
              </a:rPr>
              <a:t>İlaç ve kimyasal maddelere bağlı: </a:t>
            </a:r>
            <a:r>
              <a:rPr lang="tr-TR" altLang="tr-TR" sz="1200" b="1" dirty="0" err="1">
                <a:solidFill>
                  <a:srgbClr val="C00000"/>
                </a:solidFill>
              </a:rPr>
              <a:t>Pentamidin</a:t>
            </a:r>
            <a:r>
              <a:rPr lang="tr-TR" altLang="tr-TR" sz="1200" b="1" dirty="0">
                <a:solidFill>
                  <a:srgbClr val="C00000"/>
                </a:solidFill>
              </a:rPr>
              <a:t>, </a:t>
            </a:r>
            <a:r>
              <a:rPr lang="tr-TR" altLang="tr-TR" sz="1200" b="1" dirty="0" err="1">
                <a:solidFill>
                  <a:srgbClr val="C00000"/>
                </a:solidFill>
              </a:rPr>
              <a:t>Glukokortikoidler</a:t>
            </a:r>
            <a:r>
              <a:rPr lang="tr-TR" altLang="tr-TR" sz="1200" b="1" dirty="0">
                <a:solidFill>
                  <a:srgbClr val="C00000"/>
                </a:solidFill>
              </a:rPr>
              <a:t>, </a:t>
            </a:r>
            <a:r>
              <a:rPr lang="tr-TR" altLang="tr-TR" sz="1200" b="1" dirty="0" err="1">
                <a:solidFill>
                  <a:srgbClr val="C00000"/>
                </a:solidFill>
              </a:rPr>
              <a:t>Nikotinik</a:t>
            </a:r>
            <a:r>
              <a:rPr lang="tr-TR" altLang="tr-TR" sz="1200" b="1" dirty="0">
                <a:solidFill>
                  <a:srgbClr val="C00000"/>
                </a:solidFill>
              </a:rPr>
              <a:t> asit, </a:t>
            </a:r>
            <a:r>
              <a:rPr lang="tr-TR" altLang="tr-TR" sz="1200" b="1" dirty="0" err="1">
                <a:solidFill>
                  <a:srgbClr val="C00000"/>
                </a:solidFill>
              </a:rPr>
              <a:t>Tiroid</a:t>
            </a:r>
            <a:r>
              <a:rPr lang="tr-TR" altLang="tr-TR" sz="1200" b="1" dirty="0">
                <a:solidFill>
                  <a:srgbClr val="C00000"/>
                </a:solidFill>
              </a:rPr>
              <a:t> hormonu, </a:t>
            </a:r>
            <a:r>
              <a:rPr lang="tr-TR" altLang="tr-TR" sz="1200" b="1" dirty="0" err="1">
                <a:solidFill>
                  <a:srgbClr val="C00000"/>
                </a:solidFill>
              </a:rPr>
              <a:t>Diazoksit</a:t>
            </a:r>
            <a:r>
              <a:rPr lang="tr-TR" altLang="tr-TR" sz="1200" b="1" dirty="0">
                <a:solidFill>
                  <a:srgbClr val="C00000"/>
                </a:solidFill>
              </a:rPr>
              <a:t>, </a:t>
            </a:r>
            <a:r>
              <a:rPr lang="tr-TR" altLang="tr-TR" sz="1200" b="1" dirty="0" err="1">
                <a:solidFill>
                  <a:srgbClr val="C00000"/>
                </a:solidFill>
              </a:rPr>
              <a:t>Vacor</a:t>
            </a:r>
            <a:r>
              <a:rPr lang="tr-TR" altLang="tr-TR" sz="1200" b="1" dirty="0">
                <a:solidFill>
                  <a:srgbClr val="C00000"/>
                </a:solidFill>
              </a:rPr>
              <a:t>, Alfa-interferon, </a:t>
            </a:r>
            <a:r>
              <a:rPr lang="tr-TR" altLang="tr-TR" sz="1200" b="1" dirty="0" err="1">
                <a:solidFill>
                  <a:srgbClr val="C00000"/>
                </a:solidFill>
              </a:rPr>
              <a:t>Tiyazidler</a:t>
            </a:r>
            <a:r>
              <a:rPr lang="tr-TR" altLang="tr-TR" sz="1200" b="1" dirty="0">
                <a:solidFill>
                  <a:srgbClr val="C00000"/>
                </a:solidFill>
              </a:rPr>
              <a:t>, Beta-</a:t>
            </a:r>
            <a:r>
              <a:rPr lang="tr-TR" altLang="tr-TR" sz="1200" b="1" dirty="0" err="1">
                <a:solidFill>
                  <a:srgbClr val="C00000"/>
                </a:solidFill>
              </a:rPr>
              <a:t>adrenetjikler</a:t>
            </a:r>
            <a:r>
              <a:rPr lang="tr-TR" altLang="tr-TR" sz="1200" b="1" dirty="0">
                <a:solidFill>
                  <a:srgbClr val="C00000"/>
                </a:solidFill>
              </a:rPr>
              <a:t>, </a:t>
            </a:r>
            <a:r>
              <a:rPr lang="tr-TR" altLang="tr-TR" sz="1200" b="1" dirty="0" err="1">
                <a:solidFill>
                  <a:srgbClr val="C00000"/>
                </a:solidFill>
              </a:rPr>
              <a:t>Dilantin</a:t>
            </a:r>
            <a:r>
              <a:rPr lang="tr-TR" altLang="tr-TR" sz="1200" b="1" dirty="0">
                <a:solidFill>
                  <a:srgbClr val="C00000"/>
                </a:solidFill>
              </a:rPr>
              <a:t>, vb.</a:t>
            </a:r>
          </a:p>
          <a:p>
            <a:pPr marL="0" lvl="1" eaLnBrk="1" fontAlgn="base" hangingPunct="1">
              <a:lnSpc>
                <a:spcPct val="95000"/>
              </a:lnSpc>
              <a:spcBef>
                <a:spcPct val="60000"/>
              </a:spcBef>
              <a:spcAft>
                <a:spcPct val="0"/>
              </a:spcAft>
              <a:buClr>
                <a:srgbClr val="FFFF00"/>
              </a:buClr>
              <a:buSzPct val="50000"/>
            </a:pPr>
            <a:r>
              <a:rPr lang="tr-TR" altLang="tr-TR" sz="1400" b="1" dirty="0" err="1">
                <a:solidFill>
                  <a:srgbClr val="000000"/>
                </a:solidFill>
              </a:rPr>
              <a:t>İnfeksiyonlar</a:t>
            </a:r>
            <a:r>
              <a:rPr lang="tr-TR" altLang="tr-TR" sz="1400" b="1" dirty="0">
                <a:solidFill>
                  <a:srgbClr val="000000"/>
                </a:solidFill>
              </a:rPr>
              <a:t>: </a:t>
            </a:r>
            <a:r>
              <a:rPr lang="tr-TR" altLang="tr-TR" sz="1200" b="1" dirty="0" err="1">
                <a:solidFill>
                  <a:srgbClr val="C00000"/>
                </a:solidFill>
              </a:rPr>
              <a:t>Konjenital</a:t>
            </a:r>
            <a:r>
              <a:rPr lang="tr-TR" altLang="tr-TR" sz="1200" b="1" dirty="0">
                <a:solidFill>
                  <a:srgbClr val="C00000"/>
                </a:solidFill>
              </a:rPr>
              <a:t> </a:t>
            </a:r>
            <a:r>
              <a:rPr lang="tr-TR" altLang="tr-TR" sz="1200" b="1" dirty="0" err="1">
                <a:solidFill>
                  <a:srgbClr val="C00000"/>
                </a:solidFill>
              </a:rPr>
              <a:t>rubella</a:t>
            </a:r>
            <a:r>
              <a:rPr lang="tr-TR" altLang="tr-TR" sz="1200" b="1" dirty="0">
                <a:solidFill>
                  <a:srgbClr val="C00000"/>
                </a:solidFill>
              </a:rPr>
              <a:t>, </a:t>
            </a:r>
            <a:r>
              <a:rPr lang="tr-TR" altLang="tr-TR" sz="1200" b="1" dirty="0" err="1">
                <a:solidFill>
                  <a:srgbClr val="C00000"/>
                </a:solidFill>
              </a:rPr>
              <a:t>Sitomegalovirüs</a:t>
            </a:r>
            <a:r>
              <a:rPr lang="tr-TR" altLang="tr-TR" sz="1200" b="1" dirty="0">
                <a:solidFill>
                  <a:srgbClr val="C00000"/>
                </a:solidFill>
              </a:rPr>
              <a:t>, vb.</a:t>
            </a:r>
          </a:p>
          <a:p>
            <a:pPr marL="0" lvl="1" eaLnBrk="1" fontAlgn="base" hangingPunct="1">
              <a:lnSpc>
                <a:spcPct val="95000"/>
              </a:lnSpc>
              <a:spcBef>
                <a:spcPct val="60000"/>
              </a:spcBef>
              <a:spcAft>
                <a:spcPct val="0"/>
              </a:spcAft>
              <a:buClr>
                <a:srgbClr val="FFFF00"/>
              </a:buClr>
              <a:buSzPct val="50000"/>
            </a:pPr>
            <a:r>
              <a:rPr lang="tr-TR" altLang="tr-TR" sz="1400" b="1" dirty="0">
                <a:solidFill>
                  <a:srgbClr val="000000"/>
                </a:solidFill>
              </a:rPr>
              <a:t>Nadir görülen </a:t>
            </a:r>
            <a:r>
              <a:rPr lang="tr-TR" altLang="tr-TR" sz="1400" b="1" dirty="0" err="1">
                <a:solidFill>
                  <a:srgbClr val="000000"/>
                </a:solidFill>
              </a:rPr>
              <a:t>immün</a:t>
            </a:r>
            <a:r>
              <a:rPr lang="tr-TR" altLang="tr-TR" sz="1400" b="1" dirty="0">
                <a:solidFill>
                  <a:srgbClr val="000000"/>
                </a:solidFill>
              </a:rPr>
              <a:t> formlar: </a:t>
            </a:r>
            <a:r>
              <a:rPr lang="tr-TR" altLang="tr-TR" sz="1200" b="1" dirty="0">
                <a:solidFill>
                  <a:srgbClr val="C00000"/>
                </a:solidFill>
              </a:rPr>
              <a:t>Stiff-man sendromu, Anti-</a:t>
            </a:r>
            <a:r>
              <a:rPr lang="tr-TR" altLang="tr-TR" sz="1200" b="1" dirty="0" err="1">
                <a:solidFill>
                  <a:srgbClr val="C00000"/>
                </a:solidFill>
              </a:rPr>
              <a:t>insulin</a:t>
            </a:r>
            <a:r>
              <a:rPr lang="tr-TR" altLang="tr-TR" sz="1200" b="1" dirty="0">
                <a:solidFill>
                  <a:srgbClr val="C00000"/>
                </a:solidFill>
              </a:rPr>
              <a:t> antikoru.</a:t>
            </a:r>
          </a:p>
          <a:p>
            <a:pPr marL="0" lvl="1" eaLnBrk="1" fontAlgn="base" hangingPunct="1">
              <a:lnSpc>
                <a:spcPct val="95000"/>
              </a:lnSpc>
              <a:spcBef>
                <a:spcPct val="60000"/>
              </a:spcBef>
              <a:spcAft>
                <a:spcPct val="0"/>
              </a:spcAft>
              <a:buClr>
                <a:srgbClr val="FFFF00"/>
              </a:buClr>
              <a:buSzPct val="50000"/>
            </a:pPr>
            <a:r>
              <a:rPr lang="tr-TR" altLang="tr-TR" sz="1400" b="1" dirty="0">
                <a:solidFill>
                  <a:srgbClr val="000000"/>
                </a:solidFill>
              </a:rPr>
              <a:t>Diyabetle birlikte görülen genetik sendromlar: </a:t>
            </a:r>
            <a:r>
              <a:rPr lang="tr-TR" altLang="tr-TR" sz="1200" b="1" dirty="0" err="1">
                <a:solidFill>
                  <a:srgbClr val="C00000"/>
                </a:solidFill>
              </a:rPr>
              <a:t>Down</a:t>
            </a:r>
            <a:r>
              <a:rPr lang="tr-TR" altLang="tr-TR" sz="1200" b="1" dirty="0">
                <a:solidFill>
                  <a:srgbClr val="C00000"/>
                </a:solidFill>
              </a:rPr>
              <a:t> sendromu, </a:t>
            </a:r>
            <a:r>
              <a:rPr lang="tr-TR" altLang="tr-TR" sz="1200" b="1" dirty="0" err="1">
                <a:solidFill>
                  <a:srgbClr val="C00000"/>
                </a:solidFill>
              </a:rPr>
              <a:t>Turner</a:t>
            </a:r>
            <a:r>
              <a:rPr lang="tr-TR" altLang="tr-TR" sz="1200" b="1" dirty="0">
                <a:solidFill>
                  <a:srgbClr val="C00000"/>
                </a:solidFill>
              </a:rPr>
              <a:t> sendromu, </a:t>
            </a:r>
            <a:r>
              <a:rPr lang="tr-TR" altLang="tr-TR" sz="1200" b="1" dirty="0" err="1">
                <a:solidFill>
                  <a:srgbClr val="C00000"/>
                </a:solidFill>
              </a:rPr>
              <a:t>Wolfram</a:t>
            </a:r>
            <a:r>
              <a:rPr lang="tr-TR" altLang="tr-TR" sz="1200" b="1" dirty="0">
                <a:solidFill>
                  <a:srgbClr val="C00000"/>
                </a:solidFill>
              </a:rPr>
              <a:t> sendromu, </a:t>
            </a:r>
            <a:r>
              <a:rPr lang="tr-TR" altLang="tr-TR" sz="1200" b="1" dirty="0" err="1">
                <a:solidFill>
                  <a:srgbClr val="C00000"/>
                </a:solidFill>
              </a:rPr>
              <a:t>Porfiria</a:t>
            </a:r>
            <a:r>
              <a:rPr lang="tr-TR" altLang="tr-TR" sz="1200" b="1" dirty="0">
                <a:solidFill>
                  <a:srgbClr val="C00000"/>
                </a:solidFill>
              </a:rPr>
              <a:t>, </a:t>
            </a:r>
            <a:r>
              <a:rPr lang="tr-TR" altLang="tr-TR" sz="1200" b="1" dirty="0" err="1">
                <a:solidFill>
                  <a:srgbClr val="C00000"/>
                </a:solidFill>
              </a:rPr>
              <a:t>Prader-Willi</a:t>
            </a:r>
            <a:r>
              <a:rPr lang="tr-TR" altLang="tr-TR" sz="1200" b="1" dirty="0">
                <a:solidFill>
                  <a:srgbClr val="C00000"/>
                </a:solidFill>
              </a:rPr>
              <a:t> sendromu, vb.</a:t>
            </a:r>
            <a:endParaRPr lang="tr-TR" altLang="tr-TR" sz="1600" b="1" dirty="0">
              <a:solidFill>
                <a:srgbClr val="C00000"/>
              </a:solidFill>
            </a:endParaRPr>
          </a:p>
        </p:txBody>
      </p:sp>
    </p:spTree>
    <p:extLst>
      <p:ext uri="{BB962C8B-B14F-4D97-AF65-F5344CB8AC3E}">
        <p14:creationId xmlns="" xmlns:p14="http://schemas.microsoft.com/office/powerpoint/2010/main" val="272944869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ure 1 from Leprechaunism (Donohue syndrome): a case bearing novel  compound heterozygous mutations in the insulin receptor gene. | Semantic  Schola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058" t="1307" r="51696" b="24036"/>
          <a:stretch/>
        </p:blipFill>
        <p:spPr bwMode="auto">
          <a:xfrm>
            <a:off x="432955" y="168276"/>
            <a:ext cx="2885977" cy="3455458"/>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Fibroepithelial papillomatosis (“skin tags”) in Rabson-Mendenhall syndrome  - Journal of Pediatric Surgery"/>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792" b="61995"/>
          <a:stretch/>
        </p:blipFill>
        <p:spPr bwMode="auto">
          <a:xfrm>
            <a:off x="3609975" y="219076"/>
            <a:ext cx="5019675" cy="245533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Metin kutusu 1"/>
          <p:cNvSpPr txBox="1"/>
          <p:nvPr/>
        </p:nvSpPr>
        <p:spPr>
          <a:xfrm>
            <a:off x="4495800" y="2674409"/>
            <a:ext cx="3674533" cy="369332"/>
          </a:xfrm>
          <a:prstGeom prst="rect">
            <a:avLst/>
          </a:prstGeom>
          <a:noFill/>
        </p:spPr>
        <p:txBody>
          <a:bodyPr wrap="square" rtlCol="0">
            <a:spAutoFit/>
          </a:bodyPr>
          <a:lstStyle/>
          <a:p>
            <a:r>
              <a:rPr lang="tr-TR"/>
              <a:t>Rabson-Mendenhall sendromu</a:t>
            </a:r>
            <a:endParaRPr lang="tr-TR" dirty="0"/>
          </a:p>
        </p:txBody>
      </p:sp>
      <p:sp>
        <p:nvSpPr>
          <p:cNvPr id="4" name="Dikdörtgen 3"/>
          <p:cNvSpPr/>
          <p:nvPr/>
        </p:nvSpPr>
        <p:spPr>
          <a:xfrm>
            <a:off x="566790" y="3725334"/>
            <a:ext cx="2916183" cy="369332"/>
          </a:xfrm>
          <a:prstGeom prst="rect">
            <a:avLst/>
          </a:prstGeom>
        </p:spPr>
        <p:txBody>
          <a:bodyPr wrap="none">
            <a:spAutoFit/>
          </a:bodyPr>
          <a:lstStyle/>
          <a:p>
            <a:r>
              <a:rPr lang="tr-TR" dirty="0" smtClean="0"/>
              <a:t>Leprechaunizm (</a:t>
            </a:r>
            <a:r>
              <a:rPr lang="tr-TR" dirty="0" err="1" smtClean="0"/>
              <a:t>Donohue</a:t>
            </a:r>
            <a:r>
              <a:rPr lang="tr-TR" dirty="0" smtClean="0"/>
              <a:t>)</a:t>
            </a:r>
            <a:endParaRPr lang="tr-TR" dirty="0"/>
          </a:p>
        </p:txBody>
      </p:sp>
      <p:pic>
        <p:nvPicPr>
          <p:cNvPr id="3078" name="Picture 6" descr="Yağ dokusunun gizemini çözüp tedavinin yolunu açan bilim insanı | Sağlık  Haberleri"/>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66457" y="219076"/>
            <a:ext cx="2510305" cy="371897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Metin kutusu 4"/>
          <p:cNvSpPr txBox="1"/>
          <p:nvPr/>
        </p:nvSpPr>
        <p:spPr>
          <a:xfrm>
            <a:off x="9626600" y="4021667"/>
            <a:ext cx="2167466" cy="369332"/>
          </a:xfrm>
          <a:prstGeom prst="rect">
            <a:avLst/>
          </a:prstGeom>
          <a:noFill/>
        </p:spPr>
        <p:txBody>
          <a:bodyPr wrap="square" rtlCol="0">
            <a:spAutoFit/>
          </a:bodyPr>
          <a:lstStyle/>
          <a:p>
            <a:r>
              <a:rPr lang="tr-TR" dirty="0" err="1" smtClean="0"/>
              <a:t>Lipodistrofi</a:t>
            </a:r>
            <a:r>
              <a:rPr lang="tr-TR" dirty="0" smtClean="0"/>
              <a:t> </a:t>
            </a:r>
            <a:endParaRPr lang="tr-TR" dirty="0"/>
          </a:p>
        </p:txBody>
      </p:sp>
      <p:pic>
        <p:nvPicPr>
          <p:cNvPr id="3080" name="Picture 8" descr="Stiff Person Syndrom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69908" y="3132410"/>
            <a:ext cx="2295091" cy="265747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Metin kutusu 5"/>
          <p:cNvSpPr txBox="1"/>
          <p:nvPr/>
        </p:nvSpPr>
        <p:spPr>
          <a:xfrm>
            <a:off x="4769908" y="5801037"/>
            <a:ext cx="2997200" cy="369332"/>
          </a:xfrm>
          <a:prstGeom prst="rect">
            <a:avLst/>
          </a:prstGeom>
          <a:noFill/>
        </p:spPr>
        <p:txBody>
          <a:bodyPr wrap="square" rtlCol="0">
            <a:spAutoFit/>
          </a:bodyPr>
          <a:lstStyle/>
          <a:p>
            <a:r>
              <a:rPr lang="tr-TR" dirty="0" err="1" smtClean="0"/>
              <a:t>Stiff</a:t>
            </a:r>
            <a:r>
              <a:rPr lang="tr-TR" dirty="0" smtClean="0"/>
              <a:t> </a:t>
            </a:r>
            <a:r>
              <a:rPr lang="tr-TR" dirty="0" err="1" smtClean="0"/>
              <a:t>person</a:t>
            </a:r>
            <a:r>
              <a:rPr lang="tr-TR" dirty="0" smtClean="0"/>
              <a:t> sendromu </a:t>
            </a:r>
            <a:endParaRPr lang="tr-TR" dirty="0"/>
          </a:p>
        </p:txBody>
      </p:sp>
    </p:spTree>
    <p:extLst>
      <p:ext uri="{BB962C8B-B14F-4D97-AF65-F5344CB8AC3E}">
        <p14:creationId xmlns="" xmlns:p14="http://schemas.microsoft.com/office/powerpoint/2010/main" val="996194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1919288" y="188914"/>
            <a:ext cx="8424862" cy="936625"/>
          </a:xfrm>
        </p:spPr>
        <p:txBody>
          <a:bodyPr/>
          <a:lstStyle/>
          <a:p>
            <a:pPr algn="ctr" eaLnBrk="1" hangingPunct="1"/>
            <a:r>
              <a:rPr lang="tr-TR" altLang="tr-TR" sz="3200" b="1" dirty="0">
                <a:solidFill>
                  <a:srgbClr val="A50021"/>
                </a:solidFill>
              </a:rPr>
              <a:t>Diabetes </a:t>
            </a:r>
            <a:r>
              <a:rPr lang="tr-TR" altLang="tr-TR" sz="3200" b="1" dirty="0" err="1">
                <a:solidFill>
                  <a:srgbClr val="A50021"/>
                </a:solidFill>
              </a:rPr>
              <a:t>mellitus</a:t>
            </a:r>
            <a:r>
              <a:rPr lang="tr-TR" altLang="tr-TR" sz="3200" b="1" dirty="0">
                <a:solidFill>
                  <a:srgbClr val="A50021"/>
                </a:solidFill>
              </a:rPr>
              <a:t> ve </a:t>
            </a:r>
            <a:r>
              <a:rPr lang="tr-TR" altLang="tr-TR" sz="3200" b="1" dirty="0" err="1">
                <a:solidFill>
                  <a:srgbClr val="A50021"/>
                </a:solidFill>
              </a:rPr>
              <a:t>glukoz</a:t>
            </a:r>
            <a:r>
              <a:rPr lang="tr-TR" altLang="tr-TR" sz="3200" b="1" dirty="0">
                <a:solidFill>
                  <a:srgbClr val="A50021"/>
                </a:solidFill>
              </a:rPr>
              <a:t> metabolizmasının diğer bozukluklarında tanı kriterleri</a:t>
            </a:r>
          </a:p>
        </p:txBody>
      </p:sp>
      <p:graphicFrame>
        <p:nvGraphicFramePr>
          <p:cNvPr id="5" name="4 İçerik Yer Tutucusu"/>
          <p:cNvGraphicFramePr>
            <a:graphicFrameLocks noGrp="1"/>
          </p:cNvGraphicFramePr>
          <p:nvPr>
            <p:ph idx="1"/>
          </p:nvPr>
        </p:nvGraphicFramePr>
        <p:xfrm>
          <a:off x="1703389" y="1341438"/>
          <a:ext cx="8785224" cy="4392613"/>
        </p:xfrm>
        <a:graphic>
          <a:graphicData uri="http://schemas.openxmlformats.org/drawingml/2006/table">
            <a:tbl>
              <a:tblPr firstRow="1" bandRow="1">
                <a:tableStyleId>{5C22544A-7EE6-4342-B048-85BDC9FD1C3A}</a:tableStyleId>
              </a:tblPr>
              <a:tblGrid>
                <a:gridCol w="1464204">
                  <a:extLst>
                    <a:ext uri="{9D8B030D-6E8A-4147-A177-3AD203B41FA5}">
                      <a16:colId xmlns="" xmlns:a16="http://schemas.microsoft.com/office/drawing/2014/main" val="20000"/>
                    </a:ext>
                  </a:extLst>
                </a:gridCol>
                <a:gridCol w="1464204">
                  <a:extLst>
                    <a:ext uri="{9D8B030D-6E8A-4147-A177-3AD203B41FA5}">
                      <a16:colId xmlns="" xmlns:a16="http://schemas.microsoft.com/office/drawing/2014/main" val="20001"/>
                    </a:ext>
                  </a:extLst>
                </a:gridCol>
                <a:gridCol w="1464204">
                  <a:extLst>
                    <a:ext uri="{9D8B030D-6E8A-4147-A177-3AD203B41FA5}">
                      <a16:colId xmlns="" xmlns:a16="http://schemas.microsoft.com/office/drawing/2014/main" val="20002"/>
                    </a:ext>
                  </a:extLst>
                </a:gridCol>
                <a:gridCol w="1464204">
                  <a:extLst>
                    <a:ext uri="{9D8B030D-6E8A-4147-A177-3AD203B41FA5}">
                      <a16:colId xmlns="" xmlns:a16="http://schemas.microsoft.com/office/drawing/2014/main" val="20003"/>
                    </a:ext>
                  </a:extLst>
                </a:gridCol>
                <a:gridCol w="1464204">
                  <a:extLst>
                    <a:ext uri="{9D8B030D-6E8A-4147-A177-3AD203B41FA5}">
                      <a16:colId xmlns="" xmlns:a16="http://schemas.microsoft.com/office/drawing/2014/main" val="20004"/>
                    </a:ext>
                  </a:extLst>
                </a:gridCol>
                <a:gridCol w="1464204">
                  <a:extLst>
                    <a:ext uri="{9D8B030D-6E8A-4147-A177-3AD203B41FA5}">
                      <a16:colId xmlns="" xmlns:a16="http://schemas.microsoft.com/office/drawing/2014/main" val="20005"/>
                    </a:ext>
                  </a:extLst>
                </a:gridCol>
              </a:tblGrid>
              <a:tr h="1464204">
                <a:tc>
                  <a:txBody>
                    <a:bodyPr/>
                    <a:lstStyle/>
                    <a:p>
                      <a:endParaRPr lang="tr-TR" sz="1800" dirty="0"/>
                    </a:p>
                  </a:txBody>
                  <a:tcPr marL="91443" marR="91443" marT="45721" marB="45721"/>
                </a:tc>
                <a:tc>
                  <a:txBody>
                    <a:bodyPr/>
                    <a:lstStyle/>
                    <a:p>
                      <a:pPr algn="ctr"/>
                      <a:r>
                        <a:rPr lang="tr-TR" sz="1800" b="1" dirty="0" smtClean="0"/>
                        <a:t>Aşikar Diabetes </a:t>
                      </a:r>
                      <a:r>
                        <a:rPr lang="tr-TR" sz="1800" b="1" dirty="0" err="1" smtClean="0"/>
                        <a:t>Mellitus</a:t>
                      </a:r>
                      <a:r>
                        <a:rPr lang="tr-TR" sz="1800" b="1" dirty="0" smtClean="0"/>
                        <a:t> (DM)</a:t>
                      </a:r>
                      <a:endParaRPr lang="tr-TR" sz="1800" b="1" dirty="0"/>
                    </a:p>
                  </a:txBody>
                  <a:tcPr marL="91443" marR="91443" marT="45721" marB="45721"/>
                </a:tc>
                <a:tc>
                  <a:txBody>
                    <a:bodyPr/>
                    <a:lstStyle/>
                    <a:p>
                      <a:pPr algn="ctr"/>
                      <a:r>
                        <a:rPr lang="tr-TR" sz="1800" b="1" dirty="0" smtClean="0"/>
                        <a:t>İzole Bozulmuş Açlık </a:t>
                      </a:r>
                      <a:r>
                        <a:rPr lang="tr-TR" sz="1800" b="1" dirty="0" err="1" smtClean="0"/>
                        <a:t>Glukozu</a:t>
                      </a:r>
                      <a:r>
                        <a:rPr lang="tr-TR" sz="1800" b="1" dirty="0" smtClean="0"/>
                        <a:t> (BAG)</a:t>
                      </a:r>
                      <a:endParaRPr lang="tr-TR" sz="1800" b="1" dirty="0"/>
                    </a:p>
                  </a:txBody>
                  <a:tcPr marL="91443" marR="91443" marT="45721" marB="45721"/>
                </a:tc>
                <a:tc>
                  <a:txBody>
                    <a:bodyPr/>
                    <a:lstStyle/>
                    <a:p>
                      <a:pPr algn="ctr"/>
                      <a:r>
                        <a:rPr lang="tr-TR" sz="1800" b="1" dirty="0" smtClean="0"/>
                        <a:t>İzole Bozulmuş </a:t>
                      </a:r>
                      <a:r>
                        <a:rPr lang="tr-TR" sz="1800" b="1" dirty="0" err="1" smtClean="0"/>
                        <a:t>Glukoz</a:t>
                      </a:r>
                      <a:r>
                        <a:rPr lang="tr-TR" sz="1800" b="1" dirty="0" smtClean="0"/>
                        <a:t> Toleransı</a:t>
                      </a:r>
                      <a:r>
                        <a:rPr lang="tr-TR" sz="1800" b="1" baseline="0" dirty="0" smtClean="0"/>
                        <a:t> (BGT)</a:t>
                      </a:r>
                      <a:endParaRPr lang="tr-TR" sz="1800" b="1" dirty="0"/>
                    </a:p>
                  </a:txBody>
                  <a:tcPr marL="91443" marR="91443" marT="45721" marB="45721"/>
                </a:tc>
                <a:tc>
                  <a:txBody>
                    <a:bodyPr/>
                    <a:lstStyle/>
                    <a:p>
                      <a:pPr algn="ctr"/>
                      <a:r>
                        <a:rPr lang="tr-TR" sz="1800" b="1" dirty="0" smtClean="0"/>
                        <a:t>BAG</a:t>
                      </a:r>
                      <a:r>
                        <a:rPr lang="tr-TR" sz="1800" b="1" baseline="0" dirty="0" smtClean="0"/>
                        <a:t> + BGT</a:t>
                      </a:r>
                      <a:endParaRPr lang="tr-TR" sz="1800" b="1" dirty="0"/>
                    </a:p>
                  </a:txBody>
                  <a:tcPr marL="91443" marR="91443" marT="45721" marB="45721"/>
                </a:tc>
                <a:tc>
                  <a:txBody>
                    <a:bodyPr/>
                    <a:lstStyle/>
                    <a:p>
                      <a:pPr algn="ctr"/>
                      <a:r>
                        <a:rPr lang="tr-TR" sz="1800" b="1" dirty="0" smtClean="0"/>
                        <a:t>DM Riski Yüksek</a:t>
                      </a:r>
                      <a:endParaRPr lang="tr-TR" sz="1800" b="1" dirty="0"/>
                    </a:p>
                  </a:txBody>
                  <a:tcPr marL="91443" marR="91443" marT="45721" marB="45721"/>
                </a:tc>
                <a:extLst>
                  <a:ext uri="{0D108BD9-81ED-4DB2-BD59-A6C34878D82A}">
                    <a16:rowId xmlns="" xmlns:a16="http://schemas.microsoft.com/office/drawing/2014/main" val="10000"/>
                  </a:ext>
                </a:extLst>
              </a:tr>
              <a:tr h="732102">
                <a:tc>
                  <a:txBody>
                    <a:bodyPr/>
                    <a:lstStyle/>
                    <a:p>
                      <a:r>
                        <a:rPr lang="tr-TR" sz="1400" b="1" dirty="0" smtClean="0"/>
                        <a:t>Açlık plazma </a:t>
                      </a:r>
                      <a:r>
                        <a:rPr lang="tr-TR" sz="1400" b="1" dirty="0" err="1" smtClean="0"/>
                        <a:t>glukozu</a:t>
                      </a:r>
                      <a:r>
                        <a:rPr lang="tr-TR" sz="1400" b="1" dirty="0" smtClean="0"/>
                        <a:t> (≥8 saatlik açlıkta)</a:t>
                      </a:r>
                      <a:endParaRPr lang="tr-TR" sz="1400" b="1" dirty="0"/>
                    </a:p>
                  </a:txBody>
                  <a:tcPr marL="91443" marR="91443" marT="45721" marB="45721"/>
                </a:tc>
                <a:tc>
                  <a:txBody>
                    <a:bodyPr/>
                    <a:lstStyle/>
                    <a:p>
                      <a:pPr algn="ctr"/>
                      <a:r>
                        <a:rPr lang="tr-TR" sz="1400" b="1" dirty="0" smtClean="0"/>
                        <a:t>≥126 mg/</a:t>
                      </a:r>
                      <a:r>
                        <a:rPr lang="tr-TR" sz="1400" b="1" dirty="0" err="1" smtClean="0"/>
                        <a:t>dl</a:t>
                      </a:r>
                      <a:r>
                        <a:rPr lang="tr-TR" sz="1400" b="1" dirty="0" smtClean="0"/>
                        <a:t>*</a:t>
                      </a:r>
                      <a:endParaRPr lang="tr-TR" sz="1400" b="1" dirty="0"/>
                    </a:p>
                  </a:txBody>
                  <a:tcPr marL="91443" marR="91443" marT="45721" marB="45721"/>
                </a:tc>
                <a:tc>
                  <a:txBody>
                    <a:bodyPr/>
                    <a:lstStyle/>
                    <a:p>
                      <a:pPr algn="ctr"/>
                      <a:r>
                        <a:rPr lang="tr-TR" sz="1400" b="1" dirty="0" smtClean="0"/>
                        <a:t>100-125 mg/</a:t>
                      </a:r>
                      <a:r>
                        <a:rPr lang="tr-TR" sz="1400" b="1" dirty="0" err="1" smtClean="0"/>
                        <a:t>dl</a:t>
                      </a:r>
                      <a:endParaRPr lang="tr-TR" sz="1400" b="1" dirty="0"/>
                    </a:p>
                  </a:txBody>
                  <a:tcPr marL="91443" marR="91443" marT="45721" marB="45721"/>
                </a:tc>
                <a:tc>
                  <a:txBody>
                    <a:bodyPr/>
                    <a:lstStyle/>
                    <a:p>
                      <a:pPr algn="ctr"/>
                      <a:r>
                        <a:rPr lang="tr-TR" sz="1400" b="1" dirty="0" smtClean="0"/>
                        <a:t>&lt;100 mg/</a:t>
                      </a:r>
                      <a:r>
                        <a:rPr lang="tr-TR" sz="1400" b="1" dirty="0" err="1" smtClean="0"/>
                        <a:t>dl</a:t>
                      </a:r>
                      <a:endParaRPr lang="tr-TR" sz="1400" b="1" dirty="0"/>
                    </a:p>
                  </a:txBody>
                  <a:tcPr marL="91443" marR="91443" marT="45721" marB="45721"/>
                </a:tc>
                <a:tc>
                  <a:txBody>
                    <a:bodyPr/>
                    <a:lstStyle/>
                    <a:p>
                      <a:pPr algn="ctr"/>
                      <a:r>
                        <a:rPr lang="tr-TR" sz="1400" b="1" dirty="0" smtClean="0"/>
                        <a:t>100-125 mg/</a:t>
                      </a:r>
                      <a:r>
                        <a:rPr lang="tr-TR" sz="1400" b="1" dirty="0" err="1" smtClean="0"/>
                        <a:t>dl</a:t>
                      </a:r>
                      <a:endParaRPr lang="tr-TR" sz="1400" b="1" dirty="0"/>
                    </a:p>
                  </a:txBody>
                  <a:tcPr marL="91443" marR="91443" marT="45721" marB="45721"/>
                </a:tc>
                <a:tc>
                  <a:txBody>
                    <a:bodyPr/>
                    <a:lstStyle/>
                    <a:p>
                      <a:pPr algn="ctr"/>
                      <a:r>
                        <a:rPr lang="tr-TR" sz="1400" b="1" dirty="0" smtClean="0"/>
                        <a:t>100-125</a:t>
                      </a:r>
                      <a:r>
                        <a:rPr lang="tr-TR" sz="1400" b="1" baseline="0" dirty="0" smtClean="0"/>
                        <a:t> mg/</a:t>
                      </a:r>
                      <a:r>
                        <a:rPr lang="tr-TR" sz="1400" b="1" baseline="0" dirty="0" err="1" smtClean="0"/>
                        <a:t>dl</a:t>
                      </a:r>
                      <a:endParaRPr lang="tr-TR" sz="1400" b="1" dirty="0"/>
                    </a:p>
                  </a:txBody>
                  <a:tcPr marL="91443" marR="91443" marT="45721" marB="45721"/>
                </a:tc>
                <a:extLst>
                  <a:ext uri="{0D108BD9-81ED-4DB2-BD59-A6C34878D82A}">
                    <a16:rowId xmlns="" xmlns:a16="http://schemas.microsoft.com/office/drawing/2014/main" val="10001"/>
                  </a:ext>
                </a:extLst>
              </a:tr>
              <a:tr h="732102">
                <a:tc>
                  <a:txBody>
                    <a:bodyPr/>
                    <a:lstStyle/>
                    <a:p>
                      <a:r>
                        <a:rPr lang="tr-TR" sz="1400" b="1" dirty="0" smtClean="0"/>
                        <a:t>Rastgele plazma</a:t>
                      </a:r>
                      <a:r>
                        <a:rPr lang="tr-TR" sz="1400" b="1" baseline="0" dirty="0" smtClean="0"/>
                        <a:t> </a:t>
                      </a:r>
                      <a:r>
                        <a:rPr lang="tr-TR" sz="1400" b="1" baseline="0" dirty="0" err="1" smtClean="0"/>
                        <a:t>glukozu</a:t>
                      </a:r>
                      <a:endParaRPr lang="tr-TR" sz="1400" b="1" dirty="0"/>
                    </a:p>
                  </a:txBody>
                  <a:tcPr marL="91443" marR="91443" marT="45721" marB="45721"/>
                </a:tc>
                <a:tc>
                  <a:txBody>
                    <a:bodyPr/>
                    <a:lstStyle/>
                    <a:p>
                      <a:pPr algn="ctr"/>
                      <a:r>
                        <a:rPr lang="tr-TR" sz="1400" b="1" dirty="0" smtClean="0"/>
                        <a:t>≥200 mg/</a:t>
                      </a:r>
                      <a:r>
                        <a:rPr lang="tr-TR" sz="1400" b="1" dirty="0" err="1" smtClean="0"/>
                        <a:t>dl</a:t>
                      </a:r>
                      <a:r>
                        <a:rPr lang="tr-TR" sz="1400" b="1" dirty="0" smtClean="0"/>
                        <a:t>*</a:t>
                      </a:r>
                      <a:endParaRPr lang="tr-TR" sz="1400" b="1" dirty="0"/>
                    </a:p>
                  </a:txBody>
                  <a:tcPr marL="91443" marR="91443" marT="45721" marB="45721"/>
                </a:tc>
                <a:tc>
                  <a:txBody>
                    <a:bodyPr/>
                    <a:lstStyle/>
                    <a:p>
                      <a:pPr algn="ctr"/>
                      <a:r>
                        <a:rPr lang="tr-TR" sz="1400" b="1" dirty="0" smtClean="0"/>
                        <a:t>-</a:t>
                      </a:r>
                      <a:endParaRPr lang="tr-TR" sz="1400" b="1" dirty="0"/>
                    </a:p>
                  </a:txBody>
                  <a:tcPr marL="91443" marR="91443" marT="45721" marB="45721"/>
                </a:tc>
                <a:tc>
                  <a:txBody>
                    <a:bodyPr/>
                    <a:lstStyle/>
                    <a:p>
                      <a:pPr algn="ctr"/>
                      <a:r>
                        <a:rPr lang="tr-TR" sz="1400" b="1" dirty="0" smtClean="0"/>
                        <a:t>-</a:t>
                      </a:r>
                      <a:endParaRPr lang="tr-TR" sz="1400" b="1" dirty="0"/>
                    </a:p>
                  </a:txBody>
                  <a:tcPr marL="91443" marR="91443" marT="45721" marB="45721"/>
                </a:tc>
                <a:tc>
                  <a:txBody>
                    <a:bodyPr/>
                    <a:lstStyle/>
                    <a:p>
                      <a:pPr algn="ctr"/>
                      <a:r>
                        <a:rPr lang="tr-TR" sz="1400" b="1" dirty="0" smtClean="0"/>
                        <a:t>-</a:t>
                      </a:r>
                      <a:endParaRPr lang="tr-TR" sz="1400" b="1" dirty="0"/>
                    </a:p>
                  </a:txBody>
                  <a:tcPr marL="91443" marR="91443" marT="45721" marB="45721"/>
                </a:tc>
                <a:tc>
                  <a:txBody>
                    <a:bodyPr/>
                    <a:lstStyle/>
                    <a:p>
                      <a:pPr algn="ctr"/>
                      <a:r>
                        <a:rPr lang="tr-TR" sz="1400" b="1" dirty="0" smtClean="0"/>
                        <a:t>-</a:t>
                      </a:r>
                      <a:endParaRPr lang="tr-TR" sz="1400" b="1" dirty="0"/>
                    </a:p>
                  </a:txBody>
                  <a:tcPr marL="91443" marR="91443" marT="45721" marB="45721"/>
                </a:tc>
                <a:extLst>
                  <a:ext uri="{0D108BD9-81ED-4DB2-BD59-A6C34878D82A}">
                    <a16:rowId xmlns="" xmlns:a16="http://schemas.microsoft.com/office/drawing/2014/main" val="10002"/>
                  </a:ext>
                </a:extLst>
              </a:tr>
              <a:tr h="945632">
                <a:tc>
                  <a:txBody>
                    <a:bodyPr/>
                    <a:lstStyle/>
                    <a:p>
                      <a:r>
                        <a:rPr lang="tr-TR" sz="1400" b="1" dirty="0" smtClean="0"/>
                        <a:t>OGTT</a:t>
                      </a:r>
                      <a:r>
                        <a:rPr lang="tr-TR" sz="1400" b="1" baseline="0" dirty="0" smtClean="0"/>
                        <a:t> (75 gr </a:t>
                      </a:r>
                      <a:r>
                        <a:rPr lang="tr-TR" sz="1400" b="1" baseline="0" dirty="0" err="1" smtClean="0"/>
                        <a:t>glukoz</a:t>
                      </a:r>
                      <a:r>
                        <a:rPr lang="tr-TR" sz="1400" b="1" baseline="0" dirty="0" smtClean="0"/>
                        <a:t>) </a:t>
                      </a:r>
                    </a:p>
                    <a:p>
                      <a:r>
                        <a:rPr lang="tr-TR" sz="1400" b="1" baseline="0" dirty="0" smtClean="0"/>
                        <a:t>2. saat plazma </a:t>
                      </a:r>
                      <a:r>
                        <a:rPr lang="tr-TR" sz="1400" b="1" baseline="0" dirty="0" err="1" smtClean="0"/>
                        <a:t>glukozu</a:t>
                      </a:r>
                      <a:endParaRPr lang="tr-TR" sz="1400" b="1" dirty="0"/>
                    </a:p>
                  </a:txBody>
                  <a:tcPr marL="91443" marR="91443" marT="45721" marB="45721"/>
                </a:tc>
                <a:tc>
                  <a:txBody>
                    <a:bodyPr/>
                    <a:lstStyle/>
                    <a:p>
                      <a:pPr algn="ctr"/>
                      <a:r>
                        <a:rPr lang="tr-TR" sz="1400" b="1" dirty="0" smtClean="0"/>
                        <a:t>≥200 mg/</a:t>
                      </a:r>
                      <a:r>
                        <a:rPr lang="tr-TR" sz="1400" b="1" dirty="0" err="1" smtClean="0"/>
                        <a:t>dl</a:t>
                      </a:r>
                      <a:r>
                        <a:rPr lang="tr-TR" sz="1400" b="1" dirty="0" smtClean="0"/>
                        <a:t> </a:t>
                      </a:r>
                      <a:endParaRPr lang="tr-TR" sz="1400" b="1" dirty="0"/>
                    </a:p>
                  </a:txBody>
                  <a:tcPr marL="91443" marR="91443" marT="45721" marB="45721"/>
                </a:tc>
                <a:tc>
                  <a:txBody>
                    <a:bodyPr/>
                    <a:lstStyle/>
                    <a:p>
                      <a:pPr algn="ctr"/>
                      <a:r>
                        <a:rPr lang="tr-TR" sz="1400" b="1" dirty="0" smtClean="0"/>
                        <a:t>&lt;140</a:t>
                      </a:r>
                      <a:r>
                        <a:rPr lang="tr-TR" sz="1400" b="1" baseline="0" dirty="0" smtClean="0"/>
                        <a:t> mg/</a:t>
                      </a:r>
                      <a:r>
                        <a:rPr lang="tr-TR" sz="1400" b="1" baseline="0" dirty="0" err="1" smtClean="0"/>
                        <a:t>dl</a:t>
                      </a:r>
                      <a:endParaRPr lang="tr-TR" sz="1400" b="1" dirty="0"/>
                    </a:p>
                  </a:txBody>
                  <a:tcPr marL="91443" marR="91443" marT="45721" marB="45721"/>
                </a:tc>
                <a:tc>
                  <a:txBody>
                    <a:bodyPr/>
                    <a:lstStyle/>
                    <a:p>
                      <a:pPr algn="ctr"/>
                      <a:r>
                        <a:rPr lang="tr-TR" sz="1400" b="1" dirty="0" smtClean="0"/>
                        <a:t>140-199 mg/</a:t>
                      </a:r>
                      <a:r>
                        <a:rPr lang="tr-TR" sz="1400" b="1" dirty="0" err="1" smtClean="0"/>
                        <a:t>dl</a:t>
                      </a:r>
                      <a:endParaRPr lang="tr-TR" sz="1400" b="1" dirty="0"/>
                    </a:p>
                  </a:txBody>
                  <a:tcPr marL="91443" marR="91443" marT="45721" marB="45721"/>
                </a:tc>
                <a:tc>
                  <a:txBody>
                    <a:bodyPr/>
                    <a:lstStyle/>
                    <a:p>
                      <a:pPr algn="ctr"/>
                      <a:r>
                        <a:rPr lang="tr-TR" sz="1400" b="1" dirty="0" smtClean="0"/>
                        <a:t>140-199 mg/</a:t>
                      </a:r>
                      <a:r>
                        <a:rPr lang="tr-TR" sz="1400" b="1" dirty="0" err="1" smtClean="0"/>
                        <a:t>dl</a:t>
                      </a:r>
                      <a:endParaRPr lang="tr-TR" sz="1400" b="1" dirty="0"/>
                    </a:p>
                  </a:txBody>
                  <a:tcPr marL="91443" marR="91443" marT="45721" marB="45721"/>
                </a:tc>
                <a:tc>
                  <a:txBody>
                    <a:bodyPr/>
                    <a:lstStyle/>
                    <a:p>
                      <a:pPr algn="ctr"/>
                      <a:r>
                        <a:rPr lang="tr-TR" sz="1400" b="1" dirty="0" smtClean="0"/>
                        <a:t>140-199 mg/</a:t>
                      </a:r>
                      <a:r>
                        <a:rPr lang="tr-TR" sz="1400" b="1" dirty="0" err="1" smtClean="0"/>
                        <a:t>dl</a:t>
                      </a:r>
                      <a:endParaRPr lang="tr-TR" sz="1400" b="1" dirty="0"/>
                    </a:p>
                  </a:txBody>
                  <a:tcPr marL="91443" marR="91443" marT="45721" marB="45721"/>
                </a:tc>
                <a:extLst>
                  <a:ext uri="{0D108BD9-81ED-4DB2-BD59-A6C34878D82A}">
                    <a16:rowId xmlns="" xmlns:a16="http://schemas.microsoft.com/office/drawing/2014/main" val="10003"/>
                  </a:ext>
                </a:extLst>
              </a:tr>
              <a:tr h="518573">
                <a:tc>
                  <a:txBody>
                    <a:bodyPr/>
                    <a:lstStyle/>
                    <a:p>
                      <a:r>
                        <a:rPr lang="tr-TR" sz="1400" b="1" dirty="0" smtClean="0"/>
                        <a:t>HbA1c</a:t>
                      </a:r>
                      <a:endParaRPr lang="tr-TR" sz="1400" b="1" dirty="0"/>
                    </a:p>
                  </a:txBody>
                  <a:tcPr marL="91443" marR="91443" marT="45721" marB="45721"/>
                </a:tc>
                <a:tc>
                  <a:txBody>
                    <a:bodyPr/>
                    <a:lstStyle/>
                    <a:p>
                      <a:pPr algn="ctr"/>
                      <a:r>
                        <a:rPr lang="tr-TR" sz="1400" b="1" dirty="0" smtClean="0"/>
                        <a:t>≥%6.5 </a:t>
                      </a:r>
                    </a:p>
                    <a:p>
                      <a:pPr algn="ctr"/>
                      <a:r>
                        <a:rPr lang="tr-TR" sz="1200" b="1" dirty="0" smtClean="0"/>
                        <a:t>(≥48 </a:t>
                      </a:r>
                      <a:r>
                        <a:rPr lang="tr-TR" sz="1200" b="1" dirty="0" err="1" smtClean="0"/>
                        <a:t>mmol</a:t>
                      </a:r>
                      <a:r>
                        <a:rPr lang="tr-TR" sz="1200" b="1" dirty="0" smtClean="0"/>
                        <a:t>/</a:t>
                      </a:r>
                      <a:r>
                        <a:rPr lang="tr-TR" sz="1200" b="1" dirty="0" err="1" smtClean="0"/>
                        <a:t>mol</a:t>
                      </a:r>
                      <a:r>
                        <a:rPr lang="tr-TR" sz="1200" b="1" dirty="0" smtClean="0"/>
                        <a:t>)</a:t>
                      </a:r>
                      <a:endParaRPr lang="tr-TR" sz="1200" b="1" dirty="0"/>
                    </a:p>
                  </a:txBody>
                  <a:tcPr marL="91443" marR="91443" marT="45721" marB="45721"/>
                </a:tc>
                <a:tc>
                  <a:txBody>
                    <a:bodyPr/>
                    <a:lstStyle/>
                    <a:p>
                      <a:pPr algn="ctr"/>
                      <a:endParaRPr lang="tr-TR" sz="1400" b="1"/>
                    </a:p>
                  </a:txBody>
                  <a:tcPr marL="91443" marR="91443" marT="45721" marB="45721"/>
                </a:tc>
                <a:tc>
                  <a:txBody>
                    <a:bodyPr/>
                    <a:lstStyle/>
                    <a:p>
                      <a:pPr algn="ctr"/>
                      <a:endParaRPr lang="tr-TR" sz="1400" b="1"/>
                    </a:p>
                  </a:txBody>
                  <a:tcPr marL="91443" marR="91443" marT="45721" marB="45721"/>
                </a:tc>
                <a:tc>
                  <a:txBody>
                    <a:bodyPr/>
                    <a:lstStyle/>
                    <a:p>
                      <a:pPr algn="ctr"/>
                      <a:endParaRPr lang="tr-TR" sz="1400" b="1"/>
                    </a:p>
                  </a:txBody>
                  <a:tcPr marL="91443" marR="91443" marT="45721" marB="45721"/>
                </a:tc>
                <a:tc>
                  <a:txBody>
                    <a:bodyPr/>
                    <a:lstStyle/>
                    <a:p>
                      <a:pPr algn="ctr"/>
                      <a:r>
                        <a:rPr lang="tr-TR" sz="1400" b="1" dirty="0" smtClean="0"/>
                        <a:t>%5.7-6.4 </a:t>
                      </a:r>
                    </a:p>
                    <a:p>
                      <a:pPr algn="ctr"/>
                      <a:r>
                        <a:rPr lang="tr-TR" sz="1200" b="1" dirty="0" smtClean="0"/>
                        <a:t>(39-47 </a:t>
                      </a:r>
                      <a:r>
                        <a:rPr lang="tr-TR" sz="1200" b="1" dirty="0" err="1" smtClean="0"/>
                        <a:t>mmol</a:t>
                      </a:r>
                      <a:r>
                        <a:rPr lang="tr-TR" sz="1200" b="1" dirty="0" smtClean="0"/>
                        <a:t>/</a:t>
                      </a:r>
                      <a:r>
                        <a:rPr lang="tr-TR" sz="1200" b="1" dirty="0" err="1" smtClean="0"/>
                        <a:t>mol</a:t>
                      </a:r>
                      <a:r>
                        <a:rPr lang="tr-TR" sz="1200" b="1" dirty="0" smtClean="0"/>
                        <a:t>)</a:t>
                      </a:r>
                      <a:endParaRPr lang="tr-TR" sz="1200" b="1" dirty="0"/>
                    </a:p>
                  </a:txBody>
                  <a:tcPr marL="91443" marR="91443" marT="45721" marB="45721"/>
                </a:tc>
                <a:extLst>
                  <a:ext uri="{0D108BD9-81ED-4DB2-BD59-A6C34878D82A}">
                    <a16:rowId xmlns="" xmlns:a16="http://schemas.microsoft.com/office/drawing/2014/main" val="10004"/>
                  </a:ext>
                </a:extLst>
              </a:tr>
            </a:tbl>
          </a:graphicData>
        </a:graphic>
      </p:graphicFrame>
      <p:sp>
        <p:nvSpPr>
          <p:cNvPr id="11311" name="5 Metin kutusu"/>
          <p:cNvSpPr txBox="1">
            <a:spLocks noChangeArrowheads="1"/>
          </p:cNvSpPr>
          <p:nvPr/>
        </p:nvSpPr>
        <p:spPr bwMode="auto">
          <a:xfrm>
            <a:off x="1647826" y="5703888"/>
            <a:ext cx="70469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200" b="1">
                <a:solidFill>
                  <a:srgbClr val="002060"/>
                </a:solidFill>
              </a:rPr>
              <a:t>*Bir kez ölçümde tanı koyabilmek için hastanın diyabete bağlı semptomlarının olması gerekir; </a:t>
            </a:r>
          </a:p>
          <a:p>
            <a:pPr eaLnBrk="1" fontAlgn="base" hangingPunct="1">
              <a:spcBef>
                <a:spcPct val="0"/>
              </a:spcBef>
              <a:spcAft>
                <a:spcPct val="0"/>
              </a:spcAft>
            </a:pPr>
            <a:r>
              <a:rPr lang="tr-TR" altLang="tr-TR" sz="1200" b="1">
                <a:solidFill>
                  <a:srgbClr val="002060"/>
                </a:solidFill>
              </a:rPr>
              <a:t>semptom yoksa en az iki ölçüm yapılmış olmalıdır</a:t>
            </a:r>
          </a:p>
        </p:txBody>
      </p:sp>
      <p:sp>
        <p:nvSpPr>
          <p:cNvPr id="11312" name="6 Metin kutusu"/>
          <p:cNvSpPr txBox="1">
            <a:spLocks noChangeArrowheads="1"/>
          </p:cNvSpPr>
          <p:nvPr/>
        </p:nvSpPr>
        <p:spPr bwMode="auto">
          <a:xfrm>
            <a:off x="3071813" y="6453188"/>
            <a:ext cx="6132512"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000">
                <a:solidFill>
                  <a:srgbClr val="000000"/>
                </a:solidFill>
              </a:rPr>
              <a:t>TEMD, DİABETES MELLİTUS VE KOMPLİKASYONLARININ TANI, TEDAVİ VE İZLEM KILAVUZU-2019</a:t>
            </a:r>
          </a:p>
        </p:txBody>
      </p:sp>
    </p:spTree>
    <p:extLst>
      <p:ext uri="{BB962C8B-B14F-4D97-AF65-F5344CB8AC3E}">
        <p14:creationId xmlns="" xmlns:p14="http://schemas.microsoft.com/office/powerpoint/2010/main" val="2191758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1981200" y="333375"/>
            <a:ext cx="8229600" cy="719138"/>
          </a:xfrm>
        </p:spPr>
        <p:txBody>
          <a:bodyPr/>
          <a:lstStyle/>
          <a:p>
            <a:pPr algn="ctr" eaLnBrk="1" hangingPunct="1"/>
            <a:r>
              <a:rPr lang="tr-TR" altLang="tr-TR" b="1" smtClean="0">
                <a:solidFill>
                  <a:srgbClr val="920000"/>
                </a:solidFill>
              </a:rPr>
              <a:t>Gestasyonel diyabet tanı kriterleri</a:t>
            </a:r>
          </a:p>
        </p:txBody>
      </p:sp>
      <p:pic>
        <p:nvPicPr>
          <p:cNvPr id="12291"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92313" y="1341438"/>
            <a:ext cx="8280400" cy="489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2" name="6 Metin kutusu"/>
          <p:cNvSpPr txBox="1">
            <a:spLocks noChangeArrowheads="1"/>
          </p:cNvSpPr>
          <p:nvPr/>
        </p:nvSpPr>
        <p:spPr bwMode="auto">
          <a:xfrm>
            <a:off x="3071813" y="6453188"/>
            <a:ext cx="6132512"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000" dirty="0">
                <a:solidFill>
                  <a:srgbClr val="000000"/>
                </a:solidFill>
              </a:rPr>
              <a:t>TEMD, DİABETES MELLİTUS VE KOMPLİKASYONLARININ TANI, TEDAVİ VE İZLEM </a:t>
            </a:r>
            <a:r>
              <a:rPr lang="tr-TR" altLang="tr-TR" sz="1000" dirty="0" smtClean="0">
                <a:solidFill>
                  <a:srgbClr val="000000"/>
                </a:solidFill>
              </a:rPr>
              <a:t>KILAVUZU-2020</a:t>
            </a:r>
            <a:endParaRPr lang="tr-TR" altLang="tr-TR" sz="1000" dirty="0">
              <a:solidFill>
                <a:srgbClr val="000000"/>
              </a:solidFill>
            </a:endParaRPr>
          </a:p>
        </p:txBody>
      </p:sp>
    </p:spTree>
    <p:extLst>
      <p:ext uri="{BB962C8B-B14F-4D97-AF65-F5344CB8AC3E}">
        <p14:creationId xmlns="" xmlns:p14="http://schemas.microsoft.com/office/powerpoint/2010/main" val="56025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stretch>
            <a:fillRect/>
          </a:stretch>
        </p:blipFill>
        <p:spPr>
          <a:xfrm>
            <a:off x="1832038" y="812800"/>
            <a:ext cx="7807223" cy="4065587"/>
          </a:xfrm>
          <a:prstGeom prst="rect">
            <a:avLst/>
          </a:prstGeom>
        </p:spPr>
      </p:pic>
    </p:spTree>
    <p:extLst>
      <p:ext uri="{BB962C8B-B14F-4D97-AF65-F5344CB8AC3E}">
        <p14:creationId xmlns="" xmlns:p14="http://schemas.microsoft.com/office/powerpoint/2010/main" val="176623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p:txBody>
          <a:bodyPr/>
          <a:lstStyle/>
          <a:p>
            <a:pPr algn="ctr" eaLnBrk="1" hangingPunct="1"/>
            <a:r>
              <a:rPr lang="tr-TR" altLang="tr-TR" b="1" dirty="0" smtClean="0">
                <a:solidFill>
                  <a:srgbClr val="920000"/>
                </a:solidFill>
              </a:rPr>
              <a:t>Diabetes </a:t>
            </a:r>
            <a:r>
              <a:rPr lang="tr-TR" altLang="tr-TR" b="1" dirty="0" err="1" smtClean="0">
                <a:solidFill>
                  <a:srgbClr val="920000"/>
                </a:solidFill>
              </a:rPr>
              <a:t>Mellitus</a:t>
            </a:r>
            <a:r>
              <a:rPr lang="tr-TR" altLang="tr-TR" b="1" dirty="0" smtClean="0">
                <a:solidFill>
                  <a:srgbClr val="920000"/>
                </a:solidFill>
              </a:rPr>
              <a:t>: Semptomlar</a:t>
            </a:r>
          </a:p>
        </p:txBody>
      </p:sp>
      <p:sp>
        <p:nvSpPr>
          <p:cNvPr id="13315" name="2 İçerik Yer Tutucusu"/>
          <p:cNvSpPr>
            <a:spLocks noGrp="1"/>
          </p:cNvSpPr>
          <p:nvPr>
            <p:ph sz="half" idx="1"/>
          </p:nvPr>
        </p:nvSpPr>
        <p:spPr>
          <a:xfrm>
            <a:off x="1055159" y="1244601"/>
            <a:ext cx="4038600" cy="4530725"/>
          </a:xfrm>
        </p:spPr>
        <p:txBody>
          <a:bodyPr/>
          <a:lstStyle/>
          <a:p>
            <a:pPr eaLnBrk="1" hangingPunct="1"/>
            <a:r>
              <a:rPr lang="tr-TR" altLang="tr-TR" sz="2500" b="1" dirty="0">
                <a:solidFill>
                  <a:srgbClr val="002060"/>
                </a:solidFill>
              </a:rPr>
              <a:t>Klasik semptomlar</a:t>
            </a:r>
          </a:p>
          <a:p>
            <a:pPr eaLnBrk="1" hangingPunct="1"/>
            <a:endParaRPr lang="tr-TR" altLang="tr-TR" sz="2600" dirty="0"/>
          </a:p>
          <a:p>
            <a:pPr lvl="1" eaLnBrk="1" hangingPunct="1"/>
            <a:r>
              <a:rPr lang="tr-TR" altLang="tr-TR" sz="2200" dirty="0" err="1"/>
              <a:t>Poliüri</a:t>
            </a:r>
            <a:endParaRPr lang="tr-TR" altLang="tr-TR" sz="2200" dirty="0"/>
          </a:p>
          <a:p>
            <a:pPr lvl="1" eaLnBrk="1" hangingPunct="1"/>
            <a:r>
              <a:rPr lang="tr-TR" altLang="tr-TR" sz="2200" dirty="0" err="1"/>
              <a:t>Polidipsi</a:t>
            </a:r>
            <a:endParaRPr lang="tr-TR" altLang="tr-TR" sz="2200" dirty="0"/>
          </a:p>
          <a:p>
            <a:pPr lvl="1" eaLnBrk="1" hangingPunct="1"/>
            <a:r>
              <a:rPr lang="tr-TR" altLang="tr-TR" sz="2200" dirty="0" err="1"/>
              <a:t>Polifaji</a:t>
            </a:r>
            <a:r>
              <a:rPr lang="tr-TR" altLang="tr-TR" sz="2200" dirty="0"/>
              <a:t> veya iştahsızlık</a:t>
            </a:r>
          </a:p>
          <a:p>
            <a:pPr lvl="1" eaLnBrk="1" hangingPunct="1"/>
            <a:r>
              <a:rPr lang="tr-TR" altLang="tr-TR" sz="2200" dirty="0"/>
              <a:t>Ağız kuruluğu</a:t>
            </a:r>
          </a:p>
          <a:p>
            <a:pPr lvl="1" eaLnBrk="1" hangingPunct="1"/>
            <a:r>
              <a:rPr lang="tr-TR" altLang="tr-TR" sz="2200" dirty="0"/>
              <a:t>Susama hissi</a:t>
            </a:r>
          </a:p>
          <a:p>
            <a:pPr lvl="1" eaLnBrk="1" hangingPunct="1"/>
            <a:r>
              <a:rPr lang="tr-TR" altLang="tr-TR" sz="2200" dirty="0" err="1" smtClean="0"/>
              <a:t>Pollaküri</a:t>
            </a:r>
            <a:r>
              <a:rPr lang="tr-TR" altLang="tr-TR" sz="2200" dirty="0"/>
              <a:t>, </a:t>
            </a:r>
            <a:r>
              <a:rPr lang="tr-TR" altLang="tr-TR" sz="2200" dirty="0" err="1"/>
              <a:t>noktüri</a:t>
            </a:r>
            <a:endParaRPr lang="tr-TR" altLang="tr-TR" sz="2200" dirty="0"/>
          </a:p>
          <a:p>
            <a:pPr lvl="1" eaLnBrk="1" hangingPunct="1"/>
            <a:r>
              <a:rPr lang="tr-TR" altLang="tr-TR" sz="2200" dirty="0"/>
              <a:t>Halsizlik, yorgunluk</a:t>
            </a:r>
          </a:p>
          <a:p>
            <a:pPr lvl="1" eaLnBrk="1" hangingPunct="1"/>
            <a:r>
              <a:rPr lang="tr-TR" altLang="tr-TR" sz="2200" dirty="0">
                <a:solidFill>
                  <a:srgbClr val="FF0000"/>
                </a:solidFill>
              </a:rPr>
              <a:t>Tip 2 </a:t>
            </a:r>
            <a:r>
              <a:rPr lang="tr-TR" altLang="tr-TR" sz="2200" dirty="0" err="1">
                <a:solidFill>
                  <a:srgbClr val="FF0000"/>
                </a:solidFill>
              </a:rPr>
              <a:t>DM’lu</a:t>
            </a:r>
            <a:r>
              <a:rPr lang="tr-TR" altLang="tr-TR" sz="2200" dirty="0">
                <a:solidFill>
                  <a:srgbClr val="FF0000"/>
                </a:solidFill>
              </a:rPr>
              <a:t> hastalar </a:t>
            </a:r>
            <a:r>
              <a:rPr lang="tr-TR" altLang="tr-TR" sz="2200" dirty="0" err="1">
                <a:solidFill>
                  <a:srgbClr val="FF0000"/>
                </a:solidFill>
              </a:rPr>
              <a:t>asemptomatik</a:t>
            </a:r>
            <a:r>
              <a:rPr lang="tr-TR" altLang="tr-TR" sz="2200" dirty="0">
                <a:solidFill>
                  <a:srgbClr val="FF0000"/>
                </a:solidFill>
              </a:rPr>
              <a:t> olabilirler</a:t>
            </a:r>
            <a:r>
              <a:rPr lang="tr-TR" altLang="tr-TR" sz="2200" dirty="0">
                <a:solidFill>
                  <a:srgbClr val="003300"/>
                </a:solidFill>
              </a:rPr>
              <a:t>!</a:t>
            </a:r>
          </a:p>
        </p:txBody>
      </p:sp>
      <p:sp>
        <p:nvSpPr>
          <p:cNvPr id="13316" name="3 İçerik Yer Tutucusu"/>
          <p:cNvSpPr>
            <a:spLocks noGrp="1"/>
          </p:cNvSpPr>
          <p:nvPr>
            <p:ph sz="half" idx="2"/>
          </p:nvPr>
        </p:nvSpPr>
        <p:spPr>
          <a:xfrm>
            <a:off x="5539318" y="1244601"/>
            <a:ext cx="4968875" cy="4530725"/>
          </a:xfrm>
        </p:spPr>
        <p:txBody>
          <a:bodyPr/>
          <a:lstStyle/>
          <a:p>
            <a:pPr eaLnBrk="1" hangingPunct="1"/>
            <a:r>
              <a:rPr lang="tr-TR" altLang="tr-TR" sz="2500" b="1" dirty="0">
                <a:solidFill>
                  <a:srgbClr val="002060"/>
                </a:solidFill>
              </a:rPr>
              <a:t>Daha az görülen semptomlar</a:t>
            </a:r>
          </a:p>
          <a:p>
            <a:pPr eaLnBrk="1" hangingPunct="1"/>
            <a:endParaRPr lang="tr-TR" altLang="tr-TR" sz="2600" dirty="0"/>
          </a:p>
          <a:p>
            <a:pPr lvl="1" eaLnBrk="1" hangingPunct="1"/>
            <a:r>
              <a:rPr lang="tr-TR" altLang="tr-TR" sz="2200" dirty="0"/>
              <a:t>Bulanık görme</a:t>
            </a:r>
          </a:p>
          <a:p>
            <a:pPr lvl="1" eaLnBrk="1" hangingPunct="1"/>
            <a:r>
              <a:rPr lang="tr-TR" altLang="tr-TR" sz="2200" dirty="0">
                <a:solidFill>
                  <a:srgbClr val="FF0000"/>
                </a:solidFill>
              </a:rPr>
              <a:t>Hızlı ve istemsiz kilo kaybı</a:t>
            </a:r>
          </a:p>
          <a:p>
            <a:pPr lvl="1" eaLnBrk="1" hangingPunct="1"/>
            <a:r>
              <a:rPr lang="tr-TR" altLang="tr-TR" sz="2200" dirty="0"/>
              <a:t>İnatçı </a:t>
            </a:r>
            <a:r>
              <a:rPr lang="tr-TR" altLang="tr-TR" sz="2200" dirty="0" err="1"/>
              <a:t>infeksiyonlar</a:t>
            </a:r>
            <a:endParaRPr lang="tr-TR" altLang="tr-TR" sz="2200" dirty="0"/>
          </a:p>
          <a:p>
            <a:pPr lvl="1" eaLnBrk="1" hangingPunct="1"/>
            <a:r>
              <a:rPr lang="tr-TR" altLang="tr-TR" sz="2200" dirty="0"/>
              <a:t>Tekrarlayan </a:t>
            </a:r>
            <a:r>
              <a:rPr lang="tr-TR" altLang="tr-TR" sz="2200" dirty="0" err="1"/>
              <a:t>fungal</a:t>
            </a:r>
            <a:r>
              <a:rPr lang="tr-TR" altLang="tr-TR" sz="2200" dirty="0"/>
              <a:t> </a:t>
            </a:r>
            <a:r>
              <a:rPr lang="tr-TR" altLang="tr-TR" sz="2200" dirty="0" err="1"/>
              <a:t>infeksiyonlar</a:t>
            </a:r>
            <a:endParaRPr lang="tr-TR" altLang="tr-TR" sz="2200" dirty="0"/>
          </a:p>
          <a:p>
            <a:pPr lvl="1" eaLnBrk="1" hangingPunct="1"/>
            <a:r>
              <a:rPr lang="tr-TR" altLang="tr-TR" sz="2200" dirty="0"/>
              <a:t>Kaşıntı (özellikle </a:t>
            </a:r>
            <a:r>
              <a:rPr lang="tr-TR" altLang="tr-TR" sz="2200" dirty="0" err="1"/>
              <a:t>genital</a:t>
            </a:r>
            <a:r>
              <a:rPr lang="tr-TR" altLang="tr-TR" sz="2200" dirty="0"/>
              <a:t> bölge)</a:t>
            </a:r>
          </a:p>
          <a:p>
            <a:pPr lvl="1" eaLnBrk="1" hangingPunct="1"/>
            <a:r>
              <a:rPr lang="tr-TR" altLang="tr-TR" sz="2200" dirty="0"/>
              <a:t>Yara iyileşmesinde gecikme</a:t>
            </a:r>
          </a:p>
          <a:p>
            <a:pPr lvl="1" eaLnBrk="1" hangingPunct="1"/>
            <a:r>
              <a:rPr lang="tr-TR" altLang="tr-TR" sz="2200" dirty="0"/>
              <a:t>Ciltte kuruluk</a:t>
            </a:r>
          </a:p>
          <a:p>
            <a:pPr lvl="1" eaLnBrk="1" hangingPunct="1"/>
            <a:r>
              <a:rPr lang="tr-TR" altLang="tr-TR" sz="2200" dirty="0"/>
              <a:t>Ağız kokusu</a:t>
            </a:r>
          </a:p>
          <a:p>
            <a:pPr lvl="1" eaLnBrk="1" hangingPunct="1"/>
            <a:r>
              <a:rPr lang="tr-TR" altLang="tr-TR" sz="2200" dirty="0"/>
              <a:t>Ayaklarda uyuşma-karıncalanma</a:t>
            </a:r>
          </a:p>
        </p:txBody>
      </p:sp>
    </p:spTree>
    <p:extLst>
      <p:ext uri="{BB962C8B-B14F-4D97-AF65-F5344CB8AC3E}">
        <p14:creationId xmlns="" xmlns:p14="http://schemas.microsoft.com/office/powerpoint/2010/main" val="1388708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3355976" y="2697164"/>
            <a:ext cx="111125" cy="1587"/>
          </a:xfrm>
          <a:prstGeom prst="line">
            <a:avLst/>
          </a:prstGeom>
          <a:noFill/>
          <a:ln w="14351">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387" name="Line 3"/>
          <p:cNvSpPr>
            <a:spLocks noChangeShapeType="1"/>
          </p:cNvSpPr>
          <p:nvPr/>
        </p:nvSpPr>
        <p:spPr bwMode="auto">
          <a:xfrm>
            <a:off x="3355976" y="2344739"/>
            <a:ext cx="111125" cy="1587"/>
          </a:xfrm>
          <a:prstGeom prst="line">
            <a:avLst/>
          </a:prstGeom>
          <a:noFill/>
          <a:ln w="14351">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388" name="Line 4"/>
          <p:cNvSpPr>
            <a:spLocks noChangeShapeType="1"/>
          </p:cNvSpPr>
          <p:nvPr/>
        </p:nvSpPr>
        <p:spPr bwMode="auto">
          <a:xfrm flipV="1">
            <a:off x="3360738" y="4468813"/>
            <a:ext cx="93662" cy="6350"/>
          </a:xfrm>
          <a:prstGeom prst="line">
            <a:avLst/>
          </a:prstGeom>
          <a:noFill/>
          <a:ln w="14351">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389" name="Line 5"/>
          <p:cNvSpPr>
            <a:spLocks noChangeShapeType="1"/>
          </p:cNvSpPr>
          <p:nvPr/>
        </p:nvSpPr>
        <p:spPr bwMode="auto">
          <a:xfrm>
            <a:off x="3351214" y="4810125"/>
            <a:ext cx="111125" cy="1588"/>
          </a:xfrm>
          <a:prstGeom prst="line">
            <a:avLst/>
          </a:prstGeom>
          <a:noFill/>
          <a:ln w="14351">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390" name="Line 6"/>
          <p:cNvSpPr>
            <a:spLocks noChangeShapeType="1"/>
          </p:cNvSpPr>
          <p:nvPr/>
        </p:nvSpPr>
        <p:spPr bwMode="auto">
          <a:xfrm>
            <a:off x="3359151" y="4105275"/>
            <a:ext cx="111125" cy="1588"/>
          </a:xfrm>
          <a:prstGeom prst="line">
            <a:avLst/>
          </a:prstGeom>
          <a:noFill/>
          <a:ln w="14351">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391" name="Line 7"/>
          <p:cNvSpPr>
            <a:spLocks noChangeShapeType="1"/>
          </p:cNvSpPr>
          <p:nvPr/>
        </p:nvSpPr>
        <p:spPr bwMode="auto">
          <a:xfrm>
            <a:off x="3357564" y="3752850"/>
            <a:ext cx="109537" cy="1588"/>
          </a:xfrm>
          <a:prstGeom prst="line">
            <a:avLst/>
          </a:prstGeom>
          <a:noFill/>
          <a:ln w="14351">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392" name="Line 8"/>
          <p:cNvSpPr>
            <a:spLocks noChangeShapeType="1"/>
          </p:cNvSpPr>
          <p:nvPr/>
        </p:nvSpPr>
        <p:spPr bwMode="auto">
          <a:xfrm>
            <a:off x="3357564" y="3402014"/>
            <a:ext cx="109537" cy="1587"/>
          </a:xfrm>
          <a:prstGeom prst="line">
            <a:avLst/>
          </a:prstGeom>
          <a:noFill/>
          <a:ln w="14351">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393" name="Line 9"/>
          <p:cNvSpPr>
            <a:spLocks noChangeShapeType="1"/>
          </p:cNvSpPr>
          <p:nvPr/>
        </p:nvSpPr>
        <p:spPr bwMode="auto">
          <a:xfrm>
            <a:off x="3357564" y="3049589"/>
            <a:ext cx="109537" cy="1587"/>
          </a:xfrm>
          <a:prstGeom prst="line">
            <a:avLst/>
          </a:prstGeom>
          <a:noFill/>
          <a:ln w="14351">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394" name="Freeform 10"/>
          <p:cNvSpPr>
            <a:spLocks/>
          </p:cNvSpPr>
          <p:nvPr/>
        </p:nvSpPr>
        <p:spPr bwMode="auto">
          <a:xfrm>
            <a:off x="3351214" y="1644650"/>
            <a:ext cx="123825" cy="3651250"/>
          </a:xfrm>
          <a:custGeom>
            <a:avLst/>
            <a:gdLst>
              <a:gd name="T0" fmla="*/ 0 w 262"/>
              <a:gd name="T1" fmla="*/ 0 h 6899"/>
              <a:gd name="T2" fmla="*/ 2147483647 w 262"/>
              <a:gd name="T3" fmla="*/ 0 h 6899"/>
              <a:gd name="T4" fmla="*/ 2147483647 w 262"/>
              <a:gd name="T5" fmla="*/ 2147483647 h 6899"/>
              <a:gd name="T6" fmla="*/ 2147483647 w 262"/>
              <a:gd name="T7" fmla="*/ 2147483647 h 6899"/>
              <a:gd name="T8" fmla="*/ 0 60000 65536"/>
              <a:gd name="T9" fmla="*/ 0 60000 65536"/>
              <a:gd name="T10" fmla="*/ 0 60000 65536"/>
              <a:gd name="T11" fmla="*/ 0 60000 65536"/>
              <a:gd name="T12" fmla="*/ 0 w 262"/>
              <a:gd name="T13" fmla="*/ 0 h 6899"/>
              <a:gd name="T14" fmla="*/ 262 w 262"/>
              <a:gd name="T15" fmla="*/ 6899 h 6899"/>
            </a:gdLst>
            <a:ahLst/>
            <a:cxnLst>
              <a:cxn ang="T8">
                <a:pos x="T0" y="T1"/>
              </a:cxn>
              <a:cxn ang="T9">
                <a:pos x="T2" y="T3"/>
              </a:cxn>
              <a:cxn ang="T10">
                <a:pos x="T4" y="T5"/>
              </a:cxn>
              <a:cxn ang="T11">
                <a:pos x="T6" y="T7"/>
              </a:cxn>
            </a:cxnLst>
            <a:rect l="T12" t="T13" r="T14" b="T15"/>
            <a:pathLst>
              <a:path w="262" h="6899">
                <a:moveTo>
                  <a:pt x="0" y="0"/>
                </a:moveTo>
                <a:lnTo>
                  <a:pt x="262" y="0"/>
                </a:lnTo>
                <a:lnTo>
                  <a:pt x="262" y="5"/>
                </a:lnTo>
                <a:lnTo>
                  <a:pt x="240" y="6899"/>
                </a:lnTo>
              </a:path>
            </a:pathLst>
          </a:custGeom>
          <a:noFill/>
          <a:ln w="39751">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395" name="Line 11"/>
          <p:cNvSpPr>
            <a:spLocks noChangeShapeType="1"/>
          </p:cNvSpPr>
          <p:nvPr/>
        </p:nvSpPr>
        <p:spPr bwMode="auto">
          <a:xfrm flipV="1">
            <a:off x="5511800" y="5172076"/>
            <a:ext cx="0" cy="123825"/>
          </a:xfrm>
          <a:prstGeom prst="line">
            <a:avLst/>
          </a:prstGeom>
          <a:noFill/>
          <a:ln w="14351">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396" name="Line 12"/>
          <p:cNvSpPr>
            <a:spLocks noChangeShapeType="1"/>
          </p:cNvSpPr>
          <p:nvPr/>
        </p:nvSpPr>
        <p:spPr bwMode="auto">
          <a:xfrm flipV="1">
            <a:off x="3975100" y="5172076"/>
            <a:ext cx="1588" cy="123825"/>
          </a:xfrm>
          <a:prstGeom prst="line">
            <a:avLst/>
          </a:prstGeom>
          <a:noFill/>
          <a:ln w="14288">
            <a:solidFill>
              <a:srgbClr val="FFFFFF"/>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397" name="Line 13"/>
          <p:cNvSpPr>
            <a:spLocks noChangeShapeType="1"/>
          </p:cNvSpPr>
          <p:nvPr/>
        </p:nvSpPr>
        <p:spPr bwMode="auto">
          <a:xfrm flipV="1">
            <a:off x="4486275" y="5172076"/>
            <a:ext cx="1588" cy="123825"/>
          </a:xfrm>
          <a:prstGeom prst="line">
            <a:avLst/>
          </a:prstGeom>
          <a:noFill/>
          <a:ln w="14351">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398" name="Line 14"/>
          <p:cNvSpPr>
            <a:spLocks noChangeShapeType="1"/>
          </p:cNvSpPr>
          <p:nvPr/>
        </p:nvSpPr>
        <p:spPr bwMode="auto">
          <a:xfrm flipV="1">
            <a:off x="4999039" y="5172076"/>
            <a:ext cx="1587" cy="123825"/>
          </a:xfrm>
          <a:prstGeom prst="line">
            <a:avLst/>
          </a:prstGeom>
          <a:noFill/>
          <a:ln w="14288">
            <a:solidFill>
              <a:srgbClr val="FFFFFF"/>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399" name="Line 15"/>
          <p:cNvSpPr>
            <a:spLocks noChangeShapeType="1"/>
          </p:cNvSpPr>
          <p:nvPr/>
        </p:nvSpPr>
        <p:spPr bwMode="auto">
          <a:xfrm flipV="1">
            <a:off x="8069264" y="5172076"/>
            <a:ext cx="1587" cy="123825"/>
          </a:xfrm>
          <a:prstGeom prst="line">
            <a:avLst/>
          </a:prstGeom>
          <a:noFill/>
          <a:ln w="14288">
            <a:solidFill>
              <a:srgbClr val="FFFFFF"/>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00" name="Line 16"/>
          <p:cNvSpPr>
            <a:spLocks noChangeShapeType="1"/>
          </p:cNvSpPr>
          <p:nvPr/>
        </p:nvSpPr>
        <p:spPr bwMode="auto">
          <a:xfrm flipV="1">
            <a:off x="6021389" y="5172076"/>
            <a:ext cx="1587" cy="123825"/>
          </a:xfrm>
          <a:prstGeom prst="line">
            <a:avLst/>
          </a:prstGeom>
          <a:noFill/>
          <a:ln w="14288">
            <a:solidFill>
              <a:srgbClr val="FFFFFF"/>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01" name="Line 17"/>
          <p:cNvSpPr>
            <a:spLocks noChangeShapeType="1"/>
          </p:cNvSpPr>
          <p:nvPr/>
        </p:nvSpPr>
        <p:spPr bwMode="auto">
          <a:xfrm flipV="1">
            <a:off x="6534150" y="5162551"/>
            <a:ext cx="1588" cy="123825"/>
          </a:xfrm>
          <a:prstGeom prst="line">
            <a:avLst/>
          </a:prstGeom>
          <a:noFill/>
          <a:ln w="14351">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02" name="Line 18"/>
          <p:cNvSpPr>
            <a:spLocks noChangeShapeType="1"/>
          </p:cNvSpPr>
          <p:nvPr/>
        </p:nvSpPr>
        <p:spPr bwMode="auto">
          <a:xfrm flipV="1">
            <a:off x="7045325" y="5172076"/>
            <a:ext cx="1588" cy="123825"/>
          </a:xfrm>
          <a:prstGeom prst="line">
            <a:avLst/>
          </a:prstGeom>
          <a:noFill/>
          <a:ln w="14288">
            <a:solidFill>
              <a:srgbClr val="FFFFFF"/>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03" name="Line 19"/>
          <p:cNvSpPr>
            <a:spLocks noChangeShapeType="1"/>
          </p:cNvSpPr>
          <p:nvPr/>
        </p:nvSpPr>
        <p:spPr bwMode="auto">
          <a:xfrm flipV="1">
            <a:off x="7556500" y="5172076"/>
            <a:ext cx="1588" cy="123825"/>
          </a:xfrm>
          <a:prstGeom prst="line">
            <a:avLst/>
          </a:prstGeom>
          <a:noFill/>
          <a:ln w="14351">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04" name="Rectangle 20"/>
          <p:cNvSpPr>
            <a:spLocks noChangeArrowheads="1"/>
          </p:cNvSpPr>
          <p:nvPr/>
        </p:nvSpPr>
        <p:spPr bwMode="auto">
          <a:xfrm>
            <a:off x="3195638" y="5014913"/>
            <a:ext cx="9938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a:solidFill>
                  <a:srgbClr val="000000"/>
                </a:solidFill>
                <a:cs typeface="Arial" panose="020B0604020202020204" pitchFamily="34" charset="0"/>
              </a:rPr>
              <a:t>0</a:t>
            </a:r>
          </a:p>
        </p:txBody>
      </p:sp>
      <p:sp>
        <p:nvSpPr>
          <p:cNvPr id="16405" name="Rectangle 21"/>
          <p:cNvSpPr>
            <a:spLocks noChangeArrowheads="1"/>
          </p:cNvSpPr>
          <p:nvPr/>
        </p:nvSpPr>
        <p:spPr bwMode="auto">
          <a:xfrm>
            <a:off x="2979739" y="4316413"/>
            <a:ext cx="29815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a:solidFill>
                  <a:srgbClr val="000000"/>
                </a:solidFill>
                <a:cs typeface="Arial" panose="020B0604020202020204" pitchFamily="34" charset="0"/>
              </a:rPr>
              <a:t>100</a:t>
            </a:r>
          </a:p>
        </p:txBody>
      </p:sp>
      <p:sp>
        <p:nvSpPr>
          <p:cNvPr id="16406" name="Rectangle 22"/>
          <p:cNvSpPr>
            <a:spLocks noChangeArrowheads="1"/>
          </p:cNvSpPr>
          <p:nvPr/>
        </p:nvSpPr>
        <p:spPr bwMode="auto">
          <a:xfrm>
            <a:off x="2979739" y="3616325"/>
            <a:ext cx="29815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a:solidFill>
                  <a:srgbClr val="000000"/>
                </a:solidFill>
                <a:cs typeface="Arial" panose="020B0604020202020204" pitchFamily="34" charset="0"/>
              </a:rPr>
              <a:t>200</a:t>
            </a:r>
          </a:p>
        </p:txBody>
      </p:sp>
      <p:sp>
        <p:nvSpPr>
          <p:cNvPr id="16407" name="Rectangle 23"/>
          <p:cNvSpPr>
            <a:spLocks noChangeArrowheads="1"/>
          </p:cNvSpPr>
          <p:nvPr/>
        </p:nvSpPr>
        <p:spPr bwMode="auto">
          <a:xfrm>
            <a:off x="3009901" y="2917825"/>
            <a:ext cx="29815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a:solidFill>
                  <a:srgbClr val="000000"/>
                </a:solidFill>
                <a:cs typeface="Arial" panose="020B0604020202020204" pitchFamily="34" charset="0"/>
              </a:rPr>
              <a:t>300</a:t>
            </a:r>
          </a:p>
        </p:txBody>
      </p:sp>
      <p:sp>
        <p:nvSpPr>
          <p:cNvPr id="16408" name="Rectangle 24"/>
          <p:cNvSpPr>
            <a:spLocks noChangeArrowheads="1"/>
          </p:cNvSpPr>
          <p:nvPr/>
        </p:nvSpPr>
        <p:spPr bwMode="auto">
          <a:xfrm>
            <a:off x="3009901" y="2217738"/>
            <a:ext cx="29815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a:solidFill>
                  <a:srgbClr val="000000"/>
                </a:solidFill>
                <a:cs typeface="Arial" panose="020B0604020202020204" pitchFamily="34" charset="0"/>
              </a:rPr>
              <a:t>400</a:t>
            </a:r>
          </a:p>
        </p:txBody>
      </p:sp>
      <p:sp>
        <p:nvSpPr>
          <p:cNvPr id="16409" name="Rectangle 25"/>
          <p:cNvSpPr>
            <a:spLocks noChangeArrowheads="1"/>
          </p:cNvSpPr>
          <p:nvPr/>
        </p:nvSpPr>
        <p:spPr bwMode="auto">
          <a:xfrm>
            <a:off x="3009901" y="1517650"/>
            <a:ext cx="29815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a:solidFill>
                  <a:srgbClr val="000000"/>
                </a:solidFill>
                <a:cs typeface="Arial" panose="020B0604020202020204" pitchFamily="34" charset="0"/>
              </a:rPr>
              <a:t>500</a:t>
            </a:r>
          </a:p>
        </p:txBody>
      </p:sp>
      <p:sp>
        <p:nvSpPr>
          <p:cNvPr id="16410" name="Rectangle 26"/>
          <p:cNvSpPr>
            <a:spLocks noChangeArrowheads="1"/>
          </p:cNvSpPr>
          <p:nvPr/>
        </p:nvSpPr>
        <p:spPr bwMode="auto">
          <a:xfrm>
            <a:off x="3421063" y="5326063"/>
            <a:ext cx="9938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a:solidFill>
                  <a:srgbClr val="000000"/>
                </a:solidFill>
                <a:cs typeface="Arial" panose="020B0604020202020204" pitchFamily="34" charset="0"/>
              </a:rPr>
              <a:t>0</a:t>
            </a:r>
          </a:p>
        </p:txBody>
      </p:sp>
      <p:sp>
        <p:nvSpPr>
          <p:cNvPr id="16411" name="Rectangle 27"/>
          <p:cNvSpPr>
            <a:spLocks noChangeArrowheads="1"/>
          </p:cNvSpPr>
          <p:nvPr/>
        </p:nvSpPr>
        <p:spPr bwMode="auto">
          <a:xfrm>
            <a:off x="4438650" y="5326063"/>
            <a:ext cx="9938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a:solidFill>
                  <a:srgbClr val="000000"/>
                </a:solidFill>
                <a:cs typeface="Arial" panose="020B0604020202020204" pitchFamily="34" charset="0"/>
              </a:rPr>
              <a:t>1</a:t>
            </a:r>
          </a:p>
        </p:txBody>
      </p:sp>
      <p:sp>
        <p:nvSpPr>
          <p:cNvPr id="16412" name="Rectangle 28"/>
          <p:cNvSpPr>
            <a:spLocks noChangeArrowheads="1"/>
          </p:cNvSpPr>
          <p:nvPr/>
        </p:nvSpPr>
        <p:spPr bwMode="auto">
          <a:xfrm>
            <a:off x="5456238" y="5326063"/>
            <a:ext cx="9938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a:solidFill>
                  <a:srgbClr val="000000"/>
                </a:solidFill>
                <a:cs typeface="Arial" panose="020B0604020202020204" pitchFamily="34" charset="0"/>
              </a:rPr>
              <a:t>2</a:t>
            </a:r>
          </a:p>
        </p:txBody>
      </p:sp>
      <p:sp>
        <p:nvSpPr>
          <p:cNvPr id="16413" name="Rectangle 29"/>
          <p:cNvSpPr>
            <a:spLocks noChangeArrowheads="1"/>
          </p:cNvSpPr>
          <p:nvPr/>
        </p:nvSpPr>
        <p:spPr bwMode="auto">
          <a:xfrm>
            <a:off x="6473825" y="5326063"/>
            <a:ext cx="9938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a:solidFill>
                  <a:srgbClr val="000000"/>
                </a:solidFill>
                <a:cs typeface="Arial" panose="020B0604020202020204" pitchFamily="34" charset="0"/>
              </a:rPr>
              <a:t>3</a:t>
            </a:r>
          </a:p>
        </p:txBody>
      </p:sp>
      <p:sp>
        <p:nvSpPr>
          <p:cNvPr id="16414" name="Rectangle 30"/>
          <p:cNvSpPr>
            <a:spLocks noChangeArrowheads="1"/>
          </p:cNvSpPr>
          <p:nvPr/>
        </p:nvSpPr>
        <p:spPr bwMode="auto">
          <a:xfrm>
            <a:off x="7491413" y="5326063"/>
            <a:ext cx="9938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a:solidFill>
                  <a:srgbClr val="000000"/>
                </a:solidFill>
                <a:cs typeface="Arial" panose="020B0604020202020204" pitchFamily="34" charset="0"/>
              </a:rPr>
              <a:t>4</a:t>
            </a:r>
          </a:p>
        </p:txBody>
      </p:sp>
      <p:sp>
        <p:nvSpPr>
          <p:cNvPr id="16415" name="Rectangle 31"/>
          <p:cNvSpPr>
            <a:spLocks noChangeArrowheads="1"/>
          </p:cNvSpPr>
          <p:nvPr/>
        </p:nvSpPr>
        <p:spPr bwMode="auto">
          <a:xfrm>
            <a:off x="8509000" y="5326063"/>
            <a:ext cx="9938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400">
                <a:solidFill>
                  <a:srgbClr val="000000"/>
                </a:solidFill>
                <a:cs typeface="Arial" panose="020B0604020202020204" pitchFamily="34" charset="0"/>
              </a:rPr>
              <a:t>5</a:t>
            </a:r>
          </a:p>
        </p:txBody>
      </p:sp>
      <p:sp>
        <p:nvSpPr>
          <p:cNvPr id="16416" name="Rectangle 32"/>
          <p:cNvSpPr>
            <a:spLocks noChangeArrowheads="1"/>
          </p:cNvSpPr>
          <p:nvPr/>
        </p:nvSpPr>
        <p:spPr bwMode="auto">
          <a:xfrm>
            <a:off x="4772026" y="5530850"/>
            <a:ext cx="26130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tr-TR" altLang="en-US" sz="1600" b="1">
                <a:solidFill>
                  <a:srgbClr val="000000"/>
                </a:solidFill>
                <a:cs typeface="Arial" panose="020B0604020202020204" pitchFamily="34" charset="0"/>
              </a:rPr>
              <a:t>İ</a:t>
            </a:r>
            <a:r>
              <a:rPr lang="en-US" altLang="en-US" sz="1600" b="1">
                <a:solidFill>
                  <a:srgbClr val="000000"/>
                </a:solidFill>
                <a:cs typeface="Arial" panose="020B0604020202020204" pitchFamily="34" charset="0"/>
              </a:rPr>
              <a:t>nsulin </a:t>
            </a:r>
            <a:r>
              <a:rPr lang="tr-TR" altLang="en-US" sz="1600" b="1">
                <a:solidFill>
                  <a:srgbClr val="000000"/>
                </a:solidFill>
                <a:cs typeface="Arial" panose="020B0604020202020204" pitchFamily="34" charset="0"/>
              </a:rPr>
              <a:t>duyarlılığı</a:t>
            </a:r>
            <a:endParaRPr lang="en-US" altLang="en-US" sz="1600" b="1">
              <a:solidFill>
                <a:srgbClr val="000000"/>
              </a:solidFill>
              <a:cs typeface="Arial" panose="020B0604020202020204" pitchFamily="34" charset="0"/>
            </a:endParaRPr>
          </a:p>
          <a:p>
            <a:pPr algn="ctr" eaLnBrk="1" fontAlgn="base" hangingPunct="1">
              <a:spcBef>
                <a:spcPct val="0"/>
              </a:spcBef>
              <a:spcAft>
                <a:spcPct val="0"/>
              </a:spcAft>
            </a:pPr>
            <a:r>
              <a:rPr lang="en-US" altLang="en-US" sz="1600" b="1">
                <a:solidFill>
                  <a:srgbClr val="000000"/>
                </a:solidFill>
                <a:cs typeface="Arial" panose="020B0604020202020204" pitchFamily="34" charset="0"/>
              </a:rPr>
              <a:t>(glu</a:t>
            </a:r>
            <a:r>
              <a:rPr lang="tr-TR" altLang="en-US" sz="1600" b="1">
                <a:solidFill>
                  <a:srgbClr val="000000"/>
                </a:solidFill>
                <a:cs typeface="Arial" panose="020B0604020202020204" pitchFamily="34" charset="0"/>
              </a:rPr>
              <a:t>koz</a:t>
            </a:r>
            <a:r>
              <a:rPr lang="en-US" altLang="en-US" sz="1600" b="1">
                <a:solidFill>
                  <a:srgbClr val="000000"/>
                </a:solidFill>
                <a:cs typeface="Arial" panose="020B0604020202020204" pitchFamily="34" charset="0"/>
              </a:rPr>
              <a:t> </a:t>
            </a:r>
            <a:r>
              <a:rPr lang="tr-TR" altLang="en-US" sz="1600" b="1">
                <a:solidFill>
                  <a:srgbClr val="000000"/>
                </a:solidFill>
                <a:cs typeface="Arial" panose="020B0604020202020204" pitchFamily="34" charset="0"/>
              </a:rPr>
              <a:t>ihtiyacı</a:t>
            </a:r>
            <a:r>
              <a:rPr lang="en-US" altLang="en-US" sz="1600" b="1">
                <a:solidFill>
                  <a:srgbClr val="000000"/>
                </a:solidFill>
                <a:cs typeface="Arial" panose="020B0604020202020204" pitchFamily="34" charset="0"/>
              </a:rPr>
              <a:t> mg/kg/min)</a:t>
            </a:r>
          </a:p>
        </p:txBody>
      </p:sp>
      <p:sp>
        <p:nvSpPr>
          <p:cNvPr id="16417" name="Rectangle 33"/>
          <p:cNvSpPr>
            <a:spLocks noChangeArrowheads="1"/>
          </p:cNvSpPr>
          <p:nvPr/>
        </p:nvSpPr>
        <p:spPr bwMode="auto">
          <a:xfrm rot="-5400000">
            <a:off x="1570692" y="3088324"/>
            <a:ext cx="1998945"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tr-TR" altLang="en-US" sz="1600" b="1">
                <a:solidFill>
                  <a:srgbClr val="000000"/>
                </a:solidFill>
                <a:cs typeface="Arial" panose="020B0604020202020204" pitchFamily="34" charset="0"/>
              </a:rPr>
              <a:t>İ</a:t>
            </a:r>
            <a:r>
              <a:rPr lang="en-US" altLang="en-US" sz="1600" b="1">
                <a:solidFill>
                  <a:srgbClr val="000000"/>
                </a:solidFill>
                <a:cs typeface="Arial" panose="020B0604020202020204" pitchFamily="34" charset="0"/>
              </a:rPr>
              <a:t>nsulin se</a:t>
            </a:r>
            <a:r>
              <a:rPr lang="tr-TR" altLang="en-US" sz="1600" b="1">
                <a:solidFill>
                  <a:srgbClr val="000000"/>
                </a:solidFill>
                <a:cs typeface="Arial" panose="020B0604020202020204" pitchFamily="34" charset="0"/>
              </a:rPr>
              <a:t>kresyonu</a:t>
            </a:r>
            <a:endParaRPr lang="en-US" altLang="en-US" sz="1600" b="1">
              <a:solidFill>
                <a:srgbClr val="000000"/>
              </a:solidFill>
              <a:cs typeface="Arial" panose="020B0604020202020204" pitchFamily="34" charset="0"/>
            </a:endParaRPr>
          </a:p>
          <a:p>
            <a:pPr algn="ctr" eaLnBrk="1" fontAlgn="base" hangingPunct="1">
              <a:spcBef>
                <a:spcPct val="0"/>
              </a:spcBef>
              <a:spcAft>
                <a:spcPct val="0"/>
              </a:spcAft>
            </a:pPr>
            <a:r>
              <a:rPr lang="en-US" altLang="en-US" sz="1600" b="1">
                <a:solidFill>
                  <a:srgbClr val="000000"/>
                </a:solidFill>
                <a:cs typeface="Arial" panose="020B0604020202020204" pitchFamily="34" charset="0"/>
              </a:rPr>
              <a:t>(insulin </a:t>
            </a:r>
            <a:r>
              <a:rPr lang="tr-TR" altLang="en-US" sz="1600" b="1">
                <a:solidFill>
                  <a:srgbClr val="000000"/>
                </a:solidFill>
                <a:cs typeface="Arial" panose="020B0604020202020204" pitchFamily="34" charset="0"/>
              </a:rPr>
              <a:t>cevabı</a:t>
            </a:r>
            <a:r>
              <a:rPr lang="en-US" altLang="en-US" sz="1600" b="1">
                <a:solidFill>
                  <a:srgbClr val="000000"/>
                </a:solidFill>
                <a:cs typeface="Arial" panose="020B0604020202020204" pitchFamily="34" charset="0"/>
              </a:rPr>
              <a:t> </a:t>
            </a:r>
            <a:r>
              <a:rPr lang="en-US" altLang="en-US" sz="1600" b="1">
                <a:solidFill>
                  <a:srgbClr val="000000"/>
                </a:solidFill>
                <a:cs typeface="Arial" panose="020B0604020202020204" pitchFamily="34" charset="0"/>
                <a:sym typeface="Symbol" panose="05050102010706020507" pitchFamily="18" charset="2"/>
              </a:rPr>
              <a:t>mU/l)</a:t>
            </a:r>
            <a:endParaRPr lang="en-US" altLang="en-US" sz="1600" b="1">
              <a:solidFill>
                <a:srgbClr val="000000"/>
              </a:solidFill>
              <a:cs typeface="Arial" panose="020B0604020202020204" pitchFamily="34" charset="0"/>
            </a:endParaRPr>
          </a:p>
        </p:txBody>
      </p:sp>
      <p:sp>
        <p:nvSpPr>
          <p:cNvPr id="16418" name="Freeform 34"/>
          <p:cNvSpPr>
            <a:spLocks/>
          </p:cNvSpPr>
          <p:nvPr/>
        </p:nvSpPr>
        <p:spPr bwMode="auto">
          <a:xfrm>
            <a:off x="3351213" y="5167314"/>
            <a:ext cx="5238750" cy="128587"/>
          </a:xfrm>
          <a:custGeom>
            <a:avLst/>
            <a:gdLst>
              <a:gd name="T0" fmla="*/ 0 w 11138"/>
              <a:gd name="T1" fmla="*/ 0 h 244"/>
              <a:gd name="T2" fmla="*/ 2147483647 w 11138"/>
              <a:gd name="T3" fmla="*/ 0 h 244"/>
              <a:gd name="T4" fmla="*/ 2147483647 w 11138"/>
              <a:gd name="T5" fmla="*/ 2147483647 h 244"/>
              <a:gd name="T6" fmla="*/ 2147483647 w 11138"/>
              <a:gd name="T7" fmla="*/ 2147483647 h 244"/>
              <a:gd name="T8" fmla="*/ 0 60000 65536"/>
              <a:gd name="T9" fmla="*/ 0 60000 65536"/>
              <a:gd name="T10" fmla="*/ 0 60000 65536"/>
              <a:gd name="T11" fmla="*/ 0 60000 65536"/>
              <a:gd name="T12" fmla="*/ 0 w 11138"/>
              <a:gd name="T13" fmla="*/ 0 h 244"/>
              <a:gd name="T14" fmla="*/ 11138 w 11138"/>
              <a:gd name="T15" fmla="*/ 244 h 244"/>
            </a:gdLst>
            <a:ahLst/>
            <a:cxnLst>
              <a:cxn ang="T8">
                <a:pos x="T0" y="T1"/>
              </a:cxn>
              <a:cxn ang="T9">
                <a:pos x="T2" y="T3"/>
              </a:cxn>
              <a:cxn ang="T10">
                <a:pos x="T4" y="T5"/>
              </a:cxn>
              <a:cxn ang="T11">
                <a:pos x="T6" y="T7"/>
              </a:cxn>
            </a:cxnLst>
            <a:rect l="T12" t="T13" r="T14" b="T15"/>
            <a:pathLst>
              <a:path w="11138" h="244">
                <a:moveTo>
                  <a:pt x="0" y="0"/>
                </a:moveTo>
                <a:lnTo>
                  <a:pt x="11138" y="0"/>
                </a:lnTo>
                <a:lnTo>
                  <a:pt x="11138" y="8"/>
                </a:lnTo>
                <a:lnTo>
                  <a:pt x="11138" y="244"/>
                </a:lnTo>
              </a:path>
            </a:pathLst>
          </a:custGeom>
          <a:noFill/>
          <a:ln w="39751">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19" name="Line 35"/>
          <p:cNvSpPr>
            <a:spLocks noChangeShapeType="1"/>
          </p:cNvSpPr>
          <p:nvPr/>
        </p:nvSpPr>
        <p:spPr bwMode="auto">
          <a:xfrm>
            <a:off x="3359151" y="1992314"/>
            <a:ext cx="111125" cy="1587"/>
          </a:xfrm>
          <a:prstGeom prst="line">
            <a:avLst/>
          </a:prstGeom>
          <a:noFill/>
          <a:ln w="14351">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20" name="Freeform 36"/>
          <p:cNvSpPr>
            <a:spLocks/>
          </p:cNvSpPr>
          <p:nvPr/>
        </p:nvSpPr>
        <p:spPr bwMode="auto">
          <a:xfrm>
            <a:off x="4841876" y="1724025"/>
            <a:ext cx="765175" cy="1174750"/>
          </a:xfrm>
          <a:custGeom>
            <a:avLst/>
            <a:gdLst>
              <a:gd name="T0" fmla="*/ 0 w 1628"/>
              <a:gd name="T1" fmla="*/ 0 h 2218"/>
              <a:gd name="T2" fmla="*/ 2147483647 w 1628"/>
              <a:gd name="T3" fmla="*/ 2147483647 h 2218"/>
              <a:gd name="T4" fmla="*/ 2147483647 w 1628"/>
              <a:gd name="T5" fmla="*/ 2147483647 h 2218"/>
              <a:gd name="T6" fmla="*/ 2147483647 w 1628"/>
              <a:gd name="T7" fmla="*/ 2147483647 h 2218"/>
              <a:gd name="T8" fmla="*/ 2147483647 w 1628"/>
              <a:gd name="T9" fmla="*/ 2147483647 h 2218"/>
              <a:gd name="T10" fmla="*/ 2147483647 w 1628"/>
              <a:gd name="T11" fmla="*/ 2147483647 h 2218"/>
              <a:gd name="T12" fmla="*/ 2147483647 w 1628"/>
              <a:gd name="T13" fmla="*/ 2147483647 h 2218"/>
              <a:gd name="T14" fmla="*/ 2147483647 w 1628"/>
              <a:gd name="T15" fmla="*/ 2147483647 h 2218"/>
              <a:gd name="T16" fmla="*/ 2147483647 w 1628"/>
              <a:gd name="T17" fmla="*/ 2147483647 h 2218"/>
              <a:gd name="T18" fmla="*/ 2147483647 w 1628"/>
              <a:gd name="T19" fmla="*/ 2147483647 h 2218"/>
              <a:gd name="T20" fmla="*/ 2147483647 w 1628"/>
              <a:gd name="T21" fmla="*/ 2147483647 h 2218"/>
              <a:gd name="T22" fmla="*/ 2147483647 w 1628"/>
              <a:gd name="T23" fmla="*/ 2147483647 h 2218"/>
              <a:gd name="T24" fmla="*/ 2147483647 w 1628"/>
              <a:gd name="T25" fmla="*/ 2147483647 h 2218"/>
              <a:gd name="T26" fmla="*/ 2147483647 w 1628"/>
              <a:gd name="T27" fmla="*/ 2147483647 h 2218"/>
              <a:gd name="T28" fmla="*/ 2147483647 w 1628"/>
              <a:gd name="T29" fmla="*/ 2147483647 h 2218"/>
              <a:gd name="T30" fmla="*/ 2147483647 w 1628"/>
              <a:gd name="T31" fmla="*/ 2147483647 h 2218"/>
              <a:gd name="T32" fmla="*/ 2147483647 w 1628"/>
              <a:gd name="T33" fmla="*/ 2147483647 h 2218"/>
              <a:gd name="T34" fmla="*/ 2147483647 w 1628"/>
              <a:gd name="T35" fmla="*/ 2147483647 h 2218"/>
              <a:gd name="T36" fmla="*/ 2147483647 w 1628"/>
              <a:gd name="T37" fmla="*/ 2147483647 h 2218"/>
              <a:gd name="T38" fmla="*/ 2147483647 w 1628"/>
              <a:gd name="T39" fmla="*/ 2147483647 h 2218"/>
              <a:gd name="T40" fmla="*/ 2147483647 w 1628"/>
              <a:gd name="T41" fmla="*/ 2147483647 h 2218"/>
              <a:gd name="T42" fmla="*/ 2147483647 w 1628"/>
              <a:gd name="T43" fmla="*/ 2147483647 h 2218"/>
              <a:gd name="T44" fmla="*/ 2147483647 w 1628"/>
              <a:gd name="T45" fmla="*/ 2147483647 h 2218"/>
              <a:gd name="T46" fmla="*/ 2147483647 w 1628"/>
              <a:gd name="T47" fmla="*/ 2147483647 h 2218"/>
              <a:gd name="T48" fmla="*/ 2147483647 w 1628"/>
              <a:gd name="T49" fmla="*/ 2147483647 h 2218"/>
              <a:gd name="T50" fmla="*/ 2147483647 w 1628"/>
              <a:gd name="T51" fmla="*/ 2147483647 h 2218"/>
              <a:gd name="T52" fmla="*/ 2147483647 w 1628"/>
              <a:gd name="T53" fmla="*/ 2147483647 h 2218"/>
              <a:gd name="T54" fmla="*/ 2147483647 w 1628"/>
              <a:gd name="T55" fmla="*/ 2147483647 h 2218"/>
              <a:gd name="T56" fmla="*/ 2147483647 w 1628"/>
              <a:gd name="T57" fmla="*/ 2147483647 h 2218"/>
              <a:gd name="T58" fmla="*/ 2147483647 w 1628"/>
              <a:gd name="T59" fmla="*/ 2147483647 h 2218"/>
              <a:gd name="T60" fmla="*/ 2147483647 w 1628"/>
              <a:gd name="T61" fmla="*/ 2147483647 h 2218"/>
              <a:gd name="T62" fmla="*/ 2147483647 w 1628"/>
              <a:gd name="T63" fmla="*/ 2147483647 h 2218"/>
              <a:gd name="T64" fmla="*/ 2147483647 w 1628"/>
              <a:gd name="T65" fmla="*/ 2147483647 h 2218"/>
              <a:gd name="T66" fmla="*/ 2147483647 w 1628"/>
              <a:gd name="T67" fmla="*/ 2147483647 h 2218"/>
              <a:gd name="T68" fmla="*/ 2147483647 w 1628"/>
              <a:gd name="T69" fmla="*/ 2147483647 h 2218"/>
              <a:gd name="T70" fmla="*/ 2147483647 w 1628"/>
              <a:gd name="T71" fmla="*/ 2147483647 h 2218"/>
              <a:gd name="T72" fmla="*/ 2147483647 w 1628"/>
              <a:gd name="T73" fmla="*/ 2147483647 h 2218"/>
              <a:gd name="T74" fmla="*/ 2147483647 w 1628"/>
              <a:gd name="T75" fmla="*/ 2147483647 h 2218"/>
              <a:gd name="T76" fmla="*/ 2147483647 w 1628"/>
              <a:gd name="T77" fmla="*/ 2147483647 h 2218"/>
              <a:gd name="T78" fmla="*/ 2147483647 w 1628"/>
              <a:gd name="T79" fmla="*/ 2147483647 h 2218"/>
              <a:gd name="T80" fmla="*/ 2147483647 w 1628"/>
              <a:gd name="T81" fmla="*/ 2147483647 h 2218"/>
              <a:gd name="T82" fmla="*/ 2147483647 w 1628"/>
              <a:gd name="T83" fmla="*/ 2147483647 h 2218"/>
              <a:gd name="T84" fmla="*/ 2147483647 w 1628"/>
              <a:gd name="T85" fmla="*/ 2147483647 h 2218"/>
              <a:gd name="T86" fmla="*/ 2147483647 w 1628"/>
              <a:gd name="T87" fmla="*/ 2147483647 h 2218"/>
              <a:gd name="T88" fmla="*/ 2147483647 w 1628"/>
              <a:gd name="T89" fmla="*/ 2147483647 h 2218"/>
              <a:gd name="T90" fmla="*/ 2147483647 w 1628"/>
              <a:gd name="T91" fmla="*/ 2147483647 h 2218"/>
              <a:gd name="T92" fmla="*/ 2147483647 w 1628"/>
              <a:gd name="T93" fmla="*/ 2147483647 h 2218"/>
              <a:gd name="T94" fmla="*/ 2147483647 w 1628"/>
              <a:gd name="T95" fmla="*/ 2147483647 h 2218"/>
              <a:gd name="T96" fmla="*/ 2147483647 w 1628"/>
              <a:gd name="T97" fmla="*/ 2147483647 h 2218"/>
              <a:gd name="T98" fmla="*/ 2147483647 w 1628"/>
              <a:gd name="T99" fmla="*/ 2147483647 h 2218"/>
              <a:gd name="T100" fmla="*/ 2147483647 w 1628"/>
              <a:gd name="T101" fmla="*/ 2147483647 h 2218"/>
              <a:gd name="T102" fmla="*/ 2147483647 w 1628"/>
              <a:gd name="T103" fmla="*/ 2147483647 h 22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28"/>
              <a:gd name="T157" fmla="*/ 0 h 2218"/>
              <a:gd name="T158" fmla="*/ 1628 w 1628"/>
              <a:gd name="T159" fmla="*/ 2218 h 22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28" h="2218">
                <a:moveTo>
                  <a:pt x="0" y="0"/>
                </a:moveTo>
                <a:lnTo>
                  <a:pt x="1" y="3"/>
                </a:lnTo>
                <a:lnTo>
                  <a:pt x="2" y="7"/>
                </a:lnTo>
                <a:lnTo>
                  <a:pt x="7" y="16"/>
                </a:lnTo>
                <a:lnTo>
                  <a:pt x="12" y="27"/>
                </a:lnTo>
                <a:lnTo>
                  <a:pt x="19" y="42"/>
                </a:lnTo>
                <a:lnTo>
                  <a:pt x="27" y="59"/>
                </a:lnTo>
                <a:lnTo>
                  <a:pt x="36" y="81"/>
                </a:lnTo>
                <a:lnTo>
                  <a:pt x="48" y="104"/>
                </a:lnTo>
                <a:lnTo>
                  <a:pt x="61" y="129"/>
                </a:lnTo>
                <a:lnTo>
                  <a:pt x="74" y="158"/>
                </a:lnTo>
                <a:lnTo>
                  <a:pt x="89" y="189"/>
                </a:lnTo>
                <a:lnTo>
                  <a:pt x="106" y="223"/>
                </a:lnTo>
                <a:lnTo>
                  <a:pt x="124" y="258"/>
                </a:lnTo>
                <a:lnTo>
                  <a:pt x="143" y="295"/>
                </a:lnTo>
                <a:lnTo>
                  <a:pt x="163" y="336"/>
                </a:lnTo>
                <a:lnTo>
                  <a:pt x="186" y="378"/>
                </a:lnTo>
                <a:lnTo>
                  <a:pt x="209" y="421"/>
                </a:lnTo>
                <a:lnTo>
                  <a:pt x="233" y="466"/>
                </a:lnTo>
                <a:lnTo>
                  <a:pt x="259" y="513"/>
                </a:lnTo>
                <a:lnTo>
                  <a:pt x="286" y="561"/>
                </a:lnTo>
                <a:lnTo>
                  <a:pt x="313" y="610"/>
                </a:lnTo>
                <a:lnTo>
                  <a:pt x="343" y="661"/>
                </a:lnTo>
                <a:lnTo>
                  <a:pt x="372" y="714"/>
                </a:lnTo>
                <a:lnTo>
                  <a:pt x="405" y="767"/>
                </a:lnTo>
                <a:lnTo>
                  <a:pt x="437" y="821"/>
                </a:lnTo>
                <a:lnTo>
                  <a:pt x="471" y="876"/>
                </a:lnTo>
                <a:lnTo>
                  <a:pt x="506" y="931"/>
                </a:lnTo>
                <a:lnTo>
                  <a:pt x="543" y="988"/>
                </a:lnTo>
                <a:lnTo>
                  <a:pt x="579" y="1045"/>
                </a:lnTo>
                <a:lnTo>
                  <a:pt x="617" y="1103"/>
                </a:lnTo>
                <a:lnTo>
                  <a:pt x="656" y="1160"/>
                </a:lnTo>
                <a:lnTo>
                  <a:pt x="697" y="1218"/>
                </a:lnTo>
                <a:lnTo>
                  <a:pt x="737" y="1276"/>
                </a:lnTo>
                <a:lnTo>
                  <a:pt x="780" y="1334"/>
                </a:lnTo>
                <a:lnTo>
                  <a:pt x="823" y="1392"/>
                </a:lnTo>
                <a:lnTo>
                  <a:pt x="867" y="1450"/>
                </a:lnTo>
                <a:lnTo>
                  <a:pt x="911" y="1507"/>
                </a:lnTo>
                <a:lnTo>
                  <a:pt x="957" y="1563"/>
                </a:lnTo>
                <a:lnTo>
                  <a:pt x="1004" y="1620"/>
                </a:lnTo>
                <a:lnTo>
                  <a:pt x="1052" y="1677"/>
                </a:lnTo>
                <a:lnTo>
                  <a:pt x="1100" y="1731"/>
                </a:lnTo>
                <a:lnTo>
                  <a:pt x="1150" y="1785"/>
                </a:lnTo>
                <a:lnTo>
                  <a:pt x="1200" y="1839"/>
                </a:lnTo>
                <a:lnTo>
                  <a:pt x="1251" y="1891"/>
                </a:lnTo>
                <a:lnTo>
                  <a:pt x="1303" y="1941"/>
                </a:lnTo>
                <a:lnTo>
                  <a:pt x="1355" y="1991"/>
                </a:lnTo>
                <a:lnTo>
                  <a:pt x="1409" y="2040"/>
                </a:lnTo>
                <a:lnTo>
                  <a:pt x="1463" y="2087"/>
                </a:lnTo>
                <a:lnTo>
                  <a:pt x="1517" y="2132"/>
                </a:lnTo>
                <a:lnTo>
                  <a:pt x="1573" y="2176"/>
                </a:lnTo>
                <a:lnTo>
                  <a:pt x="1628" y="2218"/>
                </a:lnTo>
              </a:path>
            </a:pathLst>
          </a:custGeom>
          <a:noFill/>
          <a:ln w="41275">
            <a:solidFill>
              <a:srgbClr val="88FCC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21" name="Freeform 37"/>
          <p:cNvSpPr>
            <a:spLocks/>
          </p:cNvSpPr>
          <p:nvPr/>
        </p:nvSpPr>
        <p:spPr bwMode="auto">
          <a:xfrm>
            <a:off x="5607051" y="2898776"/>
            <a:ext cx="898525" cy="487363"/>
          </a:xfrm>
          <a:custGeom>
            <a:avLst/>
            <a:gdLst>
              <a:gd name="T0" fmla="*/ 0 w 1911"/>
              <a:gd name="T1" fmla="*/ 0 h 921"/>
              <a:gd name="T2" fmla="*/ 2147483647 w 1911"/>
              <a:gd name="T3" fmla="*/ 2147483647 h 921"/>
              <a:gd name="T4" fmla="*/ 2147483647 w 1911"/>
              <a:gd name="T5" fmla="*/ 2147483647 h 921"/>
              <a:gd name="T6" fmla="*/ 2147483647 w 1911"/>
              <a:gd name="T7" fmla="*/ 2147483647 h 921"/>
              <a:gd name="T8" fmla="*/ 2147483647 w 1911"/>
              <a:gd name="T9" fmla="*/ 2147483647 h 921"/>
              <a:gd name="T10" fmla="*/ 2147483647 w 1911"/>
              <a:gd name="T11" fmla="*/ 2147483647 h 921"/>
              <a:gd name="T12" fmla="*/ 2147483647 w 1911"/>
              <a:gd name="T13" fmla="*/ 2147483647 h 921"/>
              <a:gd name="T14" fmla="*/ 2147483647 w 1911"/>
              <a:gd name="T15" fmla="*/ 2147483647 h 921"/>
              <a:gd name="T16" fmla="*/ 2147483647 w 1911"/>
              <a:gd name="T17" fmla="*/ 2147483647 h 921"/>
              <a:gd name="T18" fmla="*/ 2147483647 w 1911"/>
              <a:gd name="T19" fmla="*/ 2147483647 h 921"/>
              <a:gd name="T20" fmla="*/ 2147483647 w 1911"/>
              <a:gd name="T21" fmla="*/ 2147483647 h 921"/>
              <a:gd name="T22" fmla="*/ 2147483647 w 1911"/>
              <a:gd name="T23" fmla="*/ 2147483647 h 921"/>
              <a:gd name="T24" fmla="*/ 2147483647 w 1911"/>
              <a:gd name="T25" fmla="*/ 2147483647 h 921"/>
              <a:gd name="T26" fmla="*/ 2147483647 w 1911"/>
              <a:gd name="T27" fmla="*/ 2147483647 h 921"/>
              <a:gd name="T28" fmla="*/ 2147483647 w 1911"/>
              <a:gd name="T29" fmla="*/ 2147483647 h 921"/>
              <a:gd name="T30" fmla="*/ 2147483647 w 1911"/>
              <a:gd name="T31" fmla="*/ 2147483647 h 921"/>
              <a:gd name="T32" fmla="*/ 2147483647 w 1911"/>
              <a:gd name="T33" fmla="*/ 2147483647 h 921"/>
              <a:gd name="T34" fmla="*/ 2147483647 w 1911"/>
              <a:gd name="T35" fmla="*/ 2147483647 h 921"/>
              <a:gd name="T36" fmla="*/ 2147483647 w 1911"/>
              <a:gd name="T37" fmla="*/ 2147483647 h 921"/>
              <a:gd name="T38" fmla="*/ 2147483647 w 1911"/>
              <a:gd name="T39" fmla="*/ 2147483647 h 921"/>
              <a:gd name="T40" fmla="*/ 2147483647 w 1911"/>
              <a:gd name="T41" fmla="*/ 2147483647 h 921"/>
              <a:gd name="T42" fmla="*/ 2147483647 w 1911"/>
              <a:gd name="T43" fmla="*/ 2147483647 h 921"/>
              <a:gd name="T44" fmla="*/ 2147483647 w 1911"/>
              <a:gd name="T45" fmla="*/ 2147483647 h 921"/>
              <a:gd name="T46" fmla="*/ 2147483647 w 1911"/>
              <a:gd name="T47" fmla="*/ 2147483647 h 921"/>
              <a:gd name="T48" fmla="*/ 2147483647 w 1911"/>
              <a:gd name="T49" fmla="*/ 2147483647 h 921"/>
              <a:gd name="T50" fmla="*/ 2147483647 w 1911"/>
              <a:gd name="T51" fmla="*/ 2147483647 h 921"/>
              <a:gd name="T52" fmla="*/ 2147483647 w 1911"/>
              <a:gd name="T53" fmla="*/ 2147483647 h 921"/>
              <a:gd name="T54" fmla="*/ 2147483647 w 1911"/>
              <a:gd name="T55" fmla="*/ 2147483647 h 921"/>
              <a:gd name="T56" fmla="*/ 2147483647 w 1911"/>
              <a:gd name="T57" fmla="*/ 2147483647 h 921"/>
              <a:gd name="T58" fmla="*/ 2147483647 w 1911"/>
              <a:gd name="T59" fmla="*/ 2147483647 h 921"/>
              <a:gd name="T60" fmla="*/ 2147483647 w 1911"/>
              <a:gd name="T61" fmla="*/ 2147483647 h 921"/>
              <a:gd name="T62" fmla="*/ 2147483647 w 1911"/>
              <a:gd name="T63" fmla="*/ 2147483647 h 921"/>
              <a:gd name="T64" fmla="*/ 2147483647 w 1911"/>
              <a:gd name="T65" fmla="*/ 2147483647 h 921"/>
              <a:gd name="T66" fmla="*/ 2147483647 w 1911"/>
              <a:gd name="T67" fmla="*/ 2147483647 h 921"/>
              <a:gd name="T68" fmla="*/ 2147483647 w 1911"/>
              <a:gd name="T69" fmla="*/ 2147483647 h 921"/>
              <a:gd name="T70" fmla="*/ 2147483647 w 1911"/>
              <a:gd name="T71" fmla="*/ 2147483647 h 921"/>
              <a:gd name="T72" fmla="*/ 2147483647 w 1911"/>
              <a:gd name="T73" fmla="*/ 2147483647 h 921"/>
              <a:gd name="T74" fmla="*/ 2147483647 w 1911"/>
              <a:gd name="T75" fmla="*/ 2147483647 h 921"/>
              <a:gd name="T76" fmla="*/ 2147483647 w 1911"/>
              <a:gd name="T77" fmla="*/ 2147483647 h 921"/>
              <a:gd name="T78" fmla="*/ 2147483647 w 1911"/>
              <a:gd name="T79" fmla="*/ 2147483647 h 9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11"/>
              <a:gd name="T121" fmla="*/ 0 h 921"/>
              <a:gd name="T122" fmla="*/ 1911 w 1911"/>
              <a:gd name="T123" fmla="*/ 921 h 9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11" h="921">
                <a:moveTo>
                  <a:pt x="0" y="0"/>
                </a:moveTo>
                <a:lnTo>
                  <a:pt x="2" y="1"/>
                </a:lnTo>
                <a:lnTo>
                  <a:pt x="7" y="4"/>
                </a:lnTo>
                <a:lnTo>
                  <a:pt x="16" y="11"/>
                </a:lnTo>
                <a:lnTo>
                  <a:pt x="27" y="20"/>
                </a:lnTo>
                <a:lnTo>
                  <a:pt x="43" y="31"/>
                </a:lnTo>
                <a:lnTo>
                  <a:pt x="61" y="45"/>
                </a:lnTo>
                <a:lnTo>
                  <a:pt x="83" y="59"/>
                </a:lnTo>
                <a:lnTo>
                  <a:pt x="107" y="77"/>
                </a:lnTo>
                <a:lnTo>
                  <a:pt x="134" y="96"/>
                </a:lnTo>
                <a:lnTo>
                  <a:pt x="164" y="116"/>
                </a:lnTo>
                <a:lnTo>
                  <a:pt x="196" y="139"/>
                </a:lnTo>
                <a:lnTo>
                  <a:pt x="232" y="163"/>
                </a:lnTo>
                <a:lnTo>
                  <a:pt x="270" y="188"/>
                </a:lnTo>
                <a:lnTo>
                  <a:pt x="311" y="215"/>
                </a:lnTo>
                <a:lnTo>
                  <a:pt x="354" y="242"/>
                </a:lnTo>
                <a:lnTo>
                  <a:pt x="399" y="270"/>
                </a:lnTo>
                <a:lnTo>
                  <a:pt x="447" y="298"/>
                </a:lnTo>
                <a:lnTo>
                  <a:pt x="496" y="330"/>
                </a:lnTo>
                <a:lnTo>
                  <a:pt x="548" y="359"/>
                </a:lnTo>
                <a:lnTo>
                  <a:pt x="602" y="390"/>
                </a:lnTo>
                <a:lnTo>
                  <a:pt x="658" y="423"/>
                </a:lnTo>
                <a:lnTo>
                  <a:pt x="716" y="454"/>
                </a:lnTo>
                <a:lnTo>
                  <a:pt x="775" y="486"/>
                </a:lnTo>
                <a:lnTo>
                  <a:pt x="837" y="517"/>
                </a:lnTo>
                <a:lnTo>
                  <a:pt x="899" y="550"/>
                </a:lnTo>
                <a:lnTo>
                  <a:pt x="964" y="581"/>
                </a:lnTo>
                <a:lnTo>
                  <a:pt x="1030" y="613"/>
                </a:lnTo>
                <a:lnTo>
                  <a:pt x="1098" y="644"/>
                </a:lnTo>
                <a:lnTo>
                  <a:pt x="1167" y="674"/>
                </a:lnTo>
                <a:lnTo>
                  <a:pt x="1237" y="704"/>
                </a:lnTo>
                <a:lnTo>
                  <a:pt x="1307" y="732"/>
                </a:lnTo>
                <a:lnTo>
                  <a:pt x="1380" y="760"/>
                </a:lnTo>
                <a:lnTo>
                  <a:pt x="1453" y="787"/>
                </a:lnTo>
                <a:lnTo>
                  <a:pt x="1527" y="813"/>
                </a:lnTo>
                <a:lnTo>
                  <a:pt x="1603" y="837"/>
                </a:lnTo>
                <a:lnTo>
                  <a:pt x="1679" y="861"/>
                </a:lnTo>
                <a:lnTo>
                  <a:pt x="1756" y="883"/>
                </a:lnTo>
                <a:lnTo>
                  <a:pt x="1833" y="903"/>
                </a:lnTo>
                <a:lnTo>
                  <a:pt x="1911" y="921"/>
                </a:lnTo>
              </a:path>
            </a:pathLst>
          </a:custGeom>
          <a:noFill/>
          <a:ln w="41275">
            <a:solidFill>
              <a:srgbClr val="88FCC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22" name="Freeform 38"/>
          <p:cNvSpPr>
            <a:spLocks/>
          </p:cNvSpPr>
          <p:nvPr/>
        </p:nvSpPr>
        <p:spPr bwMode="auto">
          <a:xfrm>
            <a:off x="6505576" y="3386139"/>
            <a:ext cx="923925" cy="211137"/>
          </a:xfrm>
          <a:custGeom>
            <a:avLst/>
            <a:gdLst>
              <a:gd name="T0" fmla="*/ 0 w 1964"/>
              <a:gd name="T1" fmla="*/ 0 h 401"/>
              <a:gd name="T2" fmla="*/ 2147483647 w 1964"/>
              <a:gd name="T3" fmla="*/ 2147483647 h 401"/>
              <a:gd name="T4" fmla="*/ 2147483647 w 1964"/>
              <a:gd name="T5" fmla="*/ 2147483647 h 401"/>
              <a:gd name="T6" fmla="*/ 2147483647 w 1964"/>
              <a:gd name="T7" fmla="*/ 2147483647 h 401"/>
              <a:gd name="T8" fmla="*/ 2147483647 w 1964"/>
              <a:gd name="T9" fmla="*/ 2147483647 h 401"/>
              <a:gd name="T10" fmla="*/ 2147483647 w 1964"/>
              <a:gd name="T11" fmla="*/ 2147483647 h 401"/>
              <a:gd name="T12" fmla="*/ 2147483647 w 1964"/>
              <a:gd name="T13" fmla="*/ 2147483647 h 401"/>
              <a:gd name="T14" fmla="*/ 2147483647 w 1964"/>
              <a:gd name="T15" fmla="*/ 2147483647 h 401"/>
              <a:gd name="T16" fmla="*/ 2147483647 w 1964"/>
              <a:gd name="T17" fmla="*/ 2147483647 h 401"/>
              <a:gd name="T18" fmla="*/ 2147483647 w 1964"/>
              <a:gd name="T19" fmla="*/ 2147483647 h 401"/>
              <a:gd name="T20" fmla="*/ 2147483647 w 1964"/>
              <a:gd name="T21" fmla="*/ 2147483647 h 401"/>
              <a:gd name="T22" fmla="*/ 2147483647 w 1964"/>
              <a:gd name="T23" fmla="*/ 2147483647 h 401"/>
              <a:gd name="T24" fmla="*/ 2147483647 w 1964"/>
              <a:gd name="T25" fmla="*/ 2147483647 h 401"/>
              <a:gd name="T26" fmla="*/ 2147483647 w 1964"/>
              <a:gd name="T27" fmla="*/ 2147483647 h 401"/>
              <a:gd name="T28" fmla="*/ 2147483647 w 1964"/>
              <a:gd name="T29" fmla="*/ 2147483647 h 401"/>
              <a:gd name="T30" fmla="*/ 2147483647 w 1964"/>
              <a:gd name="T31" fmla="*/ 2147483647 h 401"/>
              <a:gd name="T32" fmla="*/ 2147483647 w 1964"/>
              <a:gd name="T33" fmla="*/ 2147483647 h 401"/>
              <a:gd name="T34" fmla="*/ 2147483647 w 1964"/>
              <a:gd name="T35" fmla="*/ 2147483647 h 401"/>
              <a:gd name="T36" fmla="*/ 2147483647 w 1964"/>
              <a:gd name="T37" fmla="*/ 2147483647 h 401"/>
              <a:gd name="T38" fmla="*/ 2147483647 w 1964"/>
              <a:gd name="T39" fmla="*/ 2147483647 h 401"/>
              <a:gd name="T40" fmla="*/ 2147483647 w 1964"/>
              <a:gd name="T41" fmla="*/ 2147483647 h 401"/>
              <a:gd name="T42" fmla="*/ 2147483647 w 1964"/>
              <a:gd name="T43" fmla="*/ 2147483647 h 401"/>
              <a:gd name="T44" fmla="*/ 2147483647 w 1964"/>
              <a:gd name="T45" fmla="*/ 2147483647 h 401"/>
              <a:gd name="T46" fmla="*/ 2147483647 w 1964"/>
              <a:gd name="T47" fmla="*/ 2147483647 h 401"/>
              <a:gd name="T48" fmla="*/ 2147483647 w 1964"/>
              <a:gd name="T49" fmla="*/ 2147483647 h 401"/>
              <a:gd name="T50" fmla="*/ 2147483647 w 1964"/>
              <a:gd name="T51" fmla="*/ 2147483647 h 401"/>
              <a:gd name="T52" fmla="*/ 2147483647 w 1964"/>
              <a:gd name="T53" fmla="*/ 2147483647 h 401"/>
              <a:gd name="T54" fmla="*/ 2147483647 w 1964"/>
              <a:gd name="T55" fmla="*/ 2147483647 h 401"/>
              <a:gd name="T56" fmla="*/ 2147483647 w 1964"/>
              <a:gd name="T57" fmla="*/ 2147483647 h 401"/>
              <a:gd name="T58" fmla="*/ 2147483647 w 1964"/>
              <a:gd name="T59" fmla="*/ 2147483647 h 401"/>
              <a:gd name="T60" fmla="*/ 2147483647 w 1964"/>
              <a:gd name="T61" fmla="*/ 2147483647 h 401"/>
              <a:gd name="T62" fmla="*/ 2147483647 w 1964"/>
              <a:gd name="T63" fmla="*/ 2147483647 h 401"/>
              <a:gd name="T64" fmla="*/ 2147483647 w 1964"/>
              <a:gd name="T65" fmla="*/ 2147483647 h 401"/>
              <a:gd name="T66" fmla="*/ 2147483647 w 1964"/>
              <a:gd name="T67" fmla="*/ 2147483647 h 401"/>
              <a:gd name="T68" fmla="*/ 2147483647 w 1964"/>
              <a:gd name="T69" fmla="*/ 2147483647 h 401"/>
              <a:gd name="T70" fmla="*/ 2147483647 w 1964"/>
              <a:gd name="T71" fmla="*/ 2147483647 h 401"/>
              <a:gd name="T72" fmla="*/ 2147483647 w 1964"/>
              <a:gd name="T73" fmla="*/ 2147483647 h 4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4"/>
              <a:gd name="T112" fmla="*/ 0 h 401"/>
              <a:gd name="T113" fmla="*/ 1964 w 1964"/>
              <a:gd name="T114" fmla="*/ 401 h 4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4" h="401">
                <a:moveTo>
                  <a:pt x="0" y="0"/>
                </a:moveTo>
                <a:lnTo>
                  <a:pt x="3" y="1"/>
                </a:lnTo>
                <a:lnTo>
                  <a:pt x="11" y="4"/>
                </a:lnTo>
                <a:lnTo>
                  <a:pt x="24" y="7"/>
                </a:lnTo>
                <a:lnTo>
                  <a:pt x="43" y="12"/>
                </a:lnTo>
                <a:lnTo>
                  <a:pt x="66" y="19"/>
                </a:lnTo>
                <a:lnTo>
                  <a:pt x="94" y="27"/>
                </a:lnTo>
                <a:lnTo>
                  <a:pt x="127" y="36"/>
                </a:lnTo>
                <a:lnTo>
                  <a:pt x="163" y="46"/>
                </a:lnTo>
                <a:lnTo>
                  <a:pt x="204" y="57"/>
                </a:lnTo>
                <a:lnTo>
                  <a:pt x="247" y="69"/>
                </a:lnTo>
                <a:lnTo>
                  <a:pt x="296" y="82"/>
                </a:lnTo>
                <a:lnTo>
                  <a:pt x="346" y="94"/>
                </a:lnTo>
                <a:lnTo>
                  <a:pt x="400" y="109"/>
                </a:lnTo>
                <a:lnTo>
                  <a:pt x="456" y="124"/>
                </a:lnTo>
                <a:lnTo>
                  <a:pt x="516" y="139"/>
                </a:lnTo>
                <a:lnTo>
                  <a:pt x="576" y="154"/>
                </a:lnTo>
                <a:lnTo>
                  <a:pt x="641" y="170"/>
                </a:lnTo>
                <a:lnTo>
                  <a:pt x="706" y="185"/>
                </a:lnTo>
                <a:lnTo>
                  <a:pt x="774" y="201"/>
                </a:lnTo>
                <a:lnTo>
                  <a:pt x="842" y="217"/>
                </a:lnTo>
                <a:lnTo>
                  <a:pt x="913" y="233"/>
                </a:lnTo>
                <a:lnTo>
                  <a:pt x="984" y="248"/>
                </a:lnTo>
                <a:lnTo>
                  <a:pt x="1056" y="265"/>
                </a:lnTo>
                <a:lnTo>
                  <a:pt x="1129" y="279"/>
                </a:lnTo>
                <a:lnTo>
                  <a:pt x="1202" y="294"/>
                </a:lnTo>
                <a:lnTo>
                  <a:pt x="1275" y="308"/>
                </a:lnTo>
                <a:lnTo>
                  <a:pt x="1347" y="321"/>
                </a:lnTo>
                <a:lnTo>
                  <a:pt x="1419" y="335"/>
                </a:lnTo>
                <a:lnTo>
                  <a:pt x="1492" y="346"/>
                </a:lnTo>
                <a:lnTo>
                  <a:pt x="1563" y="358"/>
                </a:lnTo>
                <a:lnTo>
                  <a:pt x="1634" y="367"/>
                </a:lnTo>
                <a:lnTo>
                  <a:pt x="1703" y="377"/>
                </a:lnTo>
                <a:lnTo>
                  <a:pt x="1771" y="385"/>
                </a:lnTo>
                <a:lnTo>
                  <a:pt x="1838" y="391"/>
                </a:lnTo>
                <a:lnTo>
                  <a:pt x="1901" y="397"/>
                </a:lnTo>
                <a:lnTo>
                  <a:pt x="1964" y="401"/>
                </a:lnTo>
              </a:path>
            </a:pathLst>
          </a:custGeom>
          <a:noFill/>
          <a:ln w="41275">
            <a:solidFill>
              <a:srgbClr val="88FCC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23" name="Freeform 39"/>
          <p:cNvSpPr>
            <a:spLocks/>
          </p:cNvSpPr>
          <p:nvPr/>
        </p:nvSpPr>
        <p:spPr bwMode="auto">
          <a:xfrm>
            <a:off x="7429500" y="3597276"/>
            <a:ext cx="1130300" cy="157163"/>
          </a:xfrm>
          <a:custGeom>
            <a:avLst/>
            <a:gdLst>
              <a:gd name="T0" fmla="*/ 0 w 2404"/>
              <a:gd name="T1" fmla="*/ 0 h 296"/>
              <a:gd name="T2" fmla="*/ 2147483647 w 2404"/>
              <a:gd name="T3" fmla="*/ 0 h 296"/>
              <a:gd name="T4" fmla="*/ 2147483647 w 2404"/>
              <a:gd name="T5" fmla="*/ 2147483647 h 296"/>
              <a:gd name="T6" fmla="*/ 2147483647 w 2404"/>
              <a:gd name="T7" fmla="*/ 2147483647 h 296"/>
              <a:gd name="T8" fmla="*/ 2147483647 w 2404"/>
              <a:gd name="T9" fmla="*/ 2147483647 h 296"/>
              <a:gd name="T10" fmla="*/ 2147483647 w 2404"/>
              <a:gd name="T11" fmla="*/ 2147483647 h 296"/>
              <a:gd name="T12" fmla="*/ 2147483647 w 2404"/>
              <a:gd name="T13" fmla="*/ 2147483647 h 296"/>
              <a:gd name="T14" fmla="*/ 2147483647 w 2404"/>
              <a:gd name="T15" fmla="*/ 2147483647 h 296"/>
              <a:gd name="T16" fmla="*/ 2147483647 w 2404"/>
              <a:gd name="T17" fmla="*/ 2147483647 h 296"/>
              <a:gd name="T18" fmla="*/ 2147483647 w 2404"/>
              <a:gd name="T19" fmla="*/ 2147483647 h 296"/>
              <a:gd name="T20" fmla="*/ 2147483647 w 2404"/>
              <a:gd name="T21" fmla="*/ 2147483647 h 296"/>
              <a:gd name="T22" fmla="*/ 2147483647 w 2404"/>
              <a:gd name="T23" fmla="*/ 2147483647 h 296"/>
              <a:gd name="T24" fmla="*/ 2147483647 w 2404"/>
              <a:gd name="T25" fmla="*/ 2147483647 h 296"/>
              <a:gd name="T26" fmla="*/ 2147483647 w 2404"/>
              <a:gd name="T27" fmla="*/ 2147483647 h 296"/>
              <a:gd name="T28" fmla="*/ 2147483647 w 2404"/>
              <a:gd name="T29" fmla="*/ 2147483647 h 296"/>
              <a:gd name="T30" fmla="*/ 2147483647 w 2404"/>
              <a:gd name="T31" fmla="*/ 2147483647 h 296"/>
              <a:gd name="T32" fmla="*/ 2147483647 w 2404"/>
              <a:gd name="T33" fmla="*/ 2147483647 h 296"/>
              <a:gd name="T34" fmla="*/ 2147483647 w 2404"/>
              <a:gd name="T35" fmla="*/ 2147483647 h 296"/>
              <a:gd name="T36" fmla="*/ 2147483647 w 2404"/>
              <a:gd name="T37" fmla="*/ 2147483647 h 296"/>
              <a:gd name="T38" fmla="*/ 2147483647 w 2404"/>
              <a:gd name="T39" fmla="*/ 2147483647 h 296"/>
              <a:gd name="T40" fmla="*/ 2147483647 w 2404"/>
              <a:gd name="T41" fmla="*/ 2147483647 h 296"/>
              <a:gd name="T42" fmla="*/ 2147483647 w 2404"/>
              <a:gd name="T43" fmla="*/ 2147483647 h 296"/>
              <a:gd name="T44" fmla="*/ 2147483647 w 2404"/>
              <a:gd name="T45" fmla="*/ 2147483647 h 296"/>
              <a:gd name="T46" fmla="*/ 2147483647 w 2404"/>
              <a:gd name="T47" fmla="*/ 2147483647 h 296"/>
              <a:gd name="T48" fmla="*/ 2147483647 w 2404"/>
              <a:gd name="T49" fmla="*/ 2147483647 h 296"/>
              <a:gd name="T50" fmla="*/ 2147483647 w 2404"/>
              <a:gd name="T51" fmla="*/ 2147483647 h 296"/>
              <a:gd name="T52" fmla="*/ 2147483647 w 2404"/>
              <a:gd name="T53" fmla="*/ 2147483647 h 296"/>
              <a:gd name="T54" fmla="*/ 2147483647 w 2404"/>
              <a:gd name="T55" fmla="*/ 2147483647 h 296"/>
              <a:gd name="T56" fmla="*/ 2147483647 w 2404"/>
              <a:gd name="T57" fmla="*/ 2147483647 h 296"/>
              <a:gd name="T58" fmla="*/ 2147483647 w 2404"/>
              <a:gd name="T59" fmla="*/ 2147483647 h 296"/>
              <a:gd name="T60" fmla="*/ 2147483647 w 2404"/>
              <a:gd name="T61" fmla="*/ 2147483647 h 296"/>
              <a:gd name="T62" fmla="*/ 2147483647 w 2404"/>
              <a:gd name="T63" fmla="*/ 2147483647 h 296"/>
              <a:gd name="T64" fmla="*/ 2147483647 w 2404"/>
              <a:gd name="T65" fmla="*/ 2147483647 h 296"/>
              <a:gd name="T66" fmla="*/ 2147483647 w 2404"/>
              <a:gd name="T67" fmla="*/ 2147483647 h 296"/>
              <a:gd name="T68" fmla="*/ 2147483647 w 2404"/>
              <a:gd name="T69" fmla="*/ 2147483647 h 296"/>
              <a:gd name="T70" fmla="*/ 2147483647 w 2404"/>
              <a:gd name="T71" fmla="*/ 2147483647 h 296"/>
              <a:gd name="T72" fmla="*/ 2147483647 w 2404"/>
              <a:gd name="T73" fmla="*/ 2147483647 h 296"/>
              <a:gd name="T74" fmla="*/ 2147483647 w 2404"/>
              <a:gd name="T75" fmla="*/ 2147483647 h 296"/>
              <a:gd name="T76" fmla="*/ 2147483647 w 2404"/>
              <a:gd name="T77" fmla="*/ 2147483647 h 296"/>
              <a:gd name="T78" fmla="*/ 2147483647 w 2404"/>
              <a:gd name="T79" fmla="*/ 2147483647 h 296"/>
              <a:gd name="T80" fmla="*/ 2147483647 w 2404"/>
              <a:gd name="T81" fmla="*/ 2147483647 h 296"/>
              <a:gd name="T82" fmla="*/ 2147483647 w 2404"/>
              <a:gd name="T83" fmla="*/ 2147483647 h 296"/>
              <a:gd name="T84" fmla="*/ 2147483647 w 2404"/>
              <a:gd name="T85" fmla="*/ 2147483647 h 296"/>
              <a:gd name="T86" fmla="*/ 2147483647 w 2404"/>
              <a:gd name="T87" fmla="*/ 2147483647 h 296"/>
              <a:gd name="T88" fmla="*/ 2147483647 w 2404"/>
              <a:gd name="T89" fmla="*/ 2147483647 h 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04"/>
              <a:gd name="T136" fmla="*/ 0 h 296"/>
              <a:gd name="T137" fmla="*/ 2404 w 2404"/>
              <a:gd name="T138" fmla="*/ 296 h 2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04" h="296">
                <a:moveTo>
                  <a:pt x="0" y="0"/>
                </a:moveTo>
                <a:lnTo>
                  <a:pt x="3" y="0"/>
                </a:lnTo>
                <a:lnTo>
                  <a:pt x="13" y="1"/>
                </a:lnTo>
                <a:lnTo>
                  <a:pt x="29" y="4"/>
                </a:lnTo>
                <a:lnTo>
                  <a:pt x="50" y="8"/>
                </a:lnTo>
                <a:lnTo>
                  <a:pt x="79" y="12"/>
                </a:lnTo>
                <a:lnTo>
                  <a:pt x="111" y="16"/>
                </a:lnTo>
                <a:lnTo>
                  <a:pt x="149" y="23"/>
                </a:lnTo>
                <a:lnTo>
                  <a:pt x="192" y="28"/>
                </a:lnTo>
                <a:lnTo>
                  <a:pt x="239" y="35"/>
                </a:lnTo>
                <a:lnTo>
                  <a:pt x="291" y="43"/>
                </a:lnTo>
                <a:lnTo>
                  <a:pt x="346" y="51"/>
                </a:lnTo>
                <a:lnTo>
                  <a:pt x="404" y="59"/>
                </a:lnTo>
                <a:lnTo>
                  <a:pt x="466" y="69"/>
                </a:lnTo>
                <a:lnTo>
                  <a:pt x="531" y="78"/>
                </a:lnTo>
                <a:lnTo>
                  <a:pt x="599" y="88"/>
                </a:lnTo>
                <a:lnTo>
                  <a:pt x="669" y="98"/>
                </a:lnTo>
                <a:lnTo>
                  <a:pt x="740" y="108"/>
                </a:lnTo>
                <a:lnTo>
                  <a:pt x="815" y="119"/>
                </a:lnTo>
                <a:lnTo>
                  <a:pt x="890" y="129"/>
                </a:lnTo>
                <a:lnTo>
                  <a:pt x="966" y="140"/>
                </a:lnTo>
                <a:lnTo>
                  <a:pt x="1044" y="151"/>
                </a:lnTo>
                <a:lnTo>
                  <a:pt x="1123" y="162"/>
                </a:lnTo>
                <a:lnTo>
                  <a:pt x="1201" y="173"/>
                </a:lnTo>
                <a:lnTo>
                  <a:pt x="1279" y="183"/>
                </a:lnTo>
                <a:lnTo>
                  <a:pt x="1358" y="193"/>
                </a:lnTo>
                <a:lnTo>
                  <a:pt x="1434" y="204"/>
                </a:lnTo>
                <a:lnTo>
                  <a:pt x="1511" y="213"/>
                </a:lnTo>
                <a:lnTo>
                  <a:pt x="1587" y="223"/>
                </a:lnTo>
                <a:lnTo>
                  <a:pt x="1661" y="232"/>
                </a:lnTo>
                <a:lnTo>
                  <a:pt x="1734" y="242"/>
                </a:lnTo>
                <a:lnTo>
                  <a:pt x="1804" y="250"/>
                </a:lnTo>
                <a:lnTo>
                  <a:pt x="1873" y="258"/>
                </a:lnTo>
                <a:lnTo>
                  <a:pt x="1938" y="264"/>
                </a:lnTo>
                <a:lnTo>
                  <a:pt x="2002" y="271"/>
                </a:lnTo>
                <a:lnTo>
                  <a:pt x="2061" y="278"/>
                </a:lnTo>
                <a:lnTo>
                  <a:pt x="2116" y="281"/>
                </a:lnTo>
                <a:lnTo>
                  <a:pt x="2169" y="286"/>
                </a:lnTo>
                <a:lnTo>
                  <a:pt x="2218" y="290"/>
                </a:lnTo>
                <a:lnTo>
                  <a:pt x="2261" y="293"/>
                </a:lnTo>
                <a:lnTo>
                  <a:pt x="2300" y="294"/>
                </a:lnTo>
                <a:lnTo>
                  <a:pt x="2335" y="296"/>
                </a:lnTo>
                <a:lnTo>
                  <a:pt x="2363" y="296"/>
                </a:lnTo>
                <a:lnTo>
                  <a:pt x="2386" y="294"/>
                </a:lnTo>
                <a:lnTo>
                  <a:pt x="2404" y="293"/>
                </a:lnTo>
              </a:path>
            </a:pathLst>
          </a:custGeom>
          <a:noFill/>
          <a:ln w="41275">
            <a:solidFill>
              <a:srgbClr val="88FCC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24" name="Freeform 40"/>
          <p:cNvSpPr>
            <a:spLocks/>
          </p:cNvSpPr>
          <p:nvPr/>
        </p:nvSpPr>
        <p:spPr bwMode="auto">
          <a:xfrm>
            <a:off x="4841876" y="2141538"/>
            <a:ext cx="790575" cy="939800"/>
          </a:xfrm>
          <a:custGeom>
            <a:avLst/>
            <a:gdLst>
              <a:gd name="T0" fmla="*/ 0 w 1682"/>
              <a:gd name="T1" fmla="*/ 0 h 1777"/>
              <a:gd name="T2" fmla="*/ 2147483647 w 1682"/>
              <a:gd name="T3" fmla="*/ 2147483647 h 1777"/>
              <a:gd name="T4" fmla="*/ 2147483647 w 1682"/>
              <a:gd name="T5" fmla="*/ 2147483647 h 1777"/>
              <a:gd name="T6" fmla="*/ 2147483647 w 1682"/>
              <a:gd name="T7" fmla="*/ 2147483647 h 1777"/>
              <a:gd name="T8" fmla="*/ 2147483647 w 1682"/>
              <a:gd name="T9" fmla="*/ 2147483647 h 1777"/>
              <a:gd name="T10" fmla="*/ 2147483647 w 1682"/>
              <a:gd name="T11" fmla="*/ 2147483647 h 1777"/>
              <a:gd name="T12" fmla="*/ 2147483647 w 1682"/>
              <a:gd name="T13" fmla="*/ 2147483647 h 1777"/>
              <a:gd name="T14" fmla="*/ 2147483647 w 1682"/>
              <a:gd name="T15" fmla="*/ 2147483647 h 1777"/>
              <a:gd name="T16" fmla="*/ 2147483647 w 1682"/>
              <a:gd name="T17" fmla="*/ 2147483647 h 1777"/>
              <a:gd name="T18" fmla="*/ 2147483647 w 1682"/>
              <a:gd name="T19" fmla="*/ 2147483647 h 1777"/>
              <a:gd name="T20" fmla="*/ 2147483647 w 1682"/>
              <a:gd name="T21" fmla="*/ 2147483647 h 1777"/>
              <a:gd name="T22" fmla="*/ 2147483647 w 1682"/>
              <a:gd name="T23" fmla="*/ 2147483647 h 1777"/>
              <a:gd name="T24" fmla="*/ 2147483647 w 1682"/>
              <a:gd name="T25" fmla="*/ 2147483647 h 1777"/>
              <a:gd name="T26" fmla="*/ 2147483647 w 1682"/>
              <a:gd name="T27" fmla="*/ 2147483647 h 1777"/>
              <a:gd name="T28" fmla="*/ 2147483647 w 1682"/>
              <a:gd name="T29" fmla="*/ 2147483647 h 1777"/>
              <a:gd name="T30" fmla="*/ 2147483647 w 1682"/>
              <a:gd name="T31" fmla="*/ 2147483647 h 1777"/>
              <a:gd name="T32" fmla="*/ 2147483647 w 1682"/>
              <a:gd name="T33" fmla="*/ 2147483647 h 1777"/>
              <a:gd name="T34" fmla="*/ 2147483647 w 1682"/>
              <a:gd name="T35" fmla="*/ 2147483647 h 1777"/>
              <a:gd name="T36" fmla="*/ 2147483647 w 1682"/>
              <a:gd name="T37" fmla="*/ 2147483647 h 1777"/>
              <a:gd name="T38" fmla="*/ 2147483647 w 1682"/>
              <a:gd name="T39" fmla="*/ 2147483647 h 1777"/>
              <a:gd name="T40" fmla="*/ 2147483647 w 1682"/>
              <a:gd name="T41" fmla="*/ 2147483647 h 1777"/>
              <a:gd name="T42" fmla="*/ 2147483647 w 1682"/>
              <a:gd name="T43" fmla="*/ 2147483647 h 1777"/>
              <a:gd name="T44" fmla="*/ 2147483647 w 1682"/>
              <a:gd name="T45" fmla="*/ 2147483647 h 1777"/>
              <a:gd name="T46" fmla="*/ 2147483647 w 1682"/>
              <a:gd name="T47" fmla="*/ 2147483647 h 1777"/>
              <a:gd name="T48" fmla="*/ 2147483647 w 1682"/>
              <a:gd name="T49" fmla="*/ 2147483647 h 1777"/>
              <a:gd name="T50" fmla="*/ 2147483647 w 1682"/>
              <a:gd name="T51" fmla="*/ 2147483647 h 1777"/>
              <a:gd name="T52" fmla="*/ 2147483647 w 1682"/>
              <a:gd name="T53" fmla="*/ 2147483647 h 1777"/>
              <a:gd name="T54" fmla="*/ 2147483647 w 1682"/>
              <a:gd name="T55" fmla="*/ 2147483647 h 1777"/>
              <a:gd name="T56" fmla="*/ 2147483647 w 1682"/>
              <a:gd name="T57" fmla="*/ 2147483647 h 1777"/>
              <a:gd name="T58" fmla="*/ 2147483647 w 1682"/>
              <a:gd name="T59" fmla="*/ 2147483647 h 1777"/>
              <a:gd name="T60" fmla="*/ 2147483647 w 1682"/>
              <a:gd name="T61" fmla="*/ 2147483647 h 1777"/>
              <a:gd name="T62" fmla="*/ 2147483647 w 1682"/>
              <a:gd name="T63" fmla="*/ 2147483647 h 1777"/>
              <a:gd name="T64" fmla="*/ 2147483647 w 1682"/>
              <a:gd name="T65" fmla="*/ 2147483647 h 1777"/>
              <a:gd name="T66" fmla="*/ 2147483647 w 1682"/>
              <a:gd name="T67" fmla="*/ 2147483647 h 1777"/>
              <a:gd name="T68" fmla="*/ 2147483647 w 1682"/>
              <a:gd name="T69" fmla="*/ 2147483647 h 1777"/>
              <a:gd name="T70" fmla="*/ 2147483647 w 1682"/>
              <a:gd name="T71" fmla="*/ 2147483647 h 1777"/>
              <a:gd name="T72" fmla="*/ 2147483647 w 1682"/>
              <a:gd name="T73" fmla="*/ 2147483647 h 1777"/>
              <a:gd name="T74" fmla="*/ 2147483647 w 1682"/>
              <a:gd name="T75" fmla="*/ 2147483647 h 1777"/>
              <a:gd name="T76" fmla="*/ 2147483647 w 1682"/>
              <a:gd name="T77" fmla="*/ 2147483647 h 1777"/>
              <a:gd name="T78" fmla="*/ 2147483647 w 1682"/>
              <a:gd name="T79" fmla="*/ 2147483647 h 1777"/>
              <a:gd name="T80" fmla="*/ 2147483647 w 1682"/>
              <a:gd name="T81" fmla="*/ 2147483647 h 1777"/>
              <a:gd name="T82" fmla="*/ 2147483647 w 1682"/>
              <a:gd name="T83" fmla="*/ 2147483647 h 1777"/>
              <a:gd name="T84" fmla="*/ 2147483647 w 1682"/>
              <a:gd name="T85" fmla="*/ 2147483647 h 1777"/>
              <a:gd name="T86" fmla="*/ 2147483647 w 1682"/>
              <a:gd name="T87" fmla="*/ 2147483647 h 1777"/>
              <a:gd name="T88" fmla="*/ 2147483647 w 1682"/>
              <a:gd name="T89" fmla="*/ 2147483647 h 1777"/>
              <a:gd name="T90" fmla="*/ 2147483647 w 1682"/>
              <a:gd name="T91" fmla="*/ 2147483647 h 17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82"/>
              <a:gd name="T139" fmla="*/ 0 h 1777"/>
              <a:gd name="T140" fmla="*/ 1682 w 1682"/>
              <a:gd name="T141" fmla="*/ 1777 h 17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82" h="1777">
                <a:moveTo>
                  <a:pt x="0" y="0"/>
                </a:moveTo>
                <a:lnTo>
                  <a:pt x="1" y="2"/>
                </a:lnTo>
                <a:lnTo>
                  <a:pt x="4" y="7"/>
                </a:lnTo>
                <a:lnTo>
                  <a:pt x="8" y="15"/>
                </a:lnTo>
                <a:lnTo>
                  <a:pt x="15" y="27"/>
                </a:lnTo>
                <a:lnTo>
                  <a:pt x="24" y="41"/>
                </a:lnTo>
                <a:lnTo>
                  <a:pt x="34" y="58"/>
                </a:lnTo>
                <a:lnTo>
                  <a:pt x="46" y="79"/>
                </a:lnTo>
                <a:lnTo>
                  <a:pt x="61" y="102"/>
                </a:lnTo>
                <a:lnTo>
                  <a:pt x="77" y="126"/>
                </a:lnTo>
                <a:lnTo>
                  <a:pt x="94" y="154"/>
                </a:lnTo>
                <a:lnTo>
                  <a:pt x="113" y="184"/>
                </a:lnTo>
                <a:lnTo>
                  <a:pt x="135" y="216"/>
                </a:lnTo>
                <a:lnTo>
                  <a:pt x="156" y="250"/>
                </a:lnTo>
                <a:lnTo>
                  <a:pt x="182" y="287"/>
                </a:lnTo>
                <a:lnTo>
                  <a:pt x="208" y="324"/>
                </a:lnTo>
                <a:lnTo>
                  <a:pt x="236" y="365"/>
                </a:lnTo>
                <a:lnTo>
                  <a:pt x="264" y="405"/>
                </a:lnTo>
                <a:lnTo>
                  <a:pt x="295" y="449"/>
                </a:lnTo>
                <a:lnTo>
                  <a:pt x="329" y="493"/>
                </a:lnTo>
                <a:lnTo>
                  <a:pt x="363" y="539"/>
                </a:lnTo>
                <a:lnTo>
                  <a:pt x="399" y="586"/>
                </a:lnTo>
                <a:lnTo>
                  <a:pt x="436" y="634"/>
                </a:lnTo>
                <a:lnTo>
                  <a:pt x="475" y="682"/>
                </a:lnTo>
                <a:lnTo>
                  <a:pt x="516" y="732"/>
                </a:lnTo>
                <a:lnTo>
                  <a:pt x="557" y="783"/>
                </a:lnTo>
                <a:lnTo>
                  <a:pt x="602" y="835"/>
                </a:lnTo>
                <a:lnTo>
                  <a:pt x="647" y="886"/>
                </a:lnTo>
                <a:lnTo>
                  <a:pt x="692" y="939"/>
                </a:lnTo>
                <a:lnTo>
                  <a:pt x="740" y="990"/>
                </a:lnTo>
                <a:lnTo>
                  <a:pt x="790" y="1043"/>
                </a:lnTo>
                <a:lnTo>
                  <a:pt x="840" y="1095"/>
                </a:lnTo>
                <a:lnTo>
                  <a:pt x="892" y="1148"/>
                </a:lnTo>
                <a:lnTo>
                  <a:pt x="945" y="1201"/>
                </a:lnTo>
                <a:lnTo>
                  <a:pt x="1000" y="1253"/>
                </a:lnTo>
                <a:lnTo>
                  <a:pt x="1056" y="1305"/>
                </a:lnTo>
                <a:lnTo>
                  <a:pt x="1114" y="1356"/>
                </a:lnTo>
                <a:lnTo>
                  <a:pt x="1172" y="1407"/>
                </a:lnTo>
                <a:lnTo>
                  <a:pt x="1231" y="1457"/>
                </a:lnTo>
                <a:lnTo>
                  <a:pt x="1292" y="1506"/>
                </a:lnTo>
                <a:lnTo>
                  <a:pt x="1354" y="1554"/>
                </a:lnTo>
                <a:lnTo>
                  <a:pt x="1418" y="1602"/>
                </a:lnTo>
                <a:lnTo>
                  <a:pt x="1482" y="1647"/>
                </a:lnTo>
                <a:lnTo>
                  <a:pt x="1547" y="1692"/>
                </a:lnTo>
                <a:lnTo>
                  <a:pt x="1613" y="1735"/>
                </a:lnTo>
                <a:lnTo>
                  <a:pt x="1682" y="1777"/>
                </a:lnTo>
              </a:path>
            </a:pathLst>
          </a:custGeom>
          <a:noFill/>
          <a:ln w="41275">
            <a:solidFill>
              <a:srgbClr val="88FCC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25" name="Freeform 41"/>
          <p:cNvSpPr>
            <a:spLocks/>
          </p:cNvSpPr>
          <p:nvPr/>
        </p:nvSpPr>
        <p:spPr bwMode="auto">
          <a:xfrm>
            <a:off x="6789739" y="3619500"/>
            <a:ext cx="1030287" cy="254000"/>
          </a:xfrm>
          <a:custGeom>
            <a:avLst/>
            <a:gdLst>
              <a:gd name="T0" fmla="*/ 0 w 2191"/>
              <a:gd name="T1" fmla="*/ 0 h 480"/>
              <a:gd name="T2" fmla="*/ 2147483647 w 2191"/>
              <a:gd name="T3" fmla="*/ 0 h 480"/>
              <a:gd name="T4" fmla="*/ 2147483647 w 2191"/>
              <a:gd name="T5" fmla="*/ 2147483647 h 480"/>
              <a:gd name="T6" fmla="*/ 2147483647 w 2191"/>
              <a:gd name="T7" fmla="*/ 2147483647 h 480"/>
              <a:gd name="T8" fmla="*/ 2147483647 w 2191"/>
              <a:gd name="T9" fmla="*/ 2147483647 h 480"/>
              <a:gd name="T10" fmla="*/ 2147483647 w 2191"/>
              <a:gd name="T11" fmla="*/ 2147483647 h 480"/>
              <a:gd name="T12" fmla="*/ 2147483647 w 2191"/>
              <a:gd name="T13" fmla="*/ 2147483647 h 480"/>
              <a:gd name="T14" fmla="*/ 2147483647 w 2191"/>
              <a:gd name="T15" fmla="*/ 2147483647 h 480"/>
              <a:gd name="T16" fmla="*/ 2147483647 w 2191"/>
              <a:gd name="T17" fmla="*/ 2147483647 h 480"/>
              <a:gd name="T18" fmla="*/ 2147483647 w 2191"/>
              <a:gd name="T19" fmla="*/ 2147483647 h 480"/>
              <a:gd name="T20" fmla="*/ 2147483647 w 2191"/>
              <a:gd name="T21" fmla="*/ 2147483647 h 480"/>
              <a:gd name="T22" fmla="*/ 2147483647 w 2191"/>
              <a:gd name="T23" fmla="*/ 2147483647 h 480"/>
              <a:gd name="T24" fmla="*/ 2147483647 w 2191"/>
              <a:gd name="T25" fmla="*/ 2147483647 h 480"/>
              <a:gd name="T26" fmla="*/ 2147483647 w 2191"/>
              <a:gd name="T27" fmla="*/ 2147483647 h 480"/>
              <a:gd name="T28" fmla="*/ 2147483647 w 2191"/>
              <a:gd name="T29" fmla="*/ 2147483647 h 480"/>
              <a:gd name="T30" fmla="*/ 2147483647 w 2191"/>
              <a:gd name="T31" fmla="*/ 2147483647 h 480"/>
              <a:gd name="T32" fmla="*/ 2147483647 w 2191"/>
              <a:gd name="T33" fmla="*/ 2147483647 h 480"/>
              <a:gd name="T34" fmla="*/ 2147483647 w 2191"/>
              <a:gd name="T35" fmla="*/ 2147483647 h 480"/>
              <a:gd name="T36" fmla="*/ 2147483647 w 2191"/>
              <a:gd name="T37" fmla="*/ 2147483647 h 480"/>
              <a:gd name="T38" fmla="*/ 2147483647 w 2191"/>
              <a:gd name="T39" fmla="*/ 2147483647 h 480"/>
              <a:gd name="T40" fmla="*/ 2147483647 w 2191"/>
              <a:gd name="T41" fmla="*/ 2147483647 h 480"/>
              <a:gd name="T42" fmla="*/ 2147483647 w 2191"/>
              <a:gd name="T43" fmla="*/ 2147483647 h 480"/>
              <a:gd name="T44" fmla="*/ 2147483647 w 2191"/>
              <a:gd name="T45" fmla="*/ 2147483647 h 480"/>
              <a:gd name="T46" fmla="*/ 2147483647 w 2191"/>
              <a:gd name="T47" fmla="*/ 2147483647 h 480"/>
              <a:gd name="T48" fmla="*/ 2147483647 w 2191"/>
              <a:gd name="T49" fmla="*/ 2147483647 h 480"/>
              <a:gd name="T50" fmla="*/ 2147483647 w 2191"/>
              <a:gd name="T51" fmla="*/ 2147483647 h 480"/>
              <a:gd name="T52" fmla="*/ 2147483647 w 2191"/>
              <a:gd name="T53" fmla="*/ 2147483647 h 480"/>
              <a:gd name="T54" fmla="*/ 2147483647 w 2191"/>
              <a:gd name="T55" fmla="*/ 2147483647 h 480"/>
              <a:gd name="T56" fmla="*/ 2147483647 w 2191"/>
              <a:gd name="T57" fmla="*/ 2147483647 h 480"/>
              <a:gd name="T58" fmla="*/ 2147483647 w 2191"/>
              <a:gd name="T59" fmla="*/ 2147483647 h 480"/>
              <a:gd name="T60" fmla="*/ 2147483647 w 2191"/>
              <a:gd name="T61" fmla="*/ 2147483647 h 480"/>
              <a:gd name="T62" fmla="*/ 2147483647 w 2191"/>
              <a:gd name="T63" fmla="*/ 2147483647 h 480"/>
              <a:gd name="T64" fmla="*/ 2147483647 w 2191"/>
              <a:gd name="T65" fmla="*/ 2147483647 h 480"/>
              <a:gd name="T66" fmla="*/ 2147483647 w 2191"/>
              <a:gd name="T67" fmla="*/ 2147483647 h 480"/>
              <a:gd name="T68" fmla="*/ 2147483647 w 2191"/>
              <a:gd name="T69" fmla="*/ 2147483647 h 480"/>
              <a:gd name="T70" fmla="*/ 2147483647 w 2191"/>
              <a:gd name="T71" fmla="*/ 2147483647 h 480"/>
              <a:gd name="T72" fmla="*/ 2147483647 w 2191"/>
              <a:gd name="T73" fmla="*/ 2147483647 h 480"/>
              <a:gd name="T74" fmla="*/ 2147483647 w 2191"/>
              <a:gd name="T75" fmla="*/ 2147483647 h 480"/>
              <a:gd name="T76" fmla="*/ 2147483647 w 2191"/>
              <a:gd name="T77" fmla="*/ 2147483647 h 480"/>
              <a:gd name="T78" fmla="*/ 2147483647 w 2191"/>
              <a:gd name="T79" fmla="*/ 2147483647 h 480"/>
              <a:gd name="T80" fmla="*/ 2147483647 w 2191"/>
              <a:gd name="T81" fmla="*/ 2147483647 h 4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91"/>
              <a:gd name="T124" fmla="*/ 0 h 480"/>
              <a:gd name="T125" fmla="*/ 2191 w 2191"/>
              <a:gd name="T126" fmla="*/ 480 h 4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91" h="480">
                <a:moveTo>
                  <a:pt x="0" y="0"/>
                </a:moveTo>
                <a:lnTo>
                  <a:pt x="2" y="0"/>
                </a:lnTo>
                <a:lnTo>
                  <a:pt x="9" y="2"/>
                </a:lnTo>
                <a:lnTo>
                  <a:pt x="21" y="6"/>
                </a:lnTo>
                <a:lnTo>
                  <a:pt x="38" y="10"/>
                </a:lnTo>
                <a:lnTo>
                  <a:pt x="56" y="15"/>
                </a:lnTo>
                <a:lnTo>
                  <a:pt x="81" y="22"/>
                </a:lnTo>
                <a:lnTo>
                  <a:pt x="109" y="29"/>
                </a:lnTo>
                <a:lnTo>
                  <a:pt x="140" y="37"/>
                </a:lnTo>
                <a:lnTo>
                  <a:pt x="177" y="46"/>
                </a:lnTo>
                <a:lnTo>
                  <a:pt x="214" y="56"/>
                </a:lnTo>
                <a:lnTo>
                  <a:pt x="256" y="67"/>
                </a:lnTo>
                <a:lnTo>
                  <a:pt x="302" y="79"/>
                </a:lnTo>
                <a:lnTo>
                  <a:pt x="349" y="91"/>
                </a:lnTo>
                <a:lnTo>
                  <a:pt x="401" y="103"/>
                </a:lnTo>
                <a:lnTo>
                  <a:pt x="453" y="116"/>
                </a:lnTo>
                <a:lnTo>
                  <a:pt x="510" y="130"/>
                </a:lnTo>
                <a:lnTo>
                  <a:pt x="568" y="145"/>
                </a:lnTo>
                <a:lnTo>
                  <a:pt x="629" y="160"/>
                </a:lnTo>
                <a:lnTo>
                  <a:pt x="691" y="175"/>
                </a:lnTo>
                <a:lnTo>
                  <a:pt x="755" y="191"/>
                </a:lnTo>
                <a:lnTo>
                  <a:pt x="821" y="206"/>
                </a:lnTo>
                <a:lnTo>
                  <a:pt x="888" y="222"/>
                </a:lnTo>
                <a:lnTo>
                  <a:pt x="957" y="238"/>
                </a:lnTo>
                <a:lnTo>
                  <a:pt x="1027" y="253"/>
                </a:lnTo>
                <a:lnTo>
                  <a:pt x="1099" y="269"/>
                </a:lnTo>
                <a:lnTo>
                  <a:pt x="1170" y="285"/>
                </a:lnTo>
                <a:lnTo>
                  <a:pt x="1243" y="300"/>
                </a:lnTo>
                <a:lnTo>
                  <a:pt x="1318" y="316"/>
                </a:lnTo>
                <a:lnTo>
                  <a:pt x="1392" y="333"/>
                </a:lnTo>
                <a:lnTo>
                  <a:pt x="1466" y="347"/>
                </a:lnTo>
                <a:lnTo>
                  <a:pt x="1540" y="364"/>
                </a:lnTo>
                <a:lnTo>
                  <a:pt x="1615" y="378"/>
                </a:lnTo>
                <a:lnTo>
                  <a:pt x="1689" y="392"/>
                </a:lnTo>
                <a:lnTo>
                  <a:pt x="1763" y="407"/>
                </a:lnTo>
                <a:lnTo>
                  <a:pt x="1836" y="420"/>
                </a:lnTo>
                <a:lnTo>
                  <a:pt x="1909" y="434"/>
                </a:lnTo>
                <a:lnTo>
                  <a:pt x="1981" y="446"/>
                </a:lnTo>
                <a:lnTo>
                  <a:pt x="2052" y="458"/>
                </a:lnTo>
                <a:lnTo>
                  <a:pt x="2122" y="469"/>
                </a:lnTo>
                <a:lnTo>
                  <a:pt x="2191" y="480"/>
                </a:lnTo>
              </a:path>
            </a:pathLst>
          </a:custGeom>
          <a:noFill/>
          <a:ln w="41275">
            <a:solidFill>
              <a:srgbClr val="88FCC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26" name="Freeform 42"/>
          <p:cNvSpPr>
            <a:spLocks/>
          </p:cNvSpPr>
          <p:nvPr/>
        </p:nvSpPr>
        <p:spPr bwMode="auto">
          <a:xfrm>
            <a:off x="7820026" y="3873500"/>
            <a:ext cx="752475" cy="120650"/>
          </a:xfrm>
          <a:custGeom>
            <a:avLst/>
            <a:gdLst>
              <a:gd name="T0" fmla="*/ 0 w 1603"/>
              <a:gd name="T1" fmla="*/ 0 h 228"/>
              <a:gd name="T2" fmla="*/ 2147483647 w 1603"/>
              <a:gd name="T3" fmla="*/ 0 h 228"/>
              <a:gd name="T4" fmla="*/ 2147483647 w 1603"/>
              <a:gd name="T5" fmla="*/ 2147483647 h 228"/>
              <a:gd name="T6" fmla="*/ 2147483647 w 1603"/>
              <a:gd name="T7" fmla="*/ 2147483647 h 228"/>
              <a:gd name="T8" fmla="*/ 2147483647 w 1603"/>
              <a:gd name="T9" fmla="*/ 2147483647 h 228"/>
              <a:gd name="T10" fmla="*/ 2147483647 w 1603"/>
              <a:gd name="T11" fmla="*/ 2147483647 h 228"/>
              <a:gd name="T12" fmla="*/ 2147483647 w 1603"/>
              <a:gd name="T13" fmla="*/ 2147483647 h 228"/>
              <a:gd name="T14" fmla="*/ 2147483647 w 1603"/>
              <a:gd name="T15" fmla="*/ 2147483647 h 228"/>
              <a:gd name="T16" fmla="*/ 2147483647 w 1603"/>
              <a:gd name="T17" fmla="*/ 2147483647 h 228"/>
              <a:gd name="T18" fmla="*/ 2147483647 w 1603"/>
              <a:gd name="T19" fmla="*/ 2147483647 h 228"/>
              <a:gd name="T20" fmla="*/ 2147483647 w 1603"/>
              <a:gd name="T21" fmla="*/ 2147483647 h 228"/>
              <a:gd name="T22" fmla="*/ 2147483647 w 1603"/>
              <a:gd name="T23" fmla="*/ 2147483647 h 228"/>
              <a:gd name="T24" fmla="*/ 2147483647 w 1603"/>
              <a:gd name="T25" fmla="*/ 2147483647 h 228"/>
              <a:gd name="T26" fmla="*/ 2147483647 w 1603"/>
              <a:gd name="T27" fmla="*/ 2147483647 h 228"/>
              <a:gd name="T28" fmla="*/ 2147483647 w 1603"/>
              <a:gd name="T29" fmla="*/ 2147483647 h 228"/>
              <a:gd name="T30" fmla="*/ 2147483647 w 1603"/>
              <a:gd name="T31" fmla="*/ 2147483647 h 228"/>
              <a:gd name="T32" fmla="*/ 2147483647 w 1603"/>
              <a:gd name="T33" fmla="*/ 2147483647 h 228"/>
              <a:gd name="T34" fmla="*/ 2147483647 w 1603"/>
              <a:gd name="T35" fmla="*/ 2147483647 h 228"/>
              <a:gd name="T36" fmla="*/ 2147483647 w 1603"/>
              <a:gd name="T37" fmla="*/ 2147483647 h 228"/>
              <a:gd name="T38" fmla="*/ 2147483647 w 1603"/>
              <a:gd name="T39" fmla="*/ 2147483647 h 228"/>
              <a:gd name="T40" fmla="*/ 2147483647 w 1603"/>
              <a:gd name="T41" fmla="*/ 2147483647 h 228"/>
              <a:gd name="T42" fmla="*/ 2147483647 w 1603"/>
              <a:gd name="T43" fmla="*/ 2147483647 h 228"/>
              <a:gd name="T44" fmla="*/ 2147483647 w 1603"/>
              <a:gd name="T45" fmla="*/ 2147483647 h 228"/>
              <a:gd name="T46" fmla="*/ 2147483647 w 1603"/>
              <a:gd name="T47" fmla="*/ 2147483647 h 228"/>
              <a:gd name="T48" fmla="*/ 2147483647 w 1603"/>
              <a:gd name="T49" fmla="*/ 2147483647 h 228"/>
              <a:gd name="T50" fmla="*/ 2147483647 w 1603"/>
              <a:gd name="T51" fmla="*/ 2147483647 h 228"/>
              <a:gd name="T52" fmla="*/ 2147483647 w 1603"/>
              <a:gd name="T53" fmla="*/ 2147483647 h 228"/>
              <a:gd name="T54" fmla="*/ 2147483647 w 1603"/>
              <a:gd name="T55" fmla="*/ 2147483647 h 228"/>
              <a:gd name="T56" fmla="*/ 2147483647 w 1603"/>
              <a:gd name="T57" fmla="*/ 2147483647 h 228"/>
              <a:gd name="T58" fmla="*/ 2147483647 w 1603"/>
              <a:gd name="T59" fmla="*/ 2147483647 h 2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3"/>
              <a:gd name="T91" fmla="*/ 0 h 228"/>
              <a:gd name="T92" fmla="*/ 1603 w 1603"/>
              <a:gd name="T93" fmla="*/ 228 h 2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3" h="228">
                <a:moveTo>
                  <a:pt x="0" y="0"/>
                </a:moveTo>
                <a:lnTo>
                  <a:pt x="6" y="0"/>
                </a:lnTo>
                <a:lnTo>
                  <a:pt x="20" y="2"/>
                </a:lnTo>
                <a:lnTo>
                  <a:pt x="43" y="6"/>
                </a:lnTo>
                <a:lnTo>
                  <a:pt x="76" y="12"/>
                </a:lnTo>
                <a:lnTo>
                  <a:pt x="115" y="19"/>
                </a:lnTo>
                <a:lnTo>
                  <a:pt x="161" y="27"/>
                </a:lnTo>
                <a:lnTo>
                  <a:pt x="214" y="36"/>
                </a:lnTo>
                <a:lnTo>
                  <a:pt x="273" y="46"/>
                </a:lnTo>
                <a:lnTo>
                  <a:pt x="335" y="56"/>
                </a:lnTo>
                <a:lnTo>
                  <a:pt x="403" y="69"/>
                </a:lnTo>
                <a:lnTo>
                  <a:pt x="474" y="79"/>
                </a:lnTo>
                <a:lnTo>
                  <a:pt x="548" y="91"/>
                </a:lnTo>
                <a:lnTo>
                  <a:pt x="624" y="104"/>
                </a:lnTo>
                <a:lnTo>
                  <a:pt x="702" y="117"/>
                </a:lnTo>
                <a:lnTo>
                  <a:pt x="781" y="129"/>
                </a:lnTo>
                <a:lnTo>
                  <a:pt x="860" y="141"/>
                </a:lnTo>
                <a:lnTo>
                  <a:pt x="939" y="154"/>
                </a:lnTo>
                <a:lnTo>
                  <a:pt x="1016" y="164"/>
                </a:lnTo>
                <a:lnTo>
                  <a:pt x="1091" y="177"/>
                </a:lnTo>
                <a:lnTo>
                  <a:pt x="1165" y="186"/>
                </a:lnTo>
                <a:lnTo>
                  <a:pt x="1236" y="195"/>
                </a:lnTo>
                <a:lnTo>
                  <a:pt x="1302" y="205"/>
                </a:lnTo>
                <a:lnTo>
                  <a:pt x="1363" y="212"/>
                </a:lnTo>
                <a:lnTo>
                  <a:pt x="1419" y="218"/>
                </a:lnTo>
                <a:lnTo>
                  <a:pt x="1471" y="222"/>
                </a:lnTo>
                <a:lnTo>
                  <a:pt x="1515" y="226"/>
                </a:lnTo>
                <a:lnTo>
                  <a:pt x="1553" y="228"/>
                </a:lnTo>
                <a:lnTo>
                  <a:pt x="1583" y="228"/>
                </a:lnTo>
                <a:lnTo>
                  <a:pt x="1603" y="226"/>
                </a:lnTo>
              </a:path>
            </a:pathLst>
          </a:custGeom>
          <a:noFill/>
          <a:ln w="41275">
            <a:solidFill>
              <a:srgbClr val="88FCC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27" name="Freeform 43"/>
          <p:cNvSpPr>
            <a:spLocks/>
          </p:cNvSpPr>
          <p:nvPr/>
        </p:nvSpPr>
        <p:spPr bwMode="auto">
          <a:xfrm>
            <a:off x="4835526" y="2559051"/>
            <a:ext cx="765175" cy="671513"/>
          </a:xfrm>
          <a:custGeom>
            <a:avLst/>
            <a:gdLst>
              <a:gd name="T0" fmla="*/ 0 w 1629"/>
              <a:gd name="T1" fmla="*/ 0 h 1269"/>
              <a:gd name="T2" fmla="*/ 2147483647 w 1629"/>
              <a:gd name="T3" fmla="*/ 2147483647 h 1269"/>
              <a:gd name="T4" fmla="*/ 2147483647 w 1629"/>
              <a:gd name="T5" fmla="*/ 2147483647 h 1269"/>
              <a:gd name="T6" fmla="*/ 2147483647 w 1629"/>
              <a:gd name="T7" fmla="*/ 2147483647 h 1269"/>
              <a:gd name="T8" fmla="*/ 2147483647 w 1629"/>
              <a:gd name="T9" fmla="*/ 2147483647 h 1269"/>
              <a:gd name="T10" fmla="*/ 2147483647 w 1629"/>
              <a:gd name="T11" fmla="*/ 2147483647 h 1269"/>
              <a:gd name="T12" fmla="*/ 2147483647 w 1629"/>
              <a:gd name="T13" fmla="*/ 2147483647 h 1269"/>
              <a:gd name="T14" fmla="*/ 2147483647 w 1629"/>
              <a:gd name="T15" fmla="*/ 2147483647 h 1269"/>
              <a:gd name="T16" fmla="*/ 2147483647 w 1629"/>
              <a:gd name="T17" fmla="*/ 2147483647 h 1269"/>
              <a:gd name="T18" fmla="*/ 2147483647 w 1629"/>
              <a:gd name="T19" fmla="*/ 2147483647 h 1269"/>
              <a:gd name="T20" fmla="*/ 2147483647 w 1629"/>
              <a:gd name="T21" fmla="*/ 2147483647 h 1269"/>
              <a:gd name="T22" fmla="*/ 2147483647 w 1629"/>
              <a:gd name="T23" fmla="*/ 2147483647 h 1269"/>
              <a:gd name="T24" fmla="*/ 2147483647 w 1629"/>
              <a:gd name="T25" fmla="*/ 2147483647 h 1269"/>
              <a:gd name="T26" fmla="*/ 2147483647 w 1629"/>
              <a:gd name="T27" fmla="*/ 2147483647 h 1269"/>
              <a:gd name="T28" fmla="*/ 2147483647 w 1629"/>
              <a:gd name="T29" fmla="*/ 2147483647 h 1269"/>
              <a:gd name="T30" fmla="*/ 2147483647 w 1629"/>
              <a:gd name="T31" fmla="*/ 2147483647 h 1269"/>
              <a:gd name="T32" fmla="*/ 2147483647 w 1629"/>
              <a:gd name="T33" fmla="*/ 2147483647 h 1269"/>
              <a:gd name="T34" fmla="*/ 2147483647 w 1629"/>
              <a:gd name="T35" fmla="*/ 2147483647 h 1269"/>
              <a:gd name="T36" fmla="*/ 2147483647 w 1629"/>
              <a:gd name="T37" fmla="*/ 2147483647 h 1269"/>
              <a:gd name="T38" fmla="*/ 2147483647 w 1629"/>
              <a:gd name="T39" fmla="*/ 2147483647 h 1269"/>
              <a:gd name="T40" fmla="*/ 2147483647 w 1629"/>
              <a:gd name="T41" fmla="*/ 2147483647 h 1269"/>
              <a:gd name="T42" fmla="*/ 2147483647 w 1629"/>
              <a:gd name="T43" fmla="*/ 2147483647 h 1269"/>
              <a:gd name="T44" fmla="*/ 2147483647 w 1629"/>
              <a:gd name="T45" fmla="*/ 2147483647 h 1269"/>
              <a:gd name="T46" fmla="*/ 2147483647 w 1629"/>
              <a:gd name="T47" fmla="*/ 2147483647 h 1269"/>
              <a:gd name="T48" fmla="*/ 2147483647 w 1629"/>
              <a:gd name="T49" fmla="*/ 2147483647 h 1269"/>
              <a:gd name="T50" fmla="*/ 2147483647 w 1629"/>
              <a:gd name="T51" fmla="*/ 2147483647 h 1269"/>
              <a:gd name="T52" fmla="*/ 2147483647 w 1629"/>
              <a:gd name="T53" fmla="*/ 2147483647 h 1269"/>
              <a:gd name="T54" fmla="*/ 2147483647 w 1629"/>
              <a:gd name="T55" fmla="*/ 2147483647 h 1269"/>
              <a:gd name="T56" fmla="*/ 2147483647 w 1629"/>
              <a:gd name="T57" fmla="*/ 2147483647 h 1269"/>
              <a:gd name="T58" fmla="*/ 2147483647 w 1629"/>
              <a:gd name="T59" fmla="*/ 2147483647 h 1269"/>
              <a:gd name="T60" fmla="*/ 2147483647 w 1629"/>
              <a:gd name="T61" fmla="*/ 2147483647 h 1269"/>
              <a:gd name="T62" fmla="*/ 2147483647 w 1629"/>
              <a:gd name="T63" fmla="*/ 2147483647 h 1269"/>
              <a:gd name="T64" fmla="*/ 2147483647 w 1629"/>
              <a:gd name="T65" fmla="*/ 2147483647 h 1269"/>
              <a:gd name="T66" fmla="*/ 2147483647 w 1629"/>
              <a:gd name="T67" fmla="*/ 2147483647 h 1269"/>
              <a:gd name="T68" fmla="*/ 2147483647 w 1629"/>
              <a:gd name="T69" fmla="*/ 2147483647 h 1269"/>
              <a:gd name="T70" fmla="*/ 2147483647 w 1629"/>
              <a:gd name="T71" fmla="*/ 2147483647 h 1269"/>
              <a:gd name="T72" fmla="*/ 2147483647 w 1629"/>
              <a:gd name="T73" fmla="*/ 2147483647 h 1269"/>
              <a:gd name="T74" fmla="*/ 2147483647 w 1629"/>
              <a:gd name="T75" fmla="*/ 2147483647 h 12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9"/>
              <a:gd name="T115" fmla="*/ 0 h 1269"/>
              <a:gd name="T116" fmla="*/ 1629 w 1629"/>
              <a:gd name="T117" fmla="*/ 1269 h 12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9" h="1269">
                <a:moveTo>
                  <a:pt x="0" y="0"/>
                </a:moveTo>
                <a:lnTo>
                  <a:pt x="3" y="1"/>
                </a:lnTo>
                <a:lnTo>
                  <a:pt x="8" y="7"/>
                </a:lnTo>
                <a:lnTo>
                  <a:pt x="18" y="16"/>
                </a:lnTo>
                <a:lnTo>
                  <a:pt x="30" y="29"/>
                </a:lnTo>
                <a:lnTo>
                  <a:pt x="48" y="46"/>
                </a:lnTo>
                <a:lnTo>
                  <a:pt x="66" y="65"/>
                </a:lnTo>
                <a:lnTo>
                  <a:pt x="89" y="88"/>
                </a:lnTo>
                <a:lnTo>
                  <a:pt x="115" y="112"/>
                </a:lnTo>
                <a:lnTo>
                  <a:pt x="145" y="140"/>
                </a:lnTo>
                <a:lnTo>
                  <a:pt x="176" y="170"/>
                </a:lnTo>
                <a:lnTo>
                  <a:pt x="210" y="202"/>
                </a:lnTo>
                <a:lnTo>
                  <a:pt x="247" y="236"/>
                </a:lnTo>
                <a:lnTo>
                  <a:pt x="287" y="273"/>
                </a:lnTo>
                <a:lnTo>
                  <a:pt x="328" y="310"/>
                </a:lnTo>
                <a:lnTo>
                  <a:pt x="372" y="351"/>
                </a:lnTo>
                <a:lnTo>
                  <a:pt x="418" y="391"/>
                </a:lnTo>
                <a:lnTo>
                  <a:pt x="465" y="433"/>
                </a:lnTo>
                <a:lnTo>
                  <a:pt x="515" y="476"/>
                </a:lnTo>
                <a:lnTo>
                  <a:pt x="566" y="521"/>
                </a:lnTo>
                <a:lnTo>
                  <a:pt x="619" y="565"/>
                </a:lnTo>
                <a:lnTo>
                  <a:pt x="673" y="611"/>
                </a:lnTo>
                <a:lnTo>
                  <a:pt x="728" y="657"/>
                </a:lnTo>
                <a:lnTo>
                  <a:pt x="785" y="703"/>
                </a:lnTo>
                <a:lnTo>
                  <a:pt x="843" y="749"/>
                </a:lnTo>
                <a:lnTo>
                  <a:pt x="901" y="794"/>
                </a:lnTo>
                <a:lnTo>
                  <a:pt x="960" y="840"/>
                </a:lnTo>
                <a:lnTo>
                  <a:pt x="1020" y="884"/>
                </a:lnTo>
                <a:lnTo>
                  <a:pt x="1081" y="929"/>
                </a:lnTo>
                <a:lnTo>
                  <a:pt x="1143" y="972"/>
                </a:lnTo>
                <a:lnTo>
                  <a:pt x="1203" y="1015"/>
                </a:lnTo>
                <a:lnTo>
                  <a:pt x="1265" y="1056"/>
                </a:lnTo>
                <a:lnTo>
                  <a:pt x="1326" y="1096"/>
                </a:lnTo>
                <a:lnTo>
                  <a:pt x="1388" y="1134"/>
                </a:lnTo>
                <a:lnTo>
                  <a:pt x="1449" y="1170"/>
                </a:lnTo>
                <a:lnTo>
                  <a:pt x="1510" y="1205"/>
                </a:lnTo>
                <a:lnTo>
                  <a:pt x="1569" y="1238"/>
                </a:lnTo>
                <a:lnTo>
                  <a:pt x="1629" y="1269"/>
                </a:lnTo>
              </a:path>
            </a:pathLst>
          </a:custGeom>
          <a:noFill/>
          <a:ln w="41275">
            <a:solidFill>
              <a:srgbClr val="88FCC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28" name="Freeform 44"/>
          <p:cNvSpPr>
            <a:spLocks/>
          </p:cNvSpPr>
          <p:nvPr/>
        </p:nvSpPr>
        <p:spPr bwMode="auto">
          <a:xfrm>
            <a:off x="5600701" y="3230563"/>
            <a:ext cx="892175" cy="430212"/>
          </a:xfrm>
          <a:custGeom>
            <a:avLst/>
            <a:gdLst>
              <a:gd name="T0" fmla="*/ 0 w 1897"/>
              <a:gd name="T1" fmla="*/ 0 h 814"/>
              <a:gd name="T2" fmla="*/ 2147483647 w 1897"/>
              <a:gd name="T3" fmla="*/ 2147483647 h 814"/>
              <a:gd name="T4" fmla="*/ 2147483647 w 1897"/>
              <a:gd name="T5" fmla="*/ 2147483647 h 814"/>
              <a:gd name="T6" fmla="*/ 2147483647 w 1897"/>
              <a:gd name="T7" fmla="*/ 2147483647 h 814"/>
              <a:gd name="T8" fmla="*/ 2147483647 w 1897"/>
              <a:gd name="T9" fmla="*/ 2147483647 h 814"/>
              <a:gd name="T10" fmla="*/ 2147483647 w 1897"/>
              <a:gd name="T11" fmla="*/ 2147483647 h 814"/>
              <a:gd name="T12" fmla="*/ 2147483647 w 1897"/>
              <a:gd name="T13" fmla="*/ 2147483647 h 814"/>
              <a:gd name="T14" fmla="*/ 2147483647 w 1897"/>
              <a:gd name="T15" fmla="*/ 2147483647 h 814"/>
              <a:gd name="T16" fmla="*/ 2147483647 w 1897"/>
              <a:gd name="T17" fmla="*/ 2147483647 h 814"/>
              <a:gd name="T18" fmla="*/ 2147483647 w 1897"/>
              <a:gd name="T19" fmla="*/ 2147483647 h 814"/>
              <a:gd name="T20" fmla="*/ 2147483647 w 1897"/>
              <a:gd name="T21" fmla="*/ 2147483647 h 814"/>
              <a:gd name="T22" fmla="*/ 2147483647 w 1897"/>
              <a:gd name="T23" fmla="*/ 2147483647 h 814"/>
              <a:gd name="T24" fmla="*/ 2147483647 w 1897"/>
              <a:gd name="T25" fmla="*/ 2147483647 h 814"/>
              <a:gd name="T26" fmla="*/ 2147483647 w 1897"/>
              <a:gd name="T27" fmla="*/ 2147483647 h 814"/>
              <a:gd name="T28" fmla="*/ 2147483647 w 1897"/>
              <a:gd name="T29" fmla="*/ 2147483647 h 814"/>
              <a:gd name="T30" fmla="*/ 2147483647 w 1897"/>
              <a:gd name="T31" fmla="*/ 2147483647 h 814"/>
              <a:gd name="T32" fmla="*/ 2147483647 w 1897"/>
              <a:gd name="T33" fmla="*/ 2147483647 h 814"/>
              <a:gd name="T34" fmla="*/ 2147483647 w 1897"/>
              <a:gd name="T35" fmla="*/ 2147483647 h 814"/>
              <a:gd name="T36" fmla="*/ 2147483647 w 1897"/>
              <a:gd name="T37" fmla="*/ 2147483647 h 814"/>
              <a:gd name="T38" fmla="*/ 2147483647 w 1897"/>
              <a:gd name="T39" fmla="*/ 2147483647 h 814"/>
              <a:gd name="T40" fmla="*/ 2147483647 w 1897"/>
              <a:gd name="T41" fmla="*/ 2147483647 h 814"/>
              <a:gd name="T42" fmla="*/ 2147483647 w 1897"/>
              <a:gd name="T43" fmla="*/ 2147483647 h 814"/>
              <a:gd name="T44" fmla="*/ 2147483647 w 1897"/>
              <a:gd name="T45" fmla="*/ 2147483647 h 814"/>
              <a:gd name="T46" fmla="*/ 2147483647 w 1897"/>
              <a:gd name="T47" fmla="*/ 2147483647 h 814"/>
              <a:gd name="T48" fmla="*/ 2147483647 w 1897"/>
              <a:gd name="T49" fmla="*/ 2147483647 h 814"/>
              <a:gd name="T50" fmla="*/ 2147483647 w 1897"/>
              <a:gd name="T51" fmla="*/ 2147483647 h 814"/>
              <a:gd name="T52" fmla="*/ 2147483647 w 1897"/>
              <a:gd name="T53" fmla="*/ 2147483647 h 814"/>
              <a:gd name="T54" fmla="*/ 2147483647 w 1897"/>
              <a:gd name="T55" fmla="*/ 2147483647 h 814"/>
              <a:gd name="T56" fmla="*/ 2147483647 w 1897"/>
              <a:gd name="T57" fmla="*/ 2147483647 h 814"/>
              <a:gd name="T58" fmla="*/ 2147483647 w 1897"/>
              <a:gd name="T59" fmla="*/ 2147483647 h 814"/>
              <a:gd name="T60" fmla="*/ 2147483647 w 1897"/>
              <a:gd name="T61" fmla="*/ 2147483647 h 814"/>
              <a:gd name="T62" fmla="*/ 2147483647 w 1897"/>
              <a:gd name="T63" fmla="*/ 2147483647 h 814"/>
              <a:gd name="T64" fmla="*/ 2147483647 w 1897"/>
              <a:gd name="T65" fmla="*/ 2147483647 h 814"/>
              <a:gd name="T66" fmla="*/ 2147483647 w 1897"/>
              <a:gd name="T67" fmla="*/ 2147483647 h 814"/>
              <a:gd name="T68" fmla="*/ 2147483647 w 1897"/>
              <a:gd name="T69" fmla="*/ 2147483647 h 814"/>
              <a:gd name="T70" fmla="*/ 2147483647 w 1897"/>
              <a:gd name="T71" fmla="*/ 2147483647 h 814"/>
              <a:gd name="T72" fmla="*/ 2147483647 w 1897"/>
              <a:gd name="T73" fmla="*/ 2147483647 h 814"/>
              <a:gd name="T74" fmla="*/ 2147483647 w 1897"/>
              <a:gd name="T75" fmla="*/ 2147483647 h 8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97"/>
              <a:gd name="T115" fmla="*/ 0 h 814"/>
              <a:gd name="T116" fmla="*/ 1897 w 1897"/>
              <a:gd name="T117" fmla="*/ 814 h 8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97" h="814">
                <a:moveTo>
                  <a:pt x="0" y="0"/>
                </a:moveTo>
                <a:lnTo>
                  <a:pt x="4" y="1"/>
                </a:lnTo>
                <a:lnTo>
                  <a:pt x="13" y="5"/>
                </a:lnTo>
                <a:lnTo>
                  <a:pt x="29" y="13"/>
                </a:lnTo>
                <a:lnTo>
                  <a:pt x="51" y="23"/>
                </a:lnTo>
                <a:lnTo>
                  <a:pt x="78" y="36"/>
                </a:lnTo>
                <a:lnTo>
                  <a:pt x="109" y="51"/>
                </a:lnTo>
                <a:lnTo>
                  <a:pt x="147" y="69"/>
                </a:lnTo>
                <a:lnTo>
                  <a:pt x="189" y="88"/>
                </a:lnTo>
                <a:lnTo>
                  <a:pt x="233" y="109"/>
                </a:lnTo>
                <a:lnTo>
                  <a:pt x="283" y="132"/>
                </a:lnTo>
                <a:lnTo>
                  <a:pt x="336" y="158"/>
                </a:lnTo>
                <a:lnTo>
                  <a:pt x="393" y="184"/>
                </a:lnTo>
                <a:lnTo>
                  <a:pt x="452" y="211"/>
                </a:lnTo>
                <a:lnTo>
                  <a:pt x="513" y="239"/>
                </a:lnTo>
                <a:lnTo>
                  <a:pt x="576" y="269"/>
                </a:lnTo>
                <a:lnTo>
                  <a:pt x="642" y="300"/>
                </a:lnTo>
                <a:lnTo>
                  <a:pt x="710" y="329"/>
                </a:lnTo>
                <a:lnTo>
                  <a:pt x="779" y="360"/>
                </a:lnTo>
                <a:lnTo>
                  <a:pt x="848" y="393"/>
                </a:lnTo>
                <a:lnTo>
                  <a:pt x="918" y="424"/>
                </a:lnTo>
                <a:lnTo>
                  <a:pt x="989" y="455"/>
                </a:lnTo>
                <a:lnTo>
                  <a:pt x="1060" y="486"/>
                </a:lnTo>
                <a:lnTo>
                  <a:pt x="1130" y="517"/>
                </a:lnTo>
                <a:lnTo>
                  <a:pt x="1199" y="548"/>
                </a:lnTo>
                <a:lnTo>
                  <a:pt x="1268" y="576"/>
                </a:lnTo>
                <a:lnTo>
                  <a:pt x="1335" y="606"/>
                </a:lnTo>
                <a:lnTo>
                  <a:pt x="1400" y="633"/>
                </a:lnTo>
                <a:lnTo>
                  <a:pt x="1465" y="659"/>
                </a:lnTo>
                <a:lnTo>
                  <a:pt x="1526" y="684"/>
                </a:lnTo>
                <a:lnTo>
                  <a:pt x="1585" y="707"/>
                </a:lnTo>
                <a:lnTo>
                  <a:pt x="1640" y="729"/>
                </a:lnTo>
                <a:lnTo>
                  <a:pt x="1693" y="749"/>
                </a:lnTo>
                <a:lnTo>
                  <a:pt x="1743" y="767"/>
                </a:lnTo>
                <a:lnTo>
                  <a:pt x="1787" y="783"/>
                </a:lnTo>
                <a:lnTo>
                  <a:pt x="1829" y="795"/>
                </a:lnTo>
                <a:lnTo>
                  <a:pt x="1866" y="806"/>
                </a:lnTo>
                <a:lnTo>
                  <a:pt x="1897" y="814"/>
                </a:lnTo>
              </a:path>
            </a:pathLst>
          </a:custGeom>
          <a:noFill/>
          <a:ln w="41275">
            <a:solidFill>
              <a:srgbClr val="88FCC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29" name="Freeform 45"/>
          <p:cNvSpPr>
            <a:spLocks/>
          </p:cNvSpPr>
          <p:nvPr/>
        </p:nvSpPr>
        <p:spPr bwMode="auto">
          <a:xfrm>
            <a:off x="6492876" y="3660776"/>
            <a:ext cx="949325" cy="339725"/>
          </a:xfrm>
          <a:custGeom>
            <a:avLst/>
            <a:gdLst>
              <a:gd name="T0" fmla="*/ 0 w 2017"/>
              <a:gd name="T1" fmla="*/ 0 h 640"/>
              <a:gd name="T2" fmla="*/ 2147483647 w 2017"/>
              <a:gd name="T3" fmla="*/ 2147483647 h 640"/>
              <a:gd name="T4" fmla="*/ 2147483647 w 2017"/>
              <a:gd name="T5" fmla="*/ 2147483647 h 640"/>
              <a:gd name="T6" fmla="*/ 2147483647 w 2017"/>
              <a:gd name="T7" fmla="*/ 2147483647 h 640"/>
              <a:gd name="T8" fmla="*/ 2147483647 w 2017"/>
              <a:gd name="T9" fmla="*/ 2147483647 h 640"/>
              <a:gd name="T10" fmla="*/ 2147483647 w 2017"/>
              <a:gd name="T11" fmla="*/ 2147483647 h 640"/>
              <a:gd name="T12" fmla="*/ 2147483647 w 2017"/>
              <a:gd name="T13" fmla="*/ 2147483647 h 640"/>
              <a:gd name="T14" fmla="*/ 2147483647 w 2017"/>
              <a:gd name="T15" fmla="*/ 2147483647 h 640"/>
              <a:gd name="T16" fmla="*/ 2147483647 w 2017"/>
              <a:gd name="T17" fmla="*/ 2147483647 h 640"/>
              <a:gd name="T18" fmla="*/ 2147483647 w 2017"/>
              <a:gd name="T19" fmla="*/ 2147483647 h 640"/>
              <a:gd name="T20" fmla="*/ 2147483647 w 2017"/>
              <a:gd name="T21" fmla="*/ 2147483647 h 640"/>
              <a:gd name="T22" fmla="*/ 2147483647 w 2017"/>
              <a:gd name="T23" fmla="*/ 2147483647 h 640"/>
              <a:gd name="T24" fmla="*/ 2147483647 w 2017"/>
              <a:gd name="T25" fmla="*/ 2147483647 h 640"/>
              <a:gd name="T26" fmla="*/ 2147483647 w 2017"/>
              <a:gd name="T27" fmla="*/ 2147483647 h 640"/>
              <a:gd name="T28" fmla="*/ 2147483647 w 2017"/>
              <a:gd name="T29" fmla="*/ 2147483647 h 640"/>
              <a:gd name="T30" fmla="*/ 2147483647 w 2017"/>
              <a:gd name="T31" fmla="*/ 2147483647 h 640"/>
              <a:gd name="T32" fmla="*/ 2147483647 w 2017"/>
              <a:gd name="T33" fmla="*/ 2147483647 h 640"/>
              <a:gd name="T34" fmla="*/ 2147483647 w 2017"/>
              <a:gd name="T35" fmla="*/ 2147483647 h 640"/>
              <a:gd name="T36" fmla="*/ 2147483647 w 2017"/>
              <a:gd name="T37" fmla="*/ 2147483647 h 640"/>
              <a:gd name="T38" fmla="*/ 2147483647 w 2017"/>
              <a:gd name="T39" fmla="*/ 2147483647 h 640"/>
              <a:gd name="T40" fmla="*/ 2147483647 w 2017"/>
              <a:gd name="T41" fmla="*/ 2147483647 h 640"/>
              <a:gd name="T42" fmla="*/ 2147483647 w 2017"/>
              <a:gd name="T43" fmla="*/ 2147483647 h 640"/>
              <a:gd name="T44" fmla="*/ 2147483647 w 2017"/>
              <a:gd name="T45" fmla="*/ 2147483647 h 640"/>
              <a:gd name="T46" fmla="*/ 2147483647 w 2017"/>
              <a:gd name="T47" fmla="*/ 2147483647 h 640"/>
              <a:gd name="T48" fmla="*/ 2147483647 w 2017"/>
              <a:gd name="T49" fmla="*/ 2147483647 h 640"/>
              <a:gd name="T50" fmla="*/ 2147483647 w 2017"/>
              <a:gd name="T51" fmla="*/ 2147483647 h 640"/>
              <a:gd name="T52" fmla="*/ 2147483647 w 2017"/>
              <a:gd name="T53" fmla="*/ 2147483647 h 640"/>
              <a:gd name="T54" fmla="*/ 2147483647 w 2017"/>
              <a:gd name="T55" fmla="*/ 2147483647 h 640"/>
              <a:gd name="T56" fmla="*/ 2147483647 w 2017"/>
              <a:gd name="T57" fmla="*/ 2147483647 h 640"/>
              <a:gd name="T58" fmla="*/ 2147483647 w 2017"/>
              <a:gd name="T59" fmla="*/ 2147483647 h 640"/>
              <a:gd name="T60" fmla="*/ 2147483647 w 2017"/>
              <a:gd name="T61" fmla="*/ 2147483647 h 640"/>
              <a:gd name="T62" fmla="*/ 2147483647 w 2017"/>
              <a:gd name="T63" fmla="*/ 2147483647 h 640"/>
              <a:gd name="T64" fmla="*/ 2147483647 w 2017"/>
              <a:gd name="T65" fmla="*/ 2147483647 h 640"/>
              <a:gd name="T66" fmla="*/ 2147483647 w 2017"/>
              <a:gd name="T67" fmla="*/ 2147483647 h 640"/>
              <a:gd name="T68" fmla="*/ 2147483647 w 2017"/>
              <a:gd name="T69" fmla="*/ 2147483647 h 640"/>
              <a:gd name="T70" fmla="*/ 2147483647 w 2017"/>
              <a:gd name="T71" fmla="*/ 2147483647 h 640"/>
              <a:gd name="T72" fmla="*/ 2147483647 w 2017"/>
              <a:gd name="T73" fmla="*/ 2147483647 h 640"/>
              <a:gd name="T74" fmla="*/ 2147483647 w 2017"/>
              <a:gd name="T75" fmla="*/ 2147483647 h 640"/>
              <a:gd name="T76" fmla="*/ 2147483647 w 2017"/>
              <a:gd name="T77" fmla="*/ 2147483647 h 6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17"/>
              <a:gd name="T118" fmla="*/ 0 h 640"/>
              <a:gd name="T119" fmla="*/ 2017 w 2017"/>
              <a:gd name="T120" fmla="*/ 640 h 6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17" h="640">
                <a:moveTo>
                  <a:pt x="0" y="0"/>
                </a:moveTo>
                <a:lnTo>
                  <a:pt x="4" y="1"/>
                </a:lnTo>
                <a:lnTo>
                  <a:pt x="15" y="5"/>
                </a:lnTo>
                <a:lnTo>
                  <a:pt x="32" y="11"/>
                </a:lnTo>
                <a:lnTo>
                  <a:pt x="57" y="20"/>
                </a:lnTo>
                <a:lnTo>
                  <a:pt x="86" y="30"/>
                </a:lnTo>
                <a:lnTo>
                  <a:pt x="123" y="43"/>
                </a:lnTo>
                <a:lnTo>
                  <a:pt x="163" y="57"/>
                </a:lnTo>
                <a:lnTo>
                  <a:pt x="209" y="73"/>
                </a:lnTo>
                <a:lnTo>
                  <a:pt x="260" y="90"/>
                </a:lnTo>
                <a:lnTo>
                  <a:pt x="314" y="109"/>
                </a:lnTo>
                <a:lnTo>
                  <a:pt x="374" y="130"/>
                </a:lnTo>
                <a:lnTo>
                  <a:pt x="436" y="151"/>
                </a:lnTo>
                <a:lnTo>
                  <a:pt x="501" y="173"/>
                </a:lnTo>
                <a:lnTo>
                  <a:pt x="568" y="196"/>
                </a:lnTo>
                <a:lnTo>
                  <a:pt x="639" y="220"/>
                </a:lnTo>
                <a:lnTo>
                  <a:pt x="710" y="244"/>
                </a:lnTo>
                <a:lnTo>
                  <a:pt x="784" y="269"/>
                </a:lnTo>
                <a:lnTo>
                  <a:pt x="859" y="294"/>
                </a:lnTo>
                <a:lnTo>
                  <a:pt x="934" y="319"/>
                </a:lnTo>
                <a:lnTo>
                  <a:pt x="1010" y="344"/>
                </a:lnTo>
                <a:lnTo>
                  <a:pt x="1085" y="370"/>
                </a:lnTo>
                <a:lnTo>
                  <a:pt x="1161" y="394"/>
                </a:lnTo>
                <a:lnTo>
                  <a:pt x="1235" y="419"/>
                </a:lnTo>
                <a:lnTo>
                  <a:pt x="1310" y="443"/>
                </a:lnTo>
                <a:lnTo>
                  <a:pt x="1381" y="466"/>
                </a:lnTo>
                <a:lnTo>
                  <a:pt x="1453" y="489"/>
                </a:lnTo>
                <a:lnTo>
                  <a:pt x="1520" y="509"/>
                </a:lnTo>
                <a:lnTo>
                  <a:pt x="1586" y="529"/>
                </a:lnTo>
                <a:lnTo>
                  <a:pt x="1649" y="550"/>
                </a:lnTo>
                <a:lnTo>
                  <a:pt x="1708" y="567"/>
                </a:lnTo>
                <a:lnTo>
                  <a:pt x="1763" y="582"/>
                </a:lnTo>
                <a:lnTo>
                  <a:pt x="1815" y="597"/>
                </a:lnTo>
                <a:lnTo>
                  <a:pt x="1862" y="609"/>
                </a:lnTo>
                <a:lnTo>
                  <a:pt x="1905" y="620"/>
                </a:lnTo>
                <a:lnTo>
                  <a:pt x="1942" y="628"/>
                </a:lnTo>
                <a:lnTo>
                  <a:pt x="1973" y="635"/>
                </a:lnTo>
                <a:lnTo>
                  <a:pt x="1998" y="639"/>
                </a:lnTo>
                <a:lnTo>
                  <a:pt x="2017" y="640"/>
                </a:lnTo>
              </a:path>
            </a:pathLst>
          </a:custGeom>
          <a:noFill/>
          <a:ln w="41275">
            <a:solidFill>
              <a:srgbClr val="88FCC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30" name="Freeform 46"/>
          <p:cNvSpPr>
            <a:spLocks/>
          </p:cNvSpPr>
          <p:nvPr/>
        </p:nvSpPr>
        <p:spPr bwMode="auto">
          <a:xfrm>
            <a:off x="7442200" y="4000500"/>
            <a:ext cx="1117600" cy="241300"/>
          </a:xfrm>
          <a:custGeom>
            <a:avLst/>
            <a:gdLst>
              <a:gd name="T0" fmla="*/ 0 w 2378"/>
              <a:gd name="T1" fmla="*/ 0 h 458"/>
              <a:gd name="T2" fmla="*/ 2147483647 w 2378"/>
              <a:gd name="T3" fmla="*/ 0 h 458"/>
              <a:gd name="T4" fmla="*/ 2147483647 w 2378"/>
              <a:gd name="T5" fmla="*/ 2147483647 h 458"/>
              <a:gd name="T6" fmla="*/ 2147483647 w 2378"/>
              <a:gd name="T7" fmla="*/ 2147483647 h 458"/>
              <a:gd name="T8" fmla="*/ 2147483647 w 2378"/>
              <a:gd name="T9" fmla="*/ 2147483647 h 458"/>
              <a:gd name="T10" fmla="*/ 2147483647 w 2378"/>
              <a:gd name="T11" fmla="*/ 2147483647 h 458"/>
              <a:gd name="T12" fmla="*/ 2147483647 w 2378"/>
              <a:gd name="T13" fmla="*/ 2147483647 h 458"/>
              <a:gd name="T14" fmla="*/ 2147483647 w 2378"/>
              <a:gd name="T15" fmla="*/ 2147483647 h 458"/>
              <a:gd name="T16" fmla="*/ 2147483647 w 2378"/>
              <a:gd name="T17" fmla="*/ 2147483647 h 458"/>
              <a:gd name="T18" fmla="*/ 2147483647 w 2378"/>
              <a:gd name="T19" fmla="*/ 2147483647 h 458"/>
              <a:gd name="T20" fmla="*/ 2147483647 w 2378"/>
              <a:gd name="T21" fmla="*/ 2147483647 h 458"/>
              <a:gd name="T22" fmla="*/ 2147483647 w 2378"/>
              <a:gd name="T23" fmla="*/ 2147483647 h 458"/>
              <a:gd name="T24" fmla="*/ 2147483647 w 2378"/>
              <a:gd name="T25" fmla="*/ 2147483647 h 458"/>
              <a:gd name="T26" fmla="*/ 2147483647 w 2378"/>
              <a:gd name="T27" fmla="*/ 2147483647 h 458"/>
              <a:gd name="T28" fmla="*/ 2147483647 w 2378"/>
              <a:gd name="T29" fmla="*/ 2147483647 h 458"/>
              <a:gd name="T30" fmla="*/ 2147483647 w 2378"/>
              <a:gd name="T31" fmla="*/ 2147483647 h 458"/>
              <a:gd name="T32" fmla="*/ 2147483647 w 2378"/>
              <a:gd name="T33" fmla="*/ 2147483647 h 458"/>
              <a:gd name="T34" fmla="*/ 2147483647 w 2378"/>
              <a:gd name="T35" fmla="*/ 2147483647 h 458"/>
              <a:gd name="T36" fmla="*/ 2147483647 w 2378"/>
              <a:gd name="T37" fmla="*/ 2147483647 h 458"/>
              <a:gd name="T38" fmla="*/ 2147483647 w 2378"/>
              <a:gd name="T39" fmla="*/ 2147483647 h 458"/>
              <a:gd name="T40" fmla="*/ 2147483647 w 2378"/>
              <a:gd name="T41" fmla="*/ 2147483647 h 458"/>
              <a:gd name="T42" fmla="*/ 2147483647 w 2378"/>
              <a:gd name="T43" fmla="*/ 2147483647 h 458"/>
              <a:gd name="T44" fmla="*/ 2147483647 w 2378"/>
              <a:gd name="T45" fmla="*/ 2147483647 h 458"/>
              <a:gd name="T46" fmla="*/ 2147483647 w 2378"/>
              <a:gd name="T47" fmla="*/ 2147483647 h 458"/>
              <a:gd name="T48" fmla="*/ 2147483647 w 2378"/>
              <a:gd name="T49" fmla="*/ 2147483647 h 458"/>
              <a:gd name="T50" fmla="*/ 2147483647 w 2378"/>
              <a:gd name="T51" fmla="*/ 2147483647 h 458"/>
              <a:gd name="T52" fmla="*/ 2147483647 w 2378"/>
              <a:gd name="T53" fmla="*/ 2147483647 h 458"/>
              <a:gd name="T54" fmla="*/ 2147483647 w 2378"/>
              <a:gd name="T55" fmla="*/ 2147483647 h 458"/>
              <a:gd name="T56" fmla="*/ 2147483647 w 2378"/>
              <a:gd name="T57" fmla="*/ 2147483647 h 458"/>
              <a:gd name="T58" fmla="*/ 2147483647 w 2378"/>
              <a:gd name="T59" fmla="*/ 2147483647 h 458"/>
              <a:gd name="T60" fmla="*/ 2147483647 w 2378"/>
              <a:gd name="T61" fmla="*/ 2147483647 h 458"/>
              <a:gd name="T62" fmla="*/ 2147483647 w 2378"/>
              <a:gd name="T63" fmla="*/ 2147483647 h 458"/>
              <a:gd name="T64" fmla="*/ 2147483647 w 2378"/>
              <a:gd name="T65" fmla="*/ 2147483647 h 458"/>
              <a:gd name="T66" fmla="*/ 2147483647 w 2378"/>
              <a:gd name="T67" fmla="*/ 2147483647 h 458"/>
              <a:gd name="T68" fmla="*/ 2147483647 w 2378"/>
              <a:gd name="T69" fmla="*/ 2147483647 h 458"/>
              <a:gd name="T70" fmla="*/ 2147483647 w 2378"/>
              <a:gd name="T71" fmla="*/ 2147483647 h 458"/>
              <a:gd name="T72" fmla="*/ 2147483647 w 2378"/>
              <a:gd name="T73" fmla="*/ 2147483647 h 458"/>
              <a:gd name="T74" fmla="*/ 2147483647 w 2378"/>
              <a:gd name="T75" fmla="*/ 2147483647 h 458"/>
              <a:gd name="T76" fmla="*/ 2147483647 w 2378"/>
              <a:gd name="T77" fmla="*/ 2147483647 h 458"/>
              <a:gd name="T78" fmla="*/ 2147483647 w 2378"/>
              <a:gd name="T79" fmla="*/ 2147483647 h 458"/>
              <a:gd name="T80" fmla="*/ 2147483647 w 2378"/>
              <a:gd name="T81" fmla="*/ 2147483647 h 458"/>
              <a:gd name="T82" fmla="*/ 2147483647 w 2378"/>
              <a:gd name="T83" fmla="*/ 2147483647 h 458"/>
              <a:gd name="T84" fmla="*/ 2147483647 w 2378"/>
              <a:gd name="T85" fmla="*/ 2147483647 h 458"/>
              <a:gd name="T86" fmla="*/ 2147483647 w 2378"/>
              <a:gd name="T87" fmla="*/ 2147483647 h 458"/>
              <a:gd name="T88" fmla="*/ 2147483647 w 2378"/>
              <a:gd name="T89" fmla="*/ 2147483647 h 4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78"/>
              <a:gd name="T136" fmla="*/ 0 h 458"/>
              <a:gd name="T137" fmla="*/ 2378 w 2378"/>
              <a:gd name="T138" fmla="*/ 458 h 4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78" h="458">
                <a:moveTo>
                  <a:pt x="0" y="0"/>
                </a:moveTo>
                <a:lnTo>
                  <a:pt x="4" y="0"/>
                </a:lnTo>
                <a:lnTo>
                  <a:pt x="14" y="3"/>
                </a:lnTo>
                <a:lnTo>
                  <a:pt x="30" y="7"/>
                </a:lnTo>
                <a:lnTo>
                  <a:pt x="53" y="12"/>
                </a:lnTo>
                <a:lnTo>
                  <a:pt x="80" y="18"/>
                </a:lnTo>
                <a:lnTo>
                  <a:pt x="114" y="26"/>
                </a:lnTo>
                <a:lnTo>
                  <a:pt x="151" y="34"/>
                </a:lnTo>
                <a:lnTo>
                  <a:pt x="195" y="43"/>
                </a:lnTo>
                <a:lnTo>
                  <a:pt x="242" y="54"/>
                </a:lnTo>
                <a:lnTo>
                  <a:pt x="295" y="66"/>
                </a:lnTo>
                <a:lnTo>
                  <a:pt x="350" y="78"/>
                </a:lnTo>
                <a:lnTo>
                  <a:pt x="409" y="92"/>
                </a:lnTo>
                <a:lnTo>
                  <a:pt x="471" y="105"/>
                </a:lnTo>
                <a:lnTo>
                  <a:pt x="536" y="119"/>
                </a:lnTo>
                <a:lnTo>
                  <a:pt x="604" y="135"/>
                </a:lnTo>
                <a:lnTo>
                  <a:pt x="675" y="150"/>
                </a:lnTo>
                <a:lnTo>
                  <a:pt x="747" y="166"/>
                </a:lnTo>
                <a:lnTo>
                  <a:pt x="821" y="181"/>
                </a:lnTo>
                <a:lnTo>
                  <a:pt x="897" y="197"/>
                </a:lnTo>
                <a:lnTo>
                  <a:pt x="974" y="213"/>
                </a:lnTo>
                <a:lnTo>
                  <a:pt x="1051" y="231"/>
                </a:lnTo>
                <a:lnTo>
                  <a:pt x="1129" y="247"/>
                </a:lnTo>
                <a:lnTo>
                  <a:pt x="1207" y="263"/>
                </a:lnTo>
                <a:lnTo>
                  <a:pt x="1286" y="279"/>
                </a:lnTo>
                <a:lnTo>
                  <a:pt x="1364" y="296"/>
                </a:lnTo>
                <a:lnTo>
                  <a:pt x="1442" y="311"/>
                </a:lnTo>
                <a:lnTo>
                  <a:pt x="1518" y="327"/>
                </a:lnTo>
                <a:lnTo>
                  <a:pt x="1593" y="342"/>
                </a:lnTo>
                <a:lnTo>
                  <a:pt x="1666" y="355"/>
                </a:lnTo>
                <a:lnTo>
                  <a:pt x="1738" y="369"/>
                </a:lnTo>
                <a:lnTo>
                  <a:pt x="1808" y="382"/>
                </a:lnTo>
                <a:lnTo>
                  <a:pt x="1876" y="394"/>
                </a:lnTo>
                <a:lnTo>
                  <a:pt x="1939" y="405"/>
                </a:lnTo>
                <a:lnTo>
                  <a:pt x="2001" y="416"/>
                </a:lnTo>
                <a:lnTo>
                  <a:pt x="2058" y="425"/>
                </a:lnTo>
                <a:lnTo>
                  <a:pt x="2113" y="433"/>
                </a:lnTo>
                <a:lnTo>
                  <a:pt x="2163" y="441"/>
                </a:lnTo>
                <a:lnTo>
                  <a:pt x="2209" y="447"/>
                </a:lnTo>
                <a:lnTo>
                  <a:pt x="2251" y="452"/>
                </a:lnTo>
                <a:lnTo>
                  <a:pt x="2288" y="455"/>
                </a:lnTo>
                <a:lnTo>
                  <a:pt x="2319" y="458"/>
                </a:lnTo>
                <a:lnTo>
                  <a:pt x="2344" y="458"/>
                </a:lnTo>
                <a:lnTo>
                  <a:pt x="2364" y="456"/>
                </a:lnTo>
                <a:lnTo>
                  <a:pt x="2378" y="454"/>
                </a:lnTo>
              </a:path>
            </a:pathLst>
          </a:custGeom>
          <a:noFill/>
          <a:ln w="41275">
            <a:solidFill>
              <a:srgbClr val="88FCC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31" name="Freeform 47"/>
          <p:cNvSpPr>
            <a:spLocks/>
          </p:cNvSpPr>
          <p:nvPr/>
        </p:nvSpPr>
        <p:spPr bwMode="auto">
          <a:xfrm>
            <a:off x="5632450" y="3081338"/>
            <a:ext cx="1157288" cy="538162"/>
          </a:xfrm>
          <a:custGeom>
            <a:avLst/>
            <a:gdLst>
              <a:gd name="T0" fmla="*/ 0 w 2458"/>
              <a:gd name="T1" fmla="*/ 0 h 1015"/>
              <a:gd name="T2" fmla="*/ 2147483647 w 2458"/>
              <a:gd name="T3" fmla="*/ 2147483647 h 1015"/>
              <a:gd name="T4" fmla="*/ 2147483647 w 2458"/>
              <a:gd name="T5" fmla="*/ 2147483647 h 1015"/>
              <a:gd name="T6" fmla="*/ 2147483647 w 2458"/>
              <a:gd name="T7" fmla="*/ 2147483647 h 1015"/>
              <a:gd name="T8" fmla="*/ 2147483647 w 2458"/>
              <a:gd name="T9" fmla="*/ 2147483647 h 1015"/>
              <a:gd name="T10" fmla="*/ 2147483647 w 2458"/>
              <a:gd name="T11" fmla="*/ 2147483647 h 1015"/>
              <a:gd name="T12" fmla="*/ 2147483647 w 2458"/>
              <a:gd name="T13" fmla="*/ 2147483647 h 1015"/>
              <a:gd name="T14" fmla="*/ 2147483647 w 2458"/>
              <a:gd name="T15" fmla="*/ 2147483647 h 1015"/>
              <a:gd name="T16" fmla="*/ 2147483647 w 2458"/>
              <a:gd name="T17" fmla="*/ 2147483647 h 1015"/>
              <a:gd name="T18" fmla="*/ 2147483647 w 2458"/>
              <a:gd name="T19" fmla="*/ 2147483647 h 1015"/>
              <a:gd name="T20" fmla="*/ 2147483647 w 2458"/>
              <a:gd name="T21" fmla="*/ 2147483647 h 1015"/>
              <a:gd name="T22" fmla="*/ 2147483647 w 2458"/>
              <a:gd name="T23" fmla="*/ 2147483647 h 1015"/>
              <a:gd name="T24" fmla="*/ 2147483647 w 2458"/>
              <a:gd name="T25" fmla="*/ 2147483647 h 1015"/>
              <a:gd name="T26" fmla="*/ 2147483647 w 2458"/>
              <a:gd name="T27" fmla="*/ 2147483647 h 1015"/>
              <a:gd name="T28" fmla="*/ 2147483647 w 2458"/>
              <a:gd name="T29" fmla="*/ 2147483647 h 1015"/>
              <a:gd name="T30" fmla="*/ 2147483647 w 2458"/>
              <a:gd name="T31" fmla="*/ 2147483647 h 1015"/>
              <a:gd name="T32" fmla="*/ 2147483647 w 2458"/>
              <a:gd name="T33" fmla="*/ 2147483647 h 1015"/>
              <a:gd name="T34" fmla="*/ 2147483647 w 2458"/>
              <a:gd name="T35" fmla="*/ 2147483647 h 1015"/>
              <a:gd name="T36" fmla="*/ 2147483647 w 2458"/>
              <a:gd name="T37" fmla="*/ 2147483647 h 1015"/>
              <a:gd name="T38" fmla="*/ 2147483647 w 2458"/>
              <a:gd name="T39" fmla="*/ 2147483647 h 1015"/>
              <a:gd name="T40" fmla="*/ 2147483647 w 2458"/>
              <a:gd name="T41" fmla="*/ 2147483647 h 1015"/>
              <a:gd name="T42" fmla="*/ 2147483647 w 2458"/>
              <a:gd name="T43" fmla="*/ 2147483647 h 1015"/>
              <a:gd name="T44" fmla="*/ 2147483647 w 2458"/>
              <a:gd name="T45" fmla="*/ 2147483647 h 1015"/>
              <a:gd name="T46" fmla="*/ 2147483647 w 2458"/>
              <a:gd name="T47" fmla="*/ 2147483647 h 1015"/>
              <a:gd name="T48" fmla="*/ 2147483647 w 2458"/>
              <a:gd name="T49" fmla="*/ 2147483647 h 1015"/>
              <a:gd name="T50" fmla="*/ 2147483647 w 2458"/>
              <a:gd name="T51" fmla="*/ 2147483647 h 1015"/>
              <a:gd name="T52" fmla="*/ 2147483647 w 2458"/>
              <a:gd name="T53" fmla="*/ 2147483647 h 1015"/>
              <a:gd name="T54" fmla="*/ 2147483647 w 2458"/>
              <a:gd name="T55" fmla="*/ 2147483647 h 1015"/>
              <a:gd name="T56" fmla="*/ 2147483647 w 2458"/>
              <a:gd name="T57" fmla="*/ 2147483647 h 1015"/>
              <a:gd name="T58" fmla="*/ 2147483647 w 2458"/>
              <a:gd name="T59" fmla="*/ 2147483647 h 1015"/>
              <a:gd name="T60" fmla="*/ 2147483647 w 2458"/>
              <a:gd name="T61" fmla="*/ 2147483647 h 1015"/>
              <a:gd name="T62" fmla="*/ 2147483647 w 2458"/>
              <a:gd name="T63" fmla="*/ 2147483647 h 1015"/>
              <a:gd name="T64" fmla="*/ 2147483647 w 2458"/>
              <a:gd name="T65" fmla="*/ 2147483647 h 1015"/>
              <a:gd name="T66" fmla="*/ 2147483647 w 2458"/>
              <a:gd name="T67" fmla="*/ 2147483647 h 1015"/>
              <a:gd name="T68" fmla="*/ 2147483647 w 2458"/>
              <a:gd name="T69" fmla="*/ 2147483647 h 1015"/>
              <a:gd name="T70" fmla="*/ 2147483647 w 2458"/>
              <a:gd name="T71" fmla="*/ 2147483647 h 1015"/>
              <a:gd name="T72" fmla="*/ 2147483647 w 2458"/>
              <a:gd name="T73" fmla="*/ 2147483647 h 1015"/>
              <a:gd name="T74" fmla="*/ 2147483647 w 2458"/>
              <a:gd name="T75" fmla="*/ 2147483647 h 1015"/>
              <a:gd name="T76" fmla="*/ 2147483647 w 2458"/>
              <a:gd name="T77" fmla="*/ 2147483647 h 1015"/>
              <a:gd name="T78" fmla="*/ 2147483647 w 2458"/>
              <a:gd name="T79" fmla="*/ 2147483647 h 1015"/>
              <a:gd name="T80" fmla="*/ 2147483647 w 2458"/>
              <a:gd name="T81" fmla="*/ 2147483647 h 1015"/>
              <a:gd name="T82" fmla="*/ 2147483647 w 2458"/>
              <a:gd name="T83" fmla="*/ 2147483647 h 1015"/>
              <a:gd name="T84" fmla="*/ 2147483647 w 2458"/>
              <a:gd name="T85" fmla="*/ 2147483647 h 1015"/>
              <a:gd name="T86" fmla="*/ 2147483647 w 2458"/>
              <a:gd name="T87" fmla="*/ 2147483647 h 1015"/>
              <a:gd name="T88" fmla="*/ 2147483647 w 2458"/>
              <a:gd name="T89" fmla="*/ 2147483647 h 1015"/>
              <a:gd name="T90" fmla="*/ 2147483647 w 2458"/>
              <a:gd name="T91" fmla="*/ 2147483647 h 1015"/>
              <a:gd name="T92" fmla="*/ 2147483647 w 2458"/>
              <a:gd name="T93" fmla="*/ 2147483647 h 1015"/>
              <a:gd name="T94" fmla="*/ 2147483647 w 2458"/>
              <a:gd name="T95" fmla="*/ 2147483647 h 1015"/>
              <a:gd name="T96" fmla="*/ 2147483647 w 2458"/>
              <a:gd name="T97" fmla="*/ 2147483647 h 10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58"/>
              <a:gd name="T148" fmla="*/ 0 h 1015"/>
              <a:gd name="T149" fmla="*/ 2458 w 2458"/>
              <a:gd name="T150" fmla="*/ 1015 h 10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58" h="1015">
                <a:moveTo>
                  <a:pt x="0" y="0"/>
                </a:moveTo>
                <a:lnTo>
                  <a:pt x="2" y="1"/>
                </a:lnTo>
                <a:lnTo>
                  <a:pt x="7" y="4"/>
                </a:lnTo>
                <a:lnTo>
                  <a:pt x="16" y="8"/>
                </a:lnTo>
                <a:lnTo>
                  <a:pt x="29" y="16"/>
                </a:lnTo>
                <a:lnTo>
                  <a:pt x="43" y="24"/>
                </a:lnTo>
                <a:lnTo>
                  <a:pt x="62" y="35"/>
                </a:lnTo>
                <a:lnTo>
                  <a:pt x="84" y="46"/>
                </a:lnTo>
                <a:lnTo>
                  <a:pt x="108" y="59"/>
                </a:lnTo>
                <a:lnTo>
                  <a:pt x="137" y="76"/>
                </a:lnTo>
                <a:lnTo>
                  <a:pt x="166" y="92"/>
                </a:lnTo>
                <a:lnTo>
                  <a:pt x="200" y="109"/>
                </a:lnTo>
                <a:lnTo>
                  <a:pt x="235" y="128"/>
                </a:lnTo>
                <a:lnTo>
                  <a:pt x="274" y="149"/>
                </a:lnTo>
                <a:lnTo>
                  <a:pt x="315" y="170"/>
                </a:lnTo>
                <a:lnTo>
                  <a:pt x="358" y="192"/>
                </a:lnTo>
                <a:lnTo>
                  <a:pt x="403" y="216"/>
                </a:lnTo>
                <a:lnTo>
                  <a:pt x="450" y="239"/>
                </a:lnTo>
                <a:lnTo>
                  <a:pt x="500" y="265"/>
                </a:lnTo>
                <a:lnTo>
                  <a:pt x="551" y="290"/>
                </a:lnTo>
                <a:lnTo>
                  <a:pt x="604" y="316"/>
                </a:lnTo>
                <a:lnTo>
                  <a:pt x="659" y="343"/>
                </a:lnTo>
                <a:lnTo>
                  <a:pt x="716" y="371"/>
                </a:lnTo>
                <a:lnTo>
                  <a:pt x="774" y="398"/>
                </a:lnTo>
                <a:lnTo>
                  <a:pt x="833" y="427"/>
                </a:lnTo>
                <a:lnTo>
                  <a:pt x="894" y="455"/>
                </a:lnTo>
                <a:lnTo>
                  <a:pt x="956" y="485"/>
                </a:lnTo>
                <a:lnTo>
                  <a:pt x="1020" y="513"/>
                </a:lnTo>
                <a:lnTo>
                  <a:pt x="1084" y="541"/>
                </a:lnTo>
                <a:lnTo>
                  <a:pt x="1151" y="571"/>
                </a:lnTo>
                <a:lnTo>
                  <a:pt x="1217" y="600"/>
                </a:lnTo>
                <a:lnTo>
                  <a:pt x="1284" y="628"/>
                </a:lnTo>
                <a:lnTo>
                  <a:pt x="1352" y="656"/>
                </a:lnTo>
                <a:lnTo>
                  <a:pt x="1421" y="685"/>
                </a:lnTo>
                <a:lnTo>
                  <a:pt x="1490" y="713"/>
                </a:lnTo>
                <a:lnTo>
                  <a:pt x="1558" y="740"/>
                </a:lnTo>
                <a:lnTo>
                  <a:pt x="1629" y="766"/>
                </a:lnTo>
                <a:lnTo>
                  <a:pt x="1699" y="793"/>
                </a:lnTo>
                <a:lnTo>
                  <a:pt x="1769" y="817"/>
                </a:lnTo>
                <a:lnTo>
                  <a:pt x="1839" y="841"/>
                </a:lnTo>
                <a:lnTo>
                  <a:pt x="1910" y="866"/>
                </a:lnTo>
                <a:lnTo>
                  <a:pt x="1980" y="888"/>
                </a:lnTo>
                <a:lnTo>
                  <a:pt x="2050" y="910"/>
                </a:lnTo>
                <a:lnTo>
                  <a:pt x="2119" y="930"/>
                </a:lnTo>
                <a:lnTo>
                  <a:pt x="2188" y="951"/>
                </a:lnTo>
                <a:lnTo>
                  <a:pt x="2257" y="968"/>
                </a:lnTo>
                <a:lnTo>
                  <a:pt x="2324" y="986"/>
                </a:lnTo>
                <a:lnTo>
                  <a:pt x="2392" y="1001"/>
                </a:lnTo>
                <a:lnTo>
                  <a:pt x="2458" y="1015"/>
                </a:lnTo>
              </a:path>
            </a:pathLst>
          </a:custGeom>
          <a:noFill/>
          <a:ln w="41275">
            <a:solidFill>
              <a:srgbClr val="88FCC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32" name="Rectangle 48"/>
          <p:cNvSpPr>
            <a:spLocks noChangeArrowheads="1"/>
          </p:cNvSpPr>
          <p:nvPr/>
        </p:nvSpPr>
        <p:spPr bwMode="invGray">
          <a:xfrm>
            <a:off x="8091489" y="3482976"/>
            <a:ext cx="70692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000000"/>
                </a:solidFill>
                <a:cs typeface="Arial" panose="020B0604020202020204" pitchFamily="34" charset="0"/>
              </a:rPr>
              <a:t>Normal</a:t>
            </a:r>
          </a:p>
        </p:txBody>
      </p:sp>
      <p:grpSp>
        <p:nvGrpSpPr>
          <p:cNvPr id="16433" name="Group 49"/>
          <p:cNvGrpSpPr>
            <a:grpSpLocks/>
          </p:cNvGrpSpPr>
          <p:nvPr/>
        </p:nvGrpSpPr>
        <p:grpSpPr bwMode="auto">
          <a:xfrm rot="441569">
            <a:off x="5927726" y="3408363"/>
            <a:ext cx="2232025" cy="431800"/>
            <a:chOff x="3694" y="2137"/>
            <a:chExt cx="405" cy="214"/>
          </a:xfrm>
        </p:grpSpPr>
        <p:sp>
          <p:nvSpPr>
            <p:cNvPr id="16443" name="Freeform 50"/>
            <p:cNvSpPr>
              <a:spLocks/>
            </p:cNvSpPr>
            <p:nvPr/>
          </p:nvSpPr>
          <p:spPr bwMode="invGray">
            <a:xfrm>
              <a:off x="3694" y="2137"/>
              <a:ext cx="102" cy="95"/>
            </a:xfrm>
            <a:custGeom>
              <a:avLst/>
              <a:gdLst>
                <a:gd name="T0" fmla="*/ 0 w 304"/>
                <a:gd name="T1" fmla="*/ 0 h 284"/>
                <a:gd name="T2" fmla="*/ 0 w 304"/>
                <a:gd name="T3" fmla="*/ 0 h 284"/>
                <a:gd name="T4" fmla="*/ 0 w 304"/>
                <a:gd name="T5" fmla="*/ 0 h 284"/>
                <a:gd name="T6" fmla="*/ 0 w 304"/>
                <a:gd name="T7" fmla="*/ 0 h 284"/>
                <a:gd name="T8" fmla="*/ 0 60000 65536"/>
                <a:gd name="T9" fmla="*/ 0 60000 65536"/>
                <a:gd name="T10" fmla="*/ 0 60000 65536"/>
                <a:gd name="T11" fmla="*/ 0 60000 65536"/>
                <a:gd name="T12" fmla="*/ 0 w 304"/>
                <a:gd name="T13" fmla="*/ 0 h 284"/>
                <a:gd name="T14" fmla="*/ 304 w 304"/>
                <a:gd name="T15" fmla="*/ 284 h 284"/>
              </a:gdLst>
              <a:ahLst/>
              <a:cxnLst>
                <a:cxn ang="T8">
                  <a:pos x="T0" y="T1"/>
                </a:cxn>
                <a:cxn ang="T9">
                  <a:pos x="T2" y="T3"/>
                </a:cxn>
                <a:cxn ang="T10">
                  <a:pos x="T4" y="T5"/>
                </a:cxn>
                <a:cxn ang="T11">
                  <a:pos x="T6" y="T7"/>
                </a:cxn>
              </a:cxnLst>
              <a:rect l="T12" t="T13" r="T14" b="T15"/>
              <a:pathLst>
                <a:path w="304" h="284">
                  <a:moveTo>
                    <a:pt x="304" y="43"/>
                  </a:moveTo>
                  <a:lnTo>
                    <a:pt x="0" y="0"/>
                  </a:lnTo>
                  <a:lnTo>
                    <a:pt x="115" y="284"/>
                  </a:lnTo>
                  <a:lnTo>
                    <a:pt x="304" y="43"/>
                  </a:lnTo>
                  <a:close/>
                </a:path>
              </a:pathLst>
            </a:custGeom>
            <a:solidFill>
              <a:schemeClr val="folHlink"/>
            </a:solidFill>
            <a:ln w="9525">
              <a:solidFill>
                <a:schemeClr val="folHlink"/>
              </a:solidFill>
              <a:round/>
              <a:headEnd/>
              <a:tailEnd/>
            </a:ln>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44" name="Freeform 51"/>
            <p:cNvSpPr>
              <a:spLocks/>
            </p:cNvSpPr>
            <p:nvPr/>
          </p:nvSpPr>
          <p:spPr bwMode="invGray">
            <a:xfrm>
              <a:off x="3753" y="2183"/>
              <a:ext cx="346" cy="160"/>
            </a:xfrm>
            <a:custGeom>
              <a:avLst/>
              <a:gdLst>
                <a:gd name="T0" fmla="*/ 0 w 1042"/>
                <a:gd name="T1" fmla="*/ 0 h 482"/>
                <a:gd name="T2" fmla="*/ 0 w 1042"/>
                <a:gd name="T3" fmla="*/ 0 h 482"/>
                <a:gd name="T4" fmla="*/ 0 w 1042"/>
                <a:gd name="T5" fmla="*/ 0 h 482"/>
                <a:gd name="T6" fmla="*/ 0 w 1042"/>
                <a:gd name="T7" fmla="*/ 0 h 482"/>
                <a:gd name="T8" fmla="*/ 0 w 1042"/>
                <a:gd name="T9" fmla="*/ 0 h 482"/>
                <a:gd name="T10" fmla="*/ 0 w 1042"/>
                <a:gd name="T11" fmla="*/ 0 h 482"/>
                <a:gd name="T12" fmla="*/ 0 w 1042"/>
                <a:gd name="T13" fmla="*/ 0 h 482"/>
                <a:gd name="T14" fmla="*/ 0 w 1042"/>
                <a:gd name="T15" fmla="*/ 0 h 482"/>
                <a:gd name="T16" fmla="*/ 0 w 1042"/>
                <a:gd name="T17" fmla="*/ 0 h 482"/>
                <a:gd name="T18" fmla="*/ 0 w 1042"/>
                <a:gd name="T19" fmla="*/ 0 h 482"/>
                <a:gd name="T20" fmla="*/ 0 w 1042"/>
                <a:gd name="T21" fmla="*/ 0 h 482"/>
                <a:gd name="T22" fmla="*/ 0 w 1042"/>
                <a:gd name="T23" fmla="*/ 0 h 482"/>
                <a:gd name="T24" fmla="*/ 0 w 1042"/>
                <a:gd name="T25" fmla="*/ 0 h 482"/>
                <a:gd name="T26" fmla="*/ 0 w 1042"/>
                <a:gd name="T27" fmla="*/ 0 h 482"/>
                <a:gd name="T28" fmla="*/ 0 w 1042"/>
                <a:gd name="T29" fmla="*/ 0 h 482"/>
                <a:gd name="T30" fmla="*/ 0 w 1042"/>
                <a:gd name="T31" fmla="*/ 0 h 482"/>
                <a:gd name="T32" fmla="*/ 0 w 1042"/>
                <a:gd name="T33" fmla="*/ 0 h 482"/>
                <a:gd name="T34" fmla="*/ 0 w 1042"/>
                <a:gd name="T35" fmla="*/ 0 h 482"/>
                <a:gd name="T36" fmla="*/ 0 w 1042"/>
                <a:gd name="T37" fmla="*/ 0 h 482"/>
                <a:gd name="T38" fmla="*/ 0 w 1042"/>
                <a:gd name="T39" fmla="*/ 0 h 482"/>
                <a:gd name="T40" fmla="*/ 0 w 1042"/>
                <a:gd name="T41" fmla="*/ 0 h 4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2"/>
                <a:gd name="T64" fmla="*/ 0 h 482"/>
                <a:gd name="T65" fmla="*/ 1042 w 1042"/>
                <a:gd name="T66" fmla="*/ 482 h 4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2" h="482">
                  <a:moveTo>
                    <a:pt x="0" y="0"/>
                  </a:moveTo>
                  <a:lnTo>
                    <a:pt x="4" y="3"/>
                  </a:lnTo>
                  <a:lnTo>
                    <a:pt x="13" y="9"/>
                  </a:lnTo>
                  <a:lnTo>
                    <a:pt x="28" y="21"/>
                  </a:lnTo>
                  <a:lnTo>
                    <a:pt x="50" y="36"/>
                  </a:lnTo>
                  <a:lnTo>
                    <a:pt x="77" y="55"/>
                  </a:lnTo>
                  <a:lnTo>
                    <a:pt x="109" y="77"/>
                  </a:lnTo>
                  <a:lnTo>
                    <a:pt x="147" y="101"/>
                  </a:lnTo>
                  <a:lnTo>
                    <a:pt x="190" y="127"/>
                  </a:lnTo>
                  <a:lnTo>
                    <a:pt x="239" y="155"/>
                  </a:lnTo>
                  <a:lnTo>
                    <a:pt x="292" y="186"/>
                  </a:lnTo>
                  <a:lnTo>
                    <a:pt x="348" y="217"/>
                  </a:lnTo>
                  <a:lnTo>
                    <a:pt x="410" y="248"/>
                  </a:lnTo>
                  <a:lnTo>
                    <a:pt x="477" y="281"/>
                  </a:lnTo>
                  <a:lnTo>
                    <a:pt x="547" y="313"/>
                  </a:lnTo>
                  <a:lnTo>
                    <a:pt x="621" y="344"/>
                  </a:lnTo>
                  <a:lnTo>
                    <a:pt x="698" y="375"/>
                  </a:lnTo>
                  <a:lnTo>
                    <a:pt x="779" y="404"/>
                  </a:lnTo>
                  <a:lnTo>
                    <a:pt x="864" y="432"/>
                  </a:lnTo>
                  <a:lnTo>
                    <a:pt x="952" y="458"/>
                  </a:lnTo>
                  <a:lnTo>
                    <a:pt x="1042" y="482"/>
                  </a:lnTo>
                </a:path>
              </a:pathLst>
            </a:custGeom>
            <a:solidFill>
              <a:schemeClr val="folHlink"/>
            </a:solidFill>
            <a:ln w="41275">
              <a:solidFill>
                <a:schemeClr val="folHlink"/>
              </a:solidFill>
              <a:prstDash val="solid"/>
              <a:round/>
              <a:headEnd/>
              <a:tailEnd/>
            </a:ln>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45" name="Freeform 52"/>
            <p:cNvSpPr>
              <a:spLocks/>
            </p:cNvSpPr>
            <p:nvPr/>
          </p:nvSpPr>
          <p:spPr bwMode="invGray">
            <a:xfrm>
              <a:off x="3899" y="2260"/>
              <a:ext cx="102" cy="91"/>
            </a:xfrm>
            <a:custGeom>
              <a:avLst/>
              <a:gdLst>
                <a:gd name="T0" fmla="*/ 0 w 306"/>
                <a:gd name="T1" fmla="*/ 0 h 275"/>
                <a:gd name="T2" fmla="*/ 0 w 306"/>
                <a:gd name="T3" fmla="*/ 0 h 275"/>
                <a:gd name="T4" fmla="*/ 0 w 306"/>
                <a:gd name="T5" fmla="*/ 0 h 275"/>
                <a:gd name="T6" fmla="*/ 0 w 306"/>
                <a:gd name="T7" fmla="*/ 0 h 275"/>
                <a:gd name="T8" fmla="*/ 0 60000 65536"/>
                <a:gd name="T9" fmla="*/ 0 60000 65536"/>
                <a:gd name="T10" fmla="*/ 0 60000 65536"/>
                <a:gd name="T11" fmla="*/ 0 60000 65536"/>
                <a:gd name="T12" fmla="*/ 0 w 306"/>
                <a:gd name="T13" fmla="*/ 0 h 275"/>
                <a:gd name="T14" fmla="*/ 306 w 306"/>
                <a:gd name="T15" fmla="*/ 275 h 275"/>
              </a:gdLst>
              <a:ahLst/>
              <a:cxnLst>
                <a:cxn ang="T8">
                  <a:pos x="T0" y="T1"/>
                </a:cxn>
                <a:cxn ang="T9">
                  <a:pos x="T2" y="T3"/>
                </a:cxn>
                <a:cxn ang="T10">
                  <a:pos x="T4" y="T5"/>
                </a:cxn>
                <a:cxn ang="T11">
                  <a:pos x="T6" y="T7"/>
                </a:cxn>
              </a:cxnLst>
              <a:rect l="T12" t="T13" r="T14" b="T15"/>
              <a:pathLst>
                <a:path w="306" h="275">
                  <a:moveTo>
                    <a:pt x="306" y="0"/>
                  </a:moveTo>
                  <a:lnTo>
                    <a:pt x="0" y="20"/>
                  </a:lnTo>
                  <a:lnTo>
                    <a:pt x="171" y="275"/>
                  </a:lnTo>
                  <a:lnTo>
                    <a:pt x="306" y="0"/>
                  </a:lnTo>
                  <a:close/>
                </a:path>
              </a:pathLst>
            </a:custGeom>
            <a:solidFill>
              <a:schemeClr val="folHlink"/>
            </a:solidFill>
            <a:ln w="9525">
              <a:solidFill>
                <a:schemeClr val="folHlink"/>
              </a:solidFill>
              <a:round/>
              <a:headEnd/>
              <a:tailEnd/>
            </a:ln>
          </p:spPr>
          <p:txBody>
            <a:bodyPr/>
            <a:lstStyle/>
            <a:p>
              <a:pPr fontAlgn="base">
                <a:spcBef>
                  <a:spcPct val="0"/>
                </a:spcBef>
                <a:spcAft>
                  <a:spcPct val="0"/>
                </a:spcAft>
              </a:pPr>
              <a:endParaRPr lang="tr-TR">
                <a:solidFill>
                  <a:srgbClr val="000000"/>
                </a:solidFill>
                <a:latin typeface="Arial" panose="020B0604020202020204" pitchFamily="34" charset="0"/>
              </a:endParaRPr>
            </a:p>
          </p:txBody>
        </p:sp>
      </p:grpSp>
      <p:sp>
        <p:nvSpPr>
          <p:cNvPr id="283701" name="Rectangle 53"/>
          <p:cNvSpPr>
            <a:spLocks noChangeArrowheads="1"/>
          </p:cNvSpPr>
          <p:nvPr/>
        </p:nvSpPr>
        <p:spPr bwMode="invGray">
          <a:xfrm>
            <a:off x="4446589" y="4291014"/>
            <a:ext cx="7334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000000"/>
                </a:solidFill>
                <a:cs typeface="Arial" panose="020B0604020202020204" pitchFamily="34" charset="0"/>
              </a:rPr>
              <a:t>Di</a:t>
            </a:r>
            <a:r>
              <a:rPr lang="tr-TR" altLang="en-US" sz="1600" b="1">
                <a:solidFill>
                  <a:srgbClr val="000000"/>
                </a:solidFill>
                <a:cs typeface="Arial" panose="020B0604020202020204" pitchFamily="34" charset="0"/>
              </a:rPr>
              <a:t>y</a:t>
            </a:r>
            <a:r>
              <a:rPr lang="en-US" altLang="en-US" sz="1600" b="1">
                <a:solidFill>
                  <a:srgbClr val="000000"/>
                </a:solidFill>
                <a:cs typeface="Arial" panose="020B0604020202020204" pitchFamily="34" charset="0"/>
              </a:rPr>
              <a:t>abet</a:t>
            </a:r>
          </a:p>
        </p:txBody>
      </p:sp>
      <p:sp>
        <p:nvSpPr>
          <p:cNvPr id="283702" name="Rectangle 54"/>
          <p:cNvSpPr>
            <a:spLocks noChangeArrowheads="1"/>
          </p:cNvSpPr>
          <p:nvPr/>
        </p:nvSpPr>
        <p:spPr bwMode="invGray">
          <a:xfrm>
            <a:off x="5089526" y="3695701"/>
            <a:ext cx="4286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en-US" sz="1600" b="1">
                <a:solidFill>
                  <a:srgbClr val="000000"/>
                </a:solidFill>
                <a:cs typeface="Arial" panose="020B0604020202020204" pitchFamily="34" charset="0"/>
              </a:rPr>
              <a:t>B</a:t>
            </a:r>
            <a:r>
              <a:rPr lang="en-US" altLang="en-US" sz="1600" b="1">
                <a:solidFill>
                  <a:srgbClr val="000000"/>
                </a:solidFill>
                <a:cs typeface="Arial" panose="020B0604020202020204" pitchFamily="34" charset="0"/>
              </a:rPr>
              <a:t>GT</a:t>
            </a:r>
          </a:p>
        </p:txBody>
      </p:sp>
      <p:sp>
        <p:nvSpPr>
          <p:cNvPr id="283703" name="Freeform 55"/>
          <p:cNvSpPr>
            <a:spLocks/>
          </p:cNvSpPr>
          <p:nvPr/>
        </p:nvSpPr>
        <p:spPr bwMode="invGray">
          <a:xfrm>
            <a:off x="5232400" y="3335339"/>
            <a:ext cx="719138" cy="1284287"/>
          </a:xfrm>
          <a:custGeom>
            <a:avLst/>
            <a:gdLst>
              <a:gd name="T0" fmla="*/ 0 w 987"/>
              <a:gd name="T1" fmla="*/ 2147483647 h 1763"/>
              <a:gd name="T2" fmla="*/ 2147483647 w 987"/>
              <a:gd name="T3" fmla="*/ 2147483647 h 1763"/>
              <a:gd name="T4" fmla="*/ 2147483647 w 987"/>
              <a:gd name="T5" fmla="*/ 2147483647 h 1763"/>
              <a:gd name="T6" fmla="*/ 2147483647 w 987"/>
              <a:gd name="T7" fmla="*/ 2147483647 h 1763"/>
              <a:gd name="T8" fmla="*/ 2147483647 w 987"/>
              <a:gd name="T9" fmla="*/ 2147483647 h 1763"/>
              <a:gd name="T10" fmla="*/ 2147483647 w 987"/>
              <a:gd name="T11" fmla="*/ 2147483647 h 1763"/>
              <a:gd name="T12" fmla="*/ 2147483647 w 987"/>
              <a:gd name="T13" fmla="*/ 2147483647 h 1763"/>
              <a:gd name="T14" fmla="*/ 2147483647 w 987"/>
              <a:gd name="T15" fmla="*/ 2147483647 h 1763"/>
              <a:gd name="T16" fmla="*/ 2147483647 w 987"/>
              <a:gd name="T17" fmla="*/ 2147483647 h 1763"/>
              <a:gd name="T18" fmla="*/ 2147483647 w 987"/>
              <a:gd name="T19" fmla="*/ 2147483647 h 1763"/>
              <a:gd name="T20" fmla="*/ 2147483647 w 987"/>
              <a:gd name="T21" fmla="*/ 2147483647 h 1763"/>
              <a:gd name="T22" fmla="*/ 2147483647 w 987"/>
              <a:gd name="T23" fmla="*/ 2147483647 h 1763"/>
              <a:gd name="T24" fmla="*/ 2147483647 w 987"/>
              <a:gd name="T25" fmla="*/ 2147483647 h 1763"/>
              <a:gd name="T26" fmla="*/ 2147483647 w 987"/>
              <a:gd name="T27" fmla="*/ 2147483647 h 1763"/>
              <a:gd name="T28" fmla="*/ 2147483647 w 987"/>
              <a:gd name="T29" fmla="*/ 2147483647 h 1763"/>
              <a:gd name="T30" fmla="*/ 2147483647 w 987"/>
              <a:gd name="T31" fmla="*/ 2147483647 h 1763"/>
              <a:gd name="T32" fmla="*/ 2147483647 w 987"/>
              <a:gd name="T33" fmla="*/ 2147483647 h 1763"/>
              <a:gd name="T34" fmla="*/ 2147483647 w 987"/>
              <a:gd name="T35" fmla="*/ 2147483647 h 1763"/>
              <a:gd name="T36" fmla="*/ 2147483647 w 987"/>
              <a:gd name="T37" fmla="*/ 2147483647 h 1763"/>
              <a:gd name="T38" fmla="*/ 2147483647 w 987"/>
              <a:gd name="T39" fmla="*/ 2147483647 h 1763"/>
              <a:gd name="T40" fmla="*/ 2147483647 w 987"/>
              <a:gd name="T41" fmla="*/ 2147483647 h 1763"/>
              <a:gd name="T42" fmla="*/ 2147483647 w 987"/>
              <a:gd name="T43" fmla="*/ 2147483647 h 1763"/>
              <a:gd name="T44" fmla="*/ 2147483647 w 987"/>
              <a:gd name="T45" fmla="*/ 2147483647 h 1763"/>
              <a:gd name="T46" fmla="*/ 2147483647 w 987"/>
              <a:gd name="T47" fmla="*/ 2147483647 h 1763"/>
              <a:gd name="T48" fmla="*/ 2147483647 w 987"/>
              <a:gd name="T49" fmla="*/ 2147483647 h 1763"/>
              <a:gd name="T50" fmla="*/ 2147483647 w 987"/>
              <a:gd name="T51" fmla="*/ 2147483647 h 1763"/>
              <a:gd name="T52" fmla="*/ 2147483647 w 987"/>
              <a:gd name="T53" fmla="*/ 2147483647 h 1763"/>
              <a:gd name="T54" fmla="*/ 2147483647 w 987"/>
              <a:gd name="T55" fmla="*/ 2147483647 h 1763"/>
              <a:gd name="T56" fmla="*/ 2147483647 w 987"/>
              <a:gd name="T57" fmla="*/ 2147483647 h 1763"/>
              <a:gd name="T58" fmla="*/ 2147483647 w 987"/>
              <a:gd name="T59" fmla="*/ 2147483647 h 1763"/>
              <a:gd name="T60" fmla="*/ 2147483647 w 987"/>
              <a:gd name="T61" fmla="*/ 2147483647 h 1763"/>
              <a:gd name="T62" fmla="*/ 2147483647 w 987"/>
              <a:gd name="T63" fmla="*/ 2147483647 h 1763"/>
              <a:gd name="T64" fmla="*/ 2147483647 w 987"/>
              <a:gd name="T65" fmla="*/ 2147483647 h 1763"/>
              <a:gd name="T66" fmla="*/ 2147483647 w 987"/>
              <a:gd name="T67" fmla="*/ 2147483647 h 1763"/>
              <a:gd name="T68" fmla="*/ 2147483647 w 987"/>
              <a:gd name="T69" fmla="*/ 2147483647 h 1763"/>
              <a:gd name="T70" fmla="*/ 2147483647 w 987"/>
              <a:gd name="T71" fmla="*/ 2147483647 h 1763"/>
              <a:gd name="T72" fmla="*/ 2147483647 w 987"/>
              <a:gd name="T73" fmla="*/ 2147483647 h 1763"/>
              <a:gd name="T74" fmla="*/ 2147483647 w 987"/>
              <a:gd name="T75" fmla="*/ 0 h 17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7"/>
              <a:gd name="T115" fmla="*/ 0 h 1763"/>
              <a:gd name="T116" fmla="*/ 987 w 987"/>
              <a:gd name="T117" fmla="*/ 1763 h 17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7" h="1763">
                <a:moveTo>
                  <a:pt x="0" y="1763"/>
                </a:moveTo>
                <a:lnTo>
                  <a:pt x="2" y="1760"/>
                </a:lnTo>
                <a:lnTo>
                  <a:pt x="3" y="1753"/>
                </a:lnTo>
                <a:lnTo>
                  <a:pt x="7" y="1741"/>
                </a:lnTo>
                <a:lnTo>
                  <a:pt x="12" y="1725"/>
                </a:lnTo>
                <a:lnTo>
                  <a:pt x="19" y="1705"/>
                </a:lnTo>
                <a:lnTo>
                  <a:pt x="27" y="1682"/>
                </a:lnTo>
                <a:lnTo>
                  <a:pt x="37" y="1653"/>
                </a:lnTo>
                <a:lnTo>
                  <a:pt x="47" y="1621"/>
                </a:lnTo>
                <a:lnTo>
                  <a:pt x="60" y="1587"/>
                </a:lnTo>
                <a:lnTo>
                  <a:pt x="73" y="1548"/>
                </a:lnTo>
                <a:lnTo>
                  <a:pt x="89" y="1508"/>
                </a:lnTo>
                <a:lnTo>
                  <a:pt x="106" y="1463"/>
                </a:lnTo>
                <a:lnTo>
                  <a:pt x="123" y="1417"/>
                </a:lnTo>
                <a:lnTo>
                  <a:pt x="143" y="1367"/>
                </a:lnTo>
                <a:lnTo>
                  <a:pt x="165" y="1316"/>
                </a:lnTo>
                <a:lnTo>
                  <a:pt x="185" y="1263"/>
                </a:lnTo>
                <a:lnTo>
                  <a:pt x="210" y="1208"/>
                </a:lnTo>
                <a:lnTo>
                  <a:pt x="235" y="1151"/>
                </a:lnTo>
                <a:lnTo>
                  <a:pt x="262" y="1092"/>
                </a:lnTo>
                <a:lnTo>
                  <a:pt x="291" y="1032"/>
                </a:lnTo>
                <a:lnTo>
                  <a:pt x="320" y="972"/>
                </a:lnTo>
                <a:lnTo>
                  <a:pt x="351" y="909"/>
                </a:lnTo>
                <a:lnTo>
                  <a:pt x="384" y="847"/>
                </a:lnTo>
                <a:lnTo>
                  <a:pt x="417" y="784"/>
                </a:lnTo>
                <a:lnTo>
                  <a:pt x="453" y="720"/>
                </a:lnTo>
                <a:lnTo>
                  <a:pt x="489" y="657"/>
                </a:lnTo>
                <a:lnTo>
                  <a:pt x="528" y="594"/>
                </a:lnTo>
                <a:lnTo>
                  <a:pt x="567" y="530"/>
                </a:lnTo>
                <a:lnTo>
                  <a:pt x="608" y="467"/>
                </a:lnTo>
                <a:lnTo>
                  <a:pt x="651" y="405"/>
                </a:lnTo>
                <a:lnTo>
                  <a:pt x="694" y="342"/>
                </a:lnTo>
                <a:lnTo>
                  <a:pt x="740" y="282"/>
                </a:lnTo>
                <a:lnTo>
                  <a:pt x="787" y="222"/>
                </a:lnTo>
                <a:lnTo>
                  <a:pt x="835" y="164"/>
                </a:lnTo>
                <a:lnTo>
                  <a:pt x="885" y="108"/>
                </a:lnTo>
                <a:lnTo>
                  <a:pt x="936" y="52"/>
                </a:lnTo>
                <a:lnTo>
                  <a:pt x="987" y="0"/>
                </a:lnTo>
              </a:path>
            </a:pathLst>
          </a:custGeom>
          <a:noFill/>
          <a:ln w="41275">
            <a:solidFill>
              <a:srgbClr val="EE6D4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83704" name="Freeform 56"/>
          <p:cNvSpPr>
            <a:spLocks/>
          </p:cNvSpPr>
          <p:nvPr/>
        </p:nvSpPr>
        <p:spPr bwMode="invGray">
          <a:xfrm>
            <a:off x="5133976" y="4556126"/>
            <a:ext cx="214313" cy="219075"/>
          </a:xfrm>
          <a:custGeom>
            <a:avLst/>
            <a:gdLst>
              <a:gd name="T0" fmla="*/ 0 w 296"/>
              <a:gd name="T1" fmla="*/ 0 h 300"/>
              <a:gd name="T2" fmla="*/ 2147483647 w 296"/>
              <a:gd name="T3" fmla="*/ 2147483647 h 300"/>
              <a:gd name="T4" fmla="*/ 2147483647 w 296"/>
              <a:gd name="T5" fmla="*/ 2147483647 h 300"/>
              <a:gd name="T6" fmla="*/ 0 w 296"/>
              <a:gd name="T7" fmla="*/ 0 h 300"/>
              <a:gd name="T8" fmla="*/ 0 60000 65536"/>
              <a:gd name="T9" fmla="*/ 0 60000 65536"/>
              <a:gd name="T10" fmla="*/ 0 60000 65536"/>
              <a:gd name="T11" fmla="*/ 0 60000 65536"/>
              <a:gd name="T12" fmla="*/ 0 w 296"/>
              <a:gd name="T13" fmla="*/ 0 h 300"/>
              <a:gd name="T14" fmla="*/ 296 w 296"/>
              <a:gd name="T15" fmla="*/ 300 h 300"/>
            </a:gdLst>
            <a:ahLst/>
            <a:cxnLst>
              <a:cxn ang="T8">
                <a:pos x="T0" y="T1"/>
              </a:cxn>
              <a:cxn ang="T9">
                <a:pos x="T2" y="T3"/>
              </a:cxn>
              <a:cxn ang="T10">
                <a:pos x="T4" y="T5"/>
              </a:cxn>
              <a:cxn ang="T11">
                <a:pos x="T6" y="T7"/>
              </a:cxn>
            </a:cxnLst>
            <a:rect l="T12" t="T13" r="T14" b="T15"/>
            <a:pathLst>
              <a:path w="296" h="300">
                <a:moveTo>
                  <a:pt x="0" y="0"/>
                </a:moveTo>
                <a:lnTo>
                  <a:pt x="72" y="300"/>
                </a:lnTo>
                <a:lnTo>
                  <a:pt x="296" y="88"/>
                </a:lnTo>
                <a:lnTo>
                  <a:pt x="0" y="0"/>
                </a:lnTo>
                <a:close/>
              </a:path>
            </a:pathLst>
          </a:custGeom>
          <a:solidFill>
            <a:srgbClr val="00FF00"/>
          </a:solidFill>
          <a:ln w="9525">
            <a:solidFill>
              <a:srgbClr val="EE6D4A"/>
            </a:solidFill>
            <a:round/>
            <a:headEnd/>
            <a:tailEnd/>
          </a:ln>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83705" name="Freeform 57"/>
          <p:cNvSpPr>
            <a:spLocks/>
          </p:cNvSpPr>
          <p:nvPr/>
        </p:nvSpPr>
        <p:spPr bwMode="invGray">
          <a:xfrm>
            <a:off x="5567364" y="3632200"/>
            <a:ext cx="198437" cy="223838"/>
          </a:xfrm>
          <a:custGeom>
            <a:avLst/>
            <a:gdLst>
              <a:gd name="T0" fmla="*/ 0 w 277"/>
              <a:gd name="T1" fmla="*/ 0 h 307"/>
              <a:gd name="T2" fmla="*/ 2147483647 w 277"/>
              <a:gd name="T3" fmla="*/ 2147483647 h 307"/>
              <a:gd name="T4" fmla="*/ 2147483647 w 277"/>
              <a:gd name="T5" fmla="*/ 2147483647 h 307"/>
              <a:gd name="T6" fmla="*/ 0 w 277"/>
              <a:gd name="T7" fmla="*/ 0 h 307"/>
              <a:gd name="T8" fmla="*/ 0 60000 65536"/>
              <a:gd name="T9" fmla="*/ 0 60000 65536"/>
              <a:gd name="T10" fmla="*/ 0 60000 65536"/>
              <a:gd name="T11" fmla="*/ 0 60000 65536"/>
              <a:gd name="T12" fmla="*/ 0 w 277"/>
              <a:gd name="T13" fmla="*/ 0 h 307"/>
              <a:gd name="T14" fmla="*/ 277 w 277"/>
              <a:gd name="T15" fmla="*/ 307 h 307"/>
            </a:gdLst>
            <a:ahLst/>
            <a:cxnLst>
              <a:cxn ang="T8">
                <a:pos x="T0" y="T1"/>
              </a:cxn>
              <a:cxn ang="T9">
                <a:pos x="T2" y="T3"/>
              </a:cxn>
              <a:cxn ang="T10">
                <a:pos x="T4" y="T5"/>
              </a:cxn>
              <a:cxn ang="T11">
                <a:pos x="T6" y="T7"/>
              </a:cxn>
            </a:cxnLst>
            <a:rect l="T12" t="T13" r="T14" b="T15"/>
            <a:pathLst>
              <a:path w="277" h="307">
                <a:moveTo>
                  <a:pt x="0" y="0"/>
                </a:moveTo>
                <a:lnTo>
                  <a:pt x="22" y="307"/>
                </a:lnTo>
                <a:lnTo>
                  <a:pt x="277" y="135"/>
                </a:lnTo>
                <a:lnTo>
                  <a:pt x="0" y="0"/>
                </a:lnTo>
                <a:close/>
              </a:path>
            </a:pathLst>
          </a:custGeom>
          <a:solidFill>
            <a:srgbClr val="00FF00"/>
          </a:solidFill>
          <a:ln w="9525">
            <a:solidFill>
              <a:srgbClr val="EE6D4A"/>
            </a:solidFill>
            <a:round/>
            <a:headEnd/>
            <a:tailEnd/>
          </a:ln>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6439" name="Text Box 58"/>
          <p:cNvSpPr txBox="1">
            <a:spLocks noChangeArrowheads="1"/>
          </p:cNvSpPr>
          <p:nvPr/>
        </p:nvSpPr>
        <p:spPr bwMode="auto">
          <a:xfrm>
            <a:off x="1916114" y="6434138"/>
            <a:ext cx="828357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1000">
                <a:solidFill>
                  <a:srgbClr val="000000"/>
                </a:solidFill>
                <a:cs typeface="Arial" panose="020B0604020202020204" pitchFamily="34" charset="0"/>
              </a:rPr>
              <a:t> Weyer C et al. </a:t>
            </a:r>
            <a:r>
              <a:rPr lang="en-US" altLang="en-US" sz="1000" i="1">
                <a:solidFill>
                  <a:srgbClr val="000000"/>
                </a:solidFill>
                <a:cs typeface="Arial" panose="020B0604020202020204" pitchFamily="34" charset="0"/>
              </a:rPr>
              <a:t>J Clin Invest.</a:t>
            </a:r>
            <a:r>
              <a:rPr lang="en-US" altLang="en-US" sz="1000">
                <a:solidFill>
                  <a:srgbClr val="000000"/>
                </a:solidFill>
                <a:cs typeface="Arial" panose="020B0604020202020204" pitchFamily="34" charset="0"/>
              </a:rPr>
              <a:t> 1999;104:787-794</a:t>
            </a:r>
          </a:p>
        </p:txBody>
      </p:sp>
      <p:sp>
        <p:nvSpPr>
          <p:cNvPr id="16440" name="Rectangle 59"/>
          <p:cNvSpPr>
            <a:spLocks noChangeArrowheads="1"/>
          </p:cNvSpPr>
          <p:nvPr/>
        </p:nvSpPr>
        <p:spPr bwMode="auto">
          <a:xfrm>
            <a:off x="1774826" y="255589"/>
            <a:ext cx="8569325" cy="94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tIns="91440" bIns="9144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tr-TR" altLang="tr-TR" sz="2700" b="1">
                <a:solidFill>
                  <a:srgbClr val="A50021"/>
                </a:solidFill>
                <a:latin typeface="Garamond" panose="02020404030301010803" pitchFamily="18" charset="0"/>
              </a:rPr>
              <a:t>İnsulin dirençli kişilerde tip 2 diyabete progresyon </a:t>
            </a:r>
            <a:br>
              <a:rPr lang="tr-TR" altLang="tr-TR" sz="2700" b="1">
                <a:solidFill>
                  <a:srgbClr val="A50021"/>
                </a:solidFill>
                <a:latin typeface="Garamond" panose="02020404030301010803" pitchFamily="18" charset="0"/>
              </a:rPr>
            </a:br>
            <a:r>
              <a:rPr lang="tr-TR" altLang="tr-TR" sz="2700" b="1">
                <a:solidFill>
                  <a:srgbClr val="A50021"/>
                </a:solidFill>
                <a:latin typeface="Garamond" panose="02020404030301010803" pitchFamily="18" charset="0"/>
              </a:rPr>
              <a:t>insulin sekresyonundaki yetersizliğin sonucudur</a:t>
            </a:r>
            <a:endParaRPr lang="en-US" altLang="tr-TR" sz="2700" b="1">
              <a:solidFill>
                <a:srgbClr val="A50021"/>
              </a:solidFill>
              <a:latin typeface="Garamond" panose="02020404030301010803" pitchFamily="18" charset="0"/>
            </a:endParaRPr>
          </a:p>
        </p:txBody>
      </p:sp>
      <p:sp>
        <p:nvSpPr>
          <p:cNvPr id="16441" name="Rectangle 60"/>
          <p:cNvSpPr>
            <a:spLocks noChangeArrowheads="1"/>
          </p:cNvSpPr>
          <p:nvPr/>
        </p:nvSpPr>
        <p:spPr bwMode="invGray">
          <a:xfrm>
            <a:off x="6069013" y="2978151"/>
            <a:ext cx="339997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000000"/>
                </a:solidFill>
                <a:cs typeface="Arial" panose="020B0604020202020204" pitchFamily="34" charset="0"/>
              </a:rPr>
              <a:t>Normal – </a:t>
            </a:r>
            <a:r>
              <a:rPr lang="tr-TR" altLang="en-US" sz="1600" b="1">
                <a:solidFill>
                  <a:srgbClr val="000000"/>
                </a:solidFill>
                <a:cs typeface="Arial" panose="020B0604020202020204" pitchFamily="34" charset="0"/>
              </a:rPr>
              <a:t>kompanse insulin direnci</a:t>
            </a:r>
            <a:endParaRPr lang="en-US" altLang="en-US" sz="1600" b="1">
              <a:solidFill>
                <a:srgbClr val="000000"/>
              </a:solidFill>
              <a:cs typeface="Arial" panose="020B0604020202020204" pitchFamily="34" charset="0"/>
            </a:endParaRPr>
          </a:p>
        </p:txBody>
      </p:sp>
      <p:sp>
        <p:nvSpPr>
          <p:cNvPr id="16442" name="Rectangle 61"/>
          <p:cNvSpPr>
            <a:spLocks noChangeArrowheads="1"/>
          </p:cNvSpPr>
          <p:nvPr/>
        </p:nvSpPr>
        <p:spPr bwMode="invGray">
          <a:xfrm>
            <a:off x="7227889" y="3335339"/>
            <a:ext cx="70692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b="1">
                <a:solidFill>
                  <a:srgbClr val="000000"/>
                </a:solidFill>
                <a:cs typeface="Arial" panose="020B0604020202020204" pitchFamily="34" charset="0"/>
              </a:rPr>
              <a:t>Normal</a:t>
            </a:r>
          </a:p>
        </p:txBody>
      </p:sp>
    </p:spTree>
    <p:extLst>
      <p:ext uri="{BB962C8B-B14F-4D97-AF65-F5344CB8AC3E}">
        <p14:creationId xmlns="" xmlns:p14="http://schemas.microsoft.com/office/powerpoint/2010/main" val="10298830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83705"/>
                                        </p:tgtEl>
                                        <p:attrNameLst>
                                          <p:attrName>style.visibility</p:attrName>
                                        </p:attrNameLst>
                                      </p:cBhvr>
                                      <p:to>
                                        <p:strVal val="visible"/>
                                      </p:to>
                                    </p:set>
                                    <p:animEffect transition="in" filter="wipe(up)">
                                      <p:cBhvr>
                                        <p:cTn id="7" dur="500"/>
                                        <p:tgtEl>
                                          <p:spTgt spid="283705"/>
                                        </p:tgtEl>
                                      </p:cBhvr>
                                    </p:animEffect>
                                  </p:childTnLst>
                                </p:cTn>
                              </p:par>
                              <p:par>
                                <p:cTn id="8" presetID="22" presetClass="entr" presetSubtype="1" fill="hold" nodeType="withEffect">
                                  <p:stCondLst>
                                    <p:cond delay="0"/>
                                  </p:stCondLst>
                                  <p:childTnLst>
                                    <p:set>
                                      <p:cBhvr>
                                        <p:cTn id="9" dur="1" fill="hold">
                                          <p:stCondLst>
                                            <p:cond delay="0"/>
                                          </p:stCondLst>
                                        </p:cTn>
                                        <p:tgtEl>
                                          <p:spTgt spid="283703"/>
                                        </p:tgtEl>
                                        <p:attrNameLst>
                                          <p:attrName>style.visibility</p:attrName>
                                        </p:attrNameLst>
                                      </p:cBhvr>
                                      <p:to>
                                        <p:strVal val="visible"/>
                                      </p:to>
                                    </p:set>
                                    <p:animEffect transition="in" filter="wipe(up)">
                                      <p:cBhvr>
                                        <p:cTn id="10" dur="500"/>
                                        <p:tgtEl>
                                          <p:spTgt spid="28370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83702"/>
                                        </p:tgtEl>
                                        <p:attrNameLst>
                                          <p:attrName>style.visibility</p:attrName>
                                        </p:attrNameLst>
                                      </p:cBhvr>
                                      <p:to>
                                        <p:strVal val="visible"/>
                                      </p:to>
                                    </p:set>
                                    <p:animEffect transition="in" filter="wipe(up)">
                                      <p:cBhvr>
                                        <p:cTn id="13" dur="500"/>
                                        <p:tgtEl>
                                          <p:spTgt spid="28370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3701"/>
                                        </p:tgtEl>
                                        <p:attrNameLst>
                                          <p:attrName>style.visibility</p:attrName>
                                        </p:attrNameLst>
                                      </p:cBhvr>
                                      <p:to>
                                        <p:strVal val="visible"/>
                                      </p:to>
                                    </p:set>
                                    <p:animEffect transition="in" filter="wipe(up)">
                                      <p:cBhvr>
                                        <p:cTn id="16" dur="500"/>
                                        <p:tgtEl>
                                          <p:spTgt spid="283701"/>
                                        </p:tgtEl>
                                      </p:cBhvr>
                                    </p:animEffect>
                                  </p:childTnLst>
                                </p:cTn>
                              </p:par>
                              <p:par>
                                <p:cTn id="17" presetID="22" presetClass="entr" presetSubtype="1" fill="hold" nodeType="withEffect">
                                  <p:stCondLst>
                                    <p:cond delay="0"/>
                                  </p:stCondLst>
                                  <p:childTnLst>
                                    <p:set>
                                      <p:cBhvr>
                                        <p:cTn id="18" dur="1" fill="hold">
                                          <p:stCondLst>
                                            <p:cond delay="0"/>
                                          </p:stCondLst>
                                        </p:cTn>
                                        <p:tgtEl>
                                          <p:spTgt spid="283704"/>
                                        </p:tgtEl>
                                        <p:attrNameLst>
                                          <p:attrName>style.visibility</p:attrName>
                                        </p:attrNameLst>
                                      </p:cBhvr>
                                      <p:to>
                                        <p:strVal val="visible"/>
                                      </p:to>
                                    </p:set>
                                    <p:animEffect transition="in" filter="wipe(up)">
                                      <p:cBhvr>
                                        <p:cTn id="19" dur="500"/>
                                        <p:tgtEl>
                                          <p:spTgt spid="283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701" grpId="0"/>
      <p:bldP spid="28370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24000" y="1436688"/>
            <a:ext cx="9144000" cy="3643312"/>
          </a:xfrm>
          <a:prstGeom prst="rect">
            <a:avLst/>
          </a:prstGeom>
          <a:gradFill rotWithShape="1">
            <a:gsLst>
              <a:gs pos="0">
                <a:srgbClr val="C9E4FF">
                  <a:alpha val="10001"/>
                </a:srgbClr>
              </a:gs>
              <a:gs pos="100000">
                <a:srgbClr val="2D82FF"/>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tr-TR" b="1">
                <a:solidFill>
                  <a:srgbClr val="FFFFFF"/>
                </a:solidFill>
                <a:cs typeface="Arial" panose="020B0604020202020204" pitchFamily="34" charset="0"/>
              </a:rPr>
              <a:t> </a:t>
            </a:r>
          </a:p>
          <a:p>
            <a:pPr algn="ctr" eaLnBrk="1" fontAlgn="base" hangingPunct="1">
              <a:spcBef>
                <a:spcPct val="50000"/>
              </a:spcBef>
              <a:spcAft>
                <a:spcPct val="0"/>
              </a:spcAft>
            </a:pPr>
            <a:endParaRPr lang="en-US" altLang="tr-TR" b="1">
              <a:solidFill>
                <a:srgbClr val="FFFFFF"/>
              </a:solidFill>
              <a:cs typeface="Arial" panose="020B0604020202020204" pitchFamily="34" charset="0"/>
            </a:endParaRPr>
          </a:p>
        </p:txBody>
      </p:sp>
      <p:sp>
        <p:nvSpPr>
          <p:cNvPr id="17411" name="AutoShape 3"/>
          <p:cNvSpPr>
            <a:spLocks noChangeArrowheads="1"/>
          </p:cNvSpPr>
          <p:nvPr/>
        </p:nvSpPr>
        <p:spPr bwMode="auto">
          <a:xfrm rot="-5400000">
            <a:off x="7412346" y="21432"/>
            <a:ext cx="550247" cy="4538662"/>
          </a:xfrm>
          <a:prstGeom prst="triangle">
            <a:avLst>
              <a:gd name="adj" fmla="val 50000"/>
            </a:avLst>
          </a:prstGeom>
          <a:gradFill rotWithShape="1">
            <a:gsLst>
              <a:gs pos="0">
                <a:schemeClr val="folHlink"/>
              </a:gs>
              <a:gs pos="100000">
                <a:srgbClr val="FF3300"/>
              </a:gs>
            </a:gsLst>
            <a:lin ang="5400000" scaled="1"/>
          </a:gra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vert="eaVert"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GB" altLang="tr-TR">
              <a:solidFill>
                <a:srgbClr val="FFFFFF"/>
              </a:solidFill>
              <a:cs typeface="Arial" panose="020B0604020202020204" pitchFamily="34" charset="0"/>
            </a:endParaRPr>
          </a:p>
        </p:txBody>
      </p:sp>
      <p:sp>
        <p:nvSpPr>
          <p:cNvPr id="17412" name="Rectangle 4"/>
          <p:cNvSpPr>
            <a:spLocks noChangeArrowheads="1"/>
          </p:cNvSpPr>
          <p:nvPr/>
        </p:nvSpPr>
        <p:spPr bwMode="auto">
          <a:xfrm>
            <a:off x="1795463" y="6600825"/>
            <a:ext cx="86423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000" b="1">
                <a:solidFill>
                  <a:srgbClr val="000000"/>
                </a:solidFill>
                <a:cs typeface="Arial" panose="020B0604020202020204" pitchFamily="34" charset="0"/>
              </a:rPr>
              <a:t>DeFronzo RA. </a:t>
            </a:r>
            <a:r>
              <a:rPr lang="en-US" altLang="tr-TR" sz="1000" b="1" i="1">
                <a:solidFill>
                  <a:srgbClr val="000000"/>
                </a:solidFill>
                <a:cs typeface="Arial" panose="020B0604020202020204" pitchFamily="34" charset="0"/>
              </a:rPr>
              <a:t>Med Clin N Am</a:t>
            </a:r>
            <a:r>
              <a:rPr lang="en-US" altLang="tr-TR" sz="1000" b="1">
                <a:solidFill>
                  <a:srgbClr val="000000"/>
                </a:solidFill>
                <a:cs typeface="Arial" panose="020B0604020202020204" pitchFamily="34" charset="0"/>
              </a:rPr>
              <a:t> 2004; 88:787–835.</a:t>
            </a:r>
          </a:p>
        </p:txBody>
      </p:sp>
      <p:sp>
        <p:nvSpPr>
          <p:cNvPr id="17413" name="Rectangle 5"/>
          <p:cNvSpPr>
            <a:spLocks noChangeArrowheads="1"/>
          </p:cNvSpPr>
          <p:nvPr/>
        </p:nvSpPr>
        <p:spPr bwMode="auto">
          <a:xfrm>
            <a:off x="1816100" y="5721351"/>
            <a:ext cx="8597900" cy="244475"/>
          </a:xfrm>
          <a:prstGeom prst="rect">
            <a:avLst/>
          </a:prstGeom>
          <a:solidFill>
            <a:srgbClr val="FFCC66"/>
          </a:solidFill>
          <a:ln>
            <a:noFill/>
          </a:ln>
          <a:extLst>
            <a:ext uri="{91240B29-F687-4F45-9708-019B960494DF}">
              <a14:hiddenLine xmlns="" xmlns:a14="http://schemas.microsoft.com/office/drawing/2010/main" w="19050" algn="ctr">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600" b="1">
                <a:solidFill>
                  <a:srgbClr val="FFFFFF"/>
                </a:solidFill>
                <a:cs typeface="Arial" panose="020B0604020202020204" pitchFamily="34" charset="0"/>
              </a:rPr>
              <a:t>                        	         	        </a:t>
            </a:r>
          </a:p>
        </p:txBody>
      </p:sp>
      <p:sp>
        <p:nvSpPr>
          <p:cNvPr id="17414" name="Text Box 6"/>
          <p:cNvSpPr txBox="1">
            <a:spLocks noChangeArrowheads="1"/>
          </p:cNvSpPr>
          <p:nvPr/>
        </p:nvSpPr>
        <p:spPr bwMode="auto">
          <a:xfrm>
            <a:off x="2554288" y="5143500"/>
            <a:ext cx="28257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tr-TR" altLang="tr-TR" sz="2000" b="1">
                <a:solidFill>
                  <a:srgbClr val="FF0000"/>
                </a:solidFill>
                <a:cs typeface="Arial" panose="020B0604020202020204" pitchFamily="34" charset="0"/>
              </a:rPr>
              <a:t>Önleme</a:t>
            </a:r>
            <a:endParaRPr lang="en-GB" altLang="tr-TR" sz="2000" b="1">
              <a:solidFill>
                <a:srgbClr val="FF0000"/>
              </a:solidFill>
              <a:cs typeface="Arial" panose="020B0604020202020204" pitchFamily="34" charset="0"/>
            </a:endParaRPr>
          </a:p>
        </p:txBody>
      </p:sp>
      <p:sp>
        <p:nvSpPr>
          <p:cNvPr id="17415" name="Text Box 7"/>
          <p:cNvSpPr txBox="1">
            <a:spLocks noChangeArrowheads="1"/>
          </p:cNvSpPr>
          <p:nvPr/>
        </p:nvSpPr>
        <p:spPr bwMode="auto">
          <a:xfrm>
            <a:off x="6418264" y="5141913"/>
            <a:ext cx="27654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GB" altLang="tr-TR" sz="2000" b="1">
                <a:solidFill>
                  <a:srgbClr val="FF0000"/>
                </a:solidFill>
                <a:cs typeface="Arial" panose="020B0604020202020204" pitchFamily="34" charset="0"/>
              </a:rPr>
              <a:t>T</a:t>
            </a:r>
            <a:r>
              <a:rPr lang="tr-TR" altLang="tr-TR" sz="2000" b="1">
                <a:solidFill>
                  <a:srgbClr val="FF0000"/>
                </a:solidFill>
                <a:cs typeface="Arial" panose="020B0604020202020204" pitchFamily="34" charset="0"/>
              </a:rPr>
              <a:t>edavi</a:t>
            </a:r>
            <a:endParaRPr lang="en-GB" altLang="tr-TR" sz="2000" b="1">
              <a:solidFill>
                <a:srgbClr val="FF0000"/>
              </a:solidFill>
              <a:cs typeface="Arial" panose="020B0604020202020204" pitchFamily="34" charset="0"/>
            </a:endParaRPr>
          </a:p>
        </p:txBody>
      </p:sp>
      <p:sp>
        <p:nvSpPr>
          <p:cNvPr id="17416" name="Line 8"/>
          <p:cNvSpPr>
            <a:spLocks noChangeShapeType="1"/>
          </p:cNvSpPr>
          <p:nvPr/>
        </p:nvSpPr>
        <p:spPr bwMode="auto">
          <a:xfrm flipV="1">
            <a:off x="1816101" y="5672139"/>
            <a:ext cx="8569325" cy="95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17" name="Line 9"/>
          <p:cNvSpPr>
            <a:spLocks noChangeShapeType="1"/>
          </p:cNvSpPr>
          <p:nvPr/>
        </p:nvSpPr>
        <p:spPr bwMode="auto">
          <a:xfrm>
            <a:off x="2582863" y="5591175"/>
            <a:ext cx="0" cy="904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18" name="Line 10"/>
          <p:cNvSpPr>
            <a:spLocks noChangeShapeType="1"/>
          </p:cNvSpPr>
          <p:nvPr/>
        </p:nvSpPr>
        <p:spPr bwMode="auto">
          <a:xfrm>
            <a:off x="9382125" y="5591175"/>
            <a:ext cx="0" cy="904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19" name="Text Box 11"/>
          <p:cNvSpPr txBox="1">
            <a:spLocks noChangeArrowheads="1"/>
          </p:cNvSpPr>
          <p:nvPr/>
        </p:nvSpPr>
        <p:spPr bwMode="auto">
          <a:xfrm>
            <a:off x="2306639" y="5176839"/>
            <a:ext cx="4206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GB" altLang="tr-TR" sz="1600" b="1">
                <a:solidFill>
                  <a:srgbClr val="FFFFFF"/>
                </a:solidFill>
                <a:cs typeface="Arial" panose="020B0604020202020204" pitchFamily="34" charset="0"/>
              </a:rPr>
              <a:t>–10</a:t>
            </a:r>
            <a:endParaRPr lang="en-US" altLang="tr-TR" sz="1600" b="1">
              <a:solidFill>
                <a:srgbClr val="FFFFFF"/>
              </a:solidFill>
              <a:cs typeface="Arial" panose="020B0604020202020204" pitchFamily="34" charset="0"/>
            </a:endParaRPr>
          </a:p>
        </p:txBody>
      </p:sp>
      <p:sp>
        <p:nvSpPr>
          <p:cNvPr id="17420" name="Text Box 12"/>
          <p:cNvSpPr txBox="1">
            <a:spLocks noChangeArrowheads="1"/>
          </p:cNvSpPr>
          <p:nvPr/>
        </p:nvSpPr>
        <p:spPr bwMode="auto">
          <a:xfrm>
            <a:off x="9169400" y="5176839"/>
            <a:ext cx="4206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GB" altLang="tr-TR" sz="1600" b="1">
                <a:solidFill>
                  <a:srgbClr val="FFFFFF"/>
                </a:solidFill>
                <a:cs typeface="Arial" panose="020B0604020202020204" pitchFamily="34" charset="0"/>
              </a:rPr>
              <a:t>10</a:t>
            </a:r>
            <a:endParaRPr lang="en-US" altLang="tr-TR" sz="1600" b="1">
              <a:solidFill>
                <a:srgbClr val="FFFFFF"/>
              </a:solidFill>
              <a:cs typeface="Arial" panose="020B0604020202020204" pitchFamily="34" charset="0"/>
            </a:endParaRPr>
          </a:p>
        </p:txBody>
      </p:sp>
      <p:sp>
        <p:nvSpPr>
          <p:cNvPr id="17421" name="Text Box 13"/>
          <p:cNvSpPr txBox="1">
            <a:spLocks noChangeArrowheads="1"/>
          </p:cNvSpPr>
          <p:nvPr/>
        </p:nvSpPr>
        <p:spPr bwMode="auto">
          <a:xfrm>
            <a:off x="9545638" y="5173664"/>
            <a:ext cx="11112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GB" altLang="tr-TR" sz="1600" b="1">
                <a:solidFill>
                  <a:srgbClr val="FFFFFF"/>
                </a:solidFill>
                <a:cs typeface="Arial" panose="020B0604020202020204" pitchFamily="34" charset="0"/>
              </a:rPr>
              <a:t>Y</a:t>
            </a:r>
            <a:r>
              <a:rPr lang="tr-TR" altLang="tr-TR" sz="1600" b="1">
                <a:solidFill>
                  <a:srgbClr val="FFFFFF"/>
                </a:solidFill>
                <a:cs typeface="Arial" panose="020B0604020202020204" pitchFamily="34" charset="0"/>
              </a:rPr>
              <a:t>ıl</a:t>
            </a:r>
            <a:endParaRPr lang="en-US" altLang="tr-TR" sz="1600" b="1">
              <a:solidFill>
                <a:srgbClr val="FFFFFF"/>
              </a:solidFill>
              <a:cs typeface="Arial" panose="020B0604020202020204" pitchFamily="34" charset="0"/>
            </a:endParaRPr>
          </a:p>
        </p:txBody>
      </p:sp>
      <p:sp>
        <p:nvSpPr>
          <p:cNvPr id="17422" name="Line 14"/>
          <p:cNvSpPr>
            <a:spLocks noChangeShapeType="1"/>
          </p:cNvSpPr>
          <p:nvPr/>
        </p:nvSpPr>
        <p:spPr bwMode="auto">
          <a:xfrm>
            <a:off x="7650163" y="5343525"/>
            <a:ext cx="12700" cy="34925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19050">
                <a:solidFill>
                  <a:srgbClr val="000000"/>
                </a:solidFill>
                <a:round/>
                <a:headEnd/>
                <a:tailEnd type="triangle" w="med" len="med"/>
              </a14:hiddenLine>
            </a:ext>
          </a:extLst>
        </p:spPr>
        <p:txBody>
          <a:bodyPr lIns="0" tIns="0" rIns="0" bIns="0">
            <a:spAutoFit/>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23" name="Line 15"/>
          <p:cNvSpPr>
            <a:spLocks noChangeShapeType="1"/>
          </p:cNvSpPr>
          <p:nvPr/>
        </p:nvSpPr>
        <p:spPr bwMode="auto">
          <a:xfrm>
            <a:off x="5951538" y="1409700"/>
            <a:ext cx="12700" cy="3659188"/>
          </a:xfrm>
          <a:prstGeom prst="line">
            <a:avLst/>
          </a:prstGeom>
          <a:noFill/>
          <a:ln w="25400">
            <a:solidFill>
              <a:schemeClr val="tx1"/>
            </a:solidFill>
            <a:prstDash val="dash"/>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24" name="AutoShape 16"/>
          <p:cNvSpPr>
            <a:spLocks noChangeArrowheads="1"/>
          </p:cNvSpPr>
          <p:nvPr/>
        </p:nvSpPr>
        <p:spPr bwMode="auto">
          <a:xfrm rot="5400000">
            <a:off x="9847571" y="1667670"/>
            <a:ext cx="550247" cy="385762"/>
          </a:xfrm>
          <a:prstGeom prst="triangle">
            <a:avLst>
              <a:gd name="adj" fmla="val 50000"/>
            </a:avLst>
          </a:prstGeom>
          <a:solidFill>
            <a:srgbClr val="FF3300"/>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rot="10800000" vert="eaVert"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GB" altLang="tr-TR">
              <a:solidFill>
                <a:srgbClr val="FFFFFF"/>
              </a:solidFill>
              <a:cs typeface="Arial" panose="020B0604020202020204" pitchFamily="34" charset="0"/>
            </a:endParaRPr>
          </a:p>
        </p:txBody>
      </p:sp>
      <p:sp>
        <p:nvSpPr>
          <p:cNvPr id="17425" name="Text Box 17"/>
          <p:cNvSpPr txBox="1">
            <a:spLocks noChangeArrowheads="1"/>
          </p:cNvSpPr>
          <p:nvPr/>
        </p:nvSpPr>
        <p:spPr bwMode="auto">
          <a:xfrm>
            <a:off x="5184775" y="5373689"/>
            <a:ext cx="15875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tr-TR" altLang="tr-TR" sz="1600" b="1" i="1">
                <a:solidFill>
                  <a:srgbClr val="FFFFFF"/>
                </a:solidFill>
                <a:cs typeface="Arial" panose="020B0604020202020204" pitchFamily="34" charset="0"/>
              </a:rPr>
              <a:t>Tanı</a:t>
            </a:r>
            <a:endParaRPr lang="en-US" altLang="tr-TR" sz="1600" b="1" i="1">
              <a:solidFill>
                <a:srgbClr val="FFFFFF"/>
              </a:solidFill>
              <a:cs typeface="Arial" panose="020B0604020202020204" pitchFamily="34" charset="0"/>
            </a:endParaRPr>
          </a:p>
        </p:txBody>
      </p:sp>
      <p:sp>
        <p:nvSpPr>
          <p:cNvPr id="17426" name="AutoShape 18"/>
          <p:cNvSpPr>
            <a:spLocks noChangeArrowheads="1"/>
          </p:cNvSpPr>
          <p:nvPr/>
        </p:nvSpPr>
        <p:spPr bwMode="auto">
          <a:xfrm rot="-5400000">
            <a:off x="5650221" y="-2169318"/>
            <a:ext cx="550247" cy="8043862"/>
          </a:xfrm>
          <a:prstGeom prst="triangle">
            <a:avLst>
              <a:gd name="adj" fmla="val 50000"/>
            </a:avLst>
          </a:prstGeom>
          <a:gradFill rotWithShape="1">
            <a:gsLst>
              <a:gs pos="0">
                <a:schemeClr val="folHlink"/>
              </a:gs>
              <a:gs pos="100000">
                <a:srgbClr val="FF3300"/>
              </a:gs>
            </a:gsLst>
            <a:lin ang="5400000" scaled="1"/>
          </a:gra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vert="eaVert"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GB" altLang="tr-TR">
              <a:solidFill>
                <a:srgbClr val="FFFFFF"/>
              </a:solidFill>
              <a:cs typeface="Arial" panose="020B0604020202020204" pitchFamily="34" charset="0"/>
            </a:endParaRPr>
          </a:p>
        </p:txBody>
      </p:sp>
      <p:sp>
        <p:nvSpPr>
          <p:cNvPr id="4061203" name="Text Box 19"/>
          <p:cNvSpPr txBox="1">
            <a:spLocks noChangeArrowheads="1"/>
          </p:cNvSpPr>
          <p:nvPr/>
        </p:nvSpPr>
        <p:spPr bwMode="auto">
          <a:xfrm>
            <a:off x="7267576" y="1747838"/>
            <a:ext cx="2765425" cy="215444"/>
          </a:xfrm>
          <a:prstGeom prst="rect">
            <a:avLst/>
          </a:prstGeom>
          <a:noFill/>
          <a:ln w="9525" algn="ctr">
            <a:noFill/>
            <a:miter lim="800000"/>
            <a:headEnd/>
            <a:tailEnd/>
          </a:ln>
          <a:effectLst/>
        </p:spPr>
        <p:txBody>
          <a:bodyPr lIns="0" tIns="0" rIns="0" bIns="0">
            <a:spAutoFit/>
          </a:bodyPr>
          <a:lstStyle/>
          <a:p>
            <a:pPr algn="ctr" eaLnBrk="0" fontAlgn="base" hangingPunct="0">
              <a:spcBef>
                <a:spcPct val="0"/>
              </a:spcBef>
              <a:spcAft>
                <a:spcPct val="0"/>
              </a:spcAft>
              <a:defRPr/>
            </a:pPr>
            <a:r>
              <a:rPr lang="en-GB" sz="1400" b="1">
                <a:solidFill>
                  <a:srgbClr val="FFFFFF"/>
                </a:solidFill>
                <a:effectLst>
                  <a:outerShdw blurRad="38100" dist="38100" dir="2700000" algn="tl">
                    <a:srgbClr val="C0C0C0"/>
                  </a:outerShdw>
                </a:effectLst>
                <a:latin typeface="Arial" panose="020B0604020202020204" pitchFamily="34" charset="0"/>
                <a:cs typeface="Arial" pitchFamily="34" charset="0"/>
              </a:rPr>
              <a:t>Ma</a:t>
            </a:r>
            <a:r>
              <a:rPr lang="tr-TR" sz="1400" b="1">
                <a:solidFill>
                  <a:srgbClr val="FFFFFF"/>
                </a:solidFill>
                <a:effectLst>
                  <a:outerShdw blurRad="38100" dist="38100" dir="2700000" algn="tl">
                    <a:srgbClr val="C0C0C0"/>
                  </a:outerShdw>
                </a:effectLst>
                <a:latin typeface="Arial" panose="020B0604020202020204" pitchFamily="34" charset="0"/>
                <a:cs typeface="Arial" pitchFamily="34" charset="0"/>
              </a:rPr>
              <a:t>k</a:t>
            </a:r>
            <a:r>
              <a:rPr lang="en-GB" sz="1400" b="1">
                <a:solidFill>
                  <a:srgbClr val="FFFFFF"/>
                </a:solidFill>
                <a:effectLst>
                  <a:outerShdw blurRad="38100" dist="38100" dir="2700000" algn="tl">
                    <a:srgbClr val="C0C0C0"/>
                  </a:outerShdw>
                </a:effectLst>
                <a:latin typeface="Arial" panose="020B0604020202020204" pitchFamily="34" charset="0"/>
                <a:cs typeface="Arial" pitchFamily="34" charset="0"/>
              </a:rPr>
              <a:t>rovas</a:t>
            </a:r>
            <a:r>
              <a:rPr lang="tr-TR" sz="1400" b="1">
                <a:solidFill>
                  <a:srgbClr val="FFFFFF"/>
                </a:solidFill>
                <a:effectLst>
                  <a:outerShdw blurRad="38100" dist="38100" dir="2700000" algn="tl">
                    <a:srgbClr val="C0C0C0"/>
                  </a:outerShdw>
                </a:effectLst>
                <a:latin typeface="Arial" panose="020B0604020202020204" pitchFamily="34" charset="0"/>
                <a:cs typeface="Arial" pitchFamily="34" charset="0"/>
              </a:rPr>
              <a:t>küler komplikasyonlar</a:t>
            </a:r>
            <a:endParaRPr lang="en-GB" sz="1400" b="1">
              <a:solidFill>
                <a:srgbClr val="FFFFFF"/>
              </a:solidFill>
              <a:effectLst>
                <a:outerShdw blurRad="38100" dist="38100" dir="2700000" algn="tl">
                  <a:srgbClr val="C0C0C0"/>
                </a:outerShdw>
              </a:effectLst>
              <a:latin typeface="Arial" panose="020B0604020202020204" pitchFamily="34" charset="0"/>
              <a:cs typeface="Arial" pitchFamily="34" charset="0"/>
            </a:endParaRPr>
          </a:p>
        </p:txBody>
      </p:sp>
      <p:sp>
        <p:nvSpPr>
          <p:cNvPr id="4061204" name="Text Box 20"/>
          <p:cNvSpPr txBox="1">
            <a:spLocks noChangeArrowheads="1"/>
          </p:cNvSpPr>
          <p:nvPr/>
        </p:nvSpPr>
        <p:spPr bwMode="auto">
          <a:xfrm>
            <a:off x="7246939" y="2190750"/>
            <a:ext cx="2765425" cy="215444"/>
          </a:xfrm>
          <a:prstGeom prst="rect">
            <a:avLst/>
          </a:prstGeom>
          <a:noFill/>
          <a:ln w="9525" algn="ctr">
            <a:noFill/>
            <a:miter lim="800000"/>
            <a:headEnd/>
            <a:tailEnd/>
          </a:ln>
          <a:effectLst/>
        </p:spPr>
        <p:txBody>
          <a:bodyPr lIns="0" tIns="0" rIns="0" bIns="0">
            <a:spAutoFit/>
          </a:bodyPr>
          <a:lstStyle/>
          <a:p>
            <a:pPr algn="ctr" eaLnBrk="0" fontAlgn="base" hangingPunct="0">
              <a:spcBef>
                <a:spcPct val="0"/>
              </a:spcBef>
              <a:spcAft>
                <a:spcPct val="0"/>
              </a:spcAft>
              <a:defRPr/>
            </a:pPr>
            <a:r>
              <a:rPr lang="en-GB" sz="1400" b="1">
                <a:solidFill>
                  <a:srgbClr val="FFFFFF"/>
                </a:solidFill>
                <a:effectLst>
                  <a:outerShdw blurRad="38100" dist="38100" dir="2700000" algn="tl">
                    <a:srgbClr val="C0C0C0"/>
                  </a:outerShdw>
                </a:effectLst>
                <a:latin typeface="Arial" panose="020B0604020202020204" pitchFamily="34" charset="0"/>
                <a:cs typeface="Arial" pitchFamily="34" charset="0"/>
              </a:rPr>
              <a:t>Mi</a:t>
            </a:r>
            <a:r>
              <a:rPr lang="tr-TR" sz="1400" b="1">
                <a:solidFill>
                  <a:srgbClr val="FFFFFF"/>
                </a:solidFill>
                <a:effectLst>
                  <a:outerShdw blurRad="38100" dist="38100" dir="2700000" algn="tl">
                    <a:srgbClr val="C0C0C0"/>
                  </a:outerShdw>
                </a:effectLst>
                <a:latin typeface="Arial" panose="020B0604020202020204" pitchFamily="34" charset="0"/>
                <a:cs typeface="Arial" pitchFamily="34" charset="0"/>
              </a:rPr>
              <a:t>k</a:t>
            </a:r>
            <a:r>
              <a:rPr lang="en-GB" sz="1400" b="1">
                <a:solidFill>
                  <a:srgbClr val="FFFFFF"/>
                </a:solidFill>
                <a:effectLst>
                  <a:outerShdw blurRad="38100" dist="38100" dir="2700000" algn="tl">
                    <a:srgbClr val="C0C0C0"/>
                  </a:outerShdw>
                </a:effectLst>
                <a:latin typeface="Arial" panose="020B0604020202020204" pitchFamily="34" charset="0"/>
                <a:cs typeface="Arial" pitchFamily="34" charset="0"/>
              </a:rPr>
              <a:t>rovas</a:t>
            </a:r>
            <a:r>
              <a:rPr lang="tr-TR" sz="1400" b="1">
                <a:solidFill>
                  <a:srgbClr val="FFFFFF"/>
                </a:solidFill>
                <a:effectLst>
                  <a:outerShdw blurRad="38100" dist="38100" dir="2700000" algn="tl">
                    <a:srgbClr val="C0C0C0"/>
                  </a:outerShdw>
                </a:effectLst>
                <a:latin typeface="Arial" panose="020B0604020202020204" pitchFamily="34" charset="0"/>
                <a:cs typeface="Arial" pitchFamily="34" charset="0"/>
              </a:rPr>
              <a:t>küler k</a:t>
            </a:r>
            <a:r>
              <a:rPr lang="en-GB" sz="1400" b="1">
                <a:solidFill>
                  <a:srgbClr val="FFFFFF"/>
                </a:solidFill>
                <a:effectLst>
                  <a:outerShdw blurRad="38100" dist="38100" dir="2700000" algn="tl">
                    <a:srgbClr val="C0C0C0"/>
                  </a:outerShdw>
                </a:effectLst>
                <a:latin typeface="Arial" panose="020B0604020202020204" pitchFamily="34" charset="0"/>
                <a:cs typeface="Arial" pitchFamily="34" charset="0"/>
              </a:rPr>
              <a:t>ompli</a:t>
            </a:r>
            <a:r>
              <a:rPr lang="tr-TR" sz="1400" b="1">
                <a:solidFill>
                  <a:srgbClr val="FFFFFF"/>
                </a:solidFill>
                <a:effectLst>
                  <a:outerShdw blurRad="38100" dist="38100" dir="2700000" algn="tl">
                    <a:srgbClr val="C0C0C0"/>
                  </a:outerShdw>
                </a:effectLst>
                <a:latin typeface="Arial" panose="020B0604020202020204" pitchFamily="34" charset="0"/>
                <a:cs typeface="Arial" pitchFamily="34" charset="0"/>
              </a:rPr>
              <a:t>k</a:t>
            </a:r>
            <a:r>
              <a:rPr lang="en-GB" sz="1400" b="1">
                <a:solidFill>
                  <a:srgbClr val="FFFFFF"/>
                </a:solidFill>
                <a:effectLst>
                  <a:outerShdw blurRad="38100" dist="38100" dir="2700000" algn="tl">
                    <a:srgbClr val="C0C0C0"/>
                  </a:outerShdw>
                </a:effectLst>
                <a:latin typeface="Arial" panose="020B0604020202020204" pitchFamily="34" charset="0"/>
                <a:cs typeface="Arial" pitchFamily="34" charset="0"/>
              </a:rPr>
              <a:t>a</a:t>
            </a:r>
            <a:r>
              <a:rPr lang="tr-TR" sz="1400" b="1">
                <a:solidFill>
                  <a:srgbClr val="FFFFFF"/>
                </a:solidFill>
                <a:effectLst>
                  <a:outerShdw blurRad="38100" dist="38100" dir="2700000" algn="tl">
                    <a:srgbClr val="C0C0C0"/>
                  </a:outerShdw>
                </a:effectLst>
                <a:latin typeface="Arial" panose="020B0604020202020204" pitchFamily="34" charset="0"/>
                <a:cs typeface="Arial" pitchFamily="34" charset="0"/>
              </a:rPr>
              <a:t>syonlar</a:t>
            </a:r>
            <a:endParaRPr lang="en-GB" sz="1400" b="1">
              <a:solidFill>
                <a:srgbClr val="FFFFFF"/>
              </a:solidFill>
              <a:effectLst>
                <a:outerShdw blurRad="38100" dist="38100" dir="2700000" algn="tl">
                  <a:srgbClr val="C0C0C0"/>
                </a:outerShdw>
              </a:effectLst>
              <a:latin typeface="Arial" panose="020B0604020202020204" pitchFamily="34" charset="0"/>
              <a:cs typeface="Arial" pitchFamily="34" charset="0"/>
            </a:endParaRPr>
          </a:p>
        </p:txBody>
      </p:sp>
      <p:sp>
        <p:nvSpPr>
          <p:cNvPr id="17429" name="Text Box 21"/>
          <p:cNvSpPr txBox="1">
            <a:spLocks noChangeArrowheads="1"/>
          </p:cNvSpPr>
          <p:nvPr/>
        </p:nvSpPr>
        <p:spPr bwMode="auto">
          <a:xfrm>
            <a:off x="5762625" y="5172076"/>
            <a:ext cx="4206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GB" altLang="tr-TR" sz="1600" b="1">
                <a:solidFill>
                  <a:srgbClr val="FFFFFF"/>
                </a:solidFill>
                <a:cs typeface="Arial" panose="020B0604020202020204" pitchFamily="34" charset="0"/>
              </a:rPr>
              <a:t>0</a:t>
            </a:r>
            <a:endParaRPr lang="en-US" altLang="tr-TR" sz="1600" b="1">
              <a:solidFill>
                <a:srgbClr val="FFFFFF"/>
              </a:solidFill>
              <a:cs typeface="Arial" panose="020B0604020202020204" pitchFamily="34" charset="0"/>
            </a:endParaRPr>
          </a:p>
        </p:txBody>
      </p:sp>
      <p:sp>
        <p:nvSpPr>
          <p:cNvPr id="4061206" name="Rectangle 22"/>
          <p:cNvSpPr>
            <a:spLocks noChangeArrowheads="1"/>
          </p:cNvSpPr>
          <p:nvPr/>
        </p:nvSpPr>
        <p:spPr bwMode="auto">
          <a:xfrm>
            <a:off x="1820864" y="5713414"/>
            <a:ext cx="8588375" cy="244475"/>
          </a:xfrm>
          <a:prstGeom prst="rect">
            <a:avLst/>
          </a:prstGeom>
          <a:gradFill rotWithShape="1">
            <a:gsLst>
              <a:gs pos="0">
                <a:schemeClr val="tx2"/>
              </a:gs>
              <a:gs pos="100000">
                <a:schemeClr val="tx2">
                  <a:gamma/>
                  <a:shade val="46275"/>
                  <a:invGamma/>
                  <a:alpha val="0"/>
                </a:schemeClr>
              </a:gs>
            </a:gsLst>
            <a:lin ang="0" scaled="1"/>
          </a:gradFill>
          <a:ln w="19050" algn="ctr">
            <a:noFill/>
            <a:miter lim="800000"/>
            <a:headEnd/>
            <a:tailEnd/>
          </a:ln>
          <a:effectLst/>
        </p:spPr>
        <p:txBody>
          <a:bodyPr lIns="0" tIns="0" rIns="0" bIns="0" anchor="ctr" anchorCtr="1">
            <a:spAutoFit/>
          </a:bodyPr>
          <a:lstStyle/>
          <a:p>
            <a:pPr algn="ctr" eaLnBrk="0" fontAlgn="base" hangingPunct="0">
              <a:spcBef>
                <a:spcPct val="0"/>
              </a:spcBef>
              <a:spcAft>
                <a:spcPct val="0"/>
              </a:spcAft>
              <a:defRPr/>
            </a:pPr>
            <a:r>
              <a:rPr lang="en-US" sz="1600" b="1">
                <a:solidFill>
                  <a:srgbClr val="FFFFFF"/>
                </a:solidFill>
                <a:latin typeface="Arial" panose="020B0604020202020204" pitchFamily="34" charset="0"/>
                <a:cs typeface="Arial"/>
              </a:rPr>
              <a:t>        </a:t>
            </a:r>
          </a:p>
        </p:txBody>
      </p:sp>
      <p:sp>
        <p:nvSpPr>
          <p:cNvPr id="17431" name="Rectangle 23"/>
          <p:cNvSpPr>
            <a:spLocks noChangeArrowheads="1"/>
          </p:cNvSpPr>
          <p:nvPr/>
        </p:nvSpPr>
        <p:spPr bwMode="auto">
          <a:xfrm>
            <a:off x="1819275" y="5718176"/>
            <a:ext cx="8591550" cy="244475"/>
          </a:xfrm>
          <a:prstGeom prst="rect">
            <a:avLst/>
          </a:prstGeom>
          <a:gradFill rotWithShape="1">
            <a:gsLst>
              <a:gs pos="0">
                <a:schemeClr val="tx1">
                  <a:alpha val="0"/>
                </a:schemeClr>
              </a:gs>
              <a:gs pos="100000">
                <a:srgbClr val="FF3300"/>
              </a:gs>
            </a:gsLst>
            <a:lin ang="0" scaled="1"/>
          </a:gradFill>
          <a:ln>
            <a:noFill/>
          </a:ln>
          <a:extLst>
            <a:ext uri="{91240B29-F687-4F45-9708-019B960494DF}">
              <a14:hiddenLine xmlns="" xmlns:a14="http://schemas.microsoft.com/office/drawing/2010/main" w="19050" algn="ctr">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600" b="1">
                <a:solidFill>
                  <a:srgbClr val="FFFFFF"/>
                </a:solidFill>
                <a:cs typeface="Arial" panose="020B0604020202020204" pitchFamily="34" charset="0"/>
              </a:rPr>
              <a:t>	         	        </a:t>
            </a:r>
          </a:p>
        </p:txBody>
      </p:sp>
      <p:sp>
        <p:nvSpPr>
          <p:cNvPr id="17432" name="Text Box 24"/>
          <p:cNvSpPr txBox="1">
            <a:spLocks noChangeArrowheads="1"/>
          </p:cNvSpPr>
          <p:nvPr/>
        </p:nvSpPr>
        <p:spPr bwMode="auto">
          <a:xfrm>
            <a:off x="3432175" y="5707064"/>
            <a:ext cx="10795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tr-TR" altLang="tr-TR" b="1">
                <a:solidFill>
                  <a:srgbClr val="000066"/>
                </a:solidFill>
                <a:cs typeface="Arial" panose="020B0604020202020204" pitchFamily="34" charset="0"/>
              </a:rPr>
              <a:t>B</a:t>
            </a:r>
            <a:r>
              <a:rPr lang="en-GB" altLang="tr-TR" b="1">
                <a:solidFill>
                  <a:srgbClr val="000066"/>
                </a:solidFill>
                <a:cs typeface="Arial" panose="020B0604020202020204" pitchFamily="34" charset="0"/>
              </a:rPr>
              <a:t>GT/</a:t>
            </a:r>
            <a:r>
              <a:rPr lang="tr-TR" altLang="tr-TR" b="1">
                <a:solidFill>
                  <a:srgbClr val="000066"/>
                </a:solidFill>
                <a:cs typeface="Arial" panose="020B0604020202020204" pitchFamily="34" charset="0"/>
              </a:rPr>
              <a:t>BA</a:t>
            </a:r>
            <a:r>
              <a:rPr lang="en-GB" altLang="tr-TR" b="1">
                <a:solidFill>
                  <a:srgbClr val="000066"/>
                </a:solidFill>
                <a:cs typeface="Arial" panose="020B0604020202020204" pitchFamily="34" charset="0"/>
              </a:rPr>
              <a:t>G</a:t>
            </a:r>
            <a:endParaRPr lang="en-US" altLang="tr-TR" b="1">
              <a:solidFill>
                <a:srgbClr val="000066"/>
              </a:solidFill>
              <a:cs typeface="Arial" panose="020B0604020202020204" pitchFamily="34" charset="0"/>
            </a:endParaRPr>
          </a:p>
        </p:txBody>
      </p:sp>
      <p:sp>
        <p:nvSpPr>
          <p:cNvPr id="17433" name="Text Box 25"/>
          <p:cNvSpPr txBox="1">
            <a:spLocks noChangeArrowheads="1"/>
          </p:cNvSpPr>
          <p:nvPr/>
        </p:nvSpPr>
        <p:spPr bwMode="auto">
          <a:xfrm>
            <a:off x="6977064" y="5695950"/>
            <a:ext cx="17430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GB" altLang="tr-TR" b="1">
                <a:solidFill>
                  <a:srgbClr val="000066"/>
                </a:solidFill>
                <a:cs typeface="Arial" panose="020B0604020202020204" pitchFamily="34" charset="0"/>
              </a:rPr>
              <a:t>T</a:t>
            </a:r>
            <a:r>
              <a:rPr lang="tr-TR" altLang="tr-TR" b="1">
                <a:solidFill>
                  <a:srgbClr val="000066"/>
                </a:solidFill>
                <a:cs typeface="Arial" panose="020B0604020202020204" pitchFamily="34" charset="0"/>
              </a:rPr>
              <a:t>i</a:t>
            </a:r>
            <a:r>
              <a:rPr lang="en-GB" altLang="tr-TR" b="1">
                <a:solidFill>
                  <a:srgbClr val="000066"/>
                </a:solidFill>
                <a:cs typeface="Arial" panose="020B0604020202020204" pitchFamily="34" charset="0"/>
              </a:rPr>
              <a:t>p 2 di</a:t>
            </a:r>
            <a:r>
              <a:rPr lang="tr-TR" altLang="tr-TR" b="1">
                <a:solidFill>
                  <a:srgbClr val="000066"/>
                </a:solidFill>
                <a:cs typeface="Arial" panose="020B0604020202020204" pitchFamily="34" charset="0"/>
              </a:rPr>
              <a:t>y</a:t>
            </a:r>
            <a:r>
              <a:rPr lang="en-GB" altLang="tr-TR" b="1">
                <a:solidFill>
                  <a:srgbClr val="000066"/>
                </a:solidFill>
                <a:cs typeface="Arial" panose="020B0604020202020204" pitchFamily="34" charset="0"/>
              </a:rPr>
              <a:t>abet</a:t>
            </a:r>
            <a:endParaRPr lang="en-US" altLang="tr-TR" b="1">
              <a:solidFill>
                <a:srgbClr val="000066"/>
              </a:solidFill>
              <a:cs typeface="Arial" panose="020B0604020202020204" pitchFamily="34" charset="0"/>
            </a:endParaRPr>
          </a:p>
        </p:txBody>
      </p:sp>
      <p:sp>
        <p:nvSpPr>
          <p:cNvPr id="17434" name="Line 26"/>
          <p:cNvSpPr>
            <a:spLocks noChangeShapeType="1"/>
          </p:cNvSpPr>
          <p:nvPr/>
        </p:nvSpPr>
        <p:spPr bwMode="auto">
          <a:xfrm>
            <a:off x="5599113" y="5630864"/>
            <a:ext cx="0" cy="90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35" name="Line 27"/>
          <p:cNvSpPr>
            <a:spLocks noChangeShapeType="1"/>
          </p:cNvSpPr>
          <p:nvPr/>
        </p:nvSpPr>
        <p:spPr bwMode="auto">
          <a:xfrm>
            <a:off x="5670550" y="5630864"/>
            <a:ext cx="0" cy="90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36" name="Line 28"/>
          <p:cNvSpPr>
            <a:spLocks noChangeShapeType="1"/>
          </p:cNvSpPr>
          <p:nvPr/>
        </p:nvSpPr>
        <p:spPr bwMode="auto">
          <a:xfrm>
            <a:off x="5741988" y="5630864"/>
            <a:ext cx="0" cy="90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37" name="Line 29"/>
          <p:cNvSpPr>
            <a:spLocks noChangeShapeType="1"/>
          </p:cNvSpPr>
          <p:nvPr/>
        </p:nvSpPr>
        <p:spPr bwMode="auto">
          <a:xfrm>
            <a:off x="5813425" y="5630864"/>
            <a:ext cx="0" cy="90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38" name="Line 30"/>
          <p:cNvSpPr>
            <a:spLocks noChangeShapeType="1"/>
          </p:cNvSpPr>
          <p:nvPr/>
        </p:nvSpPr>
        <p:spPr bwMode="auto">
          <a:xfrm>
            <a:off x="5884863" y="5630864"/>
            <a:ext cx="0" cy="90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39" name="Line 31"/>
          <p:cNvSpPr>
            <a:spLocks noChangeShapeType="1"/>
          </p:cNvSpPr>
          <p:nvPr/>
        </p:nvSpPr>
        <p:spPr bwMode="auto">
          <a:xfrm>
            <a:off x="5956300" y="5630864"/>
            <a:ext cx="0" cy="90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40" name="Line 32"/>
          <p:cNvSpPr>
            <a:spLocks noChangeShapeType="1"/>
          </p:cNvSpPr>
          <p:nvPr/>
        </p:nvSpPr>
        <p:spPr bwMode="auto">
          <a:xfrm>
            <a:off x="6029325" y="5630864"/>
            <a:ext cx="0" cy="90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41" name="Line 33"/>
          <p:cNvSpPr>
            <a:spLocks noChangeShapeType="1"/>
          </p:cNvSpPr>
          <p:nvPr/>
        </p:nvSpPr>
        <p:spPr bwMode="auto">
          <a:xfrm>
            <a:off x="6100763" y="5630864"/>
            <a:ext cx="0" cy="90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42" name="Line 34"/>
          <p:cNvSpPr>
            <a:spLocks noChangeShapeType="1"/>
          </p:cNvSpPr>
          <p:nvPr/>
        </p:nvSpPr>
        <p:spPr bwMode="auto">
          <a:xfrm>
            <a:off x="6172200" y="5630864"/>
            <a:ext cx="0" cy="90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43" name="Line 35"/>
          <p:cNvSpPr>
            <a:spLocks noChangeShapeType="1"/>
          </p:cNvSpPr>
          <p:nvPr/>
        </p:nvSpPr>
        <p:spPr bwMode="auto">
          <a:xfrm>
            <a:off x="6243638" y="5630864"/>
            <a:ext cx="0" cy="90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44" name="Line 36"/>
          <p:cNvSpPr>
            <a:spLocks noChangeShapeType="1"/>
          </p:cNvSpPr>
          <p:nvPr/>
        </p:nvSpPr>
        <p:spPr bwMode="auto">
          <a:xfrm>
            <a:off x="6315075" y="5630864"/>
            <a:ext cx="0" cy="90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45" name="Line 37"/>
          <p:cNvSpPr>
            <a:spLocks noChangeShapeType="1"/>
          </p:cNvSpPr>
          <p:nvPr/>
        </p:nvSpPr>
        <p:spPr bwMode="auto">
          <a:xfrm>
            <a:off x="6386513" y="5630864"/>
            <a:ext cx="0" cy="90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262182" name="Rectangle 38"/>
          <p:cNvSpPr>
            <a:spLocks noChangeArrowheads="1"/>
          </p:cNvSpPr>
          <p:nvPr/>
        </p:nvSpPr>
        <p:spPr bwMode="auto">
          <a:xfrm>
            <a:off x="1992313" y="260351"/>
            <a:ext cx="8477250" cy="574675"/>
          </a:xfrm>
          <a:prstGeom prst="rect">
            <a:avLst/>
          </a:prstGeom>
          <a:noFill/>
          <a:ln w="9525">
            <a:noFill/>
            <a:miter lim="800000"/>
            <a:headEnd/>
            <a:tailEnd/>
          </a:ln>
        </p:spPr>
        <p:txBody>
          <a:bodyPr lIns="92075" tIns="46038" rIns="92075" bIns="46038" anchor="b"/>
          <a:lstStyle/>
          <a:p>
            <a:pPr algn="ctr" fontAlgn="base">
              <a:spcBef>
                <a:spcPct val="0"/>
              </a:spcBef>
              <a:spcAft>
                <a:spcPct val="0"/>
              </a:spcAft>
              <a:defRPr/>
            </a:pPr>
            <a:r>
              <a:rPr lang="tr-TR" sz="3800" b="1" dirty="0">
                <a:solidFill>
                  <a:srgbClr val="A50021"/>
                </a:solidFill>
                <a:latin typeface="Arial"/>
              </a:rPr>
              <a:t>Tip 2 DM: Doğal Seyir</a:t>
            </a:r>
            <a:endParaRPr lang="en-US" sz="3800" b="1" dirty="0">
              <a:solidFill>
                <a:srgbClr val="A50021"/>
              </a:solidFill>
              <a:latin typeface="Arial"/>
            </a:endParaRPr>
          </a:p>
        </p:txBody>
      </p:sp>
      <p:sp>
        <p:nvSpPr>
          <p:cNvPr id="17447" name="AutoShape 39"/>
          <p:cNvSpPr>
            <a:spLocks noChangeArrowheads="1"/>
          </p:cNvSpPr>
          <p:nvPr/>
        </p:nvSpPr>
        <p:spPr bwMode="auto">
          <a:xfrm rot="5400000">
            <a:off x="9857096" y="2116932"/>
            <a:ext cx="550247" cy="385762"/>
          </a:xfrm>
          <a:prstGeom prst="triangle">
            <a:avLst>
              <a:gd name="adj" fmla="val 50000"/>
            </a:avLst>
          </a:prstGeom>
          <a:solidFill>
            <a:srgbClr val="FF3300"/>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rot="10800000" vert="eaVert"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GB" altLang="tr-TR">
              <a:solidFill>
                <a:srgbClr val="FFFFFF"/>
              </a:solidFill>
              <a:cs typeface="Arial" panose="020B0604020202020204" pitchFamily="34" charset="0"/>
            </a:endParaRPr>
          </a:p>
        </p:txBody>
      </p:sp>
      <p:sp>
        <p:nvSpPr>
          <p:cNvPr id="17448" name="Line 40"/>
          <p:cNvSpPr>
            <a:spLocks noChangeShapeType="1"/>
          </p:cNvSpPr>
          <p:nvPr/>
        </p:nvSpPr>
        <p:spPr bwMode="auto">
          <a:xfrm>
            <a:off x="5456238" y="5630864"/>
            <a:ext cx="0" cy="90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49" name="Line 41"/>
          <p:cNvSpPr>
            <a:spLocks noChangeShapeType="1"/>
          </p:cNvSpPr>
          <p:nvPr/>
        </p:nvSpPr>
        <p:spPr bwMode="auto">
          <a:xfrm>
            <a:off x="5527675" y="5630864"/>
            <a:ext cx="0" cy="90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50" name="Line 42"/>
          <p:cNvSpPr>
            <a:spLocks noChangeShapeType="1"/>
          </p:cNvSpPr>
          <p:nvPr/>
        </p:nvSpPr>
        <p:spPr bwMode="auto">
          <a:xfrm>
            <a:off x="6530975" y="5630864"/>
            <a:ext cx="0" cy="90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51" name="Line 43"/>
          <p:cNvSpPr>
            <a:spLocks noChangeShapeType="1"/>
          </p:cNvSpPr>
          <p:nvPr/>
        </p:nvSpPr>
        <p:spPr bwMode="auto">
          <a:xfrm>
            <a:off x="6457950" y="5630864"/>
            <a:ext cx="0" cy="90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52" name="Text Box 44"/>
          <p:cNvSpPr txBox="1">
            <a:spLocks noChangeArrowheads="1"/>
          </p:cNvSpPr>
          <p:nvPr/>
        </p:nvSpPr>
        <p:spPr bwMode="auto">
          <a:xfrm>
            <a:off x="6273455" y="4244975"/>
            <a:ext cx="8595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tr-TR" altLang="tr-TR" sz="1400" b="1">
                <a:solidFill>
                  <a:srgbClr val="FFCC99"/>
                </a:solidFill>
                <a:cs typeface="Arial" panose="020B0604020202020204" pitchFamily="34" charset="0"/>
              </a:rPr>
              <a:t>Plazma</a:t>
            </a:r>
            <a:endParaRPr lang="de-DE" altLang="tr-TR" sz="1400" b="1">
              <a:solidFill>
                <a:srgbClr val="FFCC99"/>
              </a:solidFill>
              <a:cs typeface="Arial" panose="020B0604020202020204" pitchFamily="34" charset="0"/>
            </a:endParaRPr>
          </a:p>
          <a:p>
            <a:pPr algn="ctr" fontAlgn="base">
              <a:spcBef>
                <a:spcPct val="0"/>
              </a:spcBef>
              <a:spcAft>
                <a:spcPct val="0"/>
              </a:spcAft>
            </a:pPr>
            <a:r>
              <a:rPr lang="tr-TR" altLang="tr-TR" sz="1400" b="1">
                <a:solidFill>
                  <a:srgbClr val="FFCC99"/>
                </a:solidFill>
                <a:cs typeface="Arial" panose="020B0604020202020204" pitchFamily="34" charset="0"/>
              </a:rPr>
              <a:t>glukozu</a:t>
            </a:r>
            <a:endParaRPr lang="de-DE" altLang="tr-TR" sz="1400" b="1">
              <a:solidFill>
                <a:srgbClr val="FFCC99"/>
              </a:solidFill>
              <a:cs typeface="Arial" panose="020B0604020202020204" pitchFamily="34" charset="0"/>
            </a:endParaRPr>
          </a:p>
        </p:txBody>
      </p:sp>
      <p:sp>
        <p:nvSpPr>
          <p:cNvPr id="17453" name="Text Box 45"/>
          <p:cNvSpPr txBox="1">
            <a:spLocks noChangeArrowheads="1"/>
          </p:cNvSpPr>
          <p:nvPr/>
        </p:nvSpPr>
        <p:spPr bwMode="auto">
          <a:xfrm>
            <a:off x="2293938" y="2957513"/>
            <a:ext cx="1816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de-DE" altLang="tr-TR" sz="1400" b="1">
                <a:solidFill>
                  <a:srgbClr val="FFFF00"/>
                </a:solidFill>
                <a:latin typeface="Symbol" panose="05050102010706020507" pitchFamily="18" charset="2"/>
                <a:cs typeface="Arial" panose="020B0604020202020204" pitchFamily="34" charset="0"/>
              </a:rPr>
              <a:t>b</a:t>
            </a:r>
            <a:r>
              <a:rPr lang="de-DE" altLang="tr-TR" sz="1400" b="1">
                <a:solidFill>
                  <a:srgbClr val="FFFF00"/>
                </a:solidFill>
                <a:cs typeface="Arial" panose="020B0604020202020204" pitchFamily="34" charset="0"/>
              </a:rPr>
              <a:t>-</a:t>
            </a:r>
            <a:r>
              <a:rPr lang="tr-TR" altLang="tr-TR" sz="1400" b="1">
                <a:solidFill>
                  <a:srgbClr val="FFFF00"/>
                </a:solidFill>
                <a:cs typeface="Arial" panose="020B0604020202020204" pitchFamily="34" charset="0"/>
              </a:rPr>
              <a:t>hücre fonksiyonu</a:t>
            </a:r>
            <a:endParaRPr lang="de-DE" altLang="tr-TR" sz="1400" b="1">
              <a:solidFill>
                <a:srgbClr val="FFFF00"/>
              </a:solidFill>
              <a:cs typeface="Arial" panose="020B0604020202020204" pitchFamily="34" charset="0"/>
            </a:endParaRPr>
          </a:p>
        </p:txBody>
      </p:sp>
      <p:sp>
        <p:nvSpPr>
          <p:cNvPr id="17454" name="Freeform 46"/>
          <p:cNvSpPr>
            <a:spLocks/>
          </p:cNvSpPr>
          <p:nvPr/>
        </p:nvSpPr>
        <p:spPr bwMode="auto">
          <a:xfrm>
            <a:off x="2668589" y="3570695"/>
            <a:ext cx="6916737" cy="276999"/>
          </a:xfrm>
          <a:custGeom>
            <a:avLst/>
            <a:gdLst>
              <a:gd name="T0" fmla="*/ 0 w 4337"/>
              <a:gd name="T1" fmla="*/ 2147483647 h 735"/>
              <a:gd name="T2" fmla="*/ 2147483647 w 4337"/>
              <a:gd name="T3" fmla="*/ 2147483647 h 735"/>
              <a:gd name="T4" fmla="*/ 2147483647 w 4337"/>
              <a:gd name="T5" fmla="*/ 2147483647 h 735"/>
              <a:gd name="T6" fmla="*/ 2147483647 w 4337"/>
              <a:gd name="T7" fmla="*/ 2147483647 h 735"/>
              <a:gd name="T8" fmla="*/ 2147483647 w 4337"/>
              <a:gd name="T9" fmla="*/ 2147483647 h 735"/>
              <a:gd name="T10" fmla="*/ 2147483647 w 4337"/>
              <a:gd name="T11" fmla="*/ 2147483647 h 735"/>
              <a:gd name="T12" fmla="*/ 2147483647 w 4337"/>
              <a:gd name="T13" fmla="*/ 2147483647 h 735"/>
              <a:gd name="T14" fmla="*/ 2147483647 w 4337"/>
              <a:gd name="T15" fmla="*/ 2147483647 h 735"/>
              <a:gd name="T16" fmla="*/ 2147483647 w 4337"/>
              <a:gd name="T17" fmla="*/ 2147483647 h 7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7"/>
              <a:gd name="T28" fmla="*/ 0 h 735"/>
              <a:gd name="T29" fmla="*/ 4337 w 4337"/>
              <a:gd name="T30" fmla="*/ 735 h 7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7" h="735">
                <a:moveTo>
                  <a:pt x="0" y="735"/>
                </a:moveTo>
                <a:cubicBezTo>
                  <a:pt x="88" y="693"/>
                  <a:pt x="394" y="549"/>
                  <a:pt x="528" y="485"/>
                </a:cubicBezTo>
                <a:cubicBezTo>
                  <a:pt x="662" y="421"/>
                  <a:pt x="682" y="405"/>
                  <a:pt x="806" y="351"/>
                </a:cubicBezTo>
                <a:cubicBezTo>
                  <a:pt x="930" y="297"/>
                  <a:pt x="1083" y="214"/>
                  <a:pt x="1270" y="159"/>
                </a:cubicBezTo>
                <a:cubicBezTo>
                  <a:pt x="1457" y="104"/>
                  <a:pt x="1673" y="46"/>
                  <a:pt x="1927" y="23"/>
                </a:cubicBezTo>
                <a:cubicBezTo>
                  <a:pt x="2181" y="0"/>
                  <a:pt x="2535" y="21"/>
                  <a:pt x="2795" y="23"/>
                </a:cubicBezTo>
                <a:cubicBezTo>
                  <a:pt x="3055" y="25"/>
                  <a:pt x="3283" y="34"/>
                  <a:pt x="3485" y="34"/>
                </a:cubicBezTo>
                <a:cubicBezTo>
                  <a:pt x="3686" y="34"/>
                  <a:pt x="3863" y="26"/>
                  <a:pt x="4006" y="23"/>
                </a:cubicBezTo>
                <a:cubicBezTo>
                  <a:pt x="4148" y="20"/>
                  <a:pt x="4268" y="15"/>
                  <a:pt x="4337" y="13"/>
                </a:cubicBezTo>
              </a:path>
            </a:pathLst>
          </a:custGeom>
          <a:noFill/>
          <a:ln w="63500" cap="flat" cmpd="sng">
            <a:solidFill>
              <a:srgbClr val="FF9900"/>
            </a:solidFill>
            <a:prstDash val="solid"/>
            <a:round/>
            <a:headEnd/>
            <a:tailEnd type="arrow" w="med" len="med"/>
          </a:ln>
          <a:extLst>
            <a:ext uri="{909E8E84-426E-40DD-AFC4-6F175D3DCCD1}">
              <a14:hiddenFill xmlns="" xmlns:a14="http://schemas.microsoft.com/office/drawing/2010/main">
                <a:solidFill>
                  <a:srgbClr val="FFFFFF"/>
                </a:solidFill>
              </a14:hiddenFill>
            </a:ext>
          </a:extLst>
        </p:spPr>
        <p:txBody>
          <a:bodyPr lIns="0" tIns="0" rIns="0" bIns="0"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55" name="Freeform 47"/>
          <p:cNvSpPr>
            <a:spLocks/>
          </p:cNvSpPr>
          <p:nvPr/>
        </p:nvSpPr>
        <p:spPr bwMode="auto">
          <a:xfrm>
            <a:off x="2668589" y="3599270"/>
            <a:ext cx="6942137" cy="276999"/>
          </a:xfrm>
          <a:custGeom>
            <a:avLst/>
            <a:gdLst>
              <a:gd name="T0" fmla="*/ 0 w 4401"/>
              <a:gd name="T1" fmla="*/ 2147483647 h 869"/>
              <a:gd name="T2" fmla="*/ 2147483647 w 4401"/>
              <a:gd name="T3" fmla="*/ 2147483647 h 869"/>
              <a:gd name="T4" fmla="*/ 2147483647 w 4401"/>
              <a:gd name="T5" fmla="*/ 2147483647 h 869"/>
              <a:gd name="T6" fmla="*/ 2147483647 w 4401"/>
              <a:gd name="T7" fmla="*/ 2147483647 h 869"/>
              <a:gd name="T8" fmla="*/ 2147483647 w 4401"/>
              <a:gd name="T9" fmla="*/ 2147483647 h 869"/>
              <a:gd name="T10" fmla="*/ 2147483647 w 4401"/>
              <a:gd name="T11" fmla="*/ 2147483647 h 869"/>
              <a:gd name="T12" fmla="*/ 2147483647 w 4401"/>
              <a:gd name="T13" fmla="*/ 2147483647 h 869"/>
              <a:gd name="T14" fmla="*/ 2147483647 w 4401"/>
              <a:gd name="T15" fmla="*/ 2147483647 h 869"/>
              <a:gd name="T16" fmla="*/ 2147483647 w 4401"/>
              <a:gd name="T17" fmla="*/ 2147483647 h 869"/>
              <a:gd name="T18" fmla="*/ 2147483647 w 4401"/>
              <a:gd name="T19" fmla="*/ 2147483647 h 869"/>
              <a:gd name="T20" fmla="*/ 2147483647 w 4401"/>
              <a:gd name="T21" fmla="*/ 2147483647 h 8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01"/>
              <a:gd name="T34" fmla="*/ 0 h 869"/>
              <a:gd name="T35" fmla="*/ 4401 w 4401"/>
              <a:gd name="T36" fmla="*/ 869 h 8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01" h="869">
                <a:moveTo>
                  <a:pt x="0" y="512"/>
                </a:moveTo>
                <a:cubicBezTo>
                  <a:pt x="71" y="481"/>
                  <a:pt x="295" y="386"/>
                  <a:pt x="427" y="325"/>
                </a:cubicBezTo>
                <a:cubicBezTo>
                  <a:pt x="559" y="264"/>
                  <a:pt x="675" y="195"/>
                  <a:pt x="795" y="144"/>
                </a:cubicBezTo>
                <a:cubicBezTo>
                  <a:pt x="915" y="93"/>
                  <a:pt x="1037" y="32"/>
                  <a:pt x="1147" y="16"/>
                </a:cubicBezTo>
                <a:cubicBezTo>
                  <a:pt x="1257" y="0"/>
                  <a:pt x="1356" y="24"/>
                  <a:pt x="1453" y="48"/>
                </a:cubicBezTo>
                <a:cubicBezTo>
                  <a:pt x="1550" y="72"/>
                  <a:pt x="1646" y="125"/>
                  <a:pt x="1731" y="160"/>
                </a:cubicBezTo>
                <a:cubicBezTo>
                  <a:pt x="1815" y="195"/>
                  <a:pt x="1815" y="202"/>
                  <a:pt x="1961" y="261"/>
                </a:cubicBezTo>
                <a:cubicBezTo>
                  <a:pt x="2107" y="320"/>
                  <a:pt x="2379" y="440"/>
                  <a:pt x="2607" y="512"/>
                </a:cubicBezTo>
                <a:cubicBezTo>
                  <a:pt x="2835" y="584"/>
                  <a:pt x="3120" y="645"/>
                  <a:pt x="3325" y="693"/>
                </a:cubicBezTo>
                <a:cubicBezTo>
                  <a:pt x="3529" y="741"/>
                  <a:pt x="3653" y="771"/>
                  <a:pt x="3832" y="800"/>
                </a:cubicBezTo>
                <a:cubicBezTo>
                  <a:pt x="4011" y="829"/>
                  <a:pt x="4307" y="858"/>
                  <a:pt x="4401" y="869"/>
                </a:cubicBezTo>
              </a:path>
            </a:pathLst>
          </a:custGeom>
          <a:noFill/>
          <a:ln w="63500" cap="flat" cmpd="sng">
            <a:solidFill>
              <a:srgbClr val="FFFF00"/>
            </a:solidFill>
            <a:prstDash val="solid"/>
            <a:round/>
            <a:headEnd/>
            <a:tailEnd type="arrow" w="med" len="med"/>
          </a:ln>
          <a:extLst>
            <a:ext uri="{909E8E84-426E-40DD-AFC4-6F175D3DCCD1}">
              <a14:hiddenFill xmlns="" xmlns:a14="http://schemas.microsoft.com/office/drawing/2010/main">
                <a:solidFill>
                  <a:srgbClr val="FFFFFF"/>
                </a:solidFill>
              </a14:hiddenFill>
            </a:ext>
          </a:extLst>
        </p:spPr>
        <p:txBody>
          <a:bodyPr lIns="0" tIns="0" rIns="0" bIns="0"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56" name="Freeform 48"/>
          <p:cNvSpPr>
            <a:spLocks/>
          </p:cNvSpPr>
          <p:nvPr/>
        </p:nvSpPr>
        <p:spPr bwMode="auto">
          <a:xfrm>
            <a:off x="2640013" y="3932645"/>
            <a:ext cx="6894512" cy="276999"/>
          </a:xfrm>
          <a:custGeom>
            <a:avLst/>
            <a:gdLst>
              <a:gd name="T0" fmla="*/ 0 w 4343"/>
              <a:gd name="T1" fmla="*/ 2147483647 h 783"/>
              <a:gd name="T2" fmla="*/ 2147483647 w 4343"/>
              <a:gd name="T3" fmla="*/ 2147483647 h 783"/>
              <a:gd name="T4" fmla="*/ 2147483647 w 4343"/>
              <a:gd name="T5" fmla="*/ 2147483647 h 783"/>
              <a:gd name="T6" fmla="*/ 2147483647 w 4343"/>
              <a:gd name="T7" fmla="*/ 2147483647 h 783"/>
              <a:gd name="T8" fmla="*/ 2147483647 w 4343"/>
              <a:gd name="T9" fmla="*/ 2147483647 h 783"/>
              <a:gd name="T10" fmla="*/ 2147483647 w 4343"/>
              <a:gd name="T11" fmla="*/ 0 h 783"/>
              <a:gd name="T12" fmla="*/ 0 60000 65536"/>
              <a:gd name="T13" fmla="*/ 0 60000 65536"/>
              <a:gd name="T14" fmla="*/ 0 60000 65536"/>
              <a:gd name="T15" fmla="*/ 0 60000 65536"/>
              <a:gd name="T16" fmla="*/ 0 60000 65536"/>
              <a:gd name="T17" fmla="*/ 0 60000 65536"/>
              <a:gd name="T18" fmla="*/ 0 w 4343"/>
              <a:gd name="T19" fmla="*/ 0 h 783"/>
              <a:gd name="T20" fmla="*/ 4343 w 4343"/>
              <a:gd name="T21" fmla="*/ 783 h 783"/>
            </a:gdLst>
            <a:ahLst/>
            <a:cxnLst>
              <a:cxn ang="T12">
                <a:pos x="T0" y="T1"/>
              </a:cxn>
              <a:cxn ang="T13">
                <a:pos x="T2" y="T3"/>
              </a:cxn>
              <a:cxn ang="T14">
                <a:pos x="T4" y="T5"/>
              </a:cxn>
              <a:cxn ang="T15">
                <a:pos x="T6" y="T7"/>
              </a:cxn>
              <a:cxn ang="T16">
                <a:pos x="T8" y="T9"/>
              </a:cxn>
              <a:cxn ang="T17">
                <a:pos x="T10" y="T11"/>
              </a:cxn>
            </a:cxnLst>
            <a:rect l="T18" t="T19" r="T20" b="T21"/>
            <a:pathLst>
              <a:path w="4343" h="783">
                <a:moveTo>
                  <a:pt x="0" y="783"/>
                </a:moveTo>
                <a:cubicBezTo>
                  <a:pt x="181" y="770"/>
                  <a:pt x="740" y="738"/>
                  <a:pt x="1083" y="702"/>
                </a:cubicBezTo>
                <a:cubicBezTo>
                  <a:pt x="1426" y="666"/>
                  <a:pt x="1729" y="619"/>
                  <a:pt x="2056" y="564"/>
                </a:cubicBezTo>
                <a:cubicBezTo>
                  <a:pt x="2383" y="509"/>
                  <a:pt x="2726" y="446"/>
                  <a:pt x="3047" y="374"/>
                </a:cubicBezTo>
                <a:cubicBezTo>
                  <a:pt x="3368" y="302"/>
                  <a:pt x="3764" y="194"/>
                  <a:pt x="3980" y="132"/>
                </a:cubicBezTo>
                <a:cubicBezTo>
                  <a:pt x="4196" y="70"/>
                  <a:pt x="4268" y="27"/>
                  <a:pt x="4343" y="0"/>
                </a:cubicBezTo>
              </a:path>
            </a:pathLst>
          </a:custGeom>
          <a:noFill/>
          <a:ln w="63500" cap="flat" cmpd="sng">
            <a:solidFill>
              <a:srgbClr val="FFCC99"/>
            </a:solidFill>
            <a:prstDash val="solid"/>
            <a:round/>
            <a:headEnd/>
            <a:tailEnd type="arrow" w="med" len="med"/>
          </a:ln>
          <a:extLst>
            <a:ext uri="{909E8E84-426E-40DD-AFC4-6F175D3DCCD1}">
              <a14:hiddenFill xmlns="" xmlns:a14="http://schemas.microsoft.com/office/drawing/2010/main">
                <a:solidFill>
                  <a:srgbClr val="FFFFFF"/>
                </a:solidFill>
              </a14:hiddenFill>
            </a:ext>
          </a:extLst>
        </p:spPr>
        <p:txBody>
          <a:bodyPr lIns="0" tIns="0" rIns="0" bIns="0"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7457" name="Text Box 49"/>
          <p:cNvSpPr txBox="1">
            <a:spLocks noChangeArrowheads="1"/>
          </p:cNvSpPr>
          <p:nvPr/>
        </p:nvSpPr>
        <p:spPr bwMode="auto">
          <a:xfrm>
            <a:off x="3997220" y="3619500"/>
            <a:ext cx="8098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tr-TR" altLang="tr-TR" sz="1400" b="1">
                <a:solidFill>
                  <a:srgbClr val="FF9900"/>
                </a:solidFill>
                <a:cs typeface="Arial" panose="020B0604020202020204" pitchFamily="34" charset="0"/>
              </a:rPr>
              <a:t>İ</a:t>
            </a:r>
            <a:r>
              <a:rPr lang="de-DE" altLang="tr-TR" sz="1400" b="1">
                <a:solidFill>
                  <a:srgbClr val="FF9900"/>
                </a:solidFill>
                <a:cs typeface="Arial" panose="020B0604020202020204" pitchFamily="34" charset="0"/>
              </a:rPr>
              <a:t>nsulin </a:t>
            </a:r>
          </a:p>
          <a:p>
            <a:pPr algn="ctr" fontAlgn="base">
              <a:spcBef>
                <a:spcPct val="0"/>
              </a:spcBef>
              <a:spcAft>
                <a:spcPct val="0"/>
              </a:spcAft>
            </a:pPr>
            <a:r>
              <a:rPr lang="tr-TR" altLang="tr-TR" sz="1400" b="1">
                <a:solidFill>
                  <a:srgbClr val="FF9900"/>
                </a:solidFill>
                <a:cs typeface="Arial" panose="020B0604020202020204" pitchFamily="34" charset="0"/>
              </a:rPr>
              <a:t>direnci</a:t>
            </a:r>
            <a:endParaRPr lang="de-DE" altLang="tr-TR" sz="1400" b="1">
              <a:solidFill>
                <a:srgbClr val="FF9900"/>
              </a:solidFill>
              <a:cs typeface="Arial" panose="020B0604020202020204" pitchFamily="34" charset="0"/>
            </a:endParaRPr>
          </a:p>
        </p:txBody>
      </p:sp>
    </p:spTree>
    <p:extLst>
      <p:ext uri="{BB962C8B-B14F-4D97-AF65-F5344CB8AC3E}">
        <p14:creationId xmlns="" xmlns:p14="http://schemas.microsoft.com/office/powerpoint/2010/main" val="3285037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idx="4294967295"/>
          </p:nvPr>
        </p:nvSpPr>
        <p:spPr>
          <a:xfrm>
            <a:off x="1970088" y="260351"/>
            <a:ext cx="8229600" cy="720725"/>
          </a:xfrm>
        </p:spPr>
        <p:txBody>
          <a:bodyPr anchor="ctr"/>
          <a:lstStyle/>
          <a:p>
            <a:pPr algn="ctr" eaLnBrk="1" hangingPunct="1"/>
            <a:r>
              <a:rPr lang="tr-TR" altLang="tr-TR" sz="4400" b="1">
                <a:solidFill>
                  <a:srgbClr val="A50021"/>
                </a:solidFill>
              </a:rPr>
              <a:t>Diyabetin Tanımı</a:t>
            </a:r>
          </a:p>
        </p:txBody>
      </p:sp>
      <p:sp>
        <p:nvSpPr>
          <p:cNvPr id="7171" name="Rectangle 3"/>
          <p:cNvSpPr>
            <a:spLocks noGrp="1" noChangeArrowheads="1"/>
          </p:cNvSpPr>
          <p:nvPr>
            <p:ph idx="4294967295"/>
          </p:nvPr>
        </p:nvSpPr>
        <p:spPr>
          <a:xfrm>
            <a:off x="440576" y="1383003"/>
            <a:ext cx="11338560" cy="4824412"/>
          </a:xfrm>
        </p:spPr>
        <p:txBody>
          <a:bodyPr/>
          <a:lstStyle/>
          <a:p>
            <a:pPr marL="0" indent="0" eaLnBrk="1" hangingPunct="1">
              <a:buNone/>
            </a:pPr>
            <a:r>
              <a:rPr lang="tr-TR" altLang="tr-TR" sz="2800" b="1" dirty="0"/>
              <a:t>-</a:t>
            </a:r>
            <a:r>
              <a:rPr lang="tr-TR" altLang="tr-TR" sz="2600" b="1" dirty="0"/>
              <a:t>İ</a:t>
            </a:r>
            <a:r>
              <a:rPr lang="en-US" altLang="tr-TR" sz="2600" b="1" dirty="0"/>
              <a:t>ns</a:t>
            </a:r>
            <a:r>
              <a:rPr lang="tr-TR" altLang="tr-TR" sz="2600" b="1" dirty="0"/>
              <a:t>ü</a:t>
            </a:r>
            <a:r>
              <a:rPr lang="en-US" altLang="tr-TR" sz="2600" b="1" dirty="0" err="1"/>
              <a:t>lin</a:t>
            </a:r>
            <a:r>
              <a:rPr lang="en-US" altLang="tr-TR" sz="2600" b="1" dirty="0"/>
              <a:t> s</a:t>
            </a:r>
            <a:r>
              <a:rPr lang="tr-TR" altLang="tr-TR" sz="2600" b="1" dirty="0"/>
              <a:t>alınımı veya </a:t>
            </a:r>
            <a:r>
              <a:rPr lang="en-US" altLang="tr-TR" sz="2600" b="1" dirty="0"/>
              <a:t>ins</a:t>
            </a:r>
            <a:r>
              <a:rPr lang="tr-TR" altLang="tr-TR" sz="2600" b="1" dirty="0"/>
              <a:t>ü</a:t>
            </a:r>
            <a:r>
              <a:rPr lang="en-US" altLang="tr-TR" sz="2600" b="1" dirty="0" err="1"/>
              <a:t>lin</a:t>
            </a:r>
            <a:r>
              <a:rPr lang="en-US" altLang="tr-TR" sz="2600" b="1" dirty="0"/>
              <a:t> </a:t>
            </a:r>
            <a:r>
              <a:rPr lang="en-US" altLang="tr-TR" sz="2600" b="1" dirty="0" err="1"/>
              <a:t>etkisi</a:t>
            </a:r>
            <a:r>
              <a:rPr lang="tr-TR" altLang="tr-TR" sz="2600" b="1" dirty="0"/>
              <a:t>, ya da</a:t>
            </a:r>
            <a:r>
              <a:rPr lang="en-US" altLang="tr-TR" sz="2600" b="1" dirty="0"/>
              <a:t> her </a:t>
            </a:r>
            <a:r>
              <a:rPr lang="en-US" altLang="tr-TR" sz="2600" b="1" dirty="0" err="1"/>
              <a:t>ikisin</a:t>
            </a:r>
            <a:r>
              <a:rPr lang="tr-TR" altLang="tr-TR" sz="2600" b="1" dirty="0"/>
              <a:t>in </a:t>
            </a:r>
            <a:r>
              <a:rPr lang="en-US" altLang="tr-TR" sz="2600" b="1" dirty="0"/>
              <a:t>de </a:t>
            </a:r>
            <a:r>
              <a:rPr lang="tr-TR" altLang="tr-TR" sz="2600" b="1" dirty="0"/>
              <a:t>bozuk olduğu,</a:t>
            </a:r>
          </a:p>
          <a:p>
            <a:pPr marL="0" indent="0" eaLnBrk="1" hangingPunct="1">
              <a:buNone/>
            </a:pPr>
            <a:endParaRPr lang="tr-TR" altLang="tr-TR" sz="2600" b="1" dirty="0"/>
          </a:p>
          <a:p>
            <a:pPr marL="0" indent="0" eaLnBrk="1" hangingPunct="1">
              <a:buNone/>
            </a:pPr>
            <a:r>
              <a:rPr lang="tr-TR" altLang="tr-TR" sz="2600" b="1" dirty="0"/>
              <a:t>-Kronik, </a:t>
            </a:r>
            <a:r>
              <a:rPr lang="tr-TR" altLang="tr-TR" sz="2600" b="1" dirty="0" err="1"/>
              <a:t>progresif</a:t>
            </a:r>
            <a:r>
              <a:rPr lang="tr-TR" altLang="tr-TR" sz="2600" b="1" dirty="0"/>
              <a:t>, </a:t>
            </a:r>
          </a:p>
          <a:p>
            <a:pPr marL="0" indent="0" eaLnBrk="1" hangingPunct="1">
              <a:buNone/>
            </a:pPr>
            <a:endParaRPr lang="tr-TR" altLang="tr-TR" sz="2600" b="1" dirty="0"/>
          </a:p>
          <a:p>
            <a:pPr marL="0" indent="0" eaLnBrk="1" hangingPunct="1">
              <a:buNone/>
            </a:pPr>
            <a:r>
              <a:rPr lang="tr-TR" altLang="tr-TR" sz="2600" b="1" dirty="0"/>
              <a:t>-</a:t>
            </a:r>
            <a:r>
              <a:rPr lang="tr-TR" altLang="tr-TR" sz="2600" b="1" dirty="0" err="1"/>
              <a:t>Hiperglisemiyle</a:t>
            </a:r>
            <a:r>
              <a:rPr lang="tr-TR" altLang="tr-TR" sz="2600" b="1" dirty="0"/>
              <a:t> karakterize,</a:t>
            </a:r>
          </a:p>
          <a:p>
            <a:pPr marL="0" indent="0" eaLnBrk="1" hangingPunct="1">
              <a:buNone/>
            </a:pPr>
            <a:endParaRPr lang="tr-TR" altLang="tr-TR" sz="2600" b="1" dirty="0"/>
          </a:p>
          <a:p>
            <a:pPr marL="0" indent="0" eaLnBrk="1" hangingPunct="1">
              <a:buNone/>
            </a:pPr>
            <a:r>
              <a:rPr lang="tr-TR" altLang="tr-TR" sz="2600" b="1" dirty="0"/>
              <a:t>-Akut ve kronik komplikasyonlara yol açan,</a:t>
            </a:r>
            <a:r>
              <a:rPr lang="en-US" altLang="tr-TR" sz="2600" b="1" dirty="0"/>
              <a:t> </a:t>
            </a:r>
            <a:endParaRPr lang="tr-TR" altLang="tr-TR" sz="2600" b="1" dirty="0"/>
          </a:p>
          <a:p>
            <a:pPr marL="0" indent="0" eaLnBrk="1" hangingPunct="1">
              <a:buNone/>
            </a:pPr>
            <a:endParaRPr lang="tr-TR" altLang="tr-TR" sz="2600" b="1" dirty="0"/>
          </a:p>
          <a:p>
            <a:pPr marL="0" indent="0" eaLnBrk="1" hangingPunct="1">
              <a:buNone/>
            </a:pPr>
            <a:r>
              <a:rPr lang="tr-TR" altLang="tr-TR" sz="2600" b="1" dirty="0"/>
              <a:t>-M</a:t>
            </a:r>
            <a:r>
              <a:rPr lang="en-US" altLang="tr-TR" sz="2600" b="1" dirty="0" err="1"/>
              <a:t>etabolik</a:t>
            </a:r>
            <a:r>
              <a:rPr lang="en-US" altLang="tr-TR" sz="2600" b="1" dirty="0"/>
              <a:t> </a:t>
            </a:r>
            <a:r>
              <a:rPr lang="tr-TR" altLang="tr-TR" sz="2600" b="1" dirty="0"/>
              <a:t>bir </a:t>
            </a:r>
            <a:r>
              <a:rPr lang="en-US" altLang="tr-TR" sz="2600" b="1" dirty="0" err="1" smtClean="0"/>
              <a:t>hastalık</a:t>
            </a:r>
            <a:endParaRPr lang="en-US" altLang="tr-TR" sz="2600" b="1" dirty="0"/>
          </a:p>
        </p:txBody>
      </p:sp>
      <p:sp>
        <p:nvSpPr>
          <p:cNvPr id="7172" name="Rectangle 32"/>
          <p:cNvSpPr>
            <a:spLocks noChangeArrowheads="1"/>
          </p:cNvSpPr>
          <p:nvPr/>
        </p:nvSpPr>
        <p:spPr bwMode="auto">
          <a:xfrm>
            <a:off x="547689" y="6366454"/>
            <a:ext cx="1316037" cy="242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tr-TR" sz="1000">
                <a:solidFill>
                  <a:srgbClr val="000000"/>
                </a:solidFill>
                <a:cs typeface="Arial" panose="020B0604020202020204" pitchFamily="34" charset="0"/>
              </a:rPr>
              <a:t>Diabetes Care.2009</a:t>
            </a:r>
          </a:p>
        </p:txBody>
      </p:sp>
    </p:spTree>
    <p:extLst>
      <p:ext uri="{BB962C8B-B14F-4D97-AF65-F5344CB8AC3E}">
        <p14:creationId xmlns="" xmlns:p14="http://schemas.microsoft.com/office/powerpoint/2010/main" val="5659104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910" name="Group 150"/>
          <p:cNvGraphicFramePr>
            <a:graphicFrameLocks noGrp="1"/>
          </p:cNvGraphicFramePr>
          <p:nvPr>
            <p:ph idx="4294967295"/>
            <p:extLst>
              <p:ext uri="{D42A27DB-BD31-4B8C-83A1-F6EECF244321}">
                <p14:modId xmlns="" xmlns:p14="http://schemas.microsoft.com/office/powerpoint/2010/main" val="2306786869"/>
              </p:ext>
            </p:extLst>
          </p:nvPr>
        </p:nvGraphicFramePr>
        <p:xfrm>
          <a:off x="515390" y="227098"/>
          <a:ext cx="11105803" cy="6408744"/>
        </p:xfrm>
        <a:graphic>
          <a:graphicData uri="http://schemas.openxmlformats.org/drawingml/2006/table">
            <a:tbl>
              <a:tblPr/>
              <a:tblGrid>
                <a:gridCol w="4129932">
                  <a:extLst>
                    <a:ext uri="{9D8B030D-6E8A-4147-A177-3AD203B41FA5}">
                      <a16:colId xmlns="" xmlns:a16="http://schemas.microsoft.com/office/drawing/2014/main" val="20000"/>
                    </a:ext>
                  </a:extLst>
                </a:gridCol>
                <a:gridCol w="2462194">
                  <a:extLst>
                    <a:ext uri="{9D8B030D-6E8A-4147-A177-3AD203B41FA5}">
                      <a16:colId xmlns="" xmlns:a16="http://schemas.microsoft.com/office/drawing/2014/main" val="20001"/>
                    </a:ext>
                  </a:extLst>
                </a:gridCol>
                <a:gridCol w="4513677">
                  <a:extLst>
                    <a:ext uri="{9D8B030D-6E8A-4147-A177-3AD203B41FA5}">
                      <a16:colId xmlns="" xmlns:a16="http://schemas.microsoft.com/office/drawing/2014/main" val="20002"/>
                    </a:ext>
                  </a:extLst>
                </a:gridCol>
              </a:tblGrid>
              <a:tr h="3630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1" i="0" u="none" strike="noStrike" cap="none" normalizeH="0" baseline="0" dirty="0" smtClean="0">
                          <a:ln>
                            <a:noFill/>
                          </a:ln>
                          <a:solidFill>
                            <a:srgbClr val="FFFFFF"/>
                          </a:solidFill>
                          <a:effectLst/>
                          <a:latin typeface="Arial" pitchFamily="34" charset="0"/>
                          <a:cs typeface="Arial" pitchFamily="34" charset="0"/>
                        </a:rPr>
                        <a:t>Tip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1" i="0" u="none" strike="noStrike" cap="none" normalizeH="0" baseline="0" smtClean="0">
                          <a:ln>
                            <a:noFill/>
                          </a:ln>
                          <a:solidFill>
                            <a:srgbClr val="FFFFFF"/>
                          </a:solidFill>
                          <a:effectLst/>
                          <a:latin typeface="Arial" pitchFamily="34" charset="0"/>
                          <a:cs typeface="Arial" pitchFamily="34" charset="0"/>
                        </a:rPr>
                        <a:t>Faktör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1" i="0" u="none" strike="noStrike" cap="none" normalizeH="0" baseline="0" dirty="0" smtClean="0">
                          <a:ln>
                            <a:noFill/>
                          </a:ln>
                          <a:solidFill>
                            <a:srgbClr val="FFFFFF"/>
                          </a:solidFill>
                          <a:effectLst/>
                          <a:latin typeface="Arial" pitchFamily="34" charset="0"/>
                          <a:cs typeface="Arial" pitchFamily="34" charset="0"/>
                        </a:rPr>
                        <a:t>Tip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extLst>
                  <a:ext uri="{0D108BD9-81ED-4DB2-BD59-A6C34878D82A}">
                    <a16:rowId xmlns="" xmlns:a16="http://schemas.microsoft.com/office/drawing/2014/main" val="10000"/>
                  </a:ext>
                </a:extLst>
              </a:tr>
              <a:tr h="351077">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Erken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1" i="0" u="none" strike="noStrike" cap="none" normalizeH="0" baseline="0" smtClean="0">
                          <a:ln>
                            <a:noFill/>
                          </a:ln>
                          <a:solidFill>
                            <a:srgbClr val="000000"/>
                          </a:solidFill>
                          <a:effectLst/>
                          <a:latin typeface="Arial" pitchFamily="34" charset="0"/>
                          <a:cs typeface="Arial" pitchFamily="34" charset="0"/>
                        </a:rPr>
                        <a:t>Başlama yaşı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40 yaş ve üstü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extLst>
                  <a:ext uri="{0D108BD9-81ED-4DB2-BD59-A6C34878D82A}">
                    <a16:rowId xmlns="" xmlns:a16="http://schemas.microsoft.com/office/drawing/2014/main" val="10001"/>
                  </a:ext>
                </a:extLst>
              </a:tr>
              <a:tr h="351077">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Hızlı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1" i="0" u="none" strike="noStrike" cap="none" normalizeH="0" baseline="0" smtClean="0">
                          <a:ln>
                            <a:noFill/>
                          </a:ln>
                          <a:solidFill>
                            <a:srgbClr val="000000"/>
                          </a:solidFill>
                          <a:effectLst/>
                          <a:latin typeface="Arial" pitchFamily="34" charset="0"/>
                          <a:cs typeface="Arial" pitchFamily="34" charset="0"/>
                        </a:rPr>
                        <a:t>Başlangıç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8"/>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Sinsi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8"/>
                    </a:solidFill>
                  </a:tcPr>
                </a:tc>
                <a:extLst>
                  <a:ext uri="{0D108BD9-81ED-4DB2-BD59-A6C34878D82A}">
                    <a16:rowId xmlns="" xmlns:a16="http://schemas.microsoft.com/office/drawing/2014/main" val="10002"/>
                  </a:ext>
                </a:extLst>
              </a:tr>
              <a:tr h="584781">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HLA ile ilişkili DR3 ve DR4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1" i="0" u="none" strike="noStrike" cap="none" normalizeH="0" baseline="0" smtClean="0">
                          <a:ln>
                            <a:noFill/>
                          </a:ln>
                          <a:solidFill>
                            <a:srgbClr val="000000"/>
                          </a:solidFill>
                          <a:effectLst/>
                          <a:latin typeface="Arial" pitchFamily="34" charset="0"/>
                          <a:cs typeface="Arial" pitchFamily="34" charset="0"/>
                        </a:rPr>
                        <a:t>Genetik yatkınlık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Genetik kalıp HLA ile ilişkili değil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 xmlns:a16="http://schemas.microsoft.com/office/drawing/2014/main" val="10003"/>
                  </a:ext>
                </a:extLst>
              </a:tr>
              <a:tr h="351077">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Virüs, toksin, otoimmün uyarı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1" i="0" u="none" strike="noStrike" cap="none" normalizeH="0" baseline="0" smtClean="0">
                          <a:ln>
                            <a:noFill/>
                          </a:ln>
                          <a:solidFill>
                            <a:srgbClr val="000000"/>
                          </a:solidFill>
                          <a:effectLst/>
                          <a:latin typeface="Arial" pitchFamily="34" charset="0"/>
                          <a:cs typeface="Arial" pitchFamily="34" charset="0"/>
                        </a:rPr>
                        <a:t>Çevresel faktörlel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Obezite, beslenme, sedanter yaşam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extLst>
                  <a:ext uri="{0D108BD9-81ED-4DB2-BD59-A6C34878D82A}">
                    <a16:rowId xmlns="" xmlns:a16="http://schemas.microsoft.com/office/drawing/2014/main" val="10004"/>
                  </a:ext>
                </a:extLst>
              </a:tr>
              <a:tr h="351077">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Başlangıçta mevcut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1" i="0" u="none" strike="noStrike" cap="none" normalizeH="0" baseline="0" smtClean="0">
                          <a:ln>
                            <a:noFill/>
                          </a:ln>
                          <a:solidFill>
                            <a:srgbClr val="000000"/>
                          </a:solidFill>
                          <a:effectLst/>
                          <a:latin typeface="Arial" pitchFamily="34" charset="0"/>
                          <a:cs typeface="Arial" pitchFamily="34" charset="0"/>
                        </a:rPr>
                        <a:t>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Gözlenmez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extLst>
                  <a:ext uri="{0D108BD9-81ED-4DB2-BD59-A6C34878D82A}">
                    <a16:rowId xmlns="" xmlns:a16="http://schemas.microsoft.com/office/drawing/2014/main" val="10005"/>
                  </a:ext>
                </a:extLst>
              </a:tr>
              <a:tr h="351077">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Minimal veya yok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1" i="0" u="none" strike="noStrike" cap="none" normalizeH="0" baseline="0" smtClean="0">
                          <a:ln>
                            <a:noFill/>
                          </a:ln>
                          <a:solidFill>
                            <a:srgbClr val="000000"/>
                          </a:solidFill>
                          <a:effectLst/>
                          <a:latin typeface="Arial" pitchFamily="34" charset="0"/>
                          <a:cs typeface="Arial" pitchFamily="34" charset="0"/>
                        </a:rPr>
                        <a:t>Endojen insülin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8"/>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dirty="0" smtClean="0">
                          <a:ln>
                            <a:noFill/>
                          </a:ln>
                          <a:solidFill>
                            <a:srgbClr val="000000"/>
                          </a:solidFill>
                          <a:effectLst/>
                          <a:latin typeface="Arial" pitchFamily="34" charset="0"/>
                          <a:cs typeface="Arial" pitchFamily="34" charset="0"/>
                        </a:rPr>
                        <a:t>Yetersiz, zaman içinde azalır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8"/>
                    </a:solidFill>
                  </a:tcPr>
                </a:tc>
                <a:extLst>
                  <a:ext uri="{0D108BD9-81ED-4DB2-BD59-A6C34878D82A}">
                    <a16:rowId xmlns="" xmlns:a16="http://schemas.microsoft.com/office/drawing/2014/main" val="10006"/>
                  </a:ext>
                </a:extLst>
              </a:tr>
              <a:tr h="353170">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Zayıf, katabolik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1" i="0" u="none" strike="noStrike" cap="none" normalizeH="0" baseline="0" smtClean="0">
                          <a:ln>
                            <a:noFill/>
                          </a:ln>
                          <a:solidFill>
                            <a:srgbClr val="000000"/>
                          </a:solidFill>
                          <a:effectLst/>
                          <a:latin typeface="Arial" pitchFamily="34" charset="0"/>
                          <a:cs typeface="Arial" pitchFamily="34" charset="0"/>
                        </a:rPr>
                        <a:t>Beslenme durumu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Obez veya normal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 xmlns:a16="http://schemas.microsoft.com/office/drawing/2014/main" val="10007"/>
                  </a:ext>
                </a:extLst>
              </a:tr>
              <a:tr h="351077">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Susuzluk, poliüri, polifaji, bitkinlik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1" i="0" u="none" strike="noStrike" cap="none" normalizeH="0" baseline="0" smtClean="0">
                          <a:ln>
                            <a:noFill/>
                          </a:ln>
                          <a:solidFill>
                            <a:srgbClr val="000000"/>
                          </a:solidFill>
                          <a:effectLst/>
                          <a:latin typeface="Arial" pitchFamily="34" charset="0"/>
                          <a:cs typeface="Arial" pitchFamily="34" charset="0"/>
                        </a:rPr>
                        <a:t>Semptom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Sıklıkla yok veya hafif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extLst>
                  <a:ext uri="{0D108BD9-81ED-4DB2-BD59-A6C34878D82A}">
                    <a16:rowId xmlns="" xmlns:a16="http://schemas.microsoft.com/office/drawing/2014/main" val="10008"/>
                  </a:ext>
                </a:extLst>
              </a:tr>
              <a:tr h="412305">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altLang="tr-TR" sz="1500" b="0" i="0" u="none" strike="noStrike" cap="none" normalizeH="0" baseline="0" smtClean="0">
                          <a:ln>
                            <a:noFill/>
                          </a:ln>
                          <a:solidFill>
                            <a:srgbClr val="000000"/>
                          </a:solidFill>
                          <a:effectLst/>
                          <a:latin typeface="Arial" pitchFamily="34" charset="0"/>
                          <a:cs typeface="Arial" pitchFamily="34" charset="0"/>
                        </a:rPr>
                        <a:t>Zor</a:t>
                      </a:r>
                      <a:endParaRPr kumimoji="0" lang="tr-TR" sz="1500" b="0" i="0" u="none" strike="noStrike" cap="none" normalizeH="0" baseline="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altLang="tr-TR" sz="1500" b="1" i="0" u="none" strike="noStrike" cap="none" normalizeH="0" baseline="0" smtClean="0">
                          <a:ln>
                            <a:noFill/>
                          </a:ln>
                          <a:solidFill>
                            <a:srgbClr val="000000"/>
                          </a:solidFill>
                          <a:effectLst/>
                          <a:latin typeface="Arial" pitchFamily="34" charset="0"/>
                          <a:cs typeface="Arial" pitchFamily="34" charset="0"/>
                        </a:rPr>
                        <a:t>Diyabet Kontrolü</a:t>
                      </a:r>
                      <a:endParaRPr kumimoji="0" lang="tr-TR" sz="1500" b="1"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altLang="tr-TR" sz="1500" b="0" i="0" u="none" strike="noStrike" cap="none" normalizeH="0" baseline="0" dirty="0" smtClean="0">
                          <a:ln>
                            <a:noFill/>
                          </a:ln>
                          <a:solidFill>
                            <a:srgbClr val="000000"/>
                          </a:solidFill>
                          <a:effectLst/>
                          <a:latin typeface="Arial" pitchFamily="34" charset="0"/>
                          <a:cs typeface="Arial" pitchFamily="34" charset="0"/>
                        </a:rPr>
                        <a:t>Genellikle bir süre etkili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extLst>
                  <a:ext uri="{0D108BD9-81ED-4DB2-BD59-A6C34878D82A}">
                    <a16:rowId xmlns="" xmlns:a16="http://schemas.microsoft.com/office/drawing/2014/main" val="10009"/>
                  </a:ext>
                </a:extLst>
              </a:tr>
              <a:tr h="583141">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altLang="tr-TR" sz="1500" b="0" i="0" u="none" strike="noStrike" cap="none" normalizeH="0" baseline="0" smtClean="0">
                          <a:ln>
                            <a:noFill/>
                          </a:ln>
                          <a:solidFill>
                            <a:srgbClr val="000000"/>
                          </a:solidFill>
                          <a:effectLst/>
                          <a:latin typeface="Arial" pitchFamily="34" charset="0"/>
                          <a:cs typeface="Arial" pitchFamily="34" charset="0"/>
                        </a:rPr>
                        <a:t>Gerekli</a:t>
                      </a:r>
                      <a:endParaRPr kumimoji="0" lang="tr-TR" sz="1500" b="0" i="0" u="none" strike="noStrike" cap="none" normalizeH="0" baseline="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altLang="tr-TR" sz="1500" b="1" i="0" u="none" strike="noStrike" cap="none" normalizeH="0" baseline="0" smtClean="0">
                          <a:ln>
                            <a:noFill/>
                          </a:ln>
                          <a:solidFill>
                            <a:srgbClr val="000000"/>
                          </a:solidFill>
                          <a:effectLst/>
                          <a:latin typeface="Arial" pitchFamily="34" charset="0"/>
                          <a:cs typeface="Arial" pitchFamily="34" charset="0"/>
                        </a:rPr>
                        <a:t>Diyet / egzersiz</a:t>
                      </a:r>
                      <a:endParaRPr kumimoji="0" lang="tr-TR" sz="1500" b="1"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8"/>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altLang="tr-TR" sz="1500" b="0" i="0" u="none" strike="noStrike" cap="none" normalizeH="0" baseline="0" dirty="0" smtClean="0">
                          <a:ln>
                            <a:noFill/>
                          </a:ln>
                          <a:solidFill>
                            <a:srgbClr val="000000"/>
                          </a:solidFill>
                          <a:effectLst/>
                          <a:latin typeface="Arial" pitchFamily="34" charset="0"/>
                          <a:cs typeface="Arial" pitchFamily="34" charset="0"/>
                        </a:rPr>
                        <a:t>Gerekli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8"/>
                    </a:solidFill>
                  </a:tcPr>
                </a:tc>
                <a:extLst>
                  <a:ext uri="{0D108BD9-81ED-4DB2-BD59-A6C34878D82A}">
                    <a16:rowId xmlns="" xmlns:a16="http://schemas.microsoft.com/office/drawing/2014/main" val="10010"/>
                  </a:ext>
                </a:extLst>
              </a:tr>
              <a:tr h="351077">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altLang="tr-TR" sz="1500" b="0" i="0" u="none" strike="noStrike" cap="none" normalizeH="0" baseline="0" smtClean="0">
                          <a:ln>
                            <a:noFill/>
                          </a:ln>
                          <a:solidFill>
                            <a:srgbClr val="000000"/>
                          </a:solidFill>
                          <a:effectLst/>
                          <a:latin typeface="Arial" pitchFamily="34" charset="0"/>
                          <a:cs typeface="Arial" pitchFamily="34" charset="0"/>
                        </a:rPr>
                        <a:t>Etkili değil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altLang="tr-TR" sz="1500" b="1" i="0" u="none" strike="noStrike" cap="none" normalizeH="0" baseline="0" smtClean="0">
                          <a:ln>
                            <a:noFill/>
                          </a:ln>
                          <a:solidFill>
                            <a:srgbClr val="000000"/>
                          </a:solidFill>
                          <a:effectLst/>
                          <a:latin typeface="Arial" pitchFamily="34" charset="0"/>
                          <a:cs typeface="Arial" pitchFamily="34" charset="0"/>
                        </a:rPr>
                        <a:t>OAD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altLang="tr-TR" sz="1500" b="0" i="0" u="none" strike="noStrike" cap="none" normalizeH="0" baseline="0" dirty="0" smtClean="0">
                          <a:ln>
                            <a:noFill/>
                          </a:ln>
                          <a:solidFill>
                            <a:srgbClr val="000000"/>
                          </a:solidFill>
                          <a:effectLst/>
                          <a:latin typeface="Arial" pitchFamily="34" charset="0"/>
                          <a:cs typeface="Arial" pitchFamily="34" charset="0"/>
                        </a:rPr>
                        <a:t>Kullanılabilir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 xmlns:a16="http://schemas.microsoft.com/office/drawing/2014/main" val="10011"/>
                  </a:ext>
                </a:extLst>
              </a:tr>
              <a:tr h="625849">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altLang="tr-TR" sz="1500" b="0" i="0" u="none" strike="noStrike" cap="none" normalizeH="0" baseline="0" smtClean="0">
                          <a:ln>
                            <a:noFill/>
                          </a:ln>
                          <a:solidFill>
                            <a:srgbClr val="000000"/>
                          </a:solidFill>
                          <a:effectLst/>
                          <a:latin typeface="Arial" pitchFamily="34" charset="0"/>
                          <a:cs typeface="Arial" pitchFamily="34" charset="0"/>
                        </a:rPr>
                        <a:t>Tümü için gerekli</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tr-TR" sz="1500" b="0" i="0" u="none" strike="noStrike" cap="none" normalizeH="0" baseline="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altLang="tr-TR" sz="1500" b="1" i="0" u="none" strike="noStrike" cap="none" normalizeH="0" baseline="0" smtClean="0">
                          <a:ln>
                            <a:noFill/>
                          </a:ln>
                          <a:solidFill>
                            <a:srgbClr val="000000"/>
                          </a:solidFill>
                          <a:effectLst/>
                          <a:latin typeface="Arial" pitchFamily="34" charset="0"/>
                          <a:cs typeface="Arial" pitchFamily="34" charset="0"/>
                        </a:rPr>
                        <a:t>İnsülin</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tr-TR" sz="1500" b="1" i="0" u="none" strike="noStrike" cap="none" normalizeH="0" baseline="0" smtClean="0">
                        <a:ln>
                          <a:noFill/>
                        </a:ln>
                        <a:solidFill>
                          <a:srgbClr val="00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Gerektiğinde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extLst>
                  <a:ext uri="{0D108BD9-81ED-4DB2-BD59-A6C34878D82A}">
                    <a16:rowId xmlns="" xmlns:a16="http://schemas.microsoft.com/office/drawing/2014/main" val="10012"/>
                  </a:ext>
                </a:extLst>
              </a:tr>
              <a:tr h="601847">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altLang="tr-TR" sz="1500" b="0" i="0" u="none" strike="noStrike" cap="none" normalizeH="0" baseline="0" smtClean="0">
                          <a:ln>
                            <a:noFill/>
                          </a:ln>
                          <a:solidFill>
                            <a:srgbClr val="000000"/>
                          </a:solidFill>
                          <a:effectLst/>
                          <a:latin typeface="Arial" pitchFamily="34" charset="0"/>
                          <a:cs typeface="Arial" pitchFamily="34" charset="0"/>
                        </a:rPr>
                        <a:t>5 veya daha uzun süre sonra</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tr-TR" sz="1500" b="0" i="0" u="none" strike="noStrike" cap="none" normalizeH="0" baseline="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altLang="tr-TR" sz="1500" b="1" i="0" u="none" strike="noStrike" cap="none" normalizeH="0" baseline="0" dirty="0" err="1" smtClean="0">
                          <a:ln>
                            <a:noFill/>
                          </a:ln>
                          <a:solidFill>
                            <a:srgbClr val="000000"/>
                          </a:solidFill>
                          <a:effectLst/>
                          <a:latin typeface="Arial" pitchFamily="34" charset="0"/>
                          <a:cs typeface="Arial" pitchFamily="34" charset="0"/>
                        </a:rPr>
                        <a:t>Vasküler</a:t>
                      </a:r>
                      <a:r>
                        <a:rPr kumimoji="0" lang="tr-TR" altLang="tr-TR" sz="1500" b="1" i="0" u="none" strike="noStrike" cap="none" normalizeH="0" baseline="0" dirty="0" smtClean="0">
                          <a:ln>
                            <a:noFill/>
                          </a:ln>
                          <a:solidFill>
                            <a:srgbClr val="000000"/>
                          </a:solidFill>
                          <a:effectLst/>
                          <a:latin typeface="Arial" pitchFamily="34" charset="0"/>
                          <a:cs typeface="Arial" pitchFamily="34" charset="0"/>
                        </a:rPr>
                        <a:t> ve nörolojik </a:t>
                      </a:r>
                      <a:r>
                        <a:rPr kumimoji="0" lang="tr-TR" altLang="tr-TR" sz="1500" b="1" i="0" u="none" strike="noStrike" cap="none" normalizeH="0" baseline="0" dirty="0" err="1" smtClean="0">
                          <a:ln>
                            <a:noFill/>
                          </a:ln>
                          <a:solidFill>
                            <a:srgbClr val="000000"/>
                          </a:solidFill>
                          <a:effectLst/>
                          <a:latin typeface="Arial" pitchFamily="34" charset="0"/>
                          <a:cs typeface="Arial" pitchFamily="34" charset="0"/>
                        </a:rPr>
                        <a:t>komp</a:t>
                      </a:r>
                      <a:r>
                        <a:rPr kumimoji="0" lang="tr-TR" altLang="tr-TR" sz="1500" b="1" i="0" u="none" strike="noStrike" cap="none" normalizeH="0" baseline="0" dirty="0" smtClean="0">
                          <a:ln>
                            <a:noFill/>
                          </a:ln>
                          <a:solidFill>
                            <a:srgbClr val="0000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altLang="tr-TR" sz="1500" b="0" i="0" u="none" strike="noStrike" cap="none" normalizeH="0" baseline="0" smtClean="0">
                          <a:ln>
                            <a:noFill/>
                          </a:ln>
                          <a:solidFill>
                            <a:srgbClr val="000000"/>
                          </a:solidFill>
                          <a:effectLst/>
                          <a:latin typeface="Arial" pitchFamily="34" charset="0"/>
                          <a:cs typeface="Arial" pitchFamily="34" charset="0"/>
                        </a:rPr>
                        <a:t>Değişken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extLst>
                  <a:ext uri="{0D108BD9-81ED-4DB2-BD59-A6C34878D82A}">
                    <a16:rowId xmlns="" xmlns:a16="http://schemas.microsoft.com/office/drawing/2014/main" val="10013"/>
                  </a:ext>
                </a:extLst>
              </a:tr>
              <a:tr h="427087">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Yatkın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E7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sz="1500" b="1" i="0" u="none" strike="noStrike" cap="none" normalizeH="0" baseline="0" dirty="0" err="1" smtClean="0">
                          <a:ln>
                            <a:noFill/>
                          </a:ln>
                          <a:solidFill>
                            <a:srgbClr val="000000"/>
                          </a:solidFill>
                          <a:effectLst/>
                          <a:latin typeface="Arial" pitchFamily="34" charset="0"/>
                          <a:cs typeface="Arial" pitchFamily="34" charset="0"/>
                        </a:rPr>
                        <a:t>Ketozis</a:t>
                      </a:r>
                      <a:endParaRPr kumimoji="0" lang="tr-TR" sz="1500" b="1"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E7E8"/>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tr-TR" altLang="tr-TR" sz="1500" b="0" i="0" u="none" strike="noStrike" cap="none" normalizeH="0" baseline="0" dirty="0" smtClean="0">
                          <a:ln>
                            <a:noFill/>
                          </a:ln>
                          <a:solidFill>
                            <a:srgbClr val="000000"/>
                          </a:solidFill>
                          <a:effectLst/>
                          <a:latin typeface="Arial" pitchFamily="34" charset="0"/>
                          <a:cs typeface="Arial" pitchFamily="34" charset="0"/>
                        </a:rPr>
                        <a:t>Daha az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E7E8"/>
                    </a:solidFill>
                  </a:tcPr>
                </a:tc>
                <a:extLst>
                  <a:ext uri="{0D108BD9-81ED-4DB2-BD59-A6C34878D82A}">
                    <a16:rowId xmlns="" xmlns:a16="http://schemas.microsoft.com/office/drawing/2014/main" val="10014"/>
                  </a:ext>
                </a:extLst>
              </a:tr>
            </a:tbl>
          </a:graphicData>
        </a:graphic>
      </p:graphicFrame>
    </p:spTree>
    <p:extLst>
      <p:ext uri="{BB962C8B-B14F-4D97-AF65-F5344CB8AC3E}">
        <p14:creationId xmlns="" xmlns:p14="http://schemas.microsoft.com/office/powerpoint/2010/main" val="973703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1981200" y="277813"/>
            <a:ext cx="8229600" cy="774700"/>
          </a:xfrm>
        </p:spPr>
        <p:txBody>
          <a:bodyPr/>
          <a:lstStyle/>
          <a:p>
            <a:pPr algn="ctr" eaLnBrk="1" hangingPunct="1"/>
            <a:r>
              <a:rPr lang="tr-TR" altLang="tr-TR" sz="3600" b="1">
                <a:solidFill>
                  <a:srgbClr val="920000"/>
                </a:solidFill>
              </a:rPr>
              <a:t>Erişkinlerde tip 2 DM tarama algoritması</a:t>
            </a:r>
          </a:p>
        </p:txBody>
      </p:sp>
      <p:pic>
        <p:nvPicPr>
          <p:cNvPr id="1945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19289" y="1196976"/>
            <a:ext cx="8353425" cy="460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0" name="4 Metin kutusu"/>
          <p:cNvSpPr txBox="1">
            <a:spLocks noChangeArrowheads="1"/>
          </p:cNvSpPr>
          <p:nvPr/>
        </p:nvSpPr>
        <p:spPr bwMode="auto">
          <a:xfrm>
            <a:off x="1919289" y="5805488"/>
            <a:ext cx="83534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000" dirty="0">
                <a:solidFill>
                  <a:srgbClr val="000000"/>
                </a:solidFill>
              </a:rPr>
              <a:t>BKİ: Beden kitle indeksi, APG: Açlık plazma </a:t>
            </a:r>
            <a:r>
              <a:rPr lang="tr-TR" altLang="tr-TR" sz="1000" dirty="0" err="1">
                <a:solidFill>
                  <a:srgbClr val="000000"/>
                </a:solidFill>
              </a:rPr>
              <a:t>glukozu</a:t>
            </a:r>
            <a:r>
              <a:rPr lang="tr-TR" altLang="tr-TR" sz="1000" dirty="0">
                <a:solidFill>
                  <a:srgbClr val="000000"/>
                </a:solidFill>
              </a:rPr>
              <a:t>, A1C: </a:t>
            </a:r>
            <a:r>
              <a:rPr lang="tr-TR" altLang="tr-TR" sz="1000" dirty="0" err="1">
                <a:solidFill>
                  <a:srgbClr val="000000"/>
                </a:solidFill>
              </a:rPr>
              <a:t>Glikozillenmiş</a:t>
            </a:r>
            <a:r>
              <a:rPr lang="tr-TR" altLang="tr-TR" sz="1000" dirty="0">
                <a:solidFill>
                  <a:srgbClr val="000000"/>
                </a:solidFill>
              </a:rPr>
              <a:t> HbA1c, YRG: Yüksek risk grubu, OGTT: Oral </a:t>
            </a:r>
            <a:r>
              <a:rPr lang="tr-TR" altLang="tr-TR" sz="1000" dirty="0" err="1">
                <a:solidFill>
                  <a:srgbClr val="000000"/>
                </a:solidFill>
              </a:rPr>
              <a:t>glukoz</a:t>
            </a:r>
            <a:r>
              <a:rPr lang="tr-TR" altLang="tr-TR" sz="1000" dirty="0">
                <a:solidFill>
                  <a:srgbClr val="000000"/>
                </a:solidFill>
              </a:rPr>
              <a:t> tolerans testi, 2.st PG: </a:t>
            </a:r>
            <a:r>
              <a:rPr lang="tr-TR" altLang="tr-TR" sz="1000" dirty="0" err="1">
                <a:solidFill>
                  <a:srgbClr val="000000"/>
                </a:solidFill>
              </a:rPr>
              <a:t>OGTT’de</a:t>
            </a:r>
            <a:r>
              <a:rPr lang="tr-TR" altLang="tr-TR" sz="1000" dirty="0">
                <a:solidFill>
                  <a:srgbClr val="000000"/>
                </a:solidFill>
              </a:rPr>
              <a:t> 2.saat plazma </a:t>
            </a:r>
            <a:r>
              <a:rPr lang="tr-TR" altLang="tr-TR" sz="1000" dirty="0" err="1">
                <a:solidFill>
                  <a:srgbClr val="000000"/>
                </a:solidFill>
              </a:rPr>
              <a:t>glukozu</a:t>
            </a:r>
            <a:r>
              <a:rPr lang="tr-TR" altLang="tr-TR" sz="1000" dirty="0">
                <a:solidFill>
                  <a:srgbClr val="000000"/>
                </a:solidFill>
              </a:rPr>
              <a:t>, BGT: Bozulmuş </a:t>
            </a:r>
            <a:r>
              <a:rPr lang="tr-TR" altLang="tr-TR" sz="1000" dirty="0" err="1">
                <a:solidFill>
                  <a:srgbClr val="000000"/>
                </a:solidFill>
              </a:rPr>
              <a:t>glukoz</a:t>
            </a:r>
            <a:r>
              <a:rPr lang="tr-TR" altLang="tr-TR" sz="1000" dirty="0">
                <a:solidFill>
                  <a:srgbClr val="000000"/>
                </a:solidFill>
              </a:rPr>
              <a:t> toleransı, BAG: Bozulmuş açlık </a:t>
            </a:r>
            <a:r>
              <a:rPr lang="tr-TR" altLang="tr-TR" sz="1000" dirty="0" err="1">
                <a:solidFill>
                  <a:srgbClr val="000000"/>
                </a:solidFill>
              </a:rPr>
              <a:t>glukozu</a:t>
            </a:r>
            <a:r>
              <a:rPr lang="tr-TR" altLang="tr-TR" sz="1000" dirty="0">
                <a:solidFill>
                  <a:srgbClr val="000000"/>
                </a:solidFill>
              </a:rPr>
              <a:t>, DM: Diabetes </a:t>
            </a:r>
            <a:r>
              <a:rPr lang="tr-TR" altLang="tr-TR" sz="1000" dirty="0" err="1">
                <a:solidFill>
                  <a:srgbClr val="000000"/>
                </a:solidFill>
              </a:rPr>
              <a:t>mellitus</a:t>
            </a:r>
            <a:r>
              <a:rPr lang="tr-TR" altLang="tr-TR" sz="1000" dirty="0">
                <a:solidFill>
                  <a:srgbClr val="000000"/>
                </a:solidFill>
              </a:rPr>
              <a:t>.</a:t>
            </a:r>
          </a:p>
        </p:txBody>
      </p:sp>
      <p:sp>
        <p:nvSpPr>
          <p:cNvPr id="19461" name="5 Metin kutusu"/>
          <p:cNvSpPr txBox="1">
            <a:spLocks noChangeArrowheads="1"/>
          </p:cNvSpPr>
          <p:nvPr/>
        </p:nvSpPr>
        <p:spPr bwMode="auto">
          <a:xfrm>
            <a:off x="3071813" y="6453188"/>
            <a:ext cx="6132512"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000">
                <a:solidFill>
                  <a:srgbClr val="000000"/>
                </a:solidFill>
              </a:rPr>
              <a:t>TEMD, DİABETES MELLİTUS VE KOMPLİKASYONLARININ TANI, TEDAVİ VE İZLEM KILAVUZU-2019</a:t>
            </a:r>
          </a:p>
        </p:txBody>
      </p:sp>
    </p:spTree>
    <p:extLst>
      <p:ext uri="{BB962C8B-B14F-4D97-AF65-F5344CB8AC3E}">
        <p14:creationId xmlns="" xmlns:p14="http://schemas.microsoft.com/office/powerpoint/2010/main" val="4190841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1847850" y="277814"/>
            <a:ext cx="8351838" cy="1139825"/>
          </a:xfrm>
        </p:spPr>
        <p:txBody>
          <a:bodyPr/>
          <a:lstStyle/>
          <a:p>
            <a:pPr algn="ctr"/>
            <a:r>
              <a:rPr lang="tr-TR" altLang="tr-TR" sz="3800" b="1">
                <a:solidFill>
                  <a:srgbClr val="C00000"/>
                </a:solidFill>
              </a:rPr>
              <a:t>Oral Glukoz Tolerans Testi (OGTT)Endikasyonları</a:t>
            </a:r>
          </a:p>
        </p:txBody>
      </p:sp>
      <p:sp>
        <p:nvSpPr>
          <p:cNvPr id="20483" name="2 İçerik Yer Tutucusu"/>
          <p:cNvSpPr>
            <a:spLocks noGrp="1"/>
          </p:cNvSpPr>
          <p:nvPr>
            <p:ph idx="1"/>
          </p:nvPr>
        </p:nvSpPr>
        <p:spPr>
          <a:xfrm>
            <a:off x="1919289" y="1773238"/>
            <a:ext cx="8353425" cy="4392612"/>
          </a:xfrm>
        </p:spPr>
        <p:txBody>
          <a:bodyPr/>
          <a:lstStyle/>
          <a:p>
            <a:r>
              <a:rPr lang="tr-TR" altLang="tr-TR" sz="2400"/>
              <a:t>Obezite</a:t>
            </a:r>
          </a:p>
          <a:p>
            <a:r>
              <a:rPr lang="tr-TR" altLang="tr-TR" sz="2400"/>
              <a:t>Bozulmuş açlık glukozu olanlar</a:t>
            </a:r>
          </a:p>
          <a:p>
            <a:r>
              <a:rPr lang="tr-TR" altLang="tr-TR" sz="2400"/>
              <a:t>Birinci derece akrabası DM olanlar</a:t>
            </a:r>
          </a:p>
          <a:p>
            <a:r>
              <a:rPr lang="tr-TR" altLang="tr-TR" sz="2400"/>
              <a:t>Özgeçmişinde gestasyonel diyabet olan kadınlar</a:t>
            </a:r>
          </a:p>
          <a:p>
            <a:r>
              <a:rPr lang="tr-TR" altLang="tr-TR" sz="2400"/>
              <a:t>İri bebek doğurma hikayesi olan kadınlar</a:t>
            </a:r>
          </a:p>
          <a:p>
            <a:r>
              <a:rPr lang="tr-TR" altLang="tr-TR" sz="2400"/>
              <a:t>Hipertansiyon varlığı (&gt;140/90 mmHg)</a:t>
            </a:r>
          </a:p>
          <a:p>
            <a:r>
              <a:rPr lang="tr-TR" altLang="tr-TR" sz="2400"/>
              <a:t>Dislipidemi varlığı (HDL &lt;35 mg/dl, Trigliserid &gt;250 mg/dl)</a:t>
            </a:r>
          </a:p>
          <a:p>
            <a:r>
              <a:rPr lang="tr-TR" altLang="tr-TR" sz="2400"/>
              <a:t>Polikistik over sendromu</a:t>
            </a:r>
          </a:p>
          <a:p>
            <a:r>
              <a:rPr lang="tr-TR" altLang="tr-TR" sz="2400"/>
              <a:t>Kardiyovasküler hastalık hikayesi olması</a:t>
            </a:r>
          </a:p>
          <a:p>
            <a:r>
              <a:rPr lang="tr-TR" altLang="tr-TR" sz="2400"/>
              <a:t>Erektil disfonksiyon varlığı</a:t>
            </a:r>
          </a:p>
        </p:txBody>
      </p:sp>
    </p:spTree>
    <p:extLst>
      <p:ext uri="{BB962C8B-B14F-4D97-AF65-F5344CB8AC3E}">
        <p14:creationId xmlns="" xmlns:p14="http://schemas.microsoft.com/office/powerpoint/2010/main" val="531713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algn="ctr" eaLnBrk="1" hangingPunct="1"/>
            <a:r>
              <a:rPr lang="tr-TR" altLang="tr-TR" b="1" smtClean="0">
                <a:solidFill>
                  <a:srgbClr val="C00000"/>
                </a:solidFill>
              </a:rPr>
              <a:t>Diyabetin Akut Komplikasyonları</a:t>
            </a:r>
          </a:p>
        </p:txBody>
      </p:sp>
      <p:sp>
        <p:nvSpPr>
          <p:cNvPr id="21507" name="2 İçerik Yer Tutucusu"/>
          <p:cNvSpPr>
            <a:spLocks noGrp="1"/>
          </p:cNvSpPr>
          <p:nvPr>
            <p:ph idx="1"/>
          </p:nvPr>
        </p:nvSpPr>
        <p:spPr>
          <a:xfrm>
            <a:off x="1981200" y="1635126"/>
            <a:ext cx="8229600" cy="4530725"/>
          </a:xfrm>
        </p:spPr>
        <p:txBody>
          <a:bodyPr/>
          <a:lstStyle/>
          <a:p>
            <a:pPr eaLnBrk="1" hangingPunct="1"/>
            <a:r>
              <a:rPr lang="tr-TR" altLang="tr-TR" smtClean="0"/>
              <a:t>Diyabetik ketozis / ketoasidoz</a:t>
            </a:r>
          </a:p>
          <a:p>
            <a:pPr eaLnBrk="1" hangingPunct="1"/>
            <a:endParaRPr lang="tr-TR" altLang="tr-TR" smtClean="0"/>
          </a:p>
          <a:p>
            <a:pPr eaLnBrk="1" hangingPunct="1"/>
            <a:r>
              <a:rPr lang="tr-TR" altLang="tr-TR" smtClean="0"/>
              <a:t>Non-ketotik hiperosmolar durum / koma</a:t>
            </a:r>
          </a:p>
          <a:p>
            <a:pPr eaLnBrk="1" hangingPunct="1"/>
            <a:endParaRPr lang="tr-TR" altLang="tr-TR" smtClean="0"/>
          </a:p>
          <a:p>
            <a:pPr eaLnBrk="1" hangingPunct="1"/>
            <a:r>
              <a:rPr lang="tr-TR" altLang="tr-TR" smtClean="0"/>
              <a:t>Laktik asidoz: </a:t>
            </a:r>
            <a:r>
              <a:rPr lang="tr-TR" altLang="tr-TR" smtClean="0">
                <a:solidFill>
                  <a:srgbClr val="000099"/>
                </a:solidFill>
              </a:rPr>
              <a:t>Sıklıkla metforminin uygunsuz kullanımıyla ilişkili</a:t>
            </a:r>
          </a:p>
          <a:p>
            <a:pPr eaLnBrk="1" hangingPunct="1"/>
            <a:endParaRPr lang="tr-TR" altLang="tr-TR" smtClean="0"/>
          </a:p>
          <a:p>
            <a:pPr eaLnBrk="1" hangingPunct="1"/>
            <a:r>
              <a:rPr lang="tr-TR" altLang="tr-TR" smtClean="0"/>
              <a:t>Hipoglisemi: </a:t>
            </a:r>
            <a:r>
              <a:rPr lang="tr-TR" altLang="tr-TR" smtClean="0">
                <a:solidFill>
                  <a:srgbClr val="000099"/>
                </a:solidFill>
              </a:rPr>
              <a:t>Genelde tedaviye bağlı </a:t>
            </a:r>
          </a:p>
        </p:txBody>
      </p:sp>
    </p:spTree>
    <p:extLst>
      <p:ext uri="{BB962C8B-B14F-4D97-AF65-F5344CB8AC3E}">
        <p14:creationId xmlns="" xmlns:p14="http://schemas.microsoft.com/office/powerpoint/2010/main" val="410514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etin Yer Tutucusu"/>
          <p:cNvSpPr>
            <a:spLocks noGrp="1"/>
          </p:cNvSpPr>
          <p:nvPr>
            <p:ph type="body" idx="1"/>
          </p:nvPr>
        </p:nvSpPr>
        <p:spPr>
          <a:xfrm>
            <a:off x="767541" y="989013"/>
            <a:ext cx="4040188" cy="639762"/>
          </a:xfrm>
        </p:spPr>
        <p:txBody>
          <a:bodyPr/>
          <a:lstStyle/>
          <a:p>
            <a:pPr algn="ctr" eaLnBrk="1" hangingPunct="1"/>
            <a:r>
              <a:rPr lang="tr-TR" altLang="tr-TR" sz="2800">
                <a:solidFill>
                  <a:srgbClr val="002060"/>
                </a:solidFill>
              </a:rPr>
              <a:t>Makrovasküler</a:t>
            </a:r>
          </a:p>
        </p:txBody>
      </p:sp>
      <p:sp>
        <p:nvSpPr>
          <p:cNvPr id="22531" name="3 İçerik Yer Tutucusu"/>
          <p:cNvSpPr>
            <a:spLocks noGrp="1"/>
          </p:cNvSpPr>
          <p:nvPr>
            <p:ph sz="half" idx="2"/>
          </p:nvPr>
        </p:nvSpPr>
        <p:spPr>
          <a:xfrm>
            <a:off x="767541" y="1844676"/>
            <a:ext cx="4040188" cy="3313113"/>
          </a:xfrm>
        </p:spPr>
        <p:txBody>
          <a:bodyPr/>
          <a:lstStyle/>
          <a:p>
            <a:pPr eaLnBrk="1" hangingPunct="1"/>
            <a:r>
              <a:rPr lang="tr-TR" altLang="tr-TR" sz="2200" b="1" dirty="0"/>
              <a:t>Koroner arter hastalığı</a:t>
            </a:r>
          </a:p>
          <a:p>
            <a:pPr eaLnBrk="1" hangingPunct="1"/>
            <a:endParaRPr lang="tr-TR" altLang="tr-TR" sz="2200" b="1" dirty="0"/>
          </a:p>
          <a:p>
            <a:pPr eaLnBrk="1" hangingPunct="1"/>
            <a:r>
              <a:rPr lang="tr-TR" altLang="tr-TR" sz="2200" b="1" dirty="0" err="1"/>
              <a:t>Serebrovasküler</a:t>
            </a:r>
            <a:r>
              <a:rPr lang="tr-TR" altLang="tr-TR" sz="2200" b="1" dirty="0"/>
              <a:t> hastalık</a:t>
            </a:r>
          </a:p>
          <a:p>
            <a:pPr eaLnBrk="1" hangingPunct="1"/>
            <a:endParaRPr lang="tr-TR" altLang="tr-TR" sz="2200" b="1" dirty="0"/>
          </a:p>
          <a:p>
            <a:pPr eaLnBrk="1" hangingPunct="1"/>
            <a:r>
              <a:rPr lang="tr-TR" altLang="tr-TR" sz="2200" b="1" dirty="0" err="1"/>
              <a:t>Periferik</a:t>
            </a:r>
            <a:r>
              <a:rPr lang="tr-TR" altLang="tr-TR" sz="2200" b="1" dirty="0"/>
              <a:t> arter hastalığı</a:t>
            </a:r>
          </a:p>
          <a:p>
            <a:pPr eaLnBrk="1" hangingPunct="1"/>
            <a:endParaRPr lang="tr-TR" altLang="tr-TR" sz="2200" b="1" dirty="0"/>
          </a:p>
          <a:p>
            <a:pPr eaLnBrk="1" hangingPunct="1"/>
            <a:r>
              <a:rPr lang="tr-TR" altLang="tr-TR" sz="2200" b="1" dirty="0" err="1"/>
              <a:t>Renal</a:t>
            </a:r>
            <a:r>
              <a:rPr lang="tr-TR" altLang="tr-TR" sz="2200" b="1" dirty="0"/>
              <a:t> arter </a:t>
            </a:r>
            <a:r>
              <a:rPr lang="tr-TR" altLang="tr-TR" sz="2200" b="1" dirty="0" err="1"/>
              <a:t>aterosklerozu</a:t>
            </a:r>
            <a:endParaRPr lang="tr-TR" altLang="tr-TR" sz="2200" b="1" dirty="0"/>
          </a:p>
        </p:txBody>
      </p:sp>
      <p:sp>
        <p:nvSpPr>
          <p:cNvPr id="22532" name="4 Metin Yer Tutucusu"/>
          <p:cNvSpPr>
            <a:spLocks noGrp="1"/>
          </p:cNvSpPr>
          <p:nvPr>
            <p:ph type="body" sz="quarter" idx="3"/>
          </p:nvPr>
        </p:nvSpPr>
        <p:spPr>
          <a:xfrm>
            <a:off x="7068358" y="989013"/>
            <a:ext cx="4041775" cy="639762"/>
          </a:xfrm>
        </p:spPr>
        <p:txBody>
          <a:bodyPr/>
          <a:lstStyle/>
          <a:p>
            <a:pPr algn="ctr" eaLnBrk="1" hangingPunct="1"/>
            <a:r>
              <a:rPr lang="tr-TR" altLang="tr-TR" sz="2800">
                <a:solidFill>
                  <a:srgbClr val="002060"/>
                </a:solidFill>
              </a:rPr>
              <a:t>Mikrovasküler</a:t>
            </a:r>
          </a:p>
        </p:txBody>
      </p:sp>
      <p:sp>
        <p:nvSpPr>
          <p:cNvPr id="22533" name="5 İçerik Yer Tutucusu"/>
          <p:cNvSpPr>
            <a:spLocks noGrp="1"/>
          </p:cNvSpPr>
          <p:nvPr>
            <p:ph sz="quarter" idx="4"/>
          </p:nvPr>
        </p:nvSpPr>
        <p:spPr>
          <a:xfrm>
            <a:off x="7141383" y="1844676"/>
            <a:ext cx="4175125" cy="4392613"/>
          </a:xfrm>
        </p:spPr>
        <p:txBody>
          <a:bodyPr/>
          <a:lstStyle/>
          <a:p>
            <a:pPr eaLnBrk="1" hangingPunct="1"/>
            <a:r>
              <a:rPr lang="tr-TR" altLang="tr-TR" sz="2200" b="1"/>
              <a:t>Diyabetik böbrek hastalığı</a:t>
            </a:r>
          </a:p>
          <a:p>
            <a:pPr eaLnBrk="1" hangingPunct="1"/>
            <a:endParaRPr lang="tr-TR" altLang="tr-TR" sz="2200" b="1"/>
          </a:p>
          <a:p>
            <a:pPr eaLnBrk="1" hangingPunct="1"/>
            <a:r>
              <a:rPr lang="tr-TR" altLang="tr-TR" sz="2200" b="1"/>
              <a:t>Diyabetik retinopati</a:t>
            </a:r>
          </a:p>
          <a:p>
            <a:pPr eaLnBrk="1" hangingPunct="1"/>
            <a:endParaRPr lang="tr-TR" altLang="tr-TR" sz="2200" b="1"/>
          </a:p>
          <a:p>
            <a:pPr eaLnBrk="1" hangingPunct="1"/>
            <a:r>
              <a:rPr lang="tr-TR" altLang="tr-TR" sz="2200" b="1"/>
              <a:t>Diyabetik nöropati*</a:t>
            </a:r>
          </a:p>
          <a:p>
            <a:pPr lvl="1" eaLnBrk="1" hangingPunct="1"/>
            <a:r>
              <a:rPr lang="tr-TR" altLang="tr-TR" b="1" smtClean="0"/>
              <a:t>Sensöri-motor polinöropati</a:t>
            </a:r>
          </a:p>
          <a:p>
            <a:pPr lvl="1" eaLnBrk="1" hangingPunct="1"/>
            <a:r>
              <a:rPr lang="tr-TR" altLang="tr-TR" b="1" smtClean="0"/>
              <a:t>Otonom nöropati</a:t>
            </a:r>
          </a:p>
          <a:p>
            <a:pPr eaLnBrk="1" hangingPunct="1"/>
            <a:endParaRPr lang="tr-TR" altLang="tr-TR" sz="2200" b="1"/>
          </a:p>
          <a:p>
            <a:pPr eaLnBrk="1" hangingPunct="1"/>
            <a:r>
              <a:rPr lang="tr-TR" altLang="tr-TR" sz="2200" b="1"/>
              <a:t>Diyabetik ayak*</a:t>
            </a:r>
          </a:p>
          <a:p>
            <a:pPr eaLnBrk="1" hangingPunct="1"/>
            <a:endParaRPr lang="tr-TR" altLang="tr-TR" sz="2200" b="1"/>
          </a:p>
          <a:p>
            <a:pPr eaLnBrk="1" hangingPunct="1"/>
            <a:r>
              <a:rPr lang="tr-TR" altLang="tr-TR" sz="2200" b="1"/>
              <a:t>Diyabetik dermopati</a:t>
            </a:r>
          </a:p>
          <a:p>
            <a:pPr lvl="1" eaLnBrk="1" hangingPunct="1"/>
            <a:endParaRPr lang="tr-TR" altLang="tr-TR" b="1" smtClean="0"/>
          </a:p>
        </p:txBody>
      </p:sp>
      <p:sp>
        <p:nvSpPr>
          <p:cNvPr id="22534" name="1 Başlık"/>
          <p:cNvSpPr>
            <a:spLocks noGrp="1"/>
          </p:cNvSpPr>
          <p:nvPr>
            <p:ph type="title"/>
          </p:nvPr>
        </p:nvSpPr>
        <p:spPr>
          <a:xfrm>
            <a:off x="1981200" y="115889"/>
            <a:ext cx="8229600" cy="631825"/>
          </a:xfrm>
        </p:spPr>
        <p:txBody>
          <a:bodyPr/>
          <a:lstStyle/>
          <a:p>
            <a:pPr algn="ctr" eaLnBrk="1" hangingPunct="1"/>
            <a:r>
              <a:rPr lang="tr-TR" altLang="tr-TR" b="1" smtClean="0">
                <a:solidFill>
                  <a:srgbClr val="C00000"/>
                </a:solidFill>
              </a:rPr>
              <a:t>Diyabetin Kronik Komplikasyonları</a:t>
            </a:r>
          </a:p>
        </p:txBody>
      </p:sp>
      <p:sp>
        <p:nvSpPr>
          <p:cNvPr id="22535" name="9 Metin kutusu"/>
          <p:cNvSpPr txBox="1">
            <a:spLocks noChangeArrowheads="1"/>
          </p:cNvSpPr>
          <p:nvPr/>
        </p:nvSpPr>
        <p:spPr bwMode="auto">
          <a:xfrm>
            <a:off x="1919289" y="6156325"/>
            <a:ext cx="29162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a:solidFill>
                  <a:srgbClr val="000000"/>
                </a:solidFill>
              </a:rPr>
              <a:t>*Etyolojisi multifaktöriyeldir</a:t>
            </a:r>
          </a:p>
        </p:txBody>
      </p:sp>
    </p:spTree>
    <p:extLst>
      <p:ext uri="{BB962C8B-B14F-4D97-AF65-F5344CB8AC3E}">
        <p14:creationId xmlns="" xmlns:p14="http://schemas.microsoft.com/office/powerpoint/2010/main" val="2959572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ody"/>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6800" y="1143000"/>
            <a:ext cx="1803400" cy="431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title"/>
          </p:nvPr>
        </p:nvSpPr>
        <p:spPr>
          <a:xfrm>
            <a:off x="1919289" y="239714"/>
            <a:ext cx="8353425" cy="752475"/>
          </a:xfrm>
        </p:spPr>
        <p:txBody>
          <a:bodyPr/>
          <a:lstStyle/>
          <a:p>
            <a:pPr algn="ctr" eaLnBrk="1" hangingPunct="1"/>
            <a:r>
              <a:rPr lang="en-US" altLang="tr-TR" sz="3800" b="1">
                <a:solidFill>
                  <a:srgbClr val="C00000"/>
                </a:solidFill>
              </a:rPr>
              <a:t>Di</a:t>
            </a:r>
            <a:r>
              <a:rPr lang="tr-TR" altLang="tr-TR" sz="3800" b="1">
                <a:solidFill>
                  <a:srgbClr val="C00000"/>
                </a:solidFill>
              </a:rPr>
              <a:t>y</a:t>
            </a:r>
            <a:r>
              <a:rPr lang="en-US" altLang="tr-TR" sz="3800" b="1">
                <a:solidFill>
                  <a:srgbClr val="C00000"/>
                </a:solidFill>
              </a:rPr>
              <a:t>abet </a:t>
            </a:r>
            <a:r>
              <a:rPr lang="tr-TR" altLang="tr-TR" sz="3800" b="1">
                <a:solidFill>
                  <a:srgbClr val="C00000"/>
                </a:solidFill>
              </a:rPr>
              <a:t>hafif bir hastalık DEĞİLDİR!</a:t>
            </a:r>
            <a:endParaRPr lang="en-US" altLang="tr-TR" sz="3800" b="1">
              <a:solidFill>
                <a:srgbClr val="C00000"/>
              </a:solidFill>
            </a:endParaRPr>
          </a:p>
        </p:txBody>
      </p:sp>
      <p:sp>
        <p:nvSpPr>
          <p:cNvPr id="23556" name="Rectangle 4"/>
          <p:cNvSpPr>
            <a:spLocks noChangeArrowheads="1"/>
          </p:cNvSpPr>
          <p:nvPr/>
        </p:nvSpPr>
        <p:spPr bwMode="auto">
          <a:xfrm>
            <a:off x="1992314" y="6211888"/>
            <a:ext cx="82073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000" baseline="30000">
                <a:solidFill>
                  <a:srgbClr val="000000"/>
                </a:solidFill>
                <a:cs typeface="Arial" panose="020B0604020202020204" pitchFamily="34" charset="0"/>
              </a:rPr>
              <a:t>1 </a:t>
            </a:r>
            <a:r>
              <a:rPr lang="en-US" altLang="en-US" sz="1000">
                <a:solidFill>
                  <a:srgbClr val="000000"/>
                </a:solidFill>
                <a:cs typeface="Arial" panose="020B0604020202020204" pitchFamily="34" charset="0"/>
              </a:rPr>
              <a:t>Fong DS, </a:t>
            </a:r>
            <a:r>
              <a:rPr lang="en-US" altLang="en-US" sz="1000" i="1">
                <a:solidFill>
                  <a:srgbClr val="000000"/>
                </a:solidFill>
                <a:cs typeface="Arial" panose="020B0604020202020204" pitchFamily="34" charset="0"/>
              </a:rPr>
              <a:t>et al.</a:t>
            </a:r>
            <a:r>
              <a:rPr lang="en-US" altLang="en-US" sz="1000">
                <a:solidFill>
                  <a:srgbClr val="000000"/>
                </a:solidFill>
                <a:cs typeface="Arial" panose="020B0604020202020204" pitchFamily="34" charset="0"/>
              </a:rPr>
              <a:t> </a:t>
            </a:r>
            <a:r>
              <a:rPr lang="en-US" altLang="en-US" sz="1000" i="1">
                <a:solidFill>
                  <a:srgbClr val="000000"/>
                </a:solidFill>
                <a:cs typeface="Arial" panose="020B0604020202020204" pitchFamily="34" charset="0"/>
              </a:rPr>
              <a:t>Diabetes Care</a:t>
            </a:r>
            <a:r>
              <a:rPr lang="en-US" altLang="en-US" sz="1000">
                <a:solidFill>
                  <a:srgbClr val="000000"/>
                </a:solidFill>
                <a:cs typeface="Arial" panose="020B0604020202020204" pitchFamily="34" charset="0"/>
              </a:rPr>
              <a:t> 2003; 26 (Suppl. 1):S99–S102; </a:t>
            </a:r>
            <a:r>
              <a:rPr lang="en-US" altLang="en-US" sz="1000" baseline="30000">
                <a:solidFill>
                  <a:srgbClr val="000000"/>
                </a:solidFill>
                <a:cs typeface="Arial" panose="020B0604020202020204" pitchFamily="34" charset="0"/>
              </a:rPr>
              <a:t>2</a:t>
            </a:r>
            <a:r>
              <a:rPr lang="en-US" altLang="en-US" sz="1000">
                <a:solidFill>
                  <a:srgbClr val="000000"/>
                </a:solidFill>
                <a:cs typeface="Arial" panose="020B0604020202020204" pitchFamily="34" charset="0"/>
              </a:rPr>
              <a:t> Molitch ME, </a:t>
            </a:r>
            <a:r>
              <a:rPr lang="en-US" altLang="en-US" sz="1000" i="1">
                <a:solidFill>
                  <a:srgbClr val="000000"/>
                </a:solidFill>
                <a:cs typeface="Arial" panose="020B0604020202020204" pitchFamily="34" charset="0"/>
              </a:rPr>
              <a:t>et al.</a:t>
            </a:r>
            <a:r>
              <a:rPr lang="en-US" altLang="en-US" sz="1000">
                <a:solidFill>
                  <a:srgbClr val="000000"/>
                </a:solidFill>
                <a:cs typeface="Arial" panose="020B0604020202020204" pitchFamily="34" charset="0"/>
              </a:rPr>
              <a:t> </a:t>
            </a:r>
            <a:r>
              <a:rPr lang="en-US" altLang="en-US" sz="1000" i="1">
                <a:solidFill>
                  <a:srgbClr val="000000"/>
                </a:solidFill>
                <a:cs typeface="Arial" panose="020B0604020202020204" pitchFamily="34" charset="0"/>
              </a:rPr>
              <a:t>Diabetes Care</a:t>
            </a:r>
            <a:r>
              <a:rPr lang="en-US" altLang="en-US" sz="1000">
                <a:solidFill>
                  <a:srgbClr val="000000"/>
                </a:solidFill>
                <a:cs typeface="Arial" panose="020B0604020202020204" pitchFamily="34" charset="0"/>
              </a:rPr>
              <a:t> 2003; 26 (Suppl.1):S94–S98;   </a:t>
            </a:r>
          </a:p>
          <a:p>
            <a:pPr fontAlgn="base">
              <a:spcBef>
                <a:spcPct val="0"/>
              </a:spcBef>
              <a:spcAft>
                <a:spcPct val="0"/>
              </a:spcAft>
            </a:pPr>
            <a:r>
              <a:rPr lang="en-US" altLang="en-US" sz="1000" baseline="30000">
                <a:solidFill>
                  <a:srgbClr val="000000"/>
                </a:solidFill>
                <a:cs typeface="Arial" panose="020B0604020202020204" pitchFamily="34" charset="0"/>
              </a:rPr>
              <a:t>3</a:t>
            </a:r>
            <a:r>
              <a:rPr lang="en-US" altLang="en-US" sz="1000">
                <a:solidFill>
                  <a:srgbClr val="000000"/>
                </a:solidFill>
                <a:cs typeface="Arial" panose="020B0604020202020204" pitchFamily="34" charset="0"/>
              </a:rPr>
              <a:t> </a:t>
            </a:r>
            <a:r>
              <a:rPr lang="en-US" altLang="tr-TR" sz="1000">
                <a:solidFill>
                  <a:srgbClr val="000000"/>
                </a:solidFill>
                <a:cs typeface="Arial" panose="020B0604020202020204" pitchFamily="34" charset="0"/>
              </a:rPr>
              <a:t>Kannel WB, </a:t>
            </a:r>
            <a:r>
              <a:rPr lang="en-US" altLang="tr-TR" sz="1000" i="1">
                <a:solidFill>
                  <a:srgbClr val="000000"/>
                </a:solidFill>
                <a:cs typeface="Arial" panose="020B0604020202020204" pitchFamily="34" charset="0"/>
              </a:rPr>
              <a:t>et al</a:t>
            </a:r>
            <a:r>
              <a:rPr lang="en-US" altLang="tr-TR" sz="1000">
                <a:solidFill>
                  <a:srgbClr val="000000"/>
                </a:solidFill>
                <a:cs typeface="Arial" panose="020B0604020202020204" pitchFamily="34" charset="0"/>
              </a:rPr>
              <a:t>. </a:t>
            </a:r>
            <a:r>
              <a:rPr lang="en-US" altLang="tr-TR" sz="1000" i="1">
                <a:solidFill>
                  <a:srgbClr val="000000"/>
                </a:solidFill>
                <a:cs typeface="Arial" panose="020B0604020202020204" pitchFamily="34" charset="0"/>
              </a:rPr>
              <a:t>Am Heart J</a:t>
            </a:r>
            <a:r>
              <a:rPr lang="en-US" altLang="tr-TR" sz="1000">
                <a:solidFill>
                  <a:srgbClr val="000000"/>
                </a:solidFill>
                <a:cs typeface="Arial" panose="020B0604020202020204" pitchFamily="34" charset="0"/>
              </a:rPr>
              <a:t> 1990; 120:672–676; </a:t>
            </a:r>
            <a:r>
              <a:rPr lang="en-US" altLang="en-US" sz="1000" baseline="30000">
                <a:solidFill>
                  <a:srgbClr val="000000"/>
                </a:solidFill>
                <a:cs typeface="Arial" panose="020B0604020202020204" pitchFamily="34" charset="0"/>
              </a:rPr>
              <a:t>4</a:t>
            </a:r>
            <a:r>
              <a:rPr lang="en-US" altLang="en-US" sz="1000">
                <a:solidFill>
                  <a:srgbClr val="000000"/>
                </a:solidFill>
                <a:cs typeface="Arial" panose="020B0604020202020204" pitchFamily="34" charset="0"/>
              </a:rPr>
              <a:t> </a:t>
            </a:r>
            <a:r>
              <a:rPr lang="en-GB" altLang="tr-TR" sz="1000">
                <a:solidFill>
                  <a:srgbClr val="000000"/>
                </a:solidFill>
                <a:cs typeface="Arial" panose="020B0604020202020204" pitchFamily="34" charset="0"/>
              </a:rPr>
              <a:t>Gray RP &amp; Yudkin JS. In </a:t>
            </a:r>
            <a:r>
              <a:rPr lang="en-GB" altLang="tr-TR" sz="1000" i="1">
                <a:solidFill>
                  <a:srgbClr val="000000"/>
                </a:solidFill>
                <a:cs typeface="Arial" panose="020B0604020202020204" pitchFamily="34" charset="0"/>
              </a:rPr>
              <a:t>Textbook of Diabetes </a:t>
            </a:r>
            <a:r>
              <a:rPr lang="en-GB" altLang="tr-TR" sz="1000">
                <a:solidFill>
                  <a:srgbClr val="000000"/>
                </a:solidFill>
                <a:cs typeface="Arial" panose="020B0604020202020204" pitchFamily="34" charset="0"/>
              </a:rPr>
              <a:t>1997</a:t>
            </a:r>
            <a:r>
              <a:rPr lang="en-US" altLang="tr-TR" sz="1000">
                <a:solidFill>
                  <a:srgbClr val="000000"/>
                </a:solidFill>
                <a:cs typeface="Arial" panose="020B0604020202020204" pitchFamily="34" charset="0"/>
              </a:rPr>
              <a:t>;</a:t>
            </a:r>
            <a:r>
              <a:rPr lang="en-GB" altLang="tr-TR" sz="1000">
                <a:solidFill>
                  <a:srgbClr val="000000"/>
                </a:solidFill>
                <a:cs typeface="Arial" panose="020B0604020202020204" pitchFamily="34" charset="0"/>
              </a:rPr>
              <a:t>  </a:t>
            </a:r>
            <a:r>
              <a:rPr lang="en-US" altLang="en-US" sz="1000" baseline="30000">
                <a:solidFill>
                  <a:srgbClr val="000000"/>
                </a:solidFill>
                <a:cs typeface="Arial" panose="020B0604020202020204" pitchFamily="34" charset="0"/>
              </a:rPr>
              <a:t>5</a:t>
            </a:r>
            <a:r>
              <a:rPr lang="en-GB" altLang="tr-TR" sz="1000">
                <a:solidFill>
                  <a:srgbClr val="000000"/>
                </a:solidFill>
                <a:cs typeface="Arial" panose="020B0604020202020204" pitchFamily="34" charset="0"/>
              </a:rPr>
              <a:t>Mayfield </a:t>
            </a:r>
            <a:r>
              <a:rPr lang="en-US" altLang="en-US" sz="1000">
                <a:solidFill>
                  <a:srgbClr val="000000"/>
                </a:solidFill>
                <a:cs typeface="Arial" panose="020B0604020202020204" pitchFamily="34" charset="0"/>
              </a:rPr>
              <a:t>JA, </a:t>
            </a:r>
            <a:r>
              <a:rPr lang="en-US" altLang="en-US" sz="1000" i="1">
                <a:solidFill>
                  <a:srgbClr val="000000"/>
                </a:solidFill>
                <a:cs typeface="Arial" panose="020B0604020202020204" pitchFamily="34" charset="0"/>
              </a:rPr>
              <a:t>et al.</a:t>
            </a:r>
            <a:r>
              <a:rPr lang="en-US" altLang="en-US" sz="1000">
                <a:solidFill>
                  <a:srgbClr val="000000"/>
                </a:solidFill>
                <a:cs typeface="Arial" panose="020B0604020202020204" pitchFamily="34" charset="0"/>
              </a:rPr>
              <a:t> </a:t>
            </a:r>
            <a:r>
              <a:rPr lang="en-US" altLang="en-US" sz="1000" i="1">
                <a:solidFill>
                  <a:srgbClr val="000000"/>
                </a:solidFill>
                <a:cs typeface="Arial" panose="020B0604020202020204" pitchFamily="34" charset="0"/>
              </a:rPr>
              <a:t>Diabetes Care</a:t>
            </a:r>
            <a:r>
              <a:rPr lang="en-US" altLang="en-US" sz="1000">
                <a:solidFill>
                  <a:srgbClr val="000000"/>
                </a:solidFill>
                <a:cs typeface="Arial" panose="020B0604020202020204" pitchFamily="34" charset="0"/>
              </a:rPr>
              <a:t> 2003; 26 (Suppl. 1):S78–S79 </a:t>
            </a:r>
          </a:p>
        </p:txBody>
      </p:sp>
      <p:sp>
        <p:nvSpPr>
          <p:cNvPr id="23557" name="Line 5"/>
          <p:cNvSpPr>
            <a:spLocks noChangeShapeType="1"/>
          </p:cNvSpPr>
          <p:nvPr/>
        </p:nvSpPr>
        <p:spPr bwMode="auto">
          <a:xfrm flipV="1">
            <a:off x="5964238" y="4903788"/>
            <a:ext cx="1052512" cy="254000"/>
          </a:xfrm>
          <a:prstGeom prst="line">
            <a:avLst/>
          </a:prstGeom>
          <a:noFill/>
          <a:ln w="19050">
            <a:solidFill>
              <a:schemeClr val="tx2"/>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3558" name="Line 6"/>
          <p:cNvSpPr>
            <a:spLocks noChangeShapeType="1"/>
          </p:cNvSpPr>
          <p:nvPr/>
        </p:nvSpPr>
        <p:spPr bwMode="auto">
          <a:xfrm>
            <a:off x="5780088" y="1330326"/>
            <a:ext cx="1236662" cy="149225"/>
          </a:xfrm>
          <a:prstGeom prst="line">
            <a:avLst/>
          </a:prstGeom>
          <a:noFill/>
          <a:ln w="19050">
            <a:solidFill>
              <a:schemeClr val="tx2"/>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3559" name="Line 7"/>
          <p:cNvSpPr>
            <a:spLocks noChangeShapeType="1"/>
          </p:cNvSpPr>
          <p:nvPr/>
        </p:nvSpPr>
        <p:spPr bwMode="auto">
          <a:xfrm>
            <a:off x="5753100" y="2286000"/>
            <a:ext cx="1263650" cy="457200"/>
          </a:xfrm>
          <a:prstGeom prst="line">
            <a:avLst/>
          </a:prstGeom>
          <a:noFill/>
          <a:ln w="19050">
            <a:solidFill>
              <a:schemeClr val="tx2"/>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3560" name="Text Box 8"/>
          <p:cNvSpPr txBox="1">
            <a:spLocks noChangeArrowheads="1"/>
          </p:cNvSpPr>
          <p:nvPr/>
        </p:nvSpPr>
        <p:spPr bwMode="auto">
          <a:xfrm>
            <a:off x="1779588" y="1671639"/>
            <a:ext cx="1763712"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tr-TR" sz="2000">
                <a:solidFill>
                  <a:srgbClr val="FF0000"/>
                </a:solidFill>
                <a:cs typeface="Arial" panose="020B0604020202020204" pitchFamily="34" charset="0"/>
              </a:rPr>
              <a:t>Di</a:t>
            </a:r>
            <a:r>
              <a:rPr lang="tr-TR" altLang="tr-TR" sz="2000">
                <a:solidFill>
                  <a:srgbClr val="FF0000"/>
                </a:solidFill>
                <a:cs typeface="Arial" panose="020B0604020202020204" pitchFamily="34" charset="0"/>
              </a:rPr>
              <a:t>y</a:t>
            </a:r>
            <a:r>
              <a:rPr lang="en-US" altLang="tr-TR" sz="2000">
                <a:solidFill>
                  <a:srgbClr val="FF0000"/>
                </a:solidFill>
                <a:cs typeface="Arial" panose="020B0604020202020204" pitchFamily="34" charset="0"/>
              </a:rPr>
              <a:t>abeti</a:t>
            </a:r>
            <a:r>
              <a:rPr lang="tr-TR" altLang="tr-TR" sz="2000">
                <a:solidFill>
                  <a:srgbClr val="FF0000"/>
                </a:solidFill>
                <a:cs typeface="Arial" panose="020B0604020202020204" pitchFamily="34" charset="0"/>
              </a:rPr>
              <a:t>k</a:t>
            </a:r>
            <a:r>
              <a:rPr lang="en-US" altLang="tr-TR" sz="2000">
                <a:solidFill>
                  <a:srgbClr val="FF0000"/>
                </a:solidFill>
                <a:cs typeface="Arial" panose="020B0604020202020204" pitchFamily="34" charset="0"/>
              </a:rPr>
              <a:t/>
            </a:r>
            <a:br>
              <a:rPr lang="en-US" altLang="tr-TR" sz="2000">
                <a:solidFill>
                  <a:srgbClr val="FF0000"/>
                </a:solidFill>
                <a:cs typeface="Arial" panose="020B0604020202020204" pitchFamily="34" charset="0"/>
              </a:rPr>
            </a:br>
            <a:r>
              <a:rPr lang="en-US" altLang="tr-TR" sz="2000">
                <a:solidFill>
                  <a:srgbClr val="FF0000"/>
                </a:solidFill>
                <a:cs typeface="Arial" panose="020B0604020202020204" pitchFamily="34" charset="0"/>
              </a:rPr>
              <a:t>Retinopat</a:t>
            </a:r>
            <a:r>
              <a:rPr lang="tr-TR" altLang="tr-TR" sz="2000">
                <a:solidFill>
                  <a:srgbClr val="FF0000"/>
                </a:solidFill>
                <a:cs typeface="Arial" panose="020B0604020202020204" pitchFamily="34" charset="0"/>
              </a:rPr>
              <a:t>i</a:t>
            </a:r>
            <a:endParaRPr lang="en-US" altLang="tr-TR" sz="2000">
              <a:solidFill>
                <a:srgbClr val="FF0000"/>
              </a:solidFill>
              <a:cs typeface="Arial" panose="020B0604020202020204" pitchFamily="34" charset="0"/>
            </a:endParaRPr>
          </a:p>
        </p:txBody>
      </p:sp>
      <p:sp>
        <p:nvSpPr>
          <p:cNvPr id="23561" name="Text Box 9"/>
          <p:cNvSpPr txBox="1">
            <a:spLocks noChangeArrowheads="1"/>
          </p:cNvSpPr>
          <p:nvPr/>
        </p:nvSpPr>
        <p:spPr bwMode="auto">
          <a:xfrm>
            <a:off x="1795463" y="2328863"/>
            <a:ext cx="1820862" cy="1465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FontTx/>
              <a:buChar char="•"/>
            </a:pPr>
            <a:r>
              <a:rPr lang="en-US" altLang="tr-TR">
                <a:solidFill>
                  <a:srgbClr val="000000"/>
                </a:solidFill>
                <a:cs typeface="Arial" panose="020B0604020202020204" pitchFamily="34" charset="0"/>
              </a:rPr>
              <a:t> </a:t>
            </a:r>
            <a:r>
              <a:rPr lang="tr-TR" altLang="tr-TR">
                <a:solidFill>
                  <a:srgbClr val="000000"/>
                </a:solidFill>
                <a:cs typeface="Arial" panose="020B0604020202020204" pitchFamily="34" charset="0"/>
              </a:rPr>
              <a:t>Çalışma çağındaki erişkinlerde başta gelen körlük nedeni</a:t>
            </a:r>
            <a:r>
              <a:rPr lang="en-US" altLang="tr-TR" baseline="30000">
                <a:solidFill>
                  <a:srgbClr val="000000"/>
                </a:solidFill>
                <a:cs typeface="Arial" panose="020B0604020202020204" pitchFamily="34" charset="0"/>
              </a:rPr>
              <a:t>1</a:t>
            </a:r>
          </a:p>
        </p:txBody>
      </p:sp>
      <p:sp>
        <p:nvSpPr>
          <p:cNvPr id="23562" name="Text Box 10"/>
          <p:cNvSpPr txBox="1">
            <a:spLocks noChangeArrowheads="1"/>
          </p:cNvSpPr>
          <p:nvPr/>
        </p:nvSpPr>
        <p:spPr bwMode="auto">
          <a:xfrm>
            <a:off x="1714501" y="3973514"/>
            <a:ext cx="18827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tr-TR" sz="2000">
                <a:solidFill>
                  <a:srgbClr val="FF0000"/>
                </a:solidFill>
                <a:cs typeface="Arial" panose="020B0604020202020204" pitchFamily="34" charset="0"/>
              </a:rPr>
              <a:t>Di</a:t>
            </a:r>
            <a:r>
              <a:rPr lang="tr-TR" altLang="tr-TR" sz="2000">
                <a:solidFill>
                  <a:srgbClr val="FF0000"/>
                </a:solidFill>
                <a:cs typeface="Arial" panose="020B0604020202020204" pitchFamily="34" charset="0"/>
              </a:rPr>
              <a:t>y</a:t>
            </a:r>
            <a:r>
              <a:rPr lang="en-US" altLang="tr-TR" sz="2000">
                <a:solidFill>
                  <a:srgbClr val="FF0000"/>
                </a:solidFill>
                <a:cs typeface="Arial" panose="020B0604020202020204" pitchFamily="34" charset="0"/>
              </a:rPr>
              <a:t>abeti</a:t>
            </a:r>
            <a:r>
              <a:rPr lang="tr-TR" altLang="tr-TR" sz="2000">
                <a:solidFill>
                  <a:srgbClr val="FF0000"/>
                </a:solidFill>
                <a:cs typeface="Arial" panose="020B0604020202020204" pitchFamily="34" charset="0"/>
              </a:rPr>
              <a:t>k</a:t>
            </a:r>
            <a:endParaRPr lang="en-US" altLang="tr-TR" sz="2000">
              <a:solidFill>
                <a:srgbClr val="FF0000"/>
              </a:solidFill>
              <a:cs typeface="Arial" panose="020B0604020202020204" pitchFamily="34" charset="0"/>
            </a:endParaRPr>
          </a:p>
          <a:p>
            <a:pPr fontAlgn="base">
              <a:spcBef>
                <a:spcPct val="0"/>
              </a:spcBef>
              <a:spcAft>
                <a:spcPct val="0"/>
              </a:spcAft>
            </a:pPr>
            <a:r>
              <a:rPr lang="en-US" altLang="tr-TR" sz="2000">
                <a:solidFill>
                  <a:srgbClr val="FF0000"/>
                </a:solidFill>
                <a:cs typeface="Arial" panose="020B0604020202020204" pitchFamily="34" charset="0"/>
              </a:rPr>
              <a:t>Ne</a:t>
            </a:r>
            <a:r>
              <a:rPr lang="tr-TR" altLang="tr-TR" sz="2000">
                <a:solidFill>
                  <a:srgbClr val="FF0000"/>
                </a:solidFill>
                <a:cs typeface="Arial" panose="020B0604020202020204" pitchFamily="34" charset="0"/>
              </a:rPr>
              <a:t>f</a:t>
            </a:r>
            <a:r>
              <a:rPr lang="en-US" altLang="tr-TR" sz="2000">
                <a:solidFill>
                  <a:srgbClr val="FF0000"/>
                </a:solidFill>
                <a:cs typeface="Arial" panose="020B0604020202020204" pitchFamily="34" charset="0"/>
              </a:rPr>
              <a:t>ropat</a:t>
            </a:r>
            <a:r>
              <a:rPr lang="tr-TR" altLang="tr-TR" sz="2000">
                <a:solidFill>
                  <a:srgbClr val="FF0000"/>
                </a:solidFill>
                <a:cs typeface="Arial" panose="020B0604020202020204" pitchFamily="34" charset="0"/>
              </a:rPr>
              <a:t>i</a:t>
            </a:r>
            <a:endParaRPr lang="en-US" altLang="tr-TR" sz="2000">
              <a:solidFill>
                <a:srgbClr val="FF0000"/>
              </a:solidFill>
              <a:cs typeface="Arial" panose="020B0604020202020204" pitchFamily="34" charset="0"/>
            </a:endParaRPr>
          </a:p>
        </p:txBody>
      </p:sp>
      <p:sp>
        <p:nvSpPr>
          <p:cNvPr id="23563" name="Text Box 11"/>
          <p:cNvSpPr txBox="1">
            <a:spLocks noChangeArrowheads="1"/>
          </p:cNvSpPr>
          <p:nvPr/>
        </p:nvSpPr>
        <p:spPr bwMode="auto">
          <a:xfrm>
            <a:off x="1700213" y="4621214"/>
            <a:ext cx="2595562"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FontTx/>
              <a:buChar char="•"/>
            </a:pPr>
            <a:r>
              <a:rPr lang="en-US" altLang="tr-TR">
                <a:solidFill>
                  <a:srgbClr val="000000"/>
                </a:solidFill>
                <a:cs typeface="Arial" panose="020B0604020202020204" pitchFamily="34" charset="0"/>
              </a:rPr>
              <a:t> </a:t>
            </a:r>
            <a:r>
              <a:rPr lang="tr-TR" altLang="tr-TR">
                <a:solidFill>
                  <a:srgbClr val="000000"/>
                </a:solidFill>
                <a:cs typeface="Arial" panose="020B0604020202020204" pitchFamily="34" charset="0"/>
              </a:rPr>
              <a:t>Son Dönem Böbrek Hastalığının başta gelen nedeni </a:t>
            </a:r>
            <a:r>
              <a:rPr lang="en-US" altLang="tr-TR" baseline="30000">
                <a:solidFill>
                  <a:srgbClr val="000000"/>
                </a:solidFill>
                <a:cs typeface="Arial" panose="020B0604020202020204" pitchFamily="34" charset="0"/>
              </a:rPr>
              <a:t>2</a:t>
            </a:r>
          </a:p>
        </p:txBody>
      </p:sp>
      <p:sp>
        <p:nvSpPr>
          <p:cNvPr id="23564" name="Text Box 12"/>
          <p:cNvSpPr txBox="1">
            <a:spLocks noChangeArrowheads="1"/>
          </p:cNvSpPr>
          <p:nvPr/>
        </p:nvSpPr>
        <p:spPr bwMode="auto">
          <a:xfrm>
            <a:off x="8256589" y="2571750"/>
            <a:ext cx="199072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tr-TR" altLang="tr-TR" b="1">
                <a:solidFill>
                  <a:srgbClr val="006633"/>
                </a:solidFill>
                <a:cs typeface="Arial" panose="020B0604020202020204" pitchFamily="34" charset="0"/>
              </a:rPr>
              <a:t>K</a:t>
            </a:r>
            <a:r>
              <a:rPr lang="en-US" altLang="tr-TR" b="1">
                <a:solidFill>
                  <a:srgbClr val="006633"/>
                </a:solidFill>
                <a:cs typeface="Arial" panose="020B0604020202020204" pitchFamily="34" charset="0"/>
              </a:rPr>
              <a:t>ardi</a:t>
            </a:r>
            <a:r>
              <a:rPr lang="tr-TR" altLang="tr-TR" b="1">
                <a:solidFill>
                  <a:srgbClr val="006633"/>
                </a:solidFill>
                <a:cs typeface="Arial" panose="020B0604020202020204" pitchFamily="34" charset="0"/>
              </a:rPr>
              <a:t>y</a:t>
            </a:r>
            <a:r>
              <a:rPr lang="en-US" altLang="tr-TR" b="1">
                <a:solidFill>
                  <a:srgbClr val="006633"/>
                </a:solidFill>
                <a:cs typeface="Arial" panose="020B0604020202020204" pitchFamily="34" charset="0"/>
              </a:rPr>
              <a:t>ovas</a:t>
            </a:r>
            <a:r>
              <a:rPr lang="tr-TR" altLang="tr-TR" b="1">
                <a:solidFill>
                  <a:srgbClr val="006633"/>
                </a:solidFill>
                <a:cs typeface="Arial" panose="020B0604020202020204" pitchFamily="34" charset="0"/>
              </a:rPr>
              <a:t>küler</a:t>
            </a:r>
            <a:r>
              <a:rPr lang="en-US" altLang="tr-TR" b="1">
                <a:solidFill>
                  <a:srgbClr val="006633"/>
                </a:solidFill>
                <a:cs typeface="Arial" panose="020B0604020202020204" pitchFamily="34" charset="0"/>
              </a:rPr>
              <a:t/>
            </a:r>
            <a:br>
              <a:rPr lang="en-US" altLang="tr-TR" b="1">
                <a:solidFill>
                  <a:srgbClr val="006633"/>
                </a:solidFill>
                <a:cs typeface="Arial" panose="020B0604020202020204" pitchFamily="34" charset="0"/>
              </a:rPr>
            </a:br>
            <a:r>
              <a:rPr lang="tr-TR" altLang="tr-TR" b="1">
                <a:solidFill>
                  <a:srgbClr val="006633"/>
                </a:solidFill>
                <a:cs typeface="Arial" panose="020B0604020202020204" pitchFamily="34" charset="0"/>
              </a:rPr>
              <a:t>Hastalık</a:t>
            </a:r>
            <a:endParaRPr lang="en-US" altLang="tr-TR" b="1">
              <a:solidFill>
                <a:srgbClr val="006633"/>
              </a:solidFill>
              <a:cs typeface="Arial" panose="020B0604020202020204" pitchFamily="34" charset="0"/>
            </a:endParaRPr>
          </a:p>
        </p:txBody>
      </p:sp>
      <p:sp>
        <p:nvSpPr>
          <p:cNvPr id="23565" name="Text Box 13"/>
          <p:cNvSpPr txBox="1">
            <a:spLocks noChangeArrowheads="1"/>
          </p:cNvSpPr>
          <p:nvPr/>
        </p:nvSpPr>
        <p:spPr bwMode="auto">
          <a:xfrm>
            <a:off x="8347076" y="1247776"/>
            <a:ext cx="7477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tr-TR" altLang="tr-TR" sz="2000">
                <a:solidFill>
                  <a:srgbClr val="FF0000"/>
                </a:solidFill>
                <a:cs typeface="Arial" panose="020B0604020202020204" pitchFamily="34" charset="0"/>
              </a:rPr>
              <a:t>İnme</a:t>
            </a:r>
            <a:endParaRPr lang="en-US" altLang="tr-TR" sz="2000">
              <a:solidFill>
                <a:srgbClr val="FF0000"/>
              </a:solidFill>
              <a:cs typeface="Arial" panose="020B0604020202020204" pitchFamily="34" charset="0"/>
            </a:endParaRPr>
          </a:p>
        </p:txBody>
      </p:sp>
      <p:sp>
        <p:nvSpPr>
          <p:cNvPr id="23566" name="Text Box 14"/>
          <p:cNvSpPr txBox="1">
            <a:spLocks noChangeArrowheads="1"/>
          </p:cNvSpPr>
          <p:nvPr/>
        </p:nvSpPr>
        <p:spPr bwMode="auto">
          <a:xfrm>
            <a:off x="8112126" y="1641476"/>
            <a:ext cx="2555875"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lnSpc>
                <a:spcPct val="90000"/>
              </a:lnSpc>
              <a:spcBef>
                <a:spcPct val="0"/>
              </a:spcBef>
              <a:spcAft>
                <a:spcPct val="0"/>
              </a:spcAft>
              <a:buFontTx/>
              <a:buChar char="•"/>
            </a:pPr>
            <a:r>
              <a:rPr lang="tr-TR" altLang="tr-TR">
                <a:solidFill>
                  <a:srgbClr val="000000"/>
                </a:solidFill>
                <a:cs typeface="Arial" panose="020B0604020202020204" pitchFamily="34" charset="0"/>
              </a:rPr>
              <a:t> K</a:t>
            </a:r>
            <a:r>
              <a:rPr lang="en-US" altLang="tr-TR">
                <a:solidFill>
                  <a:srgbClr val="000000"/>
                </a:solidFill>
                <a:cs typeface="Arial" panose="020B0604020202020204" pitchFamily="34" charset="0"/>
              </a:rPr>
              <a:t>ardi</a:t>
            </a:r>
            <a:r>
              <a:rPr lang="tr-TR" altLang="tr-TR">
                <a:solidFill>
                  <a:srgbClr val="000000"/>
                </a:solidFill>
                <a:cs typeface="Arial" panose="020B0604020202020204" pitchFamily="34" charset="0"/>
              </a:rPr>
              <a:t>y</a:t>
            </a:r>
            <a:r>
              <a:rPr lang="en-US" altLang="tr-TR">
                <a:solidFill>
                  <a:srgbClr val="000000"/>
                </a:solidFill>
                <a:cs typeface="Arial" panose="020B0604020202020204" pitchFamily="34" charset="0"/>
              </a:rPr>
              <a:t>ovas</a:t>
            </a:r>
            <a:r>
              <a:rPr lang="tr-TR" altLang="tr-TR">
                <a:solidFill>
                  <a:srgbClr val="000000"/>
                </a:solidFill>
                <a:cs typeface="Arial" panose="020B0604020202020204" pitchFamily="34" charset="0"/>
              </a:rPr>
              <a:t>küler</a:t>
            </a:r>
            <a:r>
              <a:rPr lang="en-US" altLang="tr-TR">
                <a:solidFill>
                  <a:srgbClr val="000000"/>
                </a:solidFill>
                <a:cs typeface="Arial" panose="020B0604020202020204" pitchFamily="34" charset="0"/>
              </a:rPr>
              <a:t> </a:t>
            </a:r>
            <a:br>
              <a:rPr lang="en-US" altLang="tr-TR">
                <a:solidFill>
                  <a:srgbClr val="000000"/>
                </a:solidFill>
                <a:cs typeface="Arial" panose="020B0604020202020204" pitchFamily="34" charset="0"/>
              </a:rPr>
            </a:br>
            <a:r>
              <a:rPr lang="en-US" altLang="tr-TR">
                <a:solidFill>
                  <a:srgbClr val="000000"/>
                </a:solidFill>
                <a:cs typeface="Arial" panose="020B0604020202020204" pitchFamily="34" charset="0"/>
              </a:rPr>
              <a:t> </a:t>
            </a:r>
            <a:r>
              <a:rPr lang="tr-TR" altLang="tr-TR">
                <a:solidFill>
                  <a:srgbClr val="000000"/>
                </a:solidFill>
                <a:cs typeface="Arial" panose="020B0604020202020204" pitchFamily="34" charset="0"/>
              </a:rPr>
              <a:t>ve inme</a:t>
            </a:r>
            <a:r>
              <a:rPr lang="en-US" altLang="tr-TR">
                <a:solidFill>
                  <a:srgbClr val="000000"/>
                </a:solidFill>
                <a:cs typeface="Arial" panose="020B0604020202020204" pitchFamily="34" charset="0"/>
              </a:rPr>
              <a:t> mortalit</a:t>
            </a:r>
            <a:r>
              <a:rPr lang="tr-TR" altLang="tr-TR">
                <a:solidFill>
                  <a:srgbClr val="000000"/>
                </a:solidFill>
                <a:cs typeface="Arial" panose="020B0604020202020204" pitchFamily="34" charset="0"/>
              </a:rPr>
              <a:t>esinde</a:t>
            </a:r>
          </a:p>
          <a:p>
            <a:pPr fontAlgn="base">
              <a:lnSpc>
                <a:spcPct val="90000"/>
              </a:lnSpc>
              <a:spcBef>
                <a:spcPct val="0"/>
              </a:spcBef>
              <a:spcAft>
                <a:spcPct val="0"/>
              </a:spcAft>
            </a:pPr>
            <a:r>
              <a:rPr lang="tr-TR" altLang="tr-TR">
                <a:solidFill>
                  <a:srgbClr val="000000"/>
                </a:solidFill>
                <a:cs typeface="Arial" panose="020B0604020202020204" pitchFamily="34" charset="0"/>
              </a:rPr>
              <a:t> </a:t>
            </a:r>
            <a:r>
              <a:rPr lang="en-US" altLang="tr-TR">
                <a:solidFill>
                  <a:srgbClr val="000000"/>
                </a:solidFill>
                <a:cs typeface="Arial" panose="020B0604020202020204" pitchFamily="34" charset="0"/>
              </a:rPr>
              <a:t>2 </a:t>
            </a:r>
            <a:r>
              <a:rPr lang="tr-TR" altLang="tr-TR">
                <a:solidFill>
                  <a:srgbClr val="000000"/>
                </a:solidFill>
                <a:cs typeface="Arial" panose="020B0604020202020204" pitchFamily="34" charset="0"/>
              </a:rPr>
              <a:t>-</a:t>
            </a:r>
            <a:r>
              <a:rPr lang="en-US" altLang="tr-TR">
                <a:solidFill>
                  <a:srgbClr val="000000"/>
                </a:solidFill>
                <a:cs typeface="Arial" panose="020B0604020202020204" pitchFamily="34" charset="0"/>
              </a:rPr>
              <a:t> 4 </a:t>
            </a:r>
            <a:r>
              <a:rPr lang="tr-TR" altLang="tr-TR">
                <a:solidFill>
                  <a:srgbClr val="000000"/>
                </a:solidFill>
                <a:cs typeface="Arial" panose="020B0604020202020204" pitchFamily="34" charset="0"/>
              </a:rPr>
              <a:t>kat artış </a:t>
            </a:r>
            <a:r>
              <a:rPr lang="en-US" altLang="tr-TR" baseline="30000">
                <a:solidFill>
                  <a:srgbClr val="000000"/>
                </a:solidFill>
                <a:cs typeface="Arial" panose="020B0604020202020204" pitchFamily="34" charset="0"/>
              </a:rPr>
              <a:t>3</a:t>
            </a:r>
          </a:p>
        </p:txBody>
      </p:sp>
      <p:sp>
        <p:nvSpPr>
          <p:cNvPr id="23567" name="Text Box 15"/>
          <p:cNvSpPr txBox="1">
            <a:spLocks noChangeArrowheads="1"/>
          </p:cNvSpPr>
          <p:nvPr/>
        </p:nvSpPr>
        <p:spPr bwMode="auto">
          <a:xfrm>
            <a:off x="8331201" y="4164014"/>
            <a:ext cx="171132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tr-TR" sz="2000">
                <a:solidFill>
                  <a:srgbClr val="FF0000"/>
                </a:solidFill>
                <a:cs typeface="Arial" panose="020B0604020202020204" pitchFamily="34" charset="0"/>
              </a:rPr>
              <a:t>Di</a:t>
            </a:r>
            <a:r>
              <a:rPr lang="tr-TR" altLang="tr-TR" sz="2000">
                <a:solidFill>
                  <a:srgbClr val="FF0000"/>
                </a:solidFill>
                <a:cs typeface="Arial" panose="020B0604020202020204" pitchFamily="34" charset="0"/>
              </a:rPr>
              <a:t>y</a:t>
            </a:r>
            <a:r>
              <a:rPr lang="en-US" altLang="tr-TR" sz="2000">
                <a:solidFill>
                  <a:srgbClr val="FF0000"/>
                </a:solidFill>
                <a:cs typeface="Arial" panose="020B0604020202020204" pitchFamily="34" charset="0"/>
              </a:rPr>
              <a:t>abeti</a:t>
            </a:r>
            <a:r>
              <a:rPr lang="tr-TR" altLang="tr-TR" sz="2000">
                <a:solidFill>
                  <a:srgbClr val="FF0000"/>
                </a:solidFill>
                <a:cs typeface="Arial" panose="020B0604020202020204" pitchFamily="34" charset="0"/>
              </a:rPr>
              <a:t>k</a:t>
            </a:r>
            <a:r>
              <a:rPr lang="en-US" altLang="tr-TR" sz="2000">
                <a:solidFill>
                  <a:srgbClr val="FF0000"/>
                </a:solidFill>
                <a:cs typeface="Arial" panose="020B0604020202020204" pitchFamily="34" charset="0"/>
              </a:rPr>
              <a:t/>
            </a:r>
            <a:br>
              <a:rPr lang="en-US" altLang="tr-TR" sz="2000">
                <a:solidFill>
                  <a:srgbClr val="FF0000"/>
                </a:solidFill>
                <a:cs typeface="Arial" panose="020B0604020202020204" pitchFamily="34" charset="0"/>
              </a:rPr>
            </a:br>
            <a:r>
              <a:rPr lang="en-US" altLang="tr-TR" sz="2000">
                <a:solidFill>
                  <a:srgbClr val="FF0000"/>
                </a:solidFill>
                <a:cs typeface="Arial" panose="020B0604020202020204" pitchFamily="34" charset="0"/>
              </a:rPr>
              <a:t>N</a:t>
            </a:r>
            <a:r>
              <a:rPr lang="tr-TR" altLang="tr-TR" sz="2000">
                <a:solidFill>
                  <a:srgbClr val="FF0000"/>
                </a:solidFill>
                <a:cs typeface="Arial" panose="020B0604020202020204" pitchFamily="34" charset="0"/>
              </a:rPr>
              <a:t>ö</a:t>
            </a:r>
            <a:r>
              <a:rPr lang="en-US" altLang="tr-TR" sz="2000">
                <a:solidFill>
                  <a:srgbClr val="FF0000"/>
                </a:solidFill>
                <a:cs typeface="Arial" panose="020B0604020202020204" pitchFamily="34" charset="0"/>
              </a:rPr>
              <a:t>ropat</a:t>
            </a:r>
            <a:r>
              <a:rPr lang="tr-TR" altLang="tr-TR" sz="2000">
                <a:solidFill>
                  <a:srgbClr val="FF0000"/>
                </a:solidFill>
                <a:cs typeface="Arial" panose="020B0604020202020204" pitchFamily="34" charset="0"/>
              </a:rPr>
              <a:t>i</a:t>
            </a:r>
            <a:endParaRPr lang="en-US" altLang="tr-TR" sz="2000">
              <a:solidFill>
                <a:srgbClr val="FF0000"/>
              </a:solidFill>
              <a:cs typeface="Arial" panose="020B0604020202020204" pitchFamily="34" charset="0"/>
            </a:endParaRPr>
          </a:p>
        </p:txBody>
      </p:sp>
      <p:sp>
        <p:nvSpPr>
          <p:cNvPr id="23568" name="Text Box 16"/>
          <p:cNvSpPr txBox="1">
            <a:spLocks noChangeArrowheads="1"/>
          </p:cNvSpPr>
          <p:nvPr/>
        </p:nvSpPr>
        <p:spPr bwMode="auto">
          <a:xfrm>
            <a:off x="8183563" y="4776789"/>
            <a:ext cx="23368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FontTx/>
              <a:buChar char="•"/>
            </a:pPr>
            <a:r>
              <a:rPr lang="tr-TR" altLang="tr-TR">
                <a:solidFill>
                  <a:srgbClr val="000000"/>
                </a:solidFill>
                <a:cs typeface="Arial" panose="020B0604020202020204" pitchFamily="34" charset="0"/>
              </a:rPr>
              <a:t>N</a:t>
            </a:r>
            <a:r>
              <a:rPr lang="en-US" altLang="tr-TR">
                <a:solidFill>
                  <a:srgbClr val="000000"/>
                </a:solidFill>
                <a:cs typeface="Arial" panose="020B0604020202020204" pitchFamily="34" charset="0"/>
              </a:rPr>
              <a:t>on-tra</a:t>
            </a:r>
            <a:r>
              <a:rPr lang="tr-TR" altLang="tr-TR">
                <a:solidFill>
                  <a:srgbClr val="000000"/>
                </a:solidFill>
                <a:cs typeface="Arial" panose="020B0604020202020204" pitchFamily="34" charset="0"/>
              </a:rPr>
              <a:t>v</a:t>
            </a:r>
            <a:r>
              <a:rPr lang="en-US" altLang="tr-TR">
                <a:solidFill>
                  <a:srgbClr val="000000"/>
                </a:solidFill>
                <a:cs typeface="Arial" panose="020B0604020202020204" pitchFamily="34" charset="0"/>
              </a:rPr>
              <a:t>mati</a:t>
            </a:r>
            <a:r>
              <a:rPr lang="tr-TR" altLang="tr-TR">
                <a:solidFill>
                  <a:srgbClr val="000000"/>
                </a:solidFill>
                <a:cs typeface="Arial" panose="020B0604020202020204" pitchFamily="34" charset="0"/>
              </a:rPr>
              <a:t>k alt </a:t>
            </a:r>
            <a:r>
              <a:rPr lang="en-US" altLang="tr-TR">
                <a:solidFill>
                  <a:srgbClr val="000000"/>
                </a:solidFill>
                <a:cs typeface="Arial" panose="020B0604020202020204" pitchFamily="34" charset="0"/>
              </a:rPr>
              <a:t>  e</a:t>
            </a:r>
            <a:r>
              <a:rPr lang="tr-TR" altLang="tr-TR">
                <a:solidFill>
                  <a:srgbClr val="000000"/>
                </a:solidFill>
                <a:cs typeface="Arial" panose="020B0604020202020204" pitchFamily="34" charset="0"/>
              </a:rPr>
              <a:t>ks</a:t>
            </a:r>
            <a:r>
              <a:rPr lang="en-US" altLang="tr-TR">
                <a:solidFill>
                  <a:srgbClr val="000000"/>
                </a:solidFill>
                <a:cs typeface="Arial" panose="020B0604020202020204" pitchFamily="34" charset="0"/>
              </a:rPr>
              <a:t>tremit</a:t>
            </a:r>
            <a:r>
              <a:rPr lang="tr-TR" altLang="tr-TR">
                <a:solidFill>
                  <a:srgbClr val="000000"/>
                </a:solidFill>
                <a:cs typeface="Arial" panose="020B0604020202020204" pitchFamily="34" charset="0"/>
              </a:rPr>
              <a:t>e</a:t>
            </a:r>
            <a:r>
              <a:rPr lang="en-US" altLang="tr-TR">
                <a:solidFill>
                  <a:srgbClr val="000000"/>
                </a:solidFill>
                <a:cs typeface="Arial" panose="020B0604020202020204" pitchFamily="34" charset="0"/>
              </a:rPr>
              <a:t> </a:t>
            </a:r>
            <a:br>
              <a:rPr lang="en-US" altLang="tr-TR">
                <a:solidFill>
                  <a:srgbClr val="000000"/>
                </a:solidFill>
                <a:cs typeface="Arial" panose="020B0604020202020204" pitchFamily="34" charset="0"/>
              </a:rPr>
            </a:br>
            <a:r>
              <a:rPr lang="en-US" altLang="tr-TR">
                <a:solidFill>
                  <a:srgbClr val="000000"/>
                </a:solidFill>
                <a:cs typeface="Arial" panose="020B0604020202020204" pitchFamily="34" charset="0"/>
              </a:rPr>
              <a:t>amputas</a:t>
            </a:r>
            <a:r>
              <a:rPr lang="tr-TR" altLang="tr-TR">
                <a:solidFill>
                  <a:srgbClr val="000000"/>
                </a:solidFill>
                <a:cs typeface="Arial" panose="020B0604020202020204" pitchFamily="34" charset="0"/>
              </a:rPr>
              <a:t>yonlarının     başta gelen nedeni </a:t>
            </a:r>
            <a:r>
              <a:rPr lang="en-US" altLang="tr-TR" baseline="30000">
                <a:solidFill>
                  <a:srgbClr val="000000"/>
                </a:solidFill>
                <a:cs typeface="Arial" panose="020B0604020202020204" pitchFamily="34" charset="0"/>
              </a:rPr>
              <a:t>5</a:t>
            </a:r>
          </a:p>
        </p:txBody>
      </p:sp>
      <p:sp>
        <p:nvSpPr>
          <p:cNvPr id="23569" name="Text Box 17"/>
          <p:cNvSpPr txBox="1">
            <a:spLocks noChangeArrowheads="1"/>
          </p:cNvSpPr>
          <p:nvPr/>
        </p:nvSpPr>
        <p:spPr bwMode="auto">
          <a:xfrm>
            <a:off x="8153400" y="3216276"/>
            <a:ext cx="2406650" cy="925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
                <a:srgbClr val="006633"/>
              </a:buClr>
              <a:buFontTx/>
              <a:buChar char="•"/>
            </a:pPr>
            <a:r>
              <a:rPr lang="en-GB" altLang="tr-TR" b="1">
                <a:solidFill>
                  <a:srgbClr val="F7E400"/>
                </a:solidFill>
                <a:cs typeface="Arial" panose="020B0604020202020204" pitchFamily="34" charset="0"/>
              </a:rPr>
              <a:t> </a:t>
            </a:r>
            <a:r>
              <a:rPr lang="en-GB" altLang="tr-TR" b="1">
                <a:solidFill>
                  <a:srgbClr val="002060"/>
                </a:solidFill>
                <a:cs typeface="Arial" panose="020B0604020202020204" pitchFamily="34" charset="0"/>
              </a:rPr>
              <a:t>8/10 di</a:t>
            </a:r>
            <a:r>
              <a:rPr lang="tr-TR" altLang="tr-TR" b="1">
                <a:solidFill>
                  <a:srgbClr val="002060"/>
                </a:solidFill>
                <a:cs typeface="Arial" panose="020B0604020202020204" pitchFamily="34" charset="0"/>
              </a:rPr>
              <a:t>y</a:t>
            </a:r>
            <a:r>
              <a:rPr lang="en-GB" altLang="tr-TR" b="1">
                <a:solidFill>
                  <a:srgbClr val="002060"/>
                </a:solidFill>
                <a:cs typeface="Arial" panose="020B0604020202020204" pitchFamily="34" charset="0"/>
              </a:rPr>
              <a:t>abeti</a:t>
            </a:r>
            <a:r>
              <a:rPr lang="tr-TR" altLang="tr-TR" b="1">
                <a:solidFill>
                  <a:srgbClr val="002060"/>
                </a:solidFill>
                <a:cs typeface="Arial" panose="020B0604020202020204" pitchFamily="34" charset="0"/>
              </a:rPr>
              <a:t>k</a:t>
            </a:r>
            <a:r>
              <a:rPr lang="en-GB" altLang="tr-TR" b="1">
                <a:solidFill>
                  <a:srgbClr val="002060"/>
                </a:solidFill>
                <a:cs typeface="Arial" panose="020B0604020202020204" pitchFamily="34" charset="0"/>
              </a:rPr>
              <a:t> </a:t>
            </a:r>
            <a:br>
              <a:rPr lang="en-GB" altLang="tr-TR" b="1">
                <a:solidFill>
                  <a:srgbClr val="002060"/>
                </a:solidFill>
                <a:cs typeface="Arial" panose="020B0604020202020204" pitchFamily="34" charset="0"/>
              </a:rPr>
            </a:br>
            <a:r>
              <a:rPr lang="tr-TR" altLang="tr-TR" b="1">
                <a:solidFill>
                  <a:srgbClr val="002060"/>
                </a:solidFill>
                <a:cs typeface="Arial" panose="020B0604020202020204" pitchFamily="34" charset="0"/>
              </a:rPr>
              <a:t>hasta KV olay nedeniyle ölmekte</a:t>
            </a:r>
            <a:r>
              <a:rPr lang="en-GB" altLang="tr-TR" b="1" baseline="30000">
                <a:solidFill>
                  <a:srgbClr val="002060"/>
                </a:solidFill>
                <a:cs typeface="Arial" panose="020B0604020202020204" pitchFamily="34" charset="0"/>
              </a:rPr>
              <a:t>4</a:t>
            </a:r>
            <a:endParaRPr lang="en-GB" altLang="tr-TR" b="1">
              <a:solidFill>
                <a:srgbClr val="002060"/>
              </a:solidFill>
              <a:cs typeface="Arial" panose="020B0604020202020204" pitchFamily="34" charset="0"/>
            </a:endParaRPr>
          </a:p>
        </p:txBody>
      </p:sp>
      <p:sp>
        <p:nvSpPr>
          <p:cNvPr id="23570" name="Line 18"/>
          <p:cNvSpPr>
            <a:spLocks noChangeShapeType="1"/>
          </p:cNvSpPr>
          <p:nvPr/>
        </p:nvSpPr>
        <p:spPr bwMode="auto">
          <a:xfrm flipV="1">
            <a:off x="4070350" y="2997201"/>
            <a:ext cx="1479550" cy="619125"/>
          </a:xfrm>
          <a:prstGeom prst="line">
            <a:avLst/>
          </a:prstGeom>
          <a:noFill/>
          <a:ln w="19050">
            <a:solidFill>
              <a:schemeClr val="tx2"/>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3571" name="Line 19"/>
          <p:cNvSpPr>
            <a:spLocks noChangeShapeType="1"/>
          </p:cNvSpPr>
          <p:nvPr/>
        </p:nvSpPr>
        <p:spPr bwMode="auto">
          <a:xfrm flipV="1">
            <a:off x="4070350" y="1438276"/>
            <a:ext cx="1608138" cy="169863"/>
          </a:xfrm>
          <a:prstGeom prst="line">
            <a:avLst/>
          </a:prstGeom>
          <a:noFill/>
          <a:ln w="19050">
            <a:solidFill>
              <a:schemeClr val="tx2"/>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pic>
        <p:nvPicPr>
          <p:cNvPr id="23572" name="Picture 20" descr="brai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10400" y="1168400"/>
            <a:ext cx="1079500"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73" name="Picture 21" descr="ey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49600" y="1301750"/>
            <a:ext cx="107950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74" name="Picture 22" descr="heart"/>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162800" y="2463800"/>
            <a:ext cx="1016000" cy="127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75" name="Picture 23" descr="kidney"/>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365500" y="3429000"/>
            <a:ext cx="7620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76" name="Picture 24" descr="nerve cell"/>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035800" y="4089400"/>
            <a:ext cx="1270000" cy="127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77" name="Rectangle 25"/>
          <p:cNvSpPr>
            <a:spLocks noChangeArrowheads="1"/>
          </p:cNvSpPr>
          <p:nvPr/>
        </p:nvSpPr>
        <p:spPr bwMode="auto">
          <a:xfrm>
            <a:off x="8183564" y="3172896"/>
            <a:ext cx="2403475" cy="369332"/>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spTree>
    <p:extLst>
      <p:ext uri="{BB962C8B-B14F-4D97-AF65-F5344CB8AC3E}">
        <p14:creationId xmlns="" xmlns:p14="http://schemas.microsoft.com/office/powerpoint/2010/main" val="52631345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90" name="Picture 26"/>
          <p:cNvPicPr>
            <a:picLocks noGrp="1" noChangeAspect="1" noChangeArrowheads="1"/>
          </p:cNvPicPr>
          <p:nvPr>
            <p:ph idx="4294967295"/>
          </p:nvPr>
        </p:nvPicPr>
        <p:blipFill>
          <a:blip r:embed="rId4" cstate="print"/>
          <a:srcRect/>
          <a:stretch>
            <a:fillRect/>
          </a:stretch>
        </p:blipFill>
        <p:spPr>
          <a:xfrm>
            <a:off x="6661151" y="1292225"/>
            <a:ext cx="3802063" cy="2725738"/>
          </a:xfrm>
          <a:effectLst>
            <a:outerShdw dist="107763" dir="2700000" algn="ctr" rotWithShape="0">
              <a:schemeClr val="bg1">
                <a:alpha val="50000"/>
              </a:schemeClr>
            </a:outerShdw>
          </a:effectLst>
        </p:spPr>
      </p:pic>
      <p:graphicFrame>
        <p:nvGraphicFramePr>
          <p:cNvPr id="2050" name="Object 3"/>
          <p:cNvGraphicFramePr>
            <a:graphicFrameLocks/>
          </p:cNvGraphicFramePr>
          <p:nvPr/>
        </p:nvGraphicFramePr>
        <p:xfrm>
          <a:off x="1820864" y="1795463"/>
          <a:ext cx="7839075" cy="3238500"/>
        </p:xfrm>
        <a:graphic>
          <a:graphicData uri="http://schemas.openxmlformats.org/presentationml/2006/ole">
            <p:oleObj spid="_x0000_s2082" name="CorelDRAW" r:id="rId5" imgW="7839075" imgH="3238500" progId="">
              <p:embed/>
            </p:oleObj>
          </a:graphicData>
        </a:graphic>
      </p:graphicFrame>
      <p:sp>
        <p:nvSpPr>
          <p:cNvPr id="88067" name="Rectangle 3"/>
          <p:cNvSpPr>
            <a:spLocks noGrp="1" noChangeArrowheads="1"/>
          </p:cNvSpPr>
          <p:nvPr>
            <p:ph type="title" idx="4294967295"/>
          </p:nvPr>
        </p:nvSpPr>
        <p:spPr>
          <a:xfrm>
            <a:off x="1862039" y="188640"/>
            <a:ext cx="8399868" cy="643532"/>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miter lim="800000"/>
            <a:headEnd/>
            <a:tailEnd/>
          </a:ln>
          <a:effectLst>
            <a:outerShdw dist="35921" dir="2700000" algn="ctr" rotWithShape="0">
              <a:srgbClr val="000000"/>
            </a:outerShdw>
          </a:effectLst>
          <a:scene3d>
            <a:camera prst="orthographicFront">
              <a:rot lat="0" lon="0" rev="0"/>
            </a:camera>
            <a:lightRig rig="balanced" dir="t">
              <a:rot lat="0" lon="0" rev="8700000"/>
            </a:lightRig>
          </a:scene3d>
          <a:sp3d>
            <a:bevelT w="190500" h="38100"/>
          </a:sp3d>
        </p:spPr>
        <p:txBody>
          <a:bodyPr vert="horz" wrap="square" lIns="0" tIns="46038" rIns="0" bIns="46038" numCol="1" anchor="b" anchorCtr="0" compatLnSpc="1">
            <a:prstTxWarp prst="textNoShape">
              <a:avLst/>
            </a:prstTxWarp>
          </a:bodyPr>
          <a:lstStyle/>
          <a:p>
            <a:pPr algn="ctr">
              <a:defRPr/>
            </a:pPr>
            <a:r>
              <a:rPr lang="en-US" sz="3000" b="1" dirty="0" err="1">
                <a:solidFill>
                  <a:srgbClr val="FFFF66"/>
                </a:solidFill>
                <a:latin typeface="Arial" pitchFamily="34" charset="0"/>
                <a:cs typeface="Arial" pitchFamily="34" charset="0"/>
              </a:rPr>
              <a:t>Hipergliseminin</a:t>
            </a:r>
            <a:r>
              <a:rPr lang="en-US" sz="3000" b="1" dirty="0">
                <a:solidFill>
                  <a:srgbClr val="FFFF66"/>
                </a:solidFill>
                <a:latin typeface="Arial" pitchFamily="34" charset="0"/>
                <a:cs typeface="Arial" pitchFamily="34" charset="0"/>
              </a:rPr>
              <a:t> </a:t>
            </a:r>
            <a:r>
              <a:rPr lang="tr-TR" sz="3000" b="1" dirty="0">
                <a:solidFill>
                  <a:srgbClr val="FFFF66"/>
                </a:solidFill>
                <a:latin typeface="Arial" pitchFamily="34" charset="0"/>
                <a:cs typeface="Arial" pitchFamily="34" charset="0"/>
              </a:rPr>
              <a:t>D</a:t>
            </a:r>
            <a:r>
              <a:rPr lang="en-US" sz="3000" b="1" dirty="0" err="1">
                <a:solidFill>
                  <a:srgbClr val="FFFF66"/>
                </a:solidFill>
                <a:latin typeface="Arial" pitchFamily="34" charset="0"/>
                <a:cs typeface="Arial" pitchFamily="34" charset="0"/>
              </a:rPr>
              <a:t>amar</a:t>
            </a:r>
            <a:r>
              <a:rPr lang="en-US" sz="3000" b="1" dirty="0">
                <a:solidFill>
                  <a:srgbClr val="FFFF66"/>
                </a:solidFill>
                <a:latin typeface="Arial" pitchFamily="34" charset="0"/>
                <a:cs typeface="Arial" pitchFamily="34" charset="0"/>
              </a:rPr>
              <a:t> </a:t>
            </a:r>
            <a:r>
              <a:rPr lang="tr-TR" sz="3000" b="1" dirty="0">
                <a:solidFill>
                  <a:srgbClr val="FFFF66"/>
                </a:solidFill>
                <a:latin typeface="Arial" pitchFamily="34" charset="0"/>
                <a:cs typeface="Arial" pitchFamily="34" charset="0"/>
              </a:rPr>
              <a:t>D</a:t>
            </a:r>
            <a:r>
              <a:rPr lang="en-US" sz="3000" b="1" dirty="0" err="1">
                <a:solidFill>
                  <a:srgbClr val="FFFF66"/>
                </a:solidFill>
                <a:latin typeface="Arial" pitchFamily="34" charset="0"/>
                <a:cs typeface="Arial" pitchFamily="34" charset="0"/>
              </a:rPr>
              <a:t>uvarına</a:t>
            </a:r>
            <a:r>
              <a:rPr lang="en-US" sz="3000" b="1" dirty="0">
                <a:solidFill>
                  <a:srgbClr val="FFFF66"/>
                </a:solidFill>
                <a:latin typeface="Arial" pitchFamily="34" charset="0"/>
                <a:cs typeface="Arial" pitchFamily="34" charset="0"/>
              </a:rPr>
              <a:t> </a:t>
            </a:r>
            <a:r>
              <a:rPr lang="en-US" sz="3000" b="1" dirty="0" err="1">
                <a:solidFill>
                  <a:srgbClr val="FFFF66"/>
                </a:solidFill>
                <a:latin typeface="Arial" pitchFamily="34" charset="0"/>
                <a:cs typeface="Arial" pitchFamily="34" charset="0"/>
              </a:rPr>
              <a:t>Etkisi</a:t>
            </a:r>
            <a:endParaRPr lang="en-US" sz="3000" b="1" dirty="0">
              <a:solidFill>
                <a:srgbClr val="FFFF66"/>
              </a:solidFill>
              <a:latin typeface="Arial" pitchFamily="34" charset="0"/>
              <a:cs typeface="Arial" pitchFamily="34" charset="0"/>
            </a:endParaRPr>
          </a:p>
        </p:txBody>
      </p:sp>
      <p:sp>
        <p:nvSpPr>
          <p:cNvPr id="2055" name="Rectangle 4"/>
          <p:cNvSpPr>
            <a:spLocks noChangeArrowheads="1"/>
          </p:cNvSpPr>
          <p:nvPr/>
        </p:nvSpPr>
        <p:spPr bwMode="auto">
          <a:xfrm>
            <a:off x="2181225" y="2174875"/>
            <a:ext cx="9334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tr-TR" sz="1600" b="1">
                <a:solidFill>
                  <a:srgbClr val="000000"/>
                </a:solidFill>
                <a:cs typeface="Arial" panose="020B0604020202020204" pitchFamily="34" charset="0"/>
              </a:rPr>
              <a:t>Öğün</a:t>
            </a:r>
          </a:p>
        </p:txBody>
      </p:sp>
      <p:sp>
        <p:nvSpPr>
          <p:cNvPr id="2056" name="Rectangle 5"/>
          <p:cNvSpPr>
            <a:spLocks noChangeArrowheads="1"/>
          </p:cNvSpPr>
          <p:nvPr/>
        </p:nvSpPr>
        <p:spPr bwMode="auto">
          <a:xfrm>
            <a:off x="3684589" y="2351089"/>
            <a:ext cx="2028825"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600" b="1">
                <a:solidFill>
                  <a:srgbClr val="000000"/>
                </a:solidFill>
                <a:cs typeface="Arial" panose="020B0604020202020204" pitchFamily="34" charset="0"/>
              </a:rPr>
              <a:t>Hiperglisemi</a:t>
            </a:r>
          </a:p>
        </p:txBody>
      </p:sp>
      <p:sp>
        <p:nvSpPr>
          <p:cNvPr id="2057" name="Rectangle 6"/>
          <p:cNvSpPr>
            <a:spLocks noChangeArrowheads="1"/>
          </p:cNvSpPr>
          <p:nvPr/>
        </p:nvSpPr>
        <p:spPr bwMode="auto">
          <a:xfrm>
            <a:off x="3281363" y="3911601"/>
            <a:ext cx="2036762"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600" b="1">
                <a:solidFill>
                  <a:srgbClr val="000000"/>
                </a:solidFill>
                <a:cs typeface="Arial" panose="020B0604020202020204" pitchFamily="34" charset="0"/>
              </a:rPr>
              <a:t>Hiperlipidemi</a:t>
            </a:r>
          </a:p>
        </p:txBody>
      </p:sp>
      <p:sp>
        <p:nvSpPr>
          <p:cNvPr id="2058" name="Rectangle 7"/>
          <p:cNvSpPr>
            <a:spLocks noChangeArrowheads="1"/>
          </p:cNvSpPr>
          <p:nvPr/>
        </p:nvSpPr>
        <p:spPr bwMode="auto">
          <a:xfrm>
            <a:off x="1919289" y="6394450"/>
            <a:ext cx="35020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tr-TR" sz="1000">
                <a:solidFill>
                  <a:srgbClr val="000000"/>
                </a:solidFill>
                <a:cs typeface="Arial" panose="020B0604020202020204" pitchFamily="34" charset="0"/>
              </a:rPr>
              <a:t>Haller H. </a:t>
            </a:r>
            <a:r>
              <a:rPr lang="en-US" altLang="tr-TR" sz="1000" i="1">
                <a:solidFill>
                  <a:srgbClr val="000000"/>
                </a:solidFill>
                <a:cs typeface="Arial" panose="020B0604020202020204" pitchFamily="34" charset="0"/>
              </a:rPr>
              <a:t>Diab Res Clin Pract</a:t>
            </a:r>
            <a:r>
              <a:rPr lang="en-US" altLang="tr-TR" sz="1000">
                <a:solidFill>
                  <a:srgbClr val="000000"/>
                </a:solidFill>
                <a:cs typeface="Arial" panose="020B0604020202020204" pitchFamily="34" charset="0"/>
              </a:rPr>
              <a:t> 1998;40:S43–S49.</a:t>
            </a:r>
          </a:p>
        </p:txBody>
      </p:sp>
      <p:grpSp>
        <p:nvGrpSpPr>
          <p:cNvPr id="2059" name="Group 8"/>
          <p:cNvGrpSpPr>
            <a:grpSpLocks/>
          </p:cNvGrpSpPr>
          <p:nvPr/>
        </p:nvGrpSpPr>
        <p:grpSpPr bwMode="auto">
          <a:xfrm>
            <a:off x="2690813" y="5102226"/>
            <a:ext cx="3211512" cy="849313"/>
            <a:chOff x="834" y="3155"/>
            <a:chExt cx="2023" cy="535"/>
          </a:xfrm>
        </p:grpSpPr>
        <p:sp>
          <p:nvSpPr>
            <p:cNvPr id="2067" name="Freeform 9"/>
            <p:cNvSpPr>
              <a:spLocks/>
            </p:cNvSpPr>
            <p:nvPr/>
          </p:nvSpPr>
          <p:spPr bwMode="invGray">
            <a:xfrm>
              <a:off x="834" y="3155"/>
              <a:ext cx="2023" cy="200"/>
            </a:xfrm>
            <a:custGeom>
              <a:avLst/>
              <a:gdLst>
                <a:gd name="T0" fmla="*/ 0 w 2023"/>
                <a:gd name="T1" fmla="*/ 0 h 200"/>
                <a:gd name="T2" fmla="*/ 5 w 2023"/>
                <a:gd name="T3" fmla="*/ 21 h 200"/>
                <a:gd name="T4" fmla="*/ 15 w 2023"/>
                <a:gd name="T5" fmla="*/ 41 h 200"/>
                <a:gd name="T6" fmla="*/ 30 w 2023"/>
                <a:gd name="T7" fmla="*/ 55 h 200"/>
                <a:gd name="T8" fmla="*/ 50 w 2023"/>
                <a:gd name="T9" fmla="*/ 70 h 200"/>
                <a:gd name="T10" fmla="*/ 100 w 2023"/>
                <a:gd name="T11" fmla="*/ 90 h 200"/>
                <a:gd name="T12" fmla="*/ 165 w 2023"/>
                <a:gd name="T13" fmla="*/ 100 h 200"/>
                <a:gd name="T14" fmla="*/ 842 w 2023"/>
                <a:gd name="T15" fmla="*/ 100 h 200"/>
                <a:gd name="T16" fmla="*/ 907 w 2023"/>
                <a:gd name="T17" fmla="*/ 110 h 200"/>
                <a:gd name="T18" fmla="*/ 961 w 2023"/>
                <a:gd name="T19" fmla="*/ 129 h 200"/>
                <a:gd name="T20" fmla="*/ 981 w 2023"/>
                <a:gd name="T21" fmla="*/ 145 h 200"/>
                <a:gd name="T22" fmla="*/ 996 w 2023"/>
                <a:gd name="T23" fmla="*/ 160 h 200"/>
                <a:gd name="T24" fmla="*/ 1006 w 2023"/>
                <a:gd name="T25" fmla="*/ 180 h 200"/>
                <a:gd name="T26" fmla="*/ 1011 w 2023"/>
                <a:gd name="T27" fmla="*/ 199 h 200"/>
                <a:gd name="T28" fmla="*/ 1016 w 2023"/>
                <a:gd name="T29" fmla="*/ 180 h 200"/>
                <a:gd name="T30" fmla="*/ 1026 w 2023"/>
                <a:gd name="T31" fmla="*/ 160 h 200"/>
                <a:gd name="T32" fmla="*/ 1041 w 2023"/>
                <a:gd name="T33" fmla="*/ 145 h 200"/>
                <a:gd name="T34" fmla="*/ 1061 w 2023"/>
                <a:gd name="T35" fmla="*/ 129 h 200"/>
                <a:gd name="T36" fmla="*/ 1111 w 2023"/>
                <a:gd name="T37" fmla="*/ 110 h 200"/>
                <a:gd name="T38" fmla="*/ 1176 w 2023"/>
                <a:gd name="T39" fmla="*/ 100 h 200"/>
                <a:gd name="T40" fmla="*/ 1853 w 2023"/>
                <a:gd name="T41" fmla="*/ 100 h 200"/>
                <a:gd name="T42" fmla="*/ 1917 w 2023"/>
                <a:gd name="T43" fmla="*/ 90 h 200"/>
                <a:gd name="T44" fmla="*/ 1972 w 2023"/>
                <a:gd name="T45" fmla="*/ 70 h 200"/>
                <a:gd name="T46" fmla="*/ 1992 w 2023"/>
                <a:gd name="T47" fmla="*/ 55 h 200"/>
                <a:gd name="T48" fmla="*/ 2007 w 2023"/>
                <a:gd name="T49" fmla="*/ 41 h 200"/>
                <a:gd name="T50" fmla="*/ 2017 w 2023"/>
                <a:gd name="T51" fmla="*/ 21 h 200"/>
                <a:gd name="T52" fmla="*/ 2022 w 2023"/>
                <a:gd name="T53" fmla="*/ 0 h 2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23"/>
                <a:gd name="T82" fmla="*/ 0 h 200"/>
                <a:gd name="T83" fmla="*/ 2023 w 2023"/>
                <a:gd name="T84" fmla="*/ 200 h 2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23" h="200">
                  <a:moveTo>
                    <a:pt x="0" y="0"/>
                  </a:moveTo>
                  <a:lnTo>
                    <a:pt x="5" y="21"/>
                  </a:lnTo>
                  <a:lnTo>
                    <a:pt x="15" y="41"/>
                  </a:lnTo>
                  <a:lnTo>
                    <a:pt x="30" y="55"/>
                  </a:lnTo>
                  <a:lnTo>
                    <a:pt x="50" y="70"/>
                  </a:lnTo>
                  <a:lnTo>
                    <a:pt x="100" y="90"/>
                  </a:lnTo>
                  <a:lnTo>
                    <a:pt x="165" y="100"/>
                  </a:lnTo>
                  <a:lnTo>
                    <a:pt x="842" y="100"/>
                  </a:lnTo>
                  <a:lnTo>
                    <a:pt x="907" y="110"/>
                  </a:lnTo>
                  <a:lnTo>
                    <a:pt x="961" y="129"/>
                  </a:lnTo>
                  <a:lnTo>
                    <a:pt x="981" y="145"/>
                  </a:lnTo>
                  <a:lnTo>
                    <a:pt x="996" y="160"/>
                  </a:lnTo>
                  <a:lnTo>
                    <a:pt x="1006" y="180"/>
                  </a:lnTo>
                  <a:lnTo>
                    <a:pt x="1011" y="199"/>
                  </a:lnTo>
                  <a:lnTo>
                    <a:pt x="1016" y="180"/>
                  </a:lnTo>
                  <a:lnTo>
                    <a:pt x="1026" y="160"/>
                  </a:lnTo>
                  <a:lnTo>
                    <a:pt x="1041" y="145"/>
                  </a:lnTo>
                  <a:lnTo>
                    <a:pt x="1061" y="129"/>
                  </a:lnTo>
                  <a:lnTo>
                    <a:pt x="1111" y="110"/>
                  </a:lnTo>
                  <a:lnTo>
                    <a:pt x="1176" y="100"/>
                  </a:lnTo>
                  <a:lnTo>
                    <a:pt x="1853" y="100"/>
                  </a:lnTo>
                  <a:lnTo>
                    <a:pt x="1917" y="90"/>
                  </a:lnTo>
                  <a:lnTo>
                    <a:pt x="1972" y="70"/>
                  </a:lnTo>
                  <a:lnTo>
                    <a:pt x="1992" y="55"/>
                  </a:lnTo>
                  <a:lnTo>
                    <a:pt x="2007" y="41"/>
                  </a:lnTo>
                  <a:lnTo>
                    <a:pt x="2017" y="21"/>
                  </a:lnTo>
                  <a:lnTo>
                    <a:pt x="2022" y="0"/>
                  </a:lnTo>
                </a:path>
              </a:pathLst>
            </a:custGeom>
            <a:noFill/>
            <a:ln w="25400" cap="rnd" cmpd="sng">
              <a:solidFill>
                <a:schemeClr val="tx1"/>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068" name="Rectangle 10"/>
            <p:cNvSpPr>
              <a:spLocks noChangeArrowheads="1"/>
            </p:cNvSpPr>
            <p:nvPr/>
          </p:nvSpPr>
          <p:spPr bwMode="invGray">
            <a:xfrm>
              <a:off x="1083" y="3324"/>
              <a:ext cx="1526" cy="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600" b="1">
                  <a:solidFill>
                    <a:srgbClr val="000000"/>
                  </a:solidFill>
                  <a:cs typeface="Arial" panose="020B0604020202020204" pitchFamily="34" charset="0"/>
                </a:rPr>
                <a:t>Oksidatif Stres</a:t>
              </a:r>
            </a:p>
            <a:p>
              <a:pPr algn="ctr" fontAlgn="base">
                <a:spcBef>
                  <a:spcPct val="0"/>
                </a:spcBef>
                <a:spcAft>
                  <a:spcPct val="0"/>
                </a:spcAft>
              </a:pPr>
              <a:endParaRPr lang="en-US" altLang="tr-TR" sz="1600" b="1">
                <a:solidFill>
                  <a:srgbClr val="000000"/>
                </a:solidFill>
                <a:cs typeface="Arial" panose="020B0604020202020204" pitchFamily="34" charset="0"/>
              </a:endParaRPr>
            </a:p>
          </p:txBody>
        </p:sp>
      </p:grpSp>
      <p:sp>
        <p:nvSpPr>
          <p:cNvPr id="2060" name="Rectangle 11"/>
          <p:cNvSpPr>
            <a:spLocks noChangeArrowheads="1"/>
          </p:cNvSpPr>
          <p:nvPr/>
        </p:nvSpPr>
        <p:spPr bwMode="invGray">
          <a:xfrm>
            <a:off x="5970588" y="5370513"/>
            <a:ext cx="1884362"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600" b="1">
                <a:solidFill>
                  <a:srgbClr val="000000"/>
                </a:solidFill>
                <a:cs typeface="Arial" panose="020B0604020202020204" pitchFamily="34" charset="0"/>
              </a:rPr>
              <a:t>Damar endoteli</a:t>
            </a:r>
          </a:p>
          <a:p>
            <a:pPr algn="ctr" fontAlgn="base">
              <a:spcBef>
                <a:spcPct val="0"/>
              </a:spcBef>
              <a:spcAft>
                <a:spcPct val="0"/>
              </a:spcAft>
            </a:pPr>
            <a:r>
              <a:rPr lang="en-US" altLang="tr-TR" sz="1600" b="1">
                <a:solidFill>
                  <a:srgbClr val="000000"/>
                </a:solidFill>
                <a:cs typeface="Arial" panose="020B0604020202020204" pitchFamily="34" charset="0"/>
              </a:rPr>
              <a:t>üzerinde artan </a:t>
            </a:r>
          </a:p>
          <a:p>
            <a:pPr algn="ctr" fontAlgn="base">
              <a:spcBef>
                <a:spcPct val="0"/>
              </a:spcBef>
              <a:spcAft>
                <a:spcPct val="0"/>
              </a:spcAft>
            </a:pPr>
            <a:r>
              <a:rPr lang="en-US" altLang="tr-TR" sz="1600" b="1">
                <a:solidFill>
                  <a:srgbClr val="000000"/>
                </a:solidFill>
                <a:cs typeface="Arial" panose="020B0604020202020204" pitchFamily="34" charset="0"/>
              </a:rPr>
              <a:t>stres</a:t>
            </a:r>
          </a:p>
        </p:txBody>
      </p:sp>
      <p:sp>
        <p:nvSpPr>
          <p:cNvPr id="2061" name="Rectangle 12"/>
          <p:cNvSpPr>
            <a:spLocks noChangeArrowheads="1"/>
          </p:cNvSpPr>
          <p:nvPr/>
        </p:nvSpPr>
        <p:spPr bwMode="invGray">
          <a:xfrm>
            <a:off x="8335964" y="5370513"/>
            <a:ext cx="15652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600" b="1">
                <a:solidFill>
                  <a:srgbClr val="000000"/>
                </a:solidFill>
                <a:cs typeface="Arial" panose="020B0604020202020204" pitchFamily="34" charset="0"/>
              </a:rPr>
              <a:t>Ateroskleroz </a:t>
            </a:r>
          </a:p>
        </p:txBody>
      </p:sp>
      <p:sp>
        <p:nvSpPr>
          <p:cNvPr id="2062" name="AutoShape 13"/>
          <p:cNvSpPr>
            <a:spLocks noChangeArrowheads="1"/>
          </p:cNvSpPr>
          <p:nvPr/>
        </p:nvSpPr>
        <p:spPr bwMode="invGray">
          <a:xfrm>
            <a:off x="5410200" y="5462588"/>
            <a:ext cx="725488" cy="144462"/>
          </a:xfrm>
          <a:prstGeom prst="rightArrow">
            <a:avLst>
              <a:gd name="adj1" fmla="val 50000"/>
              <a:gd name="adj2" fmla="val 125620"/>
            </a:avLst>
          </a:prstGeom>
          <a:solidFill>
            <a:schemeClr val="tx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tr-TR" sz="2400">
              <a:solidFill>
                <a:srgbClr val="000000"/>
              </a:solidFill>
              <a:latin typeface="Arial Rounded MT Bold" panose="020F0704030504030204" pitchFamily="34" charset="0"/>
              <a:cs typeface="Arial" panose="020B0604020202020204" pitchFamily="34" charset="0"/>
            </a:endParaRPr>
          </a:p>
        </p:txBody>
      </p:sp>
      <p:sp>
        <p:nvSpPr>
          <p:cNvPr id="2063" name="AutoShape 14"/>
          <p:cNvSpPr>
            <a:spLocks noChangeArrowheads="1"/>
          </p:cNvSpPr>
          <p:nvPr/>
        </p:nvSpPr>
        <p:spPr bwMode="invGray">
          <a:xfrm>
            <a:off x="7677150" y="5462588"/>
            <a:ext cx="725488" cy="144462"/>
          </a:xfrm>
          <a:prstGeom prst="rightArrow">
            <a:avLst>
              <a:gd name="adj1" fmla="val 50000"/>
              <a:gd name="adj2" fmla="val 125620"/>
            </a:avLst>
          </a:prstGeom>
          <a:solidFill>
            <a:schemeClr val="tx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tr-TR" sz="2400">
              <a:solidFill>
                <a:srgbClr val="000000"/>
              </a:solidFill>
              <a:latin typeface="Arial Rounded MT Bold" panose="020F0704030504030204" pitchFamily="34" charset="0"/>
              <a:cs typeface="Arial" panose="020B0604020202020204" pitchFamily="34" charset="0"/>
            </a:endParaRPr>
          </a:p>
        </p:txBody>
      </p:sp>
      <p:sp>
        <p:nvSpPr>
          <p:cNvPr id="2064" name="Text Box 25"/>
          <p:cNvSpPr txBox="1">
            <a:spLocks noChangeArrowheads="1"/>
          </p:cNvSpPr>
          <p:nvPr/>
        </p:nvSpPr>
        <p:spPr bwMode="auto">
          <a:xfrm>
            <a:off x="1917701" y="6235700"/>
            <a:ext cx="329406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lnSpc>
                <a:spcPct val="80000"/>
              </a:lnSpc>
              <a:spcBef>
                <a:spcPct val="0"/>
              </a:spcBef>
              <a:spcAft>
                <a:spcPct val="0"/>
              </a:spcAft>
            </a:pPr>
            <a:r>
              <a:rPr lang="tr-TR" altLang="tr-TR" sz="1000" dirty="0" err="1">
                <a:solidFill>
                  <a:srgbClr val="000000"/>
                </a:solidFill>
                <a:cs typeface="Arial" panose="020B0604020202020204" pitchFamily="34" charset="0"/>
              </a:rPr>
              <a:t>Ceriello</a:t>
            </a:r>
            <a:r>
              <a:rPr lang="tr-TR" altLang="tr-TR" sz="1000" dirty="0">
                <a:solidFill>
                  <a:srgbClr val="000000"/>
                </a:solidFill>
                <a:cs typeface="Arial" panose="020B0604020202020204" pitchFamily="34" charset="0"/>
              </a:rPr>
              <a:t> A. Diabetes </a:t>
            </a:r>
            <a:r>
              <a:rPr lang="tr-TR" altLang="tr-TR" sz="1000" dirty="0" err="1">
                <a:solidFill>
                  <a:srgbClr val="000000"/>
                </a:solidFill>
                <a:cs typeface="Arial" panose="020B0604020202020204" pitchFamily="34" charset="0"/>
              </a:rPr>
              <a:t>Metab</a:t>
            </a:r>
            <a:r>
              <a:rPr lang="tr-TR" altLang="tr-TR" sz="1000" dirty="0">
                <a:solidFill>
                  <a:srgbClr val="000000"/>
                </a:solidFill>
                <a:cs typeface="Arial" panose="020B0604020202020204" pitchFamily="34" charset="0"/>
              </a:rPr>
              <a:t> </a:t>
            </a:r>
            <a:r>
              <a:rPr lang="tr-TR" altLang="tr-TR" sz="1000" dirty="0" err="1">
                <a:solidFill>
                  <a:srgbClr val="000000"/>
                </a:solidFill>
                <a:cs typeface="Arial" panose="020B0604020202020204" pitchFamily="34" charset="0"/>
              </a:rPr>
              <a:t>Res</a:t>
            </a:r>
            <a:r>
              <a:rPr lang="tr-TR" altLang="tr-TR" sz="1000" dirty="0">
                <a:solidFill>
                  <a:srgbClr val="000000"/>
                </a:solidFill>
                <a:cs typeface="Arial" panose="020B0604020202020204" pitchFamily="34" charset="0"/>
              </a:rPr>
              <a:t> </a:t>
            </a:r>
            <a:r>
              <a:rPr lang="tr-TR" altLang="tr-TR" sz="1000" dirty="0" err="1">
                <a:solidFill>
                  <a:srgbClr val="000000"/>
                </a:solidFill>
                <a:cs typeface="Arial" panose="020B0604020202020204" pitchFamily="34" charset="0"/>
              </a:rPr>
              <a:t>Rev</a:t>
            </a:r>
            <a:r>
              <a:rPr lang="tr-TR" altLang="tr-TR" sz="1000" dirty="0">
                <a:solidFill>
                  <a:srgbClr val="000000"/>
                </a:solidFill>
                <a:cs typeface="Arial" panose="020B0604020202020204" pitchFamily="34" charset="0"/>
              </a:rPr>
              <a:t> 2000; 16:125-132.</a:t>
            </a:r>
          </a:p>
        </p:txBody>
      </p:sp>
      <p:sp>
        <p:nvSpPr>
          <p:cNvPr id="2065" name="Line 19"/>
          <p:cNvSpPr>
            <a:spLocks noChangeShapeType="1"/>
          </p:cNvSpPr>
          <p:nvPr/>
        </p:nvSpPr>
        <p:spPr bwMode="auto">
          <a:xfrm>
            <a:off x="1847850" y="4941888"/>
            <a:ext cx="7056438" cy="0"/>
          </a:xfrm>
          <a:prstGeom prst="line">
            <a:avLst/>
          </a:prstGeom>
          <a:noFill/>
          <a:ln w="44450">
            <a:solidFill>
              <a:srgbClr val="00FFFF"/>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066" name="Line 20"/>
          <p:cNvSpPr>
            <a:spLocks noChangeShapeType="1"/>
          </p:cNvSpPr>
          <p:nvPr/>
        </p:nvSpPr>
        <p:spPr bwMode="auto">
          <a:xfrm>
            <a:off x="2640013" y="2565400"/>
            <a:ext cx="0" cy="1943100"/>
          </a:xfrm>
          <a:prstGeom prst="line">
            <a:avLst/>
          </a:prstGeom>
          <a:noFill/>
          <a:ln w="317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Tree>
    <p:extLst>
      <p:ext uri="{BB962C8B-B14F-4D97-AF65-F5344CB8AC3E}">
        <p14:creationId xmlns="" xmlns:p14="http://schemas.microsoft.com/office/powerpoint/2010/main" val="2327765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1866900" y="995363"/>
            <a:ext cx="8458200" cy="5334000"/>
          </a:xfrm>
          <a:prstGeom prst="roundRect">
            <a:avLst>
              <a:gd name="adj" fmla="val 28"/>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sp>
        <p:nvSpPr>
          <p:cNvPr id="24579" name="Freeform 3"/>
          <p:cNvSpPr>
            <a:spLocks noChangeArrowheads="1"/>
          </p:cNvSpPr>
          <p:nvPr/>
        </p:nvSpPr>
        <p:spPr bwMode="auto">
          <a:xfrm>
            <a:off x="3570288" y="2139951"/>
            <a:ext cx="6032500" cy="3057525"/>
          </a:xfrm>
          <a:custGeom>
            <a:avLst/>
            <a:gdLst>
              <a:gd name="T0" fmla="*/ 2147483647 w 16757"/>
              <a:gd name="T1" fmla="*/ 2147483647 h 8494"/>
              <a:gd name="T2" fmla="*/ 2147483647 w 16757"/>
              <a:gd name="T3" fmla="*/ 2147483647 h 8494"/>
              <a:gd name="T4" fmla="*/ 2147483647 w 16757"/>
              <a:gd name="T5" fmla="*/ 2147483647 h 8494"/>
              <a:gd name="T6" fmla="*/ 2147483647 w 16757"/>
              <a:gd name="T7" fmla="*/ 2147483647 h 8494"/>
              <a:gd name="T8" fmla="*/ 2147483647 w 16757"/>
              <a:gd name="T9" fmla="*/ 2147483647 h 8494"/>
              <a:gd name="T10" fmla="*/ 2147483647 w 16757"/>
              <a:gd name="T11" fmla="*/ 2147483647 h 8494"/>
              <a:gd name="T12" fmla="*/ 2147483647 w 16757"/>
              <a:gd name="T13" fmla="*/ 2147483647 h 8494"/>
              <a:gd name="T14" fmla="*/ 2147483647 w 16757"/>
              <a:gd name="T15" fmla="*/ 2147483647 h 8494"/>
              <a:gd name="T16" fmla="*/ 2147483647 w 16757"/>
              <a:gd name="T17" fmla="*/ 2147483647 h 8494"/>
              <a:gd name="T18" fmla="*/ 2147483647 w 16757"/>
              <a:gd name="T19" fmla="*/ 2147483647 h 8494"/>
              <a:gd name="T20" fmla="*/ 2147483647 w 16757"/>
              <a:gd name="T21" fmla="*/ 2147483647 h 8494"/>
              <a:gd name="T22" fmla="*/ 2147483647 w 16757"/>
              <a:gd name="T23" fmla="*/ 2147483647 h 8494"/>
              <a:gd name="T24" fmla="*/ 2147483647 w 16757"/>
              <a:gd name="T25" fmla="*/ 2147483647 h 8494"/>
              <a:gd name="T26" fmla="*/ 2147483647 w 16757"/>
              <a:gd name="T27" fmla="*/ 2147483647 h 8494"/>
              <a:gd name="T28" fmla="*/ 2147483647 w 16757"/>
              <a:gd name="T29" fmla="*/ 2147483647 h 8494"/>
              <a:gd name="T30" fmla="*/ 2147483647 w 16757"/>
              <a:gd name="T31" fmla="*/ 2147483647 h 8494"/>
              <a:gd name="T32" fmla="*/ 2147483647 w 16757"/>
              <a:gd name="T33" fmla="*/ 2147483647 h 8494"/>
              <a:gd name="T34" fmla="*/ 2147483647 w 16757"/>
              <a:gd name="T35" fmla="*/ 2147483647 h 8494"/>
              <a:gd name="T36" fmla="*/ 2147483647 w 16757"/>
              <a:gd name="T37" fmla="*/ 2147483647 h 8494"/>
              <a:gd name="T38" fmla="*/ 2147483647 w 16757"/>
              <a:gd name="T39" fmla="*/ 2147483647 h 8494"/>
              <a:gd name="T40" fmla="*/ 2147483647 w 16757"/>
              <a:gd name="T41" fmla="*/ 2147483647 h 8494"/>
              <a:gd name="T42" fmla="*/ 2147483647 w 16757"/>
              <a:gd name="T43" fmla="*/ 2147483647 h 8494"/>
              <a:gd name="T44" fmla="*/ 2147483647 w 16757"/>
              <a:gd name="T45" fmla="*/ 2147483647 h 8494"/>
              <a:gd name="T46" fmla="*/ 2147483647 w 16757"/>
              <a:gd name="T47" fmla="*/ 2147483647 h 8494"/>
              <a:gd name="T48" fmla="*/ 2147483647 w 16757"/>
              <a:gd name="T49" fmla="*/ 2147483647 h 8494"/>
              <a:gd name="T50" fmla="*/ 2147483647 w 16757"/>
              <a:gd name="T51" fmla="*/ 2147483647 h 8494"/>
              <a:gd name="T52" fmla="*/ 2147483647 w 16757"/>
              <a:gd name="T53" fmla="*/ 2147483647 h 8494"/>
              <a:gd name="T54" fmla="*/ 2147483647 w 16757"/>
              <a:gd name="T55" fmla="*/ 2147483647 h 8494"/>
              <a:gd name="T56" fmla="*/ 2147483647 w 16757"/>
              <a:gd name="T57" fmla="*/ 2147483647 h 8494"/>
              <a:gd name="T58" fmla="*/ 2147483647 w 16757"/>
              <a:gd name="T59" fmla="*/ 2147483647 h 8494"/>
              <a:gd name="T60" fmla="*/ 2147483647 w 16757"/>
              <a:gd name="T61" fmla="*/ 2147483647 h 8494"/>
              <a:gd name="T62" fmla="*/ 2147483647 w 16757"/>
              <a:gd name="T63" fmla="*/ 2147483647 h 8494"/>
              <a:gd name="T64" fmla="*/ 2147483647 w 16757"/>
              <a:gd name="T65" fmla="*/ 2147483647 h 8494"/>
              <a:gd name="T66" fmla="*/ 2147483647 w 16757"/>
              <a:gd name="T67" fmla="*/ 2147483647 h 8494"/>
              <a:gd name="T68" fmla="*/ 2147483647 w 16757"/>
              <a:gd name="T69" fmla="*/ 2147483647 h 8494"/>
              <a:gd name="T70" fmla="*/ 2147483647 w 16757"/>
              <a:gd name="T71" fmla="*/ 2147483647 h 8494"/>
              <a:gd name="T72" fmla="*/ 2147483647 w 16757"/>
              <a:gd name="T73" fmla="*/ 2147483647 h 8494"/>
              <a:gd name="T74" fmla="*/ 2147483647 w 16757"/>
              <a:gd name="T75" fmla="*/ 2147483647 h 8494"/>
              <a:gd name="T76" fmla="*/ 2147483647 w 16757"/>
              <a:gd name="T77" fmla="*/ 2147483647 h 8494"/>
              <a:gd name="T78" fmla="*/ 2147483647 w 16757"/>
              <a:gd name="T79" fmla="*/ 2147483647 h 8494"/>
              <a:gd name="T80" fmla="*/ 2147483647 w 16757"/>
              <a:gd name="T81" fmla="*/ 2147483647 h 8494"/>
              <a:gd name="T82" fmla="*/ 2147483647 w 16757"/>
              <a:gd name="T83" fmla="*/ 2147483647 h 8494"/>
              <a:gd name="T84" fmla="*/ 2147483647 w 16757"/>
              <a:gd name="T85" fmla="*/ 2147483647 h 8494"/>
              <a:gd name="T86" fmla="*/ 2147483647 w 16757"/>
              <a:gd name="T87" fmla="*/ 2147483647 h 8494"/>
              <a:gd name="T88" fmla="*/ 2147483647 w 16757"/>
              <a:gd name="T89" fmla="*/ 0 h 84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757"/>
              <a:gd name="T136" fmla="*/ 0 h 8494"/>
              <a:gd name="T137" fmla="*/ 16757 w 16757"/>
              <a:gd name="T138" fmla="*/ 8494 h 84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757" h="8494">
                <a:moveTo>
                  <a:pt x="110" y="8493"/>
                </a:moveTo>
                <a:cubicBezTo>
                  <a:pt x="127" y="8100"/>
                  <a:pt x="0" y="7906"/>
                  <a:pt x="269" y="7725"/>
                </a:cubicBezTo>
                <a:cubicBezTo>
                  <a:pt x="458" y="7443"/>
                  <a:pt x="489" y="7050"/>
                  <a:pt x="639" y="6746"/>
                </a:cubicBezTo>
                <a:cubicBezTo>
                  <a:pt x="674" y="6671"/>
                  <a:pt x="670" y="6543"/>
                  <a:pt x="771" y="6508"/>
                </a:cubicBezTo>
                <a:cubicBezTo>
                  <a:pt x="961" y="6446"/>
                  <a:pt x="882" y="6486"/>
                  <a:pt x="1009" y="6402"/>
                </a:cubicBezTo>
                <a:cubicBezTo>
                  <a:pt x="1270" y="6014"/>
                  <a:pt x="1543" y="5908"/>
                  <a:pt x="1962" y="5767"/>
                </a:cubicBezTo>
                <a:cubicBezTo>
                  <a:pt x="2094" y="5569"/>
                  <a:pt x="2213" y="5269"/>
                  <a:pt x="2465" y="5185"/>
                </a:cubicBezTo>
                <a:cubicBezTo>
                  <a:pt x="2698" y="5105"/>
                  <a:pt x="2923" y="5057"/>
                  <a:pt x="3126" y="4920"/>
                </a:cubicBezTo>
                <a:cubicBezTo>
                  <a:pt x="3201" y="4867"/>
                  <a:pt x="3316" y="4894"/>
                  <a:pt x="3391" y="4841"/>
                </a:cubicBezTo>
                <a:cubicBezTo>
                  <a:pt x="3461" y="4792"/>
                  <a:pt x="3691" y="4585"/>
                  <a:pt x="3788" y="4576"/>
                </a:cubicBezTo>
                <a:cubicBezTo>
                  <a:pt x="3920" y="4563"/>
                  <a:pt x="4052" y="4559"/>
                  <a:pt x="4185" y="4550"/>
                </a:cubicBezTo>
                <a:cubicBezTo>
                  <a:pt x="4361" y="4492"/>
                  <a:pt x="4493" y="4387"/>
                  <a:pt x="4661" y="4312"/>
                </a:cubicBezTo>
                <a:cubicBezTo>
                  <a:pt x="4943" y="4184"/>
                  <a:pt x="4718" y="4325"/>
                  <a:pt x="4899" y="4206"/>
                </a:cubicBezTo>
                <a:cubicBezTo>
                  <a:pt x="5009" y="4038"/>
                  <a:pt x="5115" y="4003"/>
                  <a:pt x="5296" y="3941"/>
                </a:cubicBezTo>
                <a:cubicBezTo>
                  <a:pt x="5534" y="3703"/>
                  <a:pt x="5875" y="3778"/>
                  <a:pt x="6144" y="3597"/>
                </a:cubicBezTo>
                <a:cubicBezTo>
                  <a:pt x="6236" y="3460"/>
                  <a:pt x="6333" y="3425"/>
                  <a:pt x="6461" y="3333"/>
                </a:cubicBezTo>
                <a:cubicBezTo>
                  <a:pt x="6492" y="3311"/>
                  <a:pt x="6510" y="3271"/>
                  <a:pt x="6541" y="3253"/>
                </a:cubicBezTo>
                <a:cubicBezTo>
                  <a:pt x="6589" y="3227"/>
                  <a:pt x="6699" y="3200"/>
                  <a:pt x="6699" y="3200"/>
                </a:cubicBezTo>
                <a:cubicBezTo>
                  <a:pt x="6810" y="3033"/>
                  <a:pt x="7013" y="3015"/>
                  <a:pt x="7189" y="3002"/>
                </a:cubicBezTo>
                <a:cubicBezTo>
                  <a:pt x="7290" y="2967"/>
                  <a:pt x="7211" y="2953"/>
                  <a:pt x="7255" y="2936"/>
                </a:cubicBezTo>
                <a:cubicBezTo>
                  <a:pt x="7299" y="2918"/>
                  <a:pt x="7370" y="2900"/>
                  <a:pt x="7467" y="2896"/>
                </a:cubicBezTo>
                <a:cubicBezTo>
                  <a:pt x="7564" y="2892"/>
                  <a:pt x="7670" y="2914"/>
                  <a:pt x="7837" y="2896"/>
                </a:cubicBezTo>
                <a:cubicBezTo>
                  <a:pt x="8005" y="2878"/>
                  <a:pt x="8331" y="2803"/>
                  <a:pt x="8472" y="2777"/>
                </a:cubicBezTo>
                <a:cubicBezTo>
                  <a:pt x="8525" y="2742"/>
                  <a:pt x="8631" y="2759"/>
                  <a:pt x="8684" y="2724"/>
                </a:cubicBezTo>
                <a:cubicBezTo>
                  <a:pt x="8759" y="2671"/>
                  <a:pt x="8860" y="2675"/>
                  <a:pt x="8949" y="2645"/>
                </a:cubicBezTo>
                <a:cubicBezTo>
                  <a:pt x="9151" y="2578"/>
                  <a:pt x="9063" y="2548"/>
                  <a:pt x="9346" y="2512"/>
                </a:cubicBezTo>
                <a:cubicBezTo>
                  <a:pt x="9509" y="2433"/>
                  <a:pt x="9420" y="2481"/>
                  <a:pt x="9610" y="2354"/>
                </a:cubicBezTo>
                <a:cubicBezTo>
                  <a:pt x="9654" y="2323"/>
                  <a:pt x="9826" y="2305"/>
                  <a:pt x="9848" y="2301"/>
                </a:cubicBezTo>
                <a:cubicBezTo>
                  <a:pt x="10254" y="2212"/>
                  <a:pt x="9853" y="2265"/>
                  <a:pt x="10404" y="2221"/>
                </a:cubicBezTo>
                <a:cubicBezTo>
                  <a:pt x="10695" y="2124"/>
                  <a:pt x="10254" y="2279"/>
                  <a:pt x="10563" y="2142"/>
                </a:cubicBezTo>
                <a:cubicBezTo>
                  <a:pt x="10682" y="2089"/>
                  <a:pt x="10774" y="2080"/>
                  <a:pt x="10880" y="2010"/>
                </a:cubicBezTo>
                <a:cubicBezTo>
                  <a:pt x="11074" y="1718"/>
                  <a:pt x="11313" y="1864"/>
                  <a:pt x="11728" y="1851"/>
                </a:cubicBezTo>
                <a:cubicBezTo>
                  <a:pt x="11887" y="1833"/>
                  <a:pt x="12046" y="1815"/>
                  <a:pt x="12204" y="1798"/>
                </a:cubicBezTo>
                <a:cubicBezTo>
                  <a:pt x="12209" y="1798"/>
                  <a:pt x="12447" y="1538"/>
                  <a:pt x="12495" y="1507"/>
                </a:cubicBezTo>
                <a:cubicBezTo>
                  <a:pt x="12786" y="1070"/>
                  <a:pt x="13541" y="1150"/>
                  <a:pt x="13951" y="1136"/>
                </a:cubicBezTo>
                <a:cubicBezTo>
                  <a:pt x="14118" y="1110"/>
                  <a:pt x="14206" y="1044"/>
                  <a:pt x="14348" y="951"/>
                </a:cubicBezTo>
                <a:cubicBezTo>
                  <a:pt x="14418" y="903"/>
                  <a:pt x="14586" y="845"/>
                  <a:pt x="14586" y="845"/>
                </a:cubicBezTo>
                <a:cubicBezTo>
                  <a:pt x="14714" y="656"/>
                  <a:pt x="14899" y="726"/>
                  <a:pt x="15141" y="713"/>
                </a:cubicBezTo>
                <a:cubicBezTo>
                  <a:pt x="15283" y="664"/>
                  <a:pt x="15199" y="704"/>
                  <a:pt x="15380" y="581"/>
                </a:cubicBezTo>
                <a:cubicBezTo>
                  <a:pt x="15463" y="523"/>
                  <a:pt x="15622" y="510"/>
                  <a:pt x="15724" y="475"/>
                </a:cubicBezTo>
                <a:cubicBezTo>
                  <a:pt x="15754" y="466"/>
                  <a:pt x="15772" y="435"/>
                  <a:pt x="15803" y="422"/>
                </a:cubicBezTo>
                <a:cubicBezTo>
                  <a:pt x="15904" y="378"/>
                  <a:pt x="16019" y="334"/>
                  <a:pt x="16120" y="290"/>
                </a:cubicBezTo>
                <a:cubicBezTo>
                  <a:pt x="16222" y="245"/>
                  <a:pt x="16341" y="263"/>
                  <a:pt x="16438" y="210"/>
                </a:cubicBezTo>
                <a:cubicBezTo>
                  <a:pt x="16711" y="60"/>
                  <a:pt x="16495" y="140"/>
                  <a:pt x="16676" y="78"/>
                </a:cubicBezTo>
                <a:cubicBezTo>
                  <a:pt x="16703" y="51"/>
                  <a:pt x="16756" y="0"/>
                  <a:pt x="16756" y="0"/>
                </a:cubicBezTo>
              </a:path>
            </a:pathLst>
          </a:custGeom>
          <a:noFill/>
          <a:ln w="5076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80" name="Freeform 4"/>
          <p:cNvSpPr>
            <a:spLocks noChangeArrowheads="1"/>
          </p:cNvSpPr>
          <p:nvPr/>
        </p:nvSpPr>
        <p:spPr bwMode="auto">
          <a:xfrm>
            <a:off x="3609976" y="3170239"/>
            <a:ext cx="5973763" cy="2008187"/>
          </a:xfrm>
          <a:custGeom>
            <a:avLst/>
            <a:gdLst>
              <a:gd name="T0" fmla="*/ 0 w 16594"/>
              <a:gd name="T1" fmla="*/ 2147483647 h 5579"/>
              <a:gd name="T2" fmla="*/ 2147483647 w 16594"/>
              <a:gd name="T3" fmla="*/ 2147483647 h 5579"/>
              <a:gd name="T4" fmla="*/ 2147483647 w 16594"/>
              <a:gd name="T5" fmla="*/ 2147483647 h 5579"/>
              <a:gd name="T6" fmla="*/ 2147483647 w 16594"/>
              <a:gd name="T7" fmla="*/ 2147483647 h 5579"/>
              <a:gd name="T8" fmla="*/ 2147483647 w 16594"/>
              <a:gd name="T9" fmla="*/ 2147483647 h 5579"/>
              <a:gd name="T10" fmla="*/ 2147483647 w 16594"/>
              <a:gd name="T11" fmla="*/ 2147483647 h 5579"/>
              <a:gd name="T12" fmla="*/ 2147483647 w 16594"/>
              <a:gd name="T13" fmla="*/ 2147483647 h 5579"/>
              <a:gd name="T14" fmla="*/ 2147483647 w 16594"/>
              <a:gd name="T15" fmla="*/ 2147483647 h 5579"/>
              <a:gd name="T16" fmla="*/ 2147483647 w 16594"/>
              <a:gd name="T17" fmla="*/ 2147483647 h 5579"/>
              <a:gd name="T18" fmla="*/ 2147483647 w 16594"/>
              <a:gd name="T19" fmla="*/ 2147483647 h 5579"/>
              <a:gd name="T20" fmla="*/ 2147483647 w 16594"/>
              <a:gd name="T21" fmla="*/ 2147483647 h 5579"/>
              <a:gd name="T22" fmla="*/ 2147483647 w 16594"/>
              <a:gd name="T23" fmla="*/ 2147483647 h 5579"/>
              <a:gd name="T24" fmla="*/ 2147483647 w 16594"/>
              <a:gd name="T25" fmla="*/ 2147483647 h 5579"/>
              <a:gd name="T26" fmla="*/ 2147483647 w 16594"/>
              <a:gd name="T27" fmla="*/ 2147483647 h 5579"/>
              <a:gd name="T28" fmla="*/ 2147483647 w 16594"/>
              <a:gd name="T29" fmla="*/ 2147483647 h 5579"/>
              <a:gd name="T30" fmla="*/ 2147483647 w 16594"/>
              <a:gd name="T31" fmla="*/ 2147483647 h 5579"/>
              <a:gd name="T32" fmla="*/ 2147483647 w 16594"/>
              <a:gd name="T33" fmla="*/ 2147483647 h 5579"/>
              <a:gd name="T34" fmla="*/ 2147483647 w 16594"/>
              <a:gd name="T35" fmla="*/ 2147483647 h 5579"/>
              <a:gd name="T36" fmla="*/ 2147483647 w 16594"/>
              <a:gd name="T37" fmla="*/ 2147483647 h 5579"/>
              <a:gd name="T38" fmla="*/ 2147483647 w 16594"/>
              <a:gd name="T39" fmla="*/ 2147483647 h 5579"/>
              <a:gd name="T40" fmla="*/ 2147483647 w 16594"/>
              <a:gd name="T41" fmla="*/ 2147483647 h 5579"/>
              <a:gd name="T42" fmla="*/ 2147483647 w 16594"/>
              <a:gd name="T43" fmla="*/ 2147483647 h 5579"/>
              <a:gd name="T44" fmla="*/ 2147483647 w 16594"/>
              <a:gd name="T45" fmla="*/ 2147483647 h 5579"/>
              <a:gd name="T46" fmla="*/ 2147483647 w 16594"/>
              <a:gd name="T47" fmla="*/ 2147483647 h 5579"/>
              <a:gd name="T48" fmla="*/ 2147483647 w 16594"/>
              <a:gd name="T49" fmla="*/ 2147483647 h 5579"/>
              <a:gd name="T50" fmla="*/ 2147483647 w 16594"/>
              <a:gd name="T51" fmla="*/ 2147483647 h 5579"/>
              <a:gd name="T52" fmla="*/ 2147483647 w 16594"/>
              <a:gd name="T53" fmla="*/ 2147483647 h 5579"/>
              <a:gd name="T54" fmla="*/ 2147483647 w 16594"/>
              <a:gd name="T55" fmla="*/ 2147483647 h 5579"/>
              <a:gd name="T56" fmla="*/ 2147483647 w 16594"/>
              <a:gd name="T57" fmla="*/ 2147483647 h 5579"/>
              <a:gd name="T58" fmla="*/ 2147483647 w 16594"/>
              <a:gd name="T59" fmla="*/ 2147483647 h 5579"/>
              <a:gd name="T60" fmla="*/ 2147483647 w 16594"/>
              <a:gd name="T61" fmla="*/ 2147483647 h 5579"/>
              <a:gd name="T62" fmla="*/ 2147483647 w 16594"/>
              <a:gd name="T63" fmla="*/ 2147483647 h 5579"/>
              <a:gd name="T64" fmla="*/ 2147483647 w 16594"/>
              <a:gd name="T65" fmla="*/ 2147483647 h 5579"/>
              <a:gd name="T66" fmla="*/ 2147483647 w 16594"/>
              <a:gd name="T67" fmla="*/ 2147483647 h 5579"/>
              <a:gd name="T68" fmla="*/ 2147483647 w 16594"/>
              <a:gd name="T69" fmla="*/ 2147483647 h 5579"/>
              <a:gd name="T70" fmla="*/ 2147483647 w 16594"/>
              <a:gd name="T71" fmla="*/ 2147483647 h 5579"/>
              <a:gd name="T72" fmla="*/ 2147483647 w 16594"/>
              <a:gd name="T73" fmla="*/ 2147483647 h 5579"/>
              <a:gd name="T74" fmla="*/ 2147483647 w 16594"/>
              <a:gd name="T75" fmla="*/ 2147483647 h 5579"/>
              <a:gd name="T76" fmla="*/ 2147483647 w 16594"/>
              <a:gd name="T77" fmla="*/ 2147483647 h 5579"/>
              <a:gd name="T78" fmla="*/ 2147483647 w 16594"/>
              <a:gd name="T79" fmla="*/ 2147483647 h 5579"/>
              <a:gd name="T80" fmla="*/ 2147483647 w 16594"/>
              <a:gd name="T81" fmla="*/ 2147483647 h 5579"/>
              <a:gd name="T82" fmla="*/ 2147483647 w 16594"/>
              <a:gd name="T83" fmla="*/ 2147483647 h 5579"/>
              <a:gd name="T84" fmla="*/ 2147483647 w 16594"/>
              <a:gd name="T85" fmla="*/ 2147483647 h 5579"/>
              <a:gd name="T86" fmla="*/ 2147483647 w 16594"/>
              <a:gd name="T87" fmla="*/ 2147483647 h 55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94"/>
              <a:gd name="T133" fmla="*/ 0 h 5579"/>
              <a:gd name="T134" fmla="*/ 16594 w 16594"/>
              <a:gd name="T135" fmla="*/ 5579 h 55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94" h="5579">
                <a:moveTo>
                  <a:pt x="0" y="5578"/>
                </a:moveTo>
                <a:cubicBezTo>
                  <a:pt x="44" y="5450"/>
                  <a:pt x="39" y="5110"/>
                  <a:pt x="132" y="4995"/>
                </a:cubicBezTo>
                <a:cubicBezTo>
                  <a:pt x="176" y="4938"/>
                  <a:pt x="238" y="4889"/>
                  <a:pt x="291" y="4837"/>
                </a:cubicBezTo>
                <a:cubicBezTo>
                  <a:pt x="410" y="4717"/>
                  <a:pt x="269" y="4784"/>
                  <a:pt x="423" y="4731"/>
                </a:cubicBezTo>
                <a:cubicBezTo>
                  <a:pt x="507" y="4669"/>
                  <a:pt x="608" y="4643"/>
                  <a:pt x="687" y="4572"/>
                </a:cubicBezTo>
                <a:cubicBezTo>
                  <a:pt x="961" y="4329"/>
                  <a:pt x="745" y="4479"/>
                  <a:pt x="926" y="4360"/>
                </a:cubicBezTo>
                <a:cubicBezTo>
                  <a:pt x="979" y="4281"/>
                  <a:pt x="1054" y="4215"/>
                  <a:pt x="1084" y="4122"/>
                </a:cubicBezTo>
                <a:cubicBezTo>
                  <a:pt x="1093" y="4096"/>
                  <a:pt x="1089" y="4060"/>
                  <a:pt x="1111" y="4043"/>
                </a:cubicBezTo>
                <a:cubicBezTo>
                  <a:pt x="1199" y="3981"/>
                  <a:pt x="1428" y="3972"/>
                  <a:pt x="1508" y="3963"/>
                </a:cubicBezTo>
                <a:cubicBezTo>
                  <a:pt x="1715" y="3893"/>
                  <a:pt x="1914" y="3743"/>
                  <a:pt x="2063" y="3593"/>
                </a:cubicBezTo>
                <a:cubicBezTo>
                  <a:pt x="2121" y="3536"/>
                  <a:pt x="2522" y="3491"/>
                  <a:pt x="2566" y="3487"/>
                </a:cubicBezTo>
                <a:cubicBezTo>
                  <a:pt x="2681" y="3447"/>
                  <a:pt x="2765" y="3350"/>
                  <a:pt x="2884" y="3328"/>
                </a:cubicBezTo>
                <a:cubicBezTo>
                  <a:pt x="3272" y="3249"/>
                  <a:pt x="3625" y="3169"/>
                  <a:pt x="4022" y="3143"/>
                </a:cubicBezTo>
                <a:cubicBezTo>
                  <a:pt x="4295" y="3099"/>
                  <a:pt x="4507" y="3006"/>
                  <a:pt x="4736" y="2852"/>
                </a:cubicBezTo>
                <a:cubicBezTo>
                  <a:pt x="4948" y="2711"/>
                  <a:pt x="4820" y="2715"/>
                  <a:pt x="4974" y="2640"/>
                </a:cubicBezTo>
                <a:cubicBezTo>
                  <a:pt x="5102" y="2579"/>
                  <a:pt x="5402" y="2592"/>
                  <a:pt x="5450" y="2587"/>
                </a:cubicBezTo>
                <a:cubicBezTo>
                  <a:pt x="5637" y="2526"/>
                  <a:pt x="5645" y="2393"/>
                  <a:pt x="5795" y="2296"/>
                </a:cubicBezTo>
                <a:cubicBezTo>
                  <a:pt x="5919" y="2212"/>
                  <a:pt x="6047" y="2124"/>
                  <a:pt x="6179" y="2085"/>
                </a:cubicBezTo>
                <a:cubicBezTo>
                  <a:pt x="6311" y="2045"/>
                  <a:pt x="6431" y="2071"/>
                  <a:pt x="6589" y="2058"/>
                </a:cubicBezTo>
                <a:cubicBezTo>
                  <a:pt x="6774" y="2045"/>
                  <a:pt x="6960" y="2014"/>
                  <a:pt x="7145" y="2005"/>
                </a:cubicBezTo>
                <a:cubicBezTo>
                  <a:pt x="7286" y="1979"/>
                  <a:pt x="7365" y="1851"/>
                  <a:pt x="7476" y="1833"/>
                </a:cubicBezTo>
                <a:cubicBezTo>
                  <a:pt x="7582" y="1807"/>
                  <a:pt x="7674" y="1855"/>
                  <a:pt x="7793" y="1833"/>
                </a:cubicBezTo>
                <a:cubicBezTo>
                  <a:pt x="7873" y="1807"/>
                  <a:pt x="8186" y="1688"/>
                  <a:pt x="8203" y="1688"/>
                </a:cubicBezTo>
                <a:cubicBezTo>
                  <a:pt x="8397" y="1679"/>
                  <a:pt x="8591" y="1670"/>
                  <a:pt x="8786" y="1661"/>
                </a:cubicBezTo>
                <a:cubicBezTo>
                  <a:pt x="8843" y="1644"/>
                  <a:pt x="8887" y="1599"/>
                  <a:pt x="8944" y="1582"/>
                </a:cubicBezTo>
                <a:cubicBezTo>
                  <a:pt x="9055" y="1551"/>
                  <a:pt x="9200" y="1449"/>
                  <a:pt x="9315" y="1423"/>
                </a:cubicBezTo>
                <a:cubicBezTo>
                  <a:pt x="9412" y="1397"/>
                  <a:pt x="9478" y="1317"/>
                  <a:pt x="9553" y="1304"/>
                </a:cubicBezTo>
                <a:cubicBezTo>
                  <a:pt x="9628" y="1286"/>
                  <a:pt x="9610" y="1317"/>
                  <a:pt x="9778" y="1317"/>
                </a:cubicBezTo>
                <a:cubicBezTo>
                  <a:pt x="10029" y="1233"/>
                  <a:pt x="10294" y="1326"/>
                  <a:pt x="10558" y="1317"/>
                </a:cubicBezTo>
                <a:cubicBezTo>
                  <a:pt x="10616" y="1277"/>
                  <a:pt x="10655" y="1216"/>
                  <a:pt x="10717" y="1185"/>
                </a:cubicBezTo>
                <a:cubicBezTo>
                  <a:pt x="10933" y="1075"/>
                  <a:pt x="12125" y="1079"/>
                  <a:pt x="12147" y="1079"/>
                </a:cubicBezTo>
                <a:cubicBezTo>
                  <a:pt x="12495" y="1035"/>
                  <a:pt x="12518" y="956"/>
                  <a:pt x="12809" y="907"/>
                </a:cubicBezTo>
                <a:cubicBezTo>
                  <a:pt x="12976" y="881"/>
                  <a:pt x="13038" y="947"/>
                  <a:pt x="13153" y="920"/>
                </a:cubicBezTo>
                <a:cubicBezTo>
                  <a:pt x="13267" y="894"/>
                  <a:pt x="13386" y="757"/>
                  <a:pt x="13510" y="735"/>
                </a:cubicBezTo>
                <a:cubicBezTo>
                  <a:pt x="13633" y="713"/>
                  <a:pt x="13744" y="814"/>
                  <a:pt x="13893" y="788"/>
                </a:cubicBezTo>
                <a:cubicBezTo>
                  <a:pt x="14074" y="744"/>
                  <a:pt x="14220" y="612"/>
                  <a:pt x="14409" y="589"/>
                </a:cubicBezTo>
                <a:cubicBezTo>
                  <a:pt x="14529" y="550"/>
                  <a:pt x="14573" y="607"/>
                  <a:pt x="14648" y="603"/>
                </a:cubicBezTo>
                <a:cubicBezTo>
                  <a:pt x="14723" y="598"/>
                  <a:pt x="14789" y="585"/>
                  <a:pt x="14873" y="550"/>
                </a:cubicBezTo>
                <a:cubicBezTo>
                  <a:pt x="14978" y="501"/>
                  <a:pt x="14934" y="466"/>
                  <a:pt x="15150" y="404"/>
                </a:cubicBezTo>
                <a:cubicBezTo>
                  <a:pt x="15252" y="347"/>
                  <a:pt x="15314" y="241"/>
                  <a:pt x="15481" y="206"/>
                </a:cubicBezTo>
                <a:cubicBezTo>
                  <a:pt x="15649" y="171"/>
                  <a:pt x="16028" y="197"/>
                  <a:pt x="16169" y="179"/>
                </a:cubicBezTo>
                <a:cubicBezTo>
                  <a:pt x="16235" y="157"/>
                  <a:pt x="16275" y="153"/>
                  <a:pt x="16328" y="100"/>
                </a:cubicBezTo>
                <a:cubicBezTo>
                  <a:pt x="16350" y="78"/>
                  <a:pt x="16350" y="29"/>
                  <a:pt x="16381" y="21"/>
                </a:cubicBezTo>
                <a:cubicBezTo>
                  <a:pt x="16447" y="0"/>
                  <a:pt x="16522" y="21"/>
                  <a:pt x="16593" y="21"/>
                </a:cubicBezTo>
              </a:path>
            </a:pathLst>
          </a:custGeom>
          <a:noFill/>
          <a:ln w="50760">
            <a:solidFill>
              <a:srgbClr val="FFFF00"/>
            </a:solidFill>
            <a:prstDash val="sysDot"/>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81" name="Freeform 5"/>
          <p:cNvSpPr>
            <a:spLocks noChangeArrowheads="1"/>
          </p:cNvSpPr>
          <p:nvPr/>
        </p:nvSpPr>
        <p:spPr bwMode="auto">
          <a:xfrm>
            <a:off x="3600451" y="3330575"/>
            <a:ext cx="6086475" cy="1887538"/>
          </a:xfrm>
          <a:custGeom>
            <a:avLst/>
            <a:gdLst>
              <a:gd name="T0" fmla="*/ 0 w 16908"/>
              <a:gd name="T1" fmla="*/ 2147483647 h 5243"/>
              <a:gd name="T2" fmla="*/ 2147483647 w 16908"/>
              <a:gd name="T3" fmla="*/ 2147483647 h 5243"/>
              <a:gd name="T4" fmla="*/ 2147483647 w 16908"/>
              <a:gd name="T5" fmla="*/ 2147483647 h 5243"/>
              <a:gd name="T6" fmla="*/ 2147483647 w 16908"/>
              <a:gd name="T7" fmla="*/ 2147483647 h 5243"/>
              <a:gd name="T8" fmla="*/ 2147483647 w 16908"/>
              <a:gd name="T9" fmla="*/ 2147483647 h 5243"/>
              <a:gd name="T10" fmla="*/ 2147483647 w 16908"/>
              <a:gd name="T11" fmla="*/ 2147483647 h 5243"/>
              <a:gd name="T12" fmla="*/ 2147483647 w 16908"/>
              <a:gd name="T13" fmla="*/ 2147483647 h 5243"/>
              <a:gd name="T14" fmla="*/ 2147483647 w 16908"/>
              <a:gd name="T15" fmla="*/ 2147483647 h 5243"/>
              <a:gd name="T16" fmla="*/ 2147483647 w 16908"/>
              <a:gd name="T17" fmla="*/ 2147483647 h 5243"/>
              <a:gd name="T18" fmla="*/ 2147483647 w 16908"/>
              <a:gd name="T19" fmla="*/ 2147483647 h 5243"/>
              <a:gd name="T20" fmla="*/ 2147483647 w 16908"/>
              <a:gd name="T21" fmla="*/ 2147483647 h 5243"/>
              <a:gd name="T22" fmla="*/ 2147483647 w 16908"/>
              <a:gd name="T23" fmla="*/ 2147483647 h 5243"/>
              <a:gd name="T24" fmla="*/ 2147483647 w 16908"/>
              <a:gd name="T25" fmla="*/ 2147483647 h 5243"/>
              <a:gd name="T26" fmla="*/ 2147483647 w 16908"/>
              <a:gd name="T27" fmla="*/ 2147483647 h 5243"/>
              <a:gd name="T28" fmla="*/ 2147483647 w 16908"/>
              <a:gd name="T29" fmla="*/ 2147483647 h 5243"/>
              <a:gd name="T30" fmla="*/ 2147483647 w 16908"/>
              <a:gd name="T31" fmla="*/ 2147483647 h 5243"/>
              <a:gd name="T32" fmla="*/ 2147483647 w 16908"/>
              <a:gd name="T33" fmla="*/ 2147483647 h 5243"/>
              <a:gd name="T34" fmla="*/ 2147483647 w 16908"/>
              <a:gd name="T35" fmla="*/ 2147483647 h 5243"/>
              <a:gd name="T36" fmla="*/ 2147483647 w 16908"/>
              <a:gd name="T37" fmla="*/ 2147483647 h 5243"/>
              <a:gd name="T38" fmla="*/ 2147483647 w 16908"/>
              <a:gd name="T39" fmla="*/ 2147483647 h 5243"/>
              <a:gd name="T40" fmla="*/ 2147483647 w 16908"/>
              <a:gd name="T41" fmla="*/ 2147483647 h 5243"/>
              <a:gd name="T42" fmla="*/ 2147483647 w 16908"/>
              <a:gd name="T43" fmla="*/ 2147483647 h 5243"/>
              <a:gd name="T44" fmla="*/ 2147483647 w 16908"/>
              <a:gd name="T45" fmla="*/ 2147483647 h 5243"/>
              <a:gd name="T46" fmla="*/ 2147483647 w 16908"/>
              <a:gd name="T47" fmla="*/ 2147483647 h 5243"/>
              <a:gd name="T48" fmla="*/ 2147483647 w 16908"/>
              <a:gd name="T49" fmla="*/ 2147483647 h 5243"/>
              <a:gd name="T50" fmla="*/ 2147483647 w 16908"/>
              <a:gd name="T51" fmla="*/ 2147483647 h 5243"/>
              <a:gd name="T52" fmla="*/ 2147483647 w 16908"/>
              <a:gd name="T53" fmla="*/ 2147483647 h 5243"/>
              <a:gd name="T54" fmla="*/ 2147483647 w 16908"/>
              <a:gd name="T55" fmla="*/ 2147483647 h 5243"/>
              <a:gd name="T56" fmla="*/ 2147483647 w 16908"/>
              <a:gd name="T57" fmla="*/ 2147483647 h 5243"/>
              <a:gd name="T58" fmla="*/ 2147483647 w 16908"/>
              <a:gd name="T59" fmla="*/ 2147483647 h 5243"/>
              <a:gd name="T60" fmla="*/ 2147483647 w 16908"/>
              <a:gd name="T61" fmla="*/ 2147483647 h 5243"/>
              <a:gd name="T62" fmla="*/ 2147483647 w 16908"/>
              <a:gd name="T63" fmla="*/ 2147483647 h 5243"/>
              <a:gd name="T64" fmla="*/ 2147483647 w 16908"/>
              <a:gd name="T65" fmla="*/ 2147483647 h 5243"/>
              <a:gd name="T66" fmla="*/ 2147483647 w 16908"/>
              <a:gd name="T67" fmla="*/ 2147483647 h 5243"/>
              <a:gd name="T68" fmla="*/ 2147483647 w 16908"/>
              <a:gd name="T69" fmla="*/ 2147483647 h 5243"/>
              <a:gd name="T70" fmla="*/ 2147483647 w 16908"/>
              <a:gd name="T71" fmla="*/ 2147483647 h 5243"/>
              <a:gd name="T72" fmla="*/ 2147483647 w 16908"/>
              <a:gd name="T73" fmla="*/ 2147483647 h 5243"/>
              <a:gd name="T74" fmla="*/ 2147483647 w 16908"/>
              <a:gd name="T75" fmla="*/ 2147483647 h 5243"/>
              <a:gd name="T76" fmla="*/ 2147483647 w 16908"/>
              <a:gd name="T77" fmla="*/ 2147483647 h 5243"/>
              <a:gd name="T78" fmla="*/ 2147483647 w 16908"/>
              <a:gd name="T79" fmla="*/ 2147483647 h 5243"/>
              <a:gd name="T80" fmla="*/ 2147483647 w 16908"/>
              <a:gd name="T81" fmla="*/ 2147483647 h 5243"/>
              <a:gd name="T82" fmla="*/ 2147483647 w 16908"/>
              <a:gd name="T83" fmla="*/ 0 h 52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908"/>
              <a:gd name="T127" fmla="*/ 0 h 5243"/>
              <a:gd name="T128" fmla="*/ 16908 w 16908"/>
              <a:gd name="T129" fmla="*/ 5243 h 52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908" h="5243">
                <a:moveTo>
                  <a:pt x="0" y="5242"/>
                </a:moveTo>
                <a:cubicBezTo>
                  <a:pt x="104" y="5083"/>
                  <a:pt x="148" y="4871"/>
                  <a:pt x="210" y="4686"/>
                </a:cubicBezTo>
                <a:cubicBezTo>
                  <a:pt x="241" y="4593"/>
                  <a:pt x="312" y="4523"/>
                  <a:pt x="369" y="4448"/>
                </a:cubicBezTo>
                <a:cubicBezTo>
                  <a:pt x="426" y="4373"/>
                  <a:pt x="475" y="4289"/>
                  <a:pt x="528" y="4209"/>
                </a:cubicBezTo>
                <a:cubicBezTo>
                  <a:pt x="545" y="4187"/>
                  <a:pt x="581" y="4196"/>
                  <a:pt x="607" y="4183"/>
                </a:cubicBezTo>
                <a:cubicBezTo>
                  <a:pt x="700" y="4139"/>
                  <a:pt x="775" y="4081"/>
                  <a:pt x="872" y="4051"/>
                </a:cubicBezTo>
                <a:cubicBezTo>
                  <a:pt x="920" y="4002"/>
                  <a:pt x="951" y="3936"/>
                  <a:pt x="1004" y="3892"/>
                </a:cubicBezTo>
                <a:cubicBezTo>
                  <a:pt x="1026" y="3874"/>
                  <a:pt x="1057" y="3879"/>
                  <a:pt x="1083" y="3865"/>
                </a:cubicBezTo>
                <a:cubicBezTo>
                  <a:pt x="1304" y="3742"/>
                  <a:pt x="1379" y="3614"/>
                  <a:pt x="1639" y="3548"/>
                </a:cubicBezTo>
                <a:cubicBezTo>
                  <a:pt x="1736" y="3521"/>
                  <a:pt x="1833" y="3499"/>
                  <a:pt x="1930" y="3467"/>
                </a:cubicBezTo>
                <a:cubicBezTo>
                  <a:pt x="1983" y="3450"/>
                  <a:pt x="2089" y="3414"/>
                  <a:pt x="2089" y="3414"/>
                </a:cubicBezTo>
                <a:cubicBezTo>
                  <a:pt x="2142" y="3362"/>
                  <a:pt x="2195" y="3309"/>
                  <a:pt x="2248" y="3256"/>
                </a:cubicBezTo>
                <a:cubicBezTo>
                  <a:pt x="2318" y="3185"/>
                  <a:pt x="2481" y="3207"/>
                  <a:pt x="2565" y="3150"/>
                </a:cubicBezTo>
                <a:cubicBezTo>
                  <a:pt x="2645" y="3097"/>
                  <a:pt x="2724" y="3044"/>
                  <a:pt x="2803" y="2991"/>
                </a:cubicBezTo>
                <a:cubicBezTo>
                  <a:pt x="2931" y="2907"/>
                  <a:pt x="3116" y="2925"/>
                  <a:pt x="3253" y="2885"/>
                </a:cubicBezTo>
                <a:cubicBezTo>
                  <a:pt x="3478" y="2819"/>
                  <a:pt x="3681" y="2735"/>
                  <a:pt x="3915" y="2700"/>
                </a:cubicBezTo>
                <a:cubicBezTo>
                  <a:pt x="4184" y="2612"/>
                  <a:pt x="4426" y="2471"/>
                  <a:pt x="4708" y="2435"/>
                </a:cubicBezTo>
                <a:cubicBezTo>
                  <a:pt x="4836" y="2351"/>
                  <a:pt x="4964" y="2351"/>
                  <a:pt x="5105" y="2303"/>
                </a:cubicBezTo>
                <a:cubicBezTo>
                  <a:pt x="5286" y="2122"/>
                  <a:pt x="5405" y="2188"/>
                  <a:pt x="5714" y="2171"/>
                </a:cubicBezTo>
                <a:cubicBezTo>
                  <a:pt x="6018" y="2109"/>
                  <a:pt x="6305" y="2003"/>
                  <a:pt x="6614" y="1959"/>
                </a:cubicBezTo>
                <a:cubicBezTo>
                  <a:pt x="6834" y="1884"/>
                  <a:pt x="6984" y="1849"/>
                  <a:pt x="7222" y="1827"/>
                </a:cubicBezTo>
                <a:cubicBezTo>
                  <a:pt x="7544" y="1746"/>
                  <a:pt x="7584" y="1742"/>
                  <a:pt x="7989" y="1720"/>
                </a:cubicBezTo>
                <a:cubicBezTo>
                  <a:pt x="8095" y="1684"/>
                  <a:pt x="8201" y="1649"/>
                  <a:pt x="8307" y="1614"/>
                </a:cubicBezTo>
                <a:cubicBezTo>
                  <a:pt x="8338" y="1605"/>
                  <a:pt x="8355" y="1570"/>
                  <a:pt x="8386" y="1561"/>
                </a:cubicBezTo>
                <a:cubicBezTo>
                  <a:pt x="8488" y="1530"/>
                  <a:pt x="8598" y="1530"/>
                  <a:pt x="8704" y="1508"/>
                </a:cubicBezTo>
                <a:cubicBezTo>
                  <a:pt x="8819" y="1482"/>
                  <a:pt x="8933" y="1455"/>
                  <a:pt x="9048" y="1429"/>
                </a:cubicBezTo>
                <a:cubicBezTo>
                  <a:pt x="9114" y="1415"/>
                  <a:pt x="9167" y="1362"/>
                  <a:pt x="9233" y="1349"/>
                </a:cubicBezTo>
                <a:cubicBezTo>
                  <a:pt x="9357" y="1327"/>
                  <a:pt x="9480" y="1332"/>
                  <a:pt x="9604" y="1323"/>
                </a:cubicBezTo>
                <a:cubicBezTo>
                  <a:pt x="9877" y="1270"/>
                  <a:pt x="10119" y="1212"/>
                  <a:pt x="10397" y="1190"/>
                </a:cubicBezTo>
                <a:cubicBezTo>
                  <a:pt x="10825" y="1107"/>
                  <a:pt x="10768" y="1085"/>
                  <a:pt x="11297" y="1058"/>
                </a:cubicBezTo>
                <a:cubicBezTo>
                  <a:pt x="11575" y="988"/>
                  <a:pt x="11861" y="988"/>
                  <a:pt x="12144" y="952"/>
                </a:cubicBezTo>
                <a:cubicBezTo>
                  <a:pt x="12444" y="851"/>
                  <a:pt x="12810" y="802"/>
                  <a:pt x="13136" y="754"/>
                </a:cubicBezTo>
                <a:cubicBezTo>
                  <a:pt x="13237" y="718"/>
                  <a:pt x="13290" y="723"/>
                  <a:pt x="13387" y="688"/>
                </a:cubicBezTo>
                <a:cubicBezTo>
                  <a:pt x="13603" y="608"/>
                  <a:pt x="13811" y="586"/>
                  <a:pt x="14036" y="529"/>
                </a:cubicBezTo>
                <a:cubicBezTo>
                  <a:pt x="14062" y="520"/>
                  <a:pt x="14115" y="516"/>
                  <a:pt x="14141" y="502"/>
                </a:cubicBezTo>
                <a:cubicBezTo>
                  <a:pt x="14168" y="489"/>
                  <a:pt x="14177" y="458"/>
                  <a:pt x="14208" y="449"/>
                </a:cubicBezTo>
                <a:cubicBezTo>
                  <a:pt x="14252" y="436"/>
                  <a:pt x="14613" y="344"/>
                  <a:pt x="14631" y="344"/>
                </a:cubicBezTo>
                <a:cubicBezTo>
                  <a:pt x="14909" y="273"/>
                  <a:pt x="14962" y="229"/>
                  <a:pt x="15359" y="211"/>
                </a:cubicBezTo>
                <a:cubicBezTo>
                  <a:pt x="15636" y="119"/>
                  <a:pt x="15773" y="127"/>
                  <a:pt x="16086" y="105"/>
                </a:cubicBezTo>
                <a:cubicBezTo>
                  <a:pt x="16130" y="97"/>
                  <a:pt x="16201" y="44"/>
                  <a:pt x="16245" y="39"/>
                </a:cubicBezTo>
                <a:cubicBezTo>
                  <a:pt x="16421" y="26"/>
                  <a:pt x="16598" y="35"/>
                  <a:pt x="16774" y="13"/>
                </a:cubicBezTo>
                <a:cubicBezTo>
                  <a:pt x="16832" y="8"/>
                  <a:pt x="16907" y="0"/>
                  <a:pt x="16907" y="0"/>
                </a:cubicBezTo>
              </a:path>
            </a:pathLst>
          </a:custGeom>
          <a:noFill/>
          <a:ln w="50760">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82" name="Freeform 6"/>
          <p:cNvSpPr>
            <a:spLocks noChangeArrowheads="1"/>
          </p:cNvSpPr>
          <p:nvPr/>
        </p:nvSpPr>
        <p:spPr bwMode="auto">
          <a:xfrm>
            <a:off x="3619501" y="4225925"/>
            <a:ext cx="5991225" cy="1009650"/>
          </a:xfrm>
          <a:custGeom>
            <a:avLst/>
            <a:gdLst>
              <a:gd name="T0" fmla="*/ 0 w 16643"/>
              <a:gd name="T1" fmla="*/ 2147483647 h 2806"/>
              <a:gd name="T2" fmla="*/ 2147483647 w 16643"/>
              <a:gd name="T3" fmla="*/ 2147483647 h 2806"/>
              <a:gd name="T4" fmla="*/ 2147483647 w 16643"/>
              <a:gd name="T5" fmla="*/ 2147483647 h 2806"/>
              <a:gd name="T6" fmla="*/ 2147483647 w 16643"/>
              <a:gd name="T7" fmla="*/ 2147483647 h 2806"/>
              <a:gd name="T8" fmla="*/ 2147483647 w 16643"/>
              <a:gd name="T9" fmla="*/ 2147483647 h 2806"/>
              <a:gd name="T10" fmla="*/ 2147483647 w 16643"/>
              <a:gd name="T11" fmla="*/ 2147483647 h 2806"/>
              <a:gd name="T12" fmla="*/ 2147483647 w 16643"/>
              <a:gd name="T13" fmla="*/ 2147483647 h 2806"/>
              <a:gd name="T14" fmla="*/ 2147483647 w 16643"/>
              <a:gd name="T15" fmla="*/ 2147483647 h 2806"/>
              <a:gd name="T16" fmla="*/ 2147483647 w 16643"/>
              <a:gd name="T17" fmla="*/ 2147483647 h 2806"/>
              <a:gd name="T18" fmla="*/ 2147483647 w 16643"/>
              <a:gd name="T19" fmla="*/ 2147483647 h 2806"/>
              <a:gd name="T20" fmla="*/ 2147483647 w 16643"/>
              <a:gd name="T21" fmla="*/ 2147483647 h 2806"/>
              <a:gd name="T22" fmla="*/ 2147483647 w 16643"/>
              <a:gd name="T23" fmla="*/ 2147483647 h 2806"/>
              <a:gd name="T24" fmla="*/ 2147483647 w 16643"/>
              <a:gd name="T25" fmla="*/ 2147483647 h 2806"/>
              <a:gd name="T26" fmla="*/ 2147483647 w 16643"/>
              <a:gd name="T27" fmla="*/ 2147483647 h 2806"/>
              <a:gd name="T28" fmla="*/ 2147483647 w 16643"/>
              <a:gd name="T29" fmla="*/ 2147483647 h 2806"/>
              <a:gd name="T30" fmla="*/ 2147483647 w 16643"/>
              <a:gd name="T31" fmla="*/ 2147483647 h 2806"/>
              <a:gd name="T32" fmla="*/ 2147483647 w 16643"/>
              <a:gd name="T33" fmla="*/ 2147483647 h 2806"/>
              <a:gd name="T34" fmla="*/ 2147483647 w 16643"/>
              <a:gd name="T35" fmla="*/ 2147483647 h 2806"/>
              <a:gd name="T36" fmla="*/ 2147483647 w 16643"/>
              <a:gd name="T37" fmla="*/ 2147483647 h 2806"/>
              <a:gd name="T38" fmla="*/ 2147483647 w 16643"/>
              <a:gd name="T39" fmla="*/ 2147483647 h 2806"/>
              <a:gd name="T40" fmla="*/ 2147483647 w 16643"/>
              <a:gd name="T41" fmla="*/ 2147483647 h 2806"/>
              <a:gd name="T42" fmla="*/ 2147483647 w 16643"/>
              <a:gd name="T43" fmla="*/ 2147483647 h 2806"/>
              <a:gd name="T44" fmla="*/ 2147483647 w 16643"/>
              <a:gd name="T45" fmla="*/ 2147483647 h 2806"/>
              <a:gd name="T46" fmla="*/ 2147483647 w 16643"/>
              <a:gd name="T47" fmla="*/ 2147483647 h 2806"/>
              <a:gd name="T48" fmla="*/ 2147483647 w 16643"/>
              <a:gd name="T49" fmla="*/ 2147483647 h 2806"/>
              <a:gd name="T50" fmla="*/ 2147483647 w 16643"/>
              <a:gd name="T51" fmla="*/ 2147483647 h 2806"/>
              <a:gd name="T52" fmla="*/ 2147483647 w 16643"/>
              <a:gd name="T53" fmla="*/ 2147483647 h 2806"/>
              <a:gd name="T54" fmla="*/ 2147483647 w 16643"/>
              <a:gd name="T55" fmla="*/ 2147483647 h 2806"/>
              <a:gd name="T56" fmla="*/ 2147483647 w 16643"/>
              <a:gd name="T57" fmla="*/ 0 h 28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43"/>
              <a:gd name="T88" fmla="*/ 0 h 2806"/>
              <a:gd name="T89" fmla="*/ 16643 w 16643"/>
              <a:gd name="T90" fmla="*/ 2806 h 28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43" h="2806">
                <a:moveTo>
                  <a:pt x="0" y="2805"/>
                </a:moveTo>
                <a:cubicBezTo>
                  <a:pt x="73" y="2585"/>
                  <a:pt x="21" y="2695"/>
                  <a:pt x="157" y="2488"/>
                </a:cubicBezTo>
                <a:cubicBezTo>
                  <a:pt x="179" y="2453"/>
                  <a:pt x="201" y="2289"/>
                  <a:pt x="263" y="2250"/>
                </a:cubicBezTo>
                <a:cubicBezTo>
                  <a:pt x="307" y="2223"/>
                  <a:pt x="413" y="2082"/>
                  <a:pt x="475" y="2064"/>
                </a:cubicBezTo>
                <a:cubicBezTo>
                  <a:pt x="572" y="1967"/>
                  <a:pt x="717" y="1950"/>
                  <a:pt x="845" y="1905"/>
                </a:cubicBezTo>
                <a:cubicBezTo>
                  <a:pt x="955" y="1826"/>
                  <a:pt x="1083" y="1782"/>
                  <a:pt x="1216" y="1747"/>
                </a:cubicBezTo>
                <a:cubicBezTo>
                  <a:pt x="1286" y="1729"/>
                  <a:pt x="1357" y="1711"/>
                  <a:pt x="1427" y="1694"/>
                </a:cubicBezTo>
                <a:cubicBezTo>
                  <a:pt x="1463" y="1685"/>
                  <a:pt x="1533" y="1667"/>
                  <a:pt x="1533" y="1667"/>
                </a:cubicBezTo>
                <a:cubicBezTo>
                  <a:pt x="1745" y="1526"/>
                  <a:pt x="1851" y="1535"/>
                  <a:pt x="2115" y="1508"/>
                </a:cubicBezTo>
                <a:cubicBezTo>
                  <a:pt x="2486" y="1416"/>
                  <a:pt x="2543" y="1398"/>
                  <a:pt x="2988" y="1376"/>
                </a:cubicBezTo>
                <a:cubicBezTo>
                  <a:pt x="3434" y="1226"/>
                  <a:pt x="4003" y="1200"/>
                  <a:pt x="4470" y="1177"/>
                </a:cubicBezTo>
                <a:cubicBezTo>
                  <a:pt x="4761" y="1107"/>
                  <a:pt x="5017" y="1186"/>
                  <a:pt x="5317" y="1164"/>
                </a:cubicBezTo>
                <a:cubicBezTo>
                  <a:pt x="5590" y="1072"/>
                  <a:pt x="5881" y="1032"/>
                  <a:pt x="6164" y="1005"/>
                </a:cubicBezTo>
                <a:cubicBezTo>
                  <a:pt x="6512" y="891"/>
                  <a:pt x="6022" y="1010"/>
                  <a:pt x="7010" y="926"/>
                </a:cubicBezTo>
                <a:cubicBezTo>
                  <a:pt x="7094" y="917"/>
                  <a:pt x="7191" y="930"/>
                  <a:pt x="7275" y="926"/>
                </a:cubicBezTo>
                <a:cubicBezTo>
                  <a:pt x="7460" y="917"/>
                  <a:pt x="7645" y="842"/>
                  <a:pt x="7831" y="833"/>
                </a:cubicBezTo>
                <a:cubicBezTo>
                  <a:pt x="7963" y="820"/>
                  <a:pt x="8091" y="829"/>
                  <a:pt x="8227" y="820"/>
                </a:cubicBezTo>
                <a:cubicBezTo>
                  <a:pt x="8862" y="789"/>
                  <a:pt x="8514" y="754"/>
                  <a:pt x="9008" y="714"/>
                </a:cubicBezTo>
                <a:cubicBezTo>
                  <a:pt x="9237" y="679"/>
                  <a:pt x="9352" y="679"/>
                  <a:pt x="9603" y="661"/>
                </a:cubicBezTo>
                <a:cubicBezTo>
                  <a:pt x="9855" y="644"/>
                  <a:pt x="10252" y="635"/>
                  <a:pt x="10516" y="622"/>
                </a:cubicBezTo>
                <a:cubicBezTo>
                  <a:pt x="10728" y="551"/>
                  <a:pt x="11191" y="582"/>
                  <a:pt x="11191" y="582"/>
                </a:cubicBezTo>
                <a:cubicBezTo>
                  <a:pt x="11561" y="458"/>
                  <a:pt x="11782" y="516"/>
                  <a:pt x="12276" y="502"/>
                </a:cubicBezTo>
                <a:cubicBezTo>
                  <a:pt x="12580" y="441"/>
                  <a:pt x="12232" y="436"/>
                  <a:pt x="12792" y="383"/>
                </a:cubicBezTo>
                <a:cubicBezTo>
                  <a:pt x="13065" y="357"/>
                  <a:pt x="13321" y="339"/>
                  <a:pt x="13599" y="317"/>
                </a:cubicBezTo>
                <a:cubicBezTo>
                  <a:pt x="13727" y="286"/>
                  <a:pt x="13832" y="255"/>
                  <a:pt x="13969" y="238"/>
                </a:cubicBezTo>
                <a:cubicBezTo>
                  <a:pt x="14062" y="216"/>
                  <a:pt x="14044" y="216"/>
                  <a:pt x="14181" y="211"/>
                </a:cubicBezTo>
                <a:cubicBezTo>
                  <a:pt x="14317" y="207"/>
                  <a:pt x="14512" y="225"/>
                  <a:pt x="14803" y="198"/>
                </a:cubicBezTo>
                <a:cubicBezTo>
                  <a:pt x="15252" y="150"/>
                  <a:pt x="15336" y="70"/>
                  <a:pt x="15927" y="52"/>
                </a:cubicBezTo>
                <a:cubicBezTo>
                  <a:pt x="16165" y="17"/>
                  <a:pt x="16399" y="0"/>
                  <a:pt x="16642" y="0"/>
                </a:cubicBezTo>
              </a:path>
            </a:pathLst>
          </a:custGeom>
          <a:noFill/>
          <a:ln w="50760">
            <a:solidFill>
              <a:srgbClr val="3366FF"/>
            </a:solidFill>
            <a:prstDash val="sysDot"/>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83" name="Line 7"/>
          <p:cNvSpPr>
            <a:spLocks noChangeShapeType="1"/>
          </p:cNvSpPr>
          <p:nvPr/>
        </p:nvSpPr>
        <p:spPr bwMode="auto">
          <a:xfrm>
            <a:off x="3276600" y="1528763"/>
            <a:ext cx="1588" cy="3886200"/>
          </a:xfrm>
          <a:prstGeom prst="line">
            <a:avLst/>
          </a:prstGeom>
          <a:noFill/>
          <a:ln w="9398">
            <a:solidFill>
              <a:schemeClr val="bg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84" name="Line 8"/>
          <p:cNvSpPr>
            <a:spLocks noChangeShapeType="1"/>
          </p:cNvSpPr>
          <p:nvPr/>
        </p:nvSpPr>
        <p:spPr bwMode="auto">
          <a:xfrm>
            <a:off x="3276601" y="5414964"/>
            <a:ext cx="6672263" cy="1587"/>
          </a:xfrm>
          <a:prstGeom prst="line">
            <a:avLst/>
          </a:prstGeom>
          <a:noFill/>
          <a:ln w="9398">
            <a:solidFill>
              <a:schemeClr val="bg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85" name="Line 9"/>
          <p:cNvSpPr>
            <a:spLocks noChangeShapeType="1"/>
          </p:cNvSpPr>
          <p:nvPr/>
        </p:nvSpPr>
        <p:spPr bwMode="auto">
          <a:xfrm>
            <a:off x="7467600" y="5414963"/>
            <a:ext cx="1588" cy="152400"/>
          </a:xfrm>
          <a:prstGeom prst="line">
            <a:avLst/>
          </a:prstGeom>
          <a:noFill/>
          <a:ln w="9398">
            <a:solidFill>
              <a:schemeClr val="bg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86" name="Line 10"/>
          <p:cNvSpPr>
            <a:spLocks noChangeShapeType="1"/>
          </p:cNvSpPr>
          <p:nvPr/>
        </p:nvSpPr>
        <p:spPr bwMode="auto">
          <a:xfrm>
            <a:off x="6629400" y="5414963"/>
            <a:ext cx="1588" cy="152400"/>
          </a:xfrm>
          <a:prstGeom prst="line">
            <a:avLst/>
          </a:prstGeom>
          <a:noFill/>
          <a:ln w="9398">
            <a:solidFill>
              <a:schemeClr val="bg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87" name="Line 11"/>
          <p:cNvSpPr>
            <a:spLocks noChangeShapeType="1"/>
          </p:cNvSpPr>
          <p:nvPr/>
        </p:nvSpPr>
        <p:spPr bwMode="auto">
          <a:xfrm>
            <a:off x="5867400" y="5414963"/>
            <a:ext cx="1588" cy="152400"/>
          </a:xfrm>
          <a:prstGeom prst="line">
            <a:avLst/>
          </a:prstGeom>
          <a:noFill/>
          <a:ln w="9398">
            <a:solidFill>
              <a:schemeClr val="bg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88" name="Line 12"/>
          <p:cNvSpPr>
            <a:spLocks noChangeShapeType="1"/>
          </p:cNvSpPr>
          <p:nvPr/>
        </p:nvSpPr>
        <p:spPr bwMode="auto">
          <a:xfrm>
            <a:off x="5105400" y="5414963"/>
            <a:ext cx="1588" cy="152400"/>
          </a:xfrm>
          <a:prstGeom prst="line">
            <a:avLst/>
          </a:prstGeom>
          <a:noFill/>
          <a:ln w="9398">
            <a:solidFill>
              <a:schemeClr val="bg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89" name="Line 13"/>
          <p:cNvSpPr>
            <a:spLocks noChangeShapeType="1"/>
          </p:cNvSpPr>
          <p:nvPr/>
        </p:nvSpPr>
        <p:spPr bwMode="auto">
          <a:xfrm>
            <a:off x="4343400" y="5414963"/>
            <a:ext cx="1588" cy="152400"/>
          </a:xfrm>
          <a:prstGeom prst="line">
            <a:avLst/>
          </a:prstGeom>
          <a:noFill/>
          <a:ln w="9398">
            <a:solidFill>
              <a:schemeClr val="bg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90" name="Line 14"/>
          <p:cNvSpPr>
            <a:spLocks noChangeShapeType="1"/>
          </p:cNvSpPr>
          <p:nvPr/>
        </p:nvSpPr>
        <p:spPr bwMode="auto">
          <a:xfrm>
            <a:off x="8991600" y="5414963"/>
            <a:ext cx="1588" cy="152400"/>
          </a:xfrm>
          <a:prstGeom prst="line">
            <a:avLst/>
          </a:prstGeom>
          <a:noFill/>
          <a:ln w="9398">
            <a:solidFill>
              <a:schemeClr val="bg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91" name="Line 15"/>
          <p:cNvSpPr>
            <a:spLocks noChangeShapeType="1"/>
          </p:cNvSpPr>
          <p:nvPr/>
        </p:nvSpPr>
        <p:spPr bwMode="auto">
          <a:xfrm>
            <a:off x="8229600" y="5414963"/>
            <a:ext cx="1588" cy="152400"/>
          </a:xfrm>
          <a:prstGeom prst="line">
            <a:avLst/>
          </a:prstGeom>
          <a:noFill/>
          <a:ln w="9398">
            <a:solidFill>
              <a:schemeClr val="bg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92" name="Line 16"/>
          <p:cNvSpPr>
            <a:spLocks noChangeShapeType="1"/>
          </p:cNvSpPr>
          <p:nvPr/>
        </p:nvSpPr>
        <p:spPr bwMode="auto">
          <a:xfrm>
            <a:off x="9753600" y="5414963"/>
            <a:ext cx="1588" cy="152400"/>
          </a:xfrm>
          <a:prstGeom prst="line">
            <a:avLst/>
          </a:prstGeom>
          <a:noFill/>
          <a:ln w="9398">
            <a:solidFill>
              <a:schemeClr val="bg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93" name="Text Box 17"/>
          <p:cNvSpPr txBox="1">
            <a:spLocks noChangeArrowheads="1"/>
          </p:cNvSpPr>
          <p:nvPr/>
        </p:nvSpPr>
        <p:spPr bwMode="auto">
          <a:xfrm>
            <a:off x="1774825" y="188913"/>
            <a:ext cx="8713788" cy="854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fontAlgn="base" hangingPunct="1">
              <a:lnSpc>
                <a:spcPct val="95000"/>
              </a:lnSpc>
              <a:spcBef>
                <a:spcPct val="0"/>
              </a:spcBef>
              <a:spcAft>
                <a:spcPct val="0"/>
              </a:spcAft>
              <a:buClr>
                <a:srgbClr val="FFCC00"/>
              </a:buClr>
              <a:buSzPct val="100000"/>
            </a:pPr>
            <a:r>
              <a:rPr lang="tr-TR" altLang="tr-TR" sz="3000" b="1">
                <a:solidFill>
                  <a:srgbClr val="A50021"/>
                </a:solidFill>
                <a:latin typeface="Times New Roman" panose="02020603050405020304" pitchFamily="18" charset="0"/>
              </a:rPr>
              <a:t>Diyabette </a:t>
            </a:r>
            <a:r>
              <a:rPr lang="en-GB" altLang="tr-TR" sz="3000" b="1">
                <a:solidFill>
                  <a:srgbClr val="A50021"/>
                </a:solidFill>
                <a:latin typeface="Times New Roman" panose="02020603050405020304" pitchFamily="18" charset="0"/>
              </a:rPr>
              <a:t> </a:t>
            </a:r>
            <a:r>
              <a:rPr lang="tr-TR" altLang="tr-TR" sz="3000" b="1">
                <a:solidFill>
                  <a:srgbClr val="A50021"/>
                </a:solidFill>
                <a:latin typeface="Times New Roman" panose="02020603050405020304" pitchFamily="18" charset="0"/>
              </a:rPr>
              <a:t>Kardiyovasküler </a:t>
            </a:r>
            <a:r>
              <a:rPr lang="en-GB" altLang="tr-TR" sz="3000" b="1">
                <a:solidFill>
                  <a:srgbClr val="A50021"/>
                </a:solidFill>
                <a:latin typeface="Times New Roman" panose="02020603050405020304" pitchFamily="18" charset="0"/>
              </a:rPr>
              <a:t>Mortalit</a:t>
            </a:r>
            <a:r>
              <a:rPr lang="tr-TR" altLang="tr-TR" sz="3000" b="1">
                <a:solidFill>
                  <a:srgbClr val="A50021"/>
                </a:solidFill>
                <a:latin typeface="Times New Roman" panose="02020603050405020304" pitchFamily="18" charset="0"/>
              </a:rPr>
              <a:t>e Yüksektir</a:t>
            </a:r>
            <a:r>
              <a:rPr lang="tr-TR" altLang="tr-TR" sz="3200" b="1">
                <a:solidFill>
                  <a:srgbClr val="A50021"/>
                </a:solidFill>
                <a:latin typeface="Times New Roman" panose="02020603050405020304" pitchFamily="18" charset="0"/>
              </a:rPr>
              <a:t>                  </a:t>
            </a:r>
            <a:r>
              <a:rPr lang="en-GB" altLang="tr-TR" sz="2000" b="1">
                <a:solidFill>
                  <a:srgbClr val="A50021"/>
                </a:solidFill>
              </a:rPr>
              <a:t>OASIS </a:t>
            </a:r>
            <a:r>
              <a:rPr lang="tr-TR" altLang="tr-TR" sz="2000" b="1">
                <a:solidFill>
                  <a:srgbClr val="A50021"/>
                </a:solidFill>
              </a:rPr>
              <a:t>ÇALIŞMASI</a:t>
            </a:r>
            <a:r>
              <a:rPr lang="tr-TR" altLang="tr-TR" sz="2000">
                <a:solidFill>
                  <a:srgbClr val="A50021"/>
                </a:solidFill>
              </a:rPr>
              <a:t> </a:t>
            </a:r>
            <a:endParaRPr lang="en-GB" altLang="tr-TR" sz="2000">
              <a:solidFill>
                <a:srgbClr val="A50021"/>
              </a:solidFill>
            </a:endParaRPr>
          </a:p>
        </p:txBody>
      </p:sp>
      <p:grpSp>
        <p:nvGrpSpPr>
          <p:cNvPr id="24594" name="Group 18"/>
          <p:cNvGrpSpPr>
            <a:grpSpLocks/>
          </p:cNvGrpSpPr>
          <p:nvPr/>
        </p:nvGrpSpPr>
        <p:grpSpPr bwMode="auto">
          <a:xfrm>
            <a:off x="4152900" y="5567363"/>
            <a:ext cx="6337300" cy="393700"/>
            <a:chOff x="1656" y="3552"/>
            <a:chExt cx="3992" cy="248"/>
          </a:xfrm>
        </p:grpSpPr>
        <p:sp>
          <p:nvSpPr>
            <p:cNvPr id="24700" name="AutoShape 19"/>
            <p:cNvSpPr>
              <a:spLocks noChangeArrowheads="1"/>
            </p:cNvSpPr>
            <p:nvPr/>
          </p:nvSpPr>
          <p:spPr bwMode="auto">
            <a:xfrm>
              <a:off x="1656" y="3552"/>
              <a:ext cx="3958" cy="248"/>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701" name="Group 20"/>
            <p:cNvGrpSpPr>
              <a:grpSpLocks/>
            </p:cNvGrpSpPr>
            <p:nvPr/>
          </p:nvGrpSpPr>
          <p:grpSpPr bwMode="auto">
            <a:xfrm>
              <a:off x="1656" y="3552"/>
              <a:ext cx="3992" cy="247"/>
              <a:chOff x="1656" y="3552"/>
              <a:chExt cx="3992" cy="247"/>
            </a:xfrm>
          </p:grpSpPr>
          <p:sp>
            <p:nvSpPr>
              <p:cNvPr id="24702" name="AutoShape 21"/>
              <p:cNvSpPr>
                <a:spLocks noChangeArrowheads="1"/>
              </p:cNvSpPr>
              <p:nvPr/>
            </p:nvSpPr>
            <p:spPr bwMode="auto">
              <a:xfrm>
                <a:off x="1656" y="3552"/>
                <a:ext cx="3957" cy="247"/>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703" name="Group 22"/>
              <p:cNvGrpSpPr>
                <a:grpSpLocks/>
              </p:cNvGrpSpPr>
              <p:nvPr/>
            </p:nvGrpSpPr>
            <p:grpSpPr bwMode="auto">
              <a:xfrm>
                <a:off x="1656" y="3552"/>
                <a:ext cx="3992" cy="247"/>
                <a:chOff x="1656" y="3552"/>
                <a:chExt cx="3992" cy="247"/>
              </a:xfrm>
            </p:grpSpPr>
            <p:sp>
              <p:nvSpPr>
                <p:cNvPr id="24704" name="AutoShape 23"/>
                <p:cNvSpPr>
                  <a:spLocks noChangeArrowheads="1"/>
                </p:cNvSpPr>
                <p:nvPr/>
              </p:nvSpPr>
              <p:spPr bwMode="auto">
                <a:xfrm>
                  <a:off x="1656" y="3552"/>
                  <a:ext cx="3957" cy="247"/>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sp>
              <p:nvSpPr>
                <p:cNvPr id="24705" name="AutoShape 24"/>
                <p:cNvSpPr>
                  <a:spLocks noChangeArrowheads="1"/>
                </p:cNvSpPr>
                <p:nvPr/>
              </p:nvSpPr>
              <p:spPr bwMode="auto">
                <a:xfrm>
                  <a:off x="1656" y="3552"/>
                  <a:ext cx="3992" cy="240"/>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1025525" algn="l"/>
                      <a:tab pos="1819275" algn="l"/>
                      <a:tab pos="2506663" algn="l"/>
                      <a:tab pos="3314700" algn="l"/>
                      <a:tab pos="4800600" algn="l"/>
                      <a:tab pos="5589588" algn="l"/>
                      <a:tab pos="6016625" algn="l"/>
                      <a:tab pos="6877050" algn="l"/>
                      <a:tab pos="7737475" algn="l"/>
                      <a:tab pos="8597900" algn="l"/>
                      <a:tab pos="9458325" algn="l"/>
                      <a:tab pos="10321925" algn="l"/>
                      <a:tab pos="10328275" algn="l"/>
                      <a:tab pos="10779125" algn="l"/>
                      <a:tab pos="10780713" algn="l"/>
                    </a:tabLst>
                    <a:defRPr>
                      <a:solidFill>
                        <a:schemeClr val="tx1"/>
                      </a:solidFill>
                      <a:latin typeface="Arial" panose="020B0604020202020204" pitchFamily="34" charset="0"/>
                    </a:defRPr>
                  </a:lvl1pPr>
                  <a:lvl2pPr marL="742950" indent="-285750" eaLnBrk="0" hangingPunct="0">
                    <a:tabLst>
                      <a:tab pos="0" algn="l"/>
                      <a:tab pos="1025525" algn="l"/>
                      <a:tab pos="1819275" algn="l"/>
                      <a:tab pos="2506663" algn="l"/>
                      <a:tab pos="3314700" algn="l"/>
                      <a:tab pos="4800600" algn="l"/>
                      <a:tab pos="5589588" algn="l"/>
                      <a:tab pos="6016625" algn="l"/>
                      <a:tab pos="6877050" algn="l"/>
                      <a:tab pos="7737475" algn="l"/>
                      <a:tab pos="8597900" algn="l"/>
                      <a:tab pos="9458325" algn="l"/>
                      <a:tab pos="10321925" algn="l"/>
                      <a:tab pos="10328275" algn="l"/>
                      <a:tab pos="10779125" algn="l"/>
                      <a:tab pos="10780713" algn="l"/>
                    </a:tabLst>
                    <a:defRPr>
                      <a:solidFill>
                        <a:schemeClr val="tx1"/>
                      </a:solidFill>
                      <a:latin typeface="Arial" panose="020B0604020202020204" pitchFamily="34" charset="0"/>
                    </a:defRPr>
                  </a:lvl2pPr>
                  <a:lvl3pPr marL="1143000" indent="-228600" eaLnBrk="0" hangingPunct="0">
                    <a:tabLst>
                      <a:tab pos="0" algn="l"/>
                      <a:tab pos="1025525" algn="l"/>
                      <a:tab pos="1819275" algn="l"/>
                      <a:tab pos="2506663" algn="l"/>
                      <a:tab pos="3314700" algn="l"/>
                      <a:tab pos="4800600" algn="l"/>
                      <a:tab pos="5589588" algn="l"/>
                      <a:tab pos="6016625" algn="l"/>
                      <a:tab pos="6877050" algn="l"/>
                      <a:tab pos="7737475" algn="l"/>
                      <a:tab pos="8597900" algn="l"/>
                      <a:tab pos="9458325" algn="l"/>
                      <a:tab pos="10321925" algn="l"/>
                      <a:tab pos="10328275" algn="l"/>
                      <a:tab pos="10779125" algn="l"/>
                      <a:tab pos="10780713" algn="l"/>
                    </a:tabLst>
                    <a:defRPr>
                      <a:solidFill>
                        <a:schemeClr val="tx1"/>
                      </a:solidFill>
                      <a:latin typeface="Arial" panose="020B0604020202020204" pitchFamily="34" charset="0"/>
                    </a:defRPr>
                  </a:lvl3pPr>
                  <a:lvl4pPr marL="1600200" indent="-228600" eaLnBrk="0" hangingPunct="0">
                    <a:tabLst>
                      <a:tab pos="0" algn="l"/>
                      <a:tab pos="1025525" algn="l"/>
                      <a:tab pos="1819275" algn="l"/>
                      <a:tab pos="2506663" algn="l"/>
                      <a:tab pos="3314700" algn="l"/>
                      <a:tab pos="4800600" algn="l"/>
                      <a:tab pos="5589588" algn="l"/>
                      <a:tab pos="6016625" algn="l"/>
                      <a:tab pos="6877050" algn="l"/>
                      <a:tab pos="7737475" algn="l"/>
                      <a:tab pos="8597900" algn="l"/>
                      <a:tab pos="9458325" algn="l"/>
                      <a:tab pos="10321925" algn="l"/>
                      <a:tab pos="10328275" algn="l"/>
                      <a:tab pos="10779125" algn="l"/>
                      <a:tab pos="10780713" algn="l"/>
                    </a:tabLst>
                    <a:defRPr>
                      <a:solidFill>
                        <a:schemeClr val="tx1"/>
                      </a:solidFill>
                      <a:latin typeface="Arial" panose="020B0604020202020204" pitchFamily="34" charset="0"/>
                    </a:defRPr>
                  </a:lvl4pPr>
                  <a:lvl5pPr marL="2057400" indent="-228600" eaLnBrk="0" hangingPunct="0">
                    <a:tabLst>
                      <a:tab pos="0" algn="l"/>
                      <a:tab pos="1025525" algn="l"/>
                      <a:tab pos="1819275" algn="l"/>
                      <a:tab pos="2506663" algn="l"/>
                      <a:tab pos="3314700" algn="l"/>
                      <a:tab pos="4800600" algn="l"/>
                      <a:tab pos="5589588" algn="l"/>
                      <a:tab pos="6016625" algn="l"/>
                      <a:tab pos="6877050" algn="l"/>
                      <a:tab pos="7737475" algn="l"/>
                      <a:tab pos="8597900" algn="l"/>
                      <a:tab pos="9458325" algn="l"/>
                      <a:tab pos="10321925" algn="l"/>
                      <a:tab pos="10328275" algn="l"/>
                      <a:tab pos="10779125" algn="l"/>
                      <a:tab pos="107807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1025525" algn="l"/>
                      <a:tab pos="1819275" algn="l"/>
                      <a:tab pos="2506663" algn="l"/>
                      <a:tab pos="3314700" algn="l"/>
                      <a:tab pos="4800600" algn="l"/>
                      <a:tab pos="5589588" algn="l"/>
                      <a:tab pos="6016625" algn="l"/>
                      <a:tab pos="6877050" algn="l"/>
                      <a:tab pos="7737475" algn="l"/>
                      <a:tab pos="8597900" algn="l"/>
                      <a:tab pos="9458325" algn="l"/>
                      <a:tab pos="10321925" algn="l"/>
                      <a:tab pos="10328275" algn="l"/>
                      <a:tab pos="10779125" algn="l"/>
                      <a:tab pos="107807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1025525" algn="l"/>
                      <a:tab pos="1819275" algn="l"/>
                      <a:tab pos="2506663" algn="l"/>
                      <a:tab pos="3314700" algn="l"/>
                      <a:tab pos="4800600" algn="l"/>
                      <a:tab pos="5589588" algn="l"/>
                      <a:tab pos="6016625" algn="l"/>
                      <a:tab pos="6877050" algn="l"/>
                      <a:tab pos="7737475" algn="l"/>
                      <a:tab pos="8597900" algn="l"/>
                      <a:tab pos="9458325" algn="l"/>
                      <a:tab pos="10321925" algn="l"/>
                      <a:tab pos="10328275" algn="l"/>
                      <a:tab pos="10779125" algn="l"/>
                      <a:tab pos="107807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1025525" algn="l"/>
                      <a:tab pos="1819275" algn="l"/>
                      <a:tab pos="2506663" algn="l"/>
                      <a:tab pos="3314700" algn="l"/>
                      <a:tab pos="4800600" algn="l"/>
                      <a:tab pos="5589588" algn="l"/>
                      <a:tab pos="6016625" algn="l"/>
                      <a:tab pos="6877050" algn="l"/>
                      <a:tab pos="7737475" algn="l"/>
                      <a:tab pos="8597900" algn="l"/>
                      <a:tab pos="9458325" algn="l"/>
                      <a:tab pos="10321925" algn="l"/>
                      <a:tab pos="10328275" algn="l"/>
                      <a:tab pos="10779125" algn="l"/>
                      <a:tab pos="107807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1025525" algn="l"/>
                      <a:tab pos="1819275" algn="l"/>
                      <a:tab pos="2506663" algn="l"/>
                      <a:tab pos="3314700" algn="l"/>
                      <a:tab pos="4800600" algn="l"/>
                      <a:tab pos="5589588" algn="l"/>
                      <a:tab pos="6016625" algn="l"/>
                      <a:tab pos="6877050" algn="l"/>
                      <a:tab pos="7737475" algn="l"/>
                      <a:tab pos="8597900" algn="l"/>
                      <a:tab pos="9458325" algn="l"/>
                      <a:tab pos="10321925" algn="l"/>
                      <a:tab pos="10328275" algn="l"/>
                      <a:tab pos="10779125" algn="l"/>
                      <a:tab pos="1078071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2B5481"/>
                    </a:buClr>
                    <a:buSzPct val="100000"/>
                  </a:pPr>
                  <a:r>
                    <a:rPr lang="en-GB" altLang="tr-TR" sz="2000" b="1">
                      <a:solidFill>
                        <a:srgbClr val="000000"/>
                      </a:solidFill>
                    </a:rPr>
                    <a:t>3         6	        9	       12       15       18       21      24       </a:t>
                  </a:r>
                </a:p>
              </p:txBody>
            </p:sp>
          </p:grpSp>
        </p:grpSp>
      </p:grpSp>
      <p:sp>
        <p:nvSpPr>
          <p:cNvPr id="24595" name="Line 25"/>
          <p:cNvSpPr>
            <a:spLocks noChangeShapeType="1"/>
          </p:cNvSpPr>
          <p:nvPr/>
        </p:nvSpPr>
        <p:spPr bwMode="auto">
          <a:xfrm>
            <a:off x="3124200" y="1681163"/>
            <a:ext cx="152400" cy="0"/>
          </a:xfrm>
          <a:prstGeom prst="line">
            <a:avLst/>
          </a:prstGeom>
          <a:noFill/>
          <a:ln w="9398">
            <a:solidFill>
              <a:schemeClr val="bg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96" name="Line 26"/>
          <p:cNvSpPr>
            <a:spLocks noChangeShapeType="1"/>
          </p:cNvSpPr>
          <p:nvPr/>
        </p:nvSpPr>
        <p:spPr bwMode="auto">
          <a:xfrm>
            <a:off x="3124200" y="2366963"/>
            <a:ext cx="152400" cy="0"/>
          </a:xfrm>
          <a:prstGeom prst="line">
            <a:avLst/>
          </a:prstGeom>
          <a:noFill/>
          <a:ln w="9398">
            <a:solidFill>
              <a:schemeClr val="bg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97" name="Line 27"/>
          <p:cNvSpPr>
            <a:spLocks noChangeShapeType="1"/>
          </p:cNvSpPr>
          <p:nvPr/>
        </p:nvSpPr>
        <p:spPr bwMode="auto">
          <a:xfrm>
            <a:off x="3124200" y="3052764"/>
            <a:ext cx="152400" cy="1587"/>
          </a:xfrm>
          <a:prstGeom prst="line">
            <a:avLst/>
          </a:prstGeom>
          <a:noFill/>
          <a:ln w="9398">
            <a:solidFill>
              <a:schemeClr val="bg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98" name="Line 28"/>
          <p:cNvSpPr>
            <a:spLocks noChangeShapeType="1"/>
          </p:cNvSpPr>
          <p:nvPr/>
        </p:nvSpPr>
        <p:spPr bwMode="auto">
          <a:xfrm>
            <a:off x="3124200" y="3814763"/>
            <a:ext cx="152400" cy="0"/>
          </a:xfrm>
          <a:prstGeom prst="line">
            <a:avLst/>
          </a:prstGeom>
          <a:noFill/>
          <a:ln w="9398">
            <a:solidFill>
              <a:schemeClr val="bg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599" name="Line 29"/>
          <p:cNvSpPr>
            <a:spLocks noChangeShapeType="1"/>
          </p:cNvSpPr>
          <p:nvPr/>
        </p:nvSpPr>
        <p:spPr bwMode="auto">
          <a:xfrm>
            <a:off x="3124200" y="4500564"/>
            <a:ext cx="152400" cy="1587"/>
          </a:xfrm>
          <a:prstGeom prst="line">
            <a:avLst/>
          </a:prstGeom>
          <a:noFill/>
          <a:ln w="9398">
            <a:solidFill>
              <a:schemeClr val="bg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600" name="Line 30"/>
          <p:cNvSpPr>
            <a:spLocks noChangeShapeType="1"/>
          </p:cNvSpPr>
          <p:nvPr/>
        </p:nvSpPr>
        <p:spPr bwMode="auto">
          <a:xfrm>
            <a:off x="3124200" y="5262564"/>
            <a:ext cx="152400" cy="1587"/>
          </a:xfrm>
          <a:prstGeom prst="line">
            <a:avLst/>
          </a:prstGeom>
          <a:noFill/>
          <a:ln w="9398">
            <a:solidFill>
              <a:schemeClr val="bg2"/>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601" name="Text Box 31"/>
          <p:cNvSpPr txBox="1">
            <a:spLocks noChangeArrowheads="1"/>
          </p:cNvSpPr>
          <p:nvPr/>
        </p:nvSpPr>
        <p:spPr bwMode="auto">
          <a:xfrm>
            <a:off x="2482850" y="1452564"/>
            <a:ext cx="717550" cy="996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2B5481"/>
              </a:buClr>
              <a:buSzPct val="100000"/>
            </a:pPr>
            <a:r>
              <a:rPr lang="en-GB" altLang="tr-TR" sz="2000" b="1">
                <a:solidFill>
                  <a:srgbClr val="000000"/>
                </a:solidFill>
              </a:rPr>
              <a:t>0.25</a:t>
            </a:r>
          </a:p>
          <a:p>
            <a:pPr eaLnBrk="1" fontAlgn="base" hangingPunct="1">
              <a:spcBef>
                <a:spcPct val="0"/>
              </a:spcBef>
              <a:spcAft>
                <a:spcPct val="0"/>
              </a:spcAft>
              <a:buClr>
                <a:srgbClr val="2B5481"/>
              </a:buClr>
              <a:buSzPct val="100000"/>
            </a:pPr>
            <a:endParaRPr lang="en-GB" altLang="tr-TR" sz="2000" b="1">
              <a:solidFill>
                <a:srgbClr val="2B5481"/>
              </a:solidFill>
            </a:endParaRPr>
          </a:p>
          <a:p>
            <a:pPr eaLnBrk="1" fontAlgn="base" hangingPunct="1">
              <a:spcBef>
                <a:spcPct val="0"/>
              </a:spcBef>
              <a:spcAft>
                <a:spcPct val="0"/>
              </a:spcAft>
              <a:buClr>
                <a:srgbClr val="2B5481"/>
              </a:buClr>
              <a:buSzPct val="100000"/>
            </a:pPr>
            <a:endParaRPr lang="en-GB" altLang="tr-TR" sz="2000" b="1">
              <a:solidFill>
                <a:srgbClr val="2B5481"/>
              </a:solidFill>
            </a:endParaRPr>
          </a:p>
        </p:txBody>
      </p:sp>
      <p:grpSp>
        <p:nvGrpSpPr>
          <p:cNvPr id="24602" name="Group 32"/>
          <p:cNvGrpSpPr>
            <a:grpSpLocks/>
          </p:cNvGrpSpPr>
          <p:nvPr/>
        </p:nvGrpSpPr>
        <p:grpSpPr bwMode="auto">
          <a:xfrm>
            <a:off x="2484439" y="2184400"/>
            <a:ext cx="681037" cy="393700"/>
            <a:chOff x="605" y="1421"/>
            <a:chExt cx="429" cy="248"/>
          </a:xfrm>
        </p:grpSpPr>
        <p:sp>
          <p:nvSpPr>
            <p:cNvPr id="24694" name="AutoShape 33"/>
            <p:cNvSpPr>
              <a:spLocks noChangeArrowheads="1"/>
            </p:cNvSpPr>
            <p:nvPr/>
          </p:nvSpPr>
          <p:spPr bwMode="auto">
            <a:xfrm>
              <a:off x="605" y="1421"/>
              <a:ext cx="425" cy="248"/>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95" name="Group 34"/>
            <p:cNvGrpSpPr>
              <a:grpSpLocks/>
            </p:cNvGrpSpPr>
            <p:nvPr/>
          </p:nvGrpSpPr>
          <p:grpSpPr bwMode="auto">
            <a:xfrm>
              <a:off x="605" y="1421"/>
              <a:ext cx="429" cy="247"/>
              <a:chOff x="605" y="1421"/>
              <a:chExt cx="429" cy="247"/>
            </a:xfrm>
          </p:grpSpPr>
          <p:sp>
            <p:nvSpPr>
              <p:cNvPr id="24696" name="AutoShape 35"/>
              <p:cNvSpPr>
                <a:spLocks noChangeArrowheads="1"/>
              </p:cNvSpPr>
              <p:nvPr/>
            </p:nvSpPr>
            <p:spPr bwMode="auto">
              <a:xfrm>
                <a:off x="605" y="1421"/>
                <a:ext cx="424" cy="247"/>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97" name="Group 36"/>
              <p:cNvGrpSpPr>
                <a:grpSpLocks/>
              </p:cNvGrpSpPr>
              <p:nvPr/>
            </p:nvGrpSpPr>
            <p:grpSpPr bwMode="auto">
              <a:xfrm>
                <a:off x="605" y="1421"/>
                <a:ext cx="429" cy="247"/>
                <a:chOff x="605" y="1421"/>
                <a:chExt cx="429" cy="247"/>
              </a:xfrm>
            </p:grpSpPr>
            <p:sp>
              <p:nvSpPr>
                <p:cNvPr id="24698" name="AutoShape 37"/>
                <p:cNvSpPr>
                  <a:spLocks noChangeArrowheads="1"/>
                </p:cNvSpPr>
                <p:nvPr/>
              </p:nvSpPr>
              <p:spPr bwMode="auto">
                <a:xfrm>
                  <a:off x="605" y="1421"/>
                  <a:ext cx="424" cy="247"/>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sp>
              <p:nvSpPr>
                <p:cNvPr id="24699" name="AutoShape 38"/>
                <p:cNvSpPr>
                  <a:spLocks noChangeArrowheads="1"/>
                </p:cNvSpPr>
                <p:nvPr/>
              </p:nvSpPr>
              <p:spPr bwMode="auto">
                <a:xfrm>
                  <a:off x="605" y="1421"/>
                  <a:ext cx="429" cy="240"/>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2B5481"/>
                    </a:buClr>
                    <a:buSzPct val="100000"/>
                  </a:pPr>
                  <a:r>
                    <a:rPr lang="en-GB" altLang="tr-TR" sz="2000" b="1">
                      <a:solidFill>
                        <a:srgbClr val="000000"/>
                      </a:solidFill>
                    </a:rPr>
                    <a:t>0.20</a:t>
                  </a:r>
                </a:p>
              </p:txBody>
            </p:sp>
          </p:grpSp>
        </p:grpSp>
      </p:grpSp>
      <p:grpSp>
        <p:nvGrpSpPr>
          <p:cNvPr id="24603" name="Group 39"/>
          <p:cNvGrpSpPr>
            <a:grpSpLocks/>
          </p:cNvGrpSpPr>
          <p:nvPr/>
        </p:nvGrpSpPr>
        <p:grpSpPr bwMode="auto">
          <a:xfrm>
            <a:off x="2484439" y="2884488"/>
            <a:ext cx="681037" cy="393700"/>
            <a:chOff x="605" y="1862"/>
            <a:chExt cx="429" cy="248"/>
          </a:xfrm>
        </p:grpSpPr>
        <p:sp>
          <p:nvSpPr>
            <p:cNvPr id="24688" name="AutoShape 40"/>
            <p:cNvSpPr>
              <a:spLocks noChangeArrowheads="1"/>
            </p:cNvSpPr>
            <p:nvPr/>
          </p:nvSpPr>
          <p:spPr bwMode="auto">
            <a:xfrm>
              <a:off x="605" y="1862"/>
              <a:ext cx="425" cy="248"/>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89" name="Group 41"/>
            <p:cNvGrpSpPr>
              <a:grpSpLocks/>
            </p:cNvGrpSpPr>
            <p:nvPr/>
          </p:nvGrpSpPr>
          <p:grpSpPr bwMode="auto">
            <a:xfrm>
              <a:off x="605" y="1862"/>
              <a:ext cx="429" cy="247"/>
              <a:chOff x="605" y="1862"/>
              <a:chExt cx="429" cy="247"/>
            </a:xfrm>
          </p:grpSpPr>
          <p:sp>
            <p:nvSpPr>
              <p:cNvPr id="24690" name="AutoShape 42"/>
              <p:cNvSpPr>
                <a:spLocks noChangeArrowheads="1"/>
              </p:cNvSpPr>
              <p:nvPr/>
            </p:nvSpPr>
            <p:spPr bwMode="auto">
              <a:xfrm>
                <a:off x="605" y="1862"/>
                <a:ext cx="424" cy="247"/>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91" name="Group 43"/>
              <p:cNvGrpSpPr>
                <a:grpSpLocks/>
              </p:cNvGrpSpPr>
              <p:nvPr/>
            </p:nvGrpSpPr>
            <p:grpSpPr bwMode="auto">
              <a:xfrm>
                <a:off x="605" y="1862"/>
                <a:ext cx="429" cy="247"/>
                <a:chOff x="605" y="1862"/>
                <a:chExt cx="429" cy="247"/>
              </a:xfrm>
            </p:grpSpPr>
            <p:sp>
              <p:nvSpPr>
                <p:cNvPr id="24692" name="AutoShape 44"/>
                <p:cNvSpPr>
                  <a:spLocks noChangeArrowheads="1"/>
                </p:cNvSpPr>
                <p:nvPr/>
              </p:nvSpPr>
              <p:spPr bwMode="auto">
                <a:xfrm>
                  <a:off x="605" y="1862"/>
                  <a:ext cx="424" cy="247"/>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sp>
              <p:nvSpPr>
                <p:cNvPr id="24693" name="AutoShape 45"/>
                <p:cNvSpPr>
                  <a:spLocks noChangeArrowheads="1"/>
                </p:cNvSpPr>
                <p:nvPr/>
              </p:nvSpPr>
              <p:spPr bwMode="auto">
                <a:xfrm>
                  <a:off x="605" y="1862"/>
                  <a:ext cx="429" cy="240"/>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2B5481"/>
                    </a:buClr>
                    <a:buSzPct val="100000"/>
                  </a:pPr>
                  <a:r>
                    <a:rPr lang="en-GB" altLang="tr-TR" sz="2000" b="1">
                      <a:solidFill>
                        <a:srgbClr val="000000"/>
                      </a:solidFill>
                    </a:rPr>
                    <a:t>0.15</a:t>
                  </a:r>
                </a:p>
              </p:txBody>
            </p:sp>
          </p:grpSp>
        </p:grpSp>
      </p:grpSp>
      <p:grpSp>
        <p:nvGrpSpPr>
          <p:cNvPr id="24604" name="Group 46"/>
          <p:cNvGrpSpPr>
            <a:grpSpLocks/>
          </p:cNvGrpSpPr>
          <p:nvPr/>
        </p:nvGrpSpPr>
        <p:grpSpPr bwMode="auto">
          <a:xfrm>
            <a:off x="2476500" y="3646488"/>
            <a:ext cx="681038" cy="393700"/>
            <a:chOff x="600" y="2342"/>
            <a:chExt cx="429" cy="248"/>
          </a:xfrm>
        </p:grpSpPr>
        <p:sp>
          <p:nvSpPr>
            <p:cNvPr id="24682" name="AutoShape 47"/>
            <p:cNvSpPr>
              <a:spLocks noChangeArrowheads="1"/>
            </p:cNvSpPr>
            <p:nvPr/>
          </p:nvSpPr>
          <p:spPr bwMode="auto">
            <a:xfrm>
              <a:off x="600" y="2342"/>
              <a:ext cx="425" cy="248"/>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83" name="Group 48"/>
            <p:cNvGrpSpPr>
              <a:grpSpLocks/>
            </p:cNvGrpSpPr>
            <p:nvPr/>
          </p:nvGrpSpPr>
          <p:grpSpPr bwMode="auto">
            <a:xfrm>
              <a:off x="600" y="2342"/>
              <a:ext cx="429" cy="247"/>
              <a:chOff x="600" y="2342"/>
              <a:chExt cx="429" cy="247"/>
            </a:xfrm>
          </p:grpSpPr>
          <p:sp>
            <p:nvSpPr>
              <p:cNvPr id="24684" name="AutoShape 49"/>
              <p:cNvSpPr>
                <a:spLocks noChangeArrowheads="1"/>
              </p:cNvSpPr>
              <p:nvPr/>
            </p:nvSpPr>
            <p:spPr bwMode="auto">
              <a:xfrm>
                <a:off x="600" y="2342"/>
                <a:ext cx="424" cy="247"/>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85" name="Group 50"/>
              <p:cNvGrpSpPr>
                <a:grpSpLocks/>
              </p:cNvGrpSpPr>
              <p:nvPr/>
            </p:nvGrpSpPr>
            <p:grpSpPr bwMode="auto">
              <a:xfrm>
                <a:off x="600" y="2342"/>
                <a:ext cx="429" cy="247"/>
                <a:chOff x="600" y="2342"/>
                <a:chExt cx="429" cy="247"/>
              </a:xfrm>
            </p:grpSpPr>
            <p:sp>
              <p:nvSpPr>
                <p:cNvPr id="24686" name="AutoShape 51"/>
                <p:cNvSpPr>
                  <a:spLocks noChangeArrowheads="1"/>
                </p:cNvSpPr>
                <p:nvPr/>
              </p:nvSpPr>
              <p:spPr bwMode="auto">
                <a:xfrm>
                  <a:off x="600" y="2342"/>
                  <a:ext cx="424" cy="247"/>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sp>
              <p:nvSpPr>
                <p:cNvPr id="24687" name="AutoShape 52"/>
                <p:cNvSpPr>
                  <a:spLocks noChangeArrowheads="1"/>
                </p:cNvSpPr>
                <p:nvPr/>
              </p:nvSpPr>
              <p:spPr bwMode="auto">
                <a:xfrm>
                  <a:off x="600" y="2342"/>
                  <a:ext cx="429" cy="240"/>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2B5481"/>
                    </a:buClr>
                    <a:buSzPct val="100000"/>
                  </a:pPr>
                  <a:r>
                    <a:rPr lang="en-GB" altLang="tr-TR" sz="2000" b="1">
                      <a:solidFill>
                        <a:srgbClr val="000000"/>
                      </a:solidFill>
                    </a:rPr>
                    <a:t>0.10</a:t>
                  </a:r>
                </a:p>
              </p:txBody>
            </p:sp>
          </p:grpSp>
        </p:grpSp>
      </p:grpSp>
      <p:grpSp>
        <p:nvGrpSpPr>
          <p:cNvPr id="24605" name="Group 53"/>
          <p:cNvGrpSpPr>
            <a:grpSpLocks/>
          </p:cNvGrpSpPr>
          <p:nvPr/>
        </p:nvGrpSpPr>
        <p:grpSpPr bwMode="auto">
          <a:xfrm>
            <a:off x="2484439" y="4332288"/>
            <a:ext cx="681037" cy="393700"/>
            <a:chOff x="605" y="2774"/>
            <a:chExt cx="429" cy="248"/>
          </a:xfrm>
        </p:grpSpPr>
        <p:sp>
          <p:nvSpPr>
            <p:cNvPr id="24676" name="AutoShape 54"/>
            <p:cNvSpPr>
              <a:spLocks noChangeArrowheads="1"/>
            </p:cNvSpPr>
            <p:nvPr/>
          </p:nvSpPr>
          <p:spPr bwMode="auto">
            <a:xfrm>
              <a:off x="605" y="2774"/>
              <a:ext cx="425" cy="248"/>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77" name="Group 55"/>
            <p:cNvGrpSpPr>
              <a:grpSpLocks/>
            </p:cNvGrpSpPr>
            <p:nvPr/>
          </p:nvGrpSpPr>
          <p:grpSpPr bwMode="auto">
            <a:xfrm>
              <a:off x="605" y="2774"/>
              <a:ext cx="429" cy="247"/>
              <a:chOff x="605" y="2774"/>
              <a:chExt cx="429" cy="247"/>
            </a:xfrm>
          </p:grpSpPr>
          <p:sp>
            <p:nvSpPr>
              <p:cNvPr id="24678" name="AutoShape 56"/>
              <p:cNvSpPr>
                <a:spLocks noChangeArrowheads="1"/>
              </p:cNvSpPr>
              <p:nvPr/>
            </p:nvSpPr>
            <p:spPr bwMode="auto">
              <a:xfrm>
                <a:off x="605" y="2774"/>
                <a:ext cx="424" cy="247"/>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79" name="Group 57"/>
              <p:cNvGrpSpPr>
                <a:grpSpLocks/>
              </p:cNvGrpSpPr>
              <p:nvPr/>
            </p:nvGrpSpPr>
            <p:grpSpPr bwMode="auto">
              <a:xfrm>
                <a:off x="605" y="2774"/>
                <a:ext cx="429" cy="247"/>
                <a:chOff x="605" y="2774"/>
                <a:chExt cx="429" cy="247"/>
              </a:xfrm>
            </p:grpSpPr>
            <p:sp>
              <p:nvSpPr>
                <p:cNvPr id="24680" name="AutoShape 58"/>
                <p:cNvSpPr>
                  <a:spLocks noChangeArrowheads="1"/>
                </p:cNvSpPr>
                <p:nvPr/>
              </p:nvSpPr>
              <p:spPr bwMode="auto">
                <a:xfrm>
                  <a:off x="605" y="2774"/>
                  <a:ext cx="424" cy="247"/>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sp>
              <p:nvSpPr>
                <p:cNvPr id="24681" name="AutoShape 59"/>
                <p:cNvSpPr>
                  <a:spLocks noChangeArrowheads="1"/>
                </p:cNvSpPr>
                <p:nvPr/>
              </p:nvSpPr>
              <p:spPr bwMode="auto">
                <a:xfrm>
                  <a:off x="605" y="2774"/>
                  <a:ext cx="429" cy="240"/>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2B5481"/>
                    </a:buClr>
                    <a:buSzPct val="100000"/>
                  </a:pPr>
                  <a:r>
                    <a:rPr lang="en-GB" altLang="tr-TR" sz="2000" b="1">
                      <a:solidFill>
                        <a:srgbClr val="000000"/>
                      </a:solidFill>
                    </a:rPr>
                    <a:t>0.05</a:t>
                  </a:r>
                </a:p>
              </p:txBody>
            </p:sp>
          </p:grpSp>
        </p:grpSp>
      </p:grpSp>
      <p:grpSp>
        <p:nvGrpSpPr>
          <p:cNvPr id="24606" name="Group 60"/>
          <p:cNvGrpSpPr>
            <a:grpSpLocks/>
          </p:cNvGrpSpPr>
          <p:nvPr/>
        </p:nvGrpSpPr>
        <p:grpSpPr bwMode="auto">
          <a:xfrm>
            <a:off x="2590802" y="5033963"/>
            <a:ext cx="538163" cy="393700"/>
            <a:chOff x="694" y="3216"/>
            <a:chExt cx="339" cy="248"/>
          </a:xfrm>
        </p:grpSpPr>
        <p:sp>
          <p:nvSpPr>
            <p:cNvPr id="24670" name="AutoShape 61"/>
            <p:cNvSpPr>
              <a:spLocks noChangeArrowheads="1"/>
            </p:cNvSpPr>
            <p:nvPr/>
          </p:nvSpPr>
          <p:spPr bwMode="auto">
            <a:xfrm>
              <a:off x="694" y="3216"/>
              <a:ext cx="336" cy="248"/>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71" name="Group 62"/>
            <p:cNvGrpSpPr>
              <a:grpSpLocks/>
            </p:cNvGrpSpPr>
            <p:nvPr/>
          </p:nvGrpSpPr>
          <p:grpSpPr bwMode="auto">
            <a:xfrm>
              <a:off x="694" y="3216"/>
              <a:ext cx="339" cy="247"/>
              <a:chOff x="694" y="3216"/>
              <a:chExt cx="339" cy="247"/>
            </a:xfrm>
          </p:grpSpPr>
          <p:sp>
            <p:nvSpPr>
              <p:cNvPr id="24672" name="AutoShape 63"/>
              <p:cNvSpPr>
                <a:spLocks noChangeArrowheads="1"/>
              </p:cNvSpPr>
              <p:nvPr/>
            </p:nvSpPr>
            <p:spPr bwMode="auto">
              <a:xfrm>
                <a:off x="694" y="3216"/>
                <a:ext cx="335" cy="247"/>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73" name="Group 64"/>
              <p:cNvGrpSpPr>
                <a:grpSpLocks/>
              </p:cNvGrpSpPr>
              <p:nvPr/>
            </p:nvGrpSpPr>
            <p:grpSpPr bwMode="auto">
              <a:xfrm>
                <a:off x="694" y="3216"/>
                <a:ext cx="339" cy="247"/>
                <a:chOff x="694" y="3216"/>
                <a:chExt cx="339" cy="247"/>
              </a:xfrm>
            </p:grpSpPr>
            <p:sp>
              <p:nvSpPr>
                <p:cNvPr id="24674" name="AutoShape 65"/>
                <p:cNvSpPr>
                  <a:spLocks noChangeArrowheads="1"/>
                </p:cNvSpPr>
                <p:nvPr/>
              </p:nvSpPr>
              <p:spPr bwMode="auto">
                <a:xfrm>
                  <a:off x="694" y="3216"/>
                  <a:ext cx="335" cy="247"/>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sp>
              <p:nvSpPr>
                <p:cNvPr id="24675" name="AutoShape 66"/>
                <p:cNvSpPr>
                  <a:spLocks noChangeArrowheads="1"/>
                </p:cNvSpPr>
                <p:nvPr/>
              </p:nvSpPr>
              <p:spPr bwMode="auto">
                <a:xfrm>
                  <a:off x="694" y="3216"/>
                  <a:ext cx="339" cy="240"/>
                </a:xfrm>
                <a:prstGeom prst="roundRect">
                  <a:avLst>
                    <a:gd name="adj" fmla="val 4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2B5481"/>
                    </a:buClr>
                    <a:buSzPct val="100000"/>
                  </a:pPr>
                  <a:r>
                    <a:rPr lang="en-GB" altLang="tr-TR" sz="2000" b="1">
                      <a:solidFill>
                        <a:srgbClr val="000000"/>
                      </a:solidFill>
                    </a:rPr>
                    <a:t>0.0</a:t>
                  </a:r>
                </a:p>
              </p:txBody>
            </p:sp>
          </p:grpSp>
        </p:grpSp>
      </p:grpSp>
      <p:grpSp>
        <p:nvGrpSpPr>
          <p:cNvPr id="24607" name="Group 67"/>
          <p:cNvGrpSpPr>
            <a:grpSpLocks/>
          </p:cNvGrpSpPr>
          <p:nvPr/>
        </p:nvGrpSpPr>
        <p:grpSpPr bwMode="auto">
          <a:xfrm>
            <a:off x="5880100" y="5854701"/>
            <a:ext cx="1263650" cy="454025"/>
            <a:chOff x="2592" y="3792"/>
            <a:chExt cx="796" cy="286"/>
          </a:xfrm>
        </p:grpSpPr>
        <p:sp>
          <p:nvSpPr>
            <p:cNvPr id="24664" name="AutoShape 68"/>
            <p:cNvSpPr>
              <a:spLocks noChangeArrowheads="1"/>
            </p:cNvSpPr>
            <p:nvPr/>
          </p:nvSpPr>
          <p:spPr bwMode="auto">
            <a:xfrm>
              <a:off x="2592" y="3792"/>
              <a:ext cx="796" cy="286"/>
            </a:xfrm>
            <a:prstGeom prst="roundRect">
              <a:avLst>
                <a:gd name="adj" fmla="val 34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65" name="Group 69"/>
            <p:cNvGrpSpPr>
              <a:grpSpLocks/>
            </p:cNvGrpSpPr>
            <p:nvPr/>
          </p:nvGrpSpPr>
          <p:grpSpPr bwMode="auto">
            <a:xfrm>
              <a:off x="2592" y="3792"/>
              <a:ext cx="795" cy="285"/>
              <a:chOff x="2592" y="3792"/>
              <a:chExt cx="795" cy="285"/>
            </a:xfrm>
          </p:grpSpPr>
          <p:sp>
            <p:nvSpPr>
              <p:cNvPr id="24666" name="AutoShape 70"/>
              <p:cNvSpPr>
                <a:spLocks noChangeArrowheads="1"/>
              </p:cNvSpPr>
              <p:nvPr/>
            </p:nvSpPr>
            <p:spPr bwMode="auto">
              <a:xfrm>
                <a:off x="2592" y="3792"/>
                <a:ext cx="795" cy="285"/>
              </a:xfrm>
              <a:prstGeom prst="roundRect">
                <a:avLst>
                  <a:gd name="adj" fmla="val 352"/>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67" name="Group 71"/>
              <p:cNvGrpSpPr>
                <a:grpSpLocks/>
              </p:cNvGrpSpPr>
              <p:nvPr/>
            </p:nvGrpSpPr>
            <p:grpSpPr bwMode="auto">
              <a:xfrm>
                <a:off x="2592" y="3792"/>
                <a:ext cx="795" cy="285"/>
                <a:chOff x="2592" y="3792"/>
                <a:chExt cx="795" cy="285"/>
              </a:xfrm>
            </p:grpSpPr>
            <p:sp>
              <p:nvSpPr>
                <p:cNvPr id="24668" name="AutoShape 72"/>
                <p:cNvSpPr>
                  <a:spLocks noChangeArrowheads="1"/>
                </p:cNvSpPr>
                <p:nvPr/>
              </p:nvSpPr>
              <p:spPr bwMode="auto">
                <a:xfrm>
                  <a:off x="2592" y="3792"/>
                  <a:ext cx="795" cy="285"/>
                </a:xfrm>
                <a:prstGeom prst="roundRect">
                  <a:avLst>
                    <a:gd name="adj" fmla="val 352"/>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sp>
              <p:nvSpPr>
                <p:cNvPr id="24669" name="AutoShape 73"/>
                <p:cNvSpPr>
                  <a:spLocks noChangeArrowheads="1"/>
                </p:cNvSpPr>
                <p:nvPr/>
              </p:nvSpPr>
              <p:spPr bwMode="auto">
                <a:xfrm>
                  <a:off x="2592" y="3792"/>
                  <a:ext cx="473" cy="222"/>
                </a:xfrm>
                <a:prstGeom prst="roundRect">
                  <a:avLst>
                    <a:gd name="adj" fmla="val 352"/>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2B5481"/>
                    </a:buClr>
                    <a:buSzPct val="100000"/>
                  </a:pPr>
                  <a:r>
                    <a:rPr lang="tr-TR" altLang="tr-TR" b="1">
                      <a:solidFill>
                        <a:srgbClr val="5F5F5F"/>
                      </a:solidFill>
                    </a:rPr>
                    <a:t>Aylar</a:t>
                  </a:r>
                  <a:endParaRPr lang="en-GB" altLang="tr-TR" b="1">
                    <a:solidFill>
                      <a:srgbClr val="5F5F5F"/>
                    </a:solidFill>
                  </a:endParaRPr>
                </a:p>
              </p:txBody>
            </p:sp>
          </p:grpSp>
        </p:grpSp>
      </p:grpSp>
      <p:grpSp>
        <p:nvGrpSpPr>
          <p:cNvPr id="24608" name="Group 74"/>
          <p:cNvGrpSpPr>
            <a:grpSpLocks/>
          </p:cNvGrpSpPr>
          <p:nvPr/>
        </p:nvGrpSpPr>
        <p:grpSpPr bwMode="auto">
          <a:xfrm>
            <a:off x="1847851" y="2217738"/>
            <a:ext cx="454025" cy="2516188"/>
            <a:chOff x="216" y="991"/>
            <a:chExt cx="286" cy="1585"/>
          </a:xfrm>
        </p:grpSpPr>
        <p:sp>
          <p:nvSpPr>
            <p:cNvPr id="24658" name="AutoShape 75"/>
            <p:cNvSpPr>
              <a:spLocks noChangeArrowheads="1"/>
            </p:cNvSpPr>
            <p:nvPr/>
          </p:nvSpPr>
          <p:spPr bwMode="auto">
            <a:xfrm rot="-5400000">
              <a:off x="-163" y="1907"/>
              <a:ext cx="1043" cy="286"/>
            </a:xfrm>
            <a:prstGeom prst="roundRect">
              <a:avLst>
                <a:gd name="adj" fmla="val 34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59" name="Group 76"/>
            <p:cNvGrpSpPr>
              <a:grpSpLocks/>
            </p:cNvGrpSpPr>
            <p:nvPr/>
          </p:nvGrpSpPr>
          <p:grpSpPr bwMode="auto">
            <a:xfrm>
              <a:off x="216" y="991"/>
              <a:ext cx="285" cy="1585"/>
              <a:chOff x="216" y="991"/>
              <a:chExt cx="285" cy="1585"/>
            </a:xfrm>
          </p:grpSpPr>
          <p:sp>
            <p:nvSpPr>
              <p:cNvPr id="24660" name="AutoShape 77"/>
              <p:cNvSpPr>
                <a:spLocks noChangeArrowheads="1"/>
              </p:cNvSpPr>
              <p:nvPr/>
            </p:nvSpPr>
            <p:spPr bwMode="auto">
              <a:xfrm rot="-5400000">
                <a:off x="-162" y="1905"/>
                <a:ext cx="1042" cy="285"/>
              </a:xfrm>
              <a:prstGeom prst="roundRect">
                <a:avLst>
                  <a:gd name="adj" fmla="val 352"/>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61" name="Group 78"/>
              <p:cNvGrpSpPr>
                <a:grpSpLocks/>
              </p:cNvGrpSpPr>
              <p:nvPr/>
            </p:nvGrpSpPr>
            <p:grpSpPr bwMode="auto">
              <a:xfrm>
                <a:off x="216" y="991"/>
                <a:ext cx="285" cy="1585"/>
                <a:chOff x="216" y="991"/>
                <a:chExt cx="285" cy="1585"/>
              </a:xfrm>
            </p:grpSpPr>
            <p:sp>
              <p:nvSpPr>
                <p:cNvPr id="24662" name="AutoShape 79"/>
                <p:cNvSpPr>
                  <a:spLocks noChangeArrowheads="1"/>
                </p:cNvSpPr>
                <p:nvPr/>
              </p:nvSpPr>
              <p:spPr bwMode="auto">
                <a:xfrm rot="-5400000">
                  <a:off x="-162" y="1905"/>
                  <a:ext cx="1042" cy="285"/>
                </a:xfrm>
                <a:prstGeom prst="roundRect">
                  <a:avLst>
                    <a:gd name="adj" fmla="val 352"/>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sp>
              <p:nvSpPr>
                <p:cNvPr id="24663" name="AutoShape 80"/>
                <p:cNvSpPr>
                  <a:spLocks noChangeArrowheads="1"/>
                </p:cNvSpPr>
                <p:nvPr/>
              </p:nvSpPr>
              <p:spPr bwMode="auto">
                <a:xfrm rot="16200000">
                  <a:off x="-464" y="1673"/>
                  <a:ext cx="1585" cy="222"/>
                </a:xfrm>
                <a:prstGeom prst="roundRect">
                  <a:avLst>
                    <a:gd name="adj" fmla="val 352"/>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2B5481"/>
                    </a:buClr>
                    <a:buSzPct val="100000"/>
                  </a:pPr>
                  <a:r>
                    <a:rPr lang="tr-TR" altLang="tr-TR" b="1">
                      <a:solidFill>
                        <a:srgbClr val="5F5F5F"/>
                      </a:solidFill>
                    </a:rPr>
                    <a:t>Mortalite Gelişim Hızı</a:t>
                  </a:r>
                  <a:endParaRPr lang="en-GB" altLang="tr-TR" b="1">
                    <a:solidFill>
                      <a:srgbClr val="5F5F5F"/>
                    </a:solidFill>
                  </a:endParaRPr>
                </a:p>
              </p:txBody>
            </p:sp>
          </p:grpSp>
        </p:grpSp>
      </p:grpSp>
      <p:grpSp>
        <p:nvGrpSpPr>
          <p:cNvPr id="24609" name="Group 81"/>
          <p:cNvGrpSpPr>
            <a:grpSpLocks/>
          </p:cNvGrpSpPr>
          <p:nvPr/>
        </p:nvGrpSpPr>
        <p:grpSpPr bwMode="auto">
          <a:xfrm>
            <a:off x="7391400" y="1773239"/>
            <a:ext cx="2419350" cy="363537"/>
            <a:chOff x="3678" y="1165"/>
            <a:chExt cx="1524" cy="229"/>
          </a:xfrm>
        </p:grpSpPr>
        <p:sp>
          <p:nvSpPr>
            <p:cNvPr id="24652" name="AutoShape 82"/>
            <p:cNvSpPr>
              <a:spLocks noChangeArrowheads="1"/>
            </p:cNvSpPr>
            <p:nvPr/>
          </p:nvSpPr>
          <p:spPr bwMode="auto">
            <a:xfrm>
              <a:off x="3678" y="1165"/>
              <a:ext cx="1510" cy="229"/>
            </a:xfrm>
            <a:prstGeom prst="roundRect">
              <a:avLst>
                <a:gd name="adj" fmla="val 43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53" name="Group 83"/>
            <p:cNvGrpSpPr>
              <a:grpSpLocks/>
            </p:cNvGrpSpPr>
            <p:nvPr/>
          </p:nvGrpSpPr>
          <p:grpSpPr bwMode="auto">
            <a:xfrm>
              <a:off x="3678" y="1165"/>
              <a:ext cx="1524" cy="228"/>
              <a:chOff x="3678" y="1165"/>
              <a:chExt cx="1524" cy="228"/>
            </a:xfrm>
          </p:grpSpPr>
          <p:sp>
            <p:nvSpPr>
              <p:cNvPr id="24654" name="AutoShape 84"/>
              <p:cNvSpPr>
                <a:spLocks noChangeArrowheads="1"/>
              </p:cNvSpPr>
              <p:nvPr/>
            </p:nvSpPr>
            <p:spPr bwMode="auto">
              <a:xfrm>
                <a:off x="3678" y="1165"/>
                <a:ext cx="1509" cy="228"/>
              </a:xfrm>
              <a:prstGeom prst="roundRect">
                <a:avLst>
                  <a:gd name="adj" fmla="val 43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55" name="Group 85"/>
              <p:cNvGrpSpPr>
                <a:grpSpLocks/>
              </p:cNvGrpSpPr>
              <p:nvPr/>
            </p:nvGrpSpPr>
            <p:grpSpPr bwMode="auto">
              <a:xfrm>
                <a:off x="3678" y="1165"/>
                <a:ext cx="1524" cy="228"/>
                <a:chOff x="3678" y="1165"/>
                <a:chExt cx="1524" cy="228"/>
              </a:xfrm>
            </p:grpSpPr>
            <p:sp>
              <p:nvSpPr>
                <p:cNvPr id="24656" name="AutoShape 86"/>
                <p:cNvSpPr>
                  <a:spLocks noChangeArrowheads="1"/>
                </p:cNvSpPr>
                <p:nvPr/>
              </p:nvSpPr>
              <p:spPr bwMode="auto">
                <a:xfrm>
                  <a:off x="3678" y="1165"/>
                  <a:ext cx="1509" cy="228"/>
                </a:xfrm>
                <a:prstGeom prst="roundRect">
                  <a:avLst>
                    <a:gd name="adj" fmla="val 43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sp>
              <p:nvSpPr>
                <p:cNvPr id="24657" name="AutoShape 87"/>
                <p:cNvSpPr>
                  <a:spLocks noChangeArrowheads="1"/>
                </p:cNvSpPr>
                <p:nvPr/>
              </p:nvSpPr>
              <p:spPr bwMode="auto">
                <a:xfrm>
                  <a:off x="3678" y="1165"/>
                  <a:ext cx="1524" cy="222"/>
                </a:xfrm>
                <a:prstGeom prst="roundRect">
                  <a:avLst>
                    <a:gd name="adj" fmla="val 43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2B5481"/>
                    </a:buClr>
                    <a:buSzPct val="100000"/>
                  </a:pPr>
                  <a:r>
                    <a:rPr lang="en-GB" altLang="tr-TR" b="1">
                      <a:solidFill>
                        <a:srgbClr val="5F5F5F"/>
                      </a:solidFill>
                    </a:rPr>
                    <a:t>RR = 2.88 (2.37-3.49)</a:t>
                  </a:r>
                </a:p>
              </p:txBody>
            </p:sp>
          </p:grpSp>
        </p:grpSp>
      </p:grpSp>
      <p:grpSp>
        <p:nvGrpSpPr>
          <p:cNvPr id="24610" name="Group 88"/>
          <p:cNvGrpSpPr>
            <a:grpSpLocks/>
          </p:cNvGrpSpPr>
          <p:nvPr/>
        </p:nvGrpSpPr>
        <p:grpSpPr bwMode="auto">
          <a:xfrm>
            <a:off x="7386640" y="2838450"/>
            <a:ext cx="2290763" cy="363538"/>
            <a:chOff x="3693" y="1833"/>
            <a:chExt cx="1443" cy="229"/>
          </a:xfrm>
        </p:grpSpPr>
        <p:sp>
          <p:nvSpPr>
            <p:cNvPr id="24646" name="AutoShape 89"/>
            <p:cNvSpPr>
              <a:spLocks noChangeArrowheads="1"/>
            </p:cNvSpPr>
            <p:nvPr/>
          </p:nvSpPr>
          <p:spPr bwMode="auto">
            <a:xfrm>
              <a:off x="3693" y="1833"/>
              <a:ext cx="1430" cy="229"/>
            </a:xfrm>
            <a:prstGeom prst="roundRect">
              <a:avLst>
                <a:gd name="adj" fmla="val 43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47" name="Group 90"/>
            <p:cNvGrpSpPr>
              <a:grpSpLocks/>
            </p:cNvGrpSpPr>
            <p:nvPr/>
          </p:nvGrpSpPr>
          <p:grpSpPr bwMode="auto">
            <a:xfrm>
              <a:off x="3693" y="1833"/>
              <a:ext cx="1443" cy="228"/>
              <a:chOff x="3693" y="1833"/>
              <a:chExt cx="1443" cy="228"/>
            </a:xfrm>
          </p:grpSpPr>
          <p:sp>
            <p:nvSpPr>
              <p:cNvPr id="24648" name="AutoShape 91"/>
              <p:cNvSpPr>
                <a:spLocks noChangeArrowheads="1"/>
              </p:cNvSpPr>
              <p:nvPr/>
            </p:nvSpPr>
            <p:spPr bwMode="auto">
              <a:xfrm>
                <a:off x="3693" y="1833"/>
                <a:ext cx="1429" cy="228"/>
              </a:xfrm>
              <a:prstGeom prst="roundRect">
                <a:avLst>
                  <a:gd name="adj" fmla="val 43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49" name="Group 92"/>
              <p:cNvGrpSpPr>
                <a:grpSpLocks/>
              </p:cNvGrpSpPr>
              <p:nvPr/>
            </p:nvGrpSpPr>
            <p:grpSpPr bwMode="auto">
              <a:xfrm>
                <a:off x="3693" y="1833"/>
                <a:ext cx="1443" cy="228"/>
                <a:chOff x="3693" y="1833"/>
                <a:chExt cx="1443" cy="228"/>
              </a:xfrm>
            </p:grpSpPr>
            <p:sp>
              <p:nvSpPr>
                <p:cNvPr id="24650" name="AutoShape 93"/>
                <p:cNvSpPr>
                  <a:spLocks noChangeArrowheads="1"/>
                </p:cNvSpPr>
                <p:nvPr/>
              </p:nvSpPr>
              <p:spPr bwMode="auto">
                <a:xfrm>
                  <a:off x="3693" y="1833"/>
                  <a:ext cx="1429" cy="228"/>
                </a:xfrm>
                <a:prstGeom prst="roundRect">
                  <a:avLst>
                    <a:gd name="adj" fmla="val 43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sp>
              <p:nvSpPr>
                <p:cNvPr id="24651" name="AutoShape 94"/>
                <p:cNvSpPr>
                  <a:spLocks noChangeArrowheads="1"/>
                </p:cNvSpPr>
                <p:nvPr/>
              </p:nvSpPr>
              <p:spPr bwMode="auto">
                <a:xfrm>
                  <a:off x="3693" y="1833"/>
                  <a:ext cx="1443" cy="222"/>
                </a:xfrm>
                <a:prstGeom prst="roundRect">
                  <a:avLst>
                    <a:gd name="adj" fmla="val 43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2B5481"/>
                    </a:buClr>
                    <a:buSzPct val="100000"/>
                  </a:pPr>
                  <a:r>
                    <a:rPr lang="en-GB" altLang="tr-TR" b="1">
                      <a:solidFill>
                        <a:srgbClr val="5F5F5F"/>
                      </a:solidFill>
                    </a:rPr>
                    <a:t>RR=1.99 (1.52-2.60)</a:t>
                  </a:r>
                </a:p>
              </p:txBody>
            </p:sp>
          </p:grpSp>
        </p:grpSp>
      </p:grpSp>
      <p:grpSp>
        <p:nvGrpSpPr>
          <p:cNvPr id="24611" name="Group 95"/>
          <p:cNvGrpSpPr>
            <a:grpSpLocks/>
          </p:cNvGrpSpPr>
          <p:nvPr/>
        </p:nvGrpSpPr>
        <p:grpSpPr bwMode="auto">
          <a:xfrm>
            <a:off x="7429502" y="3695700"/>
            <a:ext cx="2290763" cy="363538"/>
            <a:chOff x="3685" y="2352"/>
            <a:chExt cx="1443" cy="229"/>
          </a:xfrm>
        </p:grpSpPr>
        <p:sp>
          <p:nvSpPr>
            <p:cNvPr id="24640" name="AutoShape 96"/>
            <p:cNvSpPr>
              <a:spLocks noChangeArrowheads="1"/>
            </p:cNvSpPr>
            <p:nvPr/>
          </p:nvSpPr>
          <p:spPr bwMode="auto">
            <a:xfrm>
              <a:off x="3685" y="2352"/>
              <a:ext cx="1430" cy="229"/>
            </a:xfrm>
            <a:prstGeom prst="roundRect">
              <a:avLst>
                <a:gd name="adj" fmla="val 43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41" name="Group 97"/>
            <p:cNvGrpSpPr>
              <a:grpSpLocks/>
            </p:cNvGrpSpPr>
            <p:nvPr/>
          </p:nvGrpSpPr>
          <p:grpSpPr bwMode="auto">
            <a:xfrm>
              <a:off x="3685" y="2352"/>
              <a:ext cx="1443" cy="228"/>
              <a:chOff x="3685" y="2352"/>
              <a:chExt cx="1443" cy="228"/>
            </a:xfrm>
          </p:grpSpPr>
          <p:sp>
            <p:nvSpPr>
              <p:cNvPr id="24642" name="AutoShape 98"/>
              <p:cNvSpPr>
                <a:spLocks noChangeArrowheads="1"/>
              </p:cNvSpPr>
              <p:nvPr/>
            </p:nvSpPr>
            <p:spPr bwMode="auto">
              <a:xfrm>
                <a:off x="3685" y="2352"/>
                <a:ext cx="1429" cy="228"/>
              </a:xfrm>
              <a:prstGeom prst="roundRect">
                <a:avLst>
                  <a:gd name="adj" fmla="val 43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43" name="Group 99"/>
              <p:cNvGrpSpPr>
                <a:grpSpLocks/>
              </p:cNvGrpSpPr>
              <p:nvPr/>
            </p:nvGrpSpPr>
            <p:grpSpPr bwMode="auto">
              <a:xfrm>
                <a:off x="3685" y="2352"/>
                <a:ext cx="1443" cy="228"/>
                <a:chOff x="3685" y="2352"/>
                <a:chExt cx="1443" cy="228"/>
              </a:xfrm>
            </p:grpSpPr>
            <p:sp>
              <p:nvSpPr>
                <p:cNvPr id="24644" name="AutoShape 100"/>
                <p:cNvSpPr>
                  <a:spLocks noChangeArrowheads="1"/>
                </p:cNvSpPr>
                <p:nvPr/>
              </p:nvSpPr>
              <p:spPr bwMode="auto">
                <a:xfrm>
                  <a:off x="3685" y="2352"/>
                  <a:ext cx="1429" cy="228"/>
                </a:xfrm>
                <a:prstGeom prst="roundRect">
                  <a:avLst>
                    <a:gd name="adj" fmla="val 43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sp>
              <p:nvSpPr>
                <p:cNvPr id="24645" name="AutoShape 101"/>
                <p:cNvSpPr>
                  <a:spLocks noChangeArrowheads="1"/>
                </p:cNvSpPr>
                <p:nvPr/>
              </p:nvSpPr>
              <p:spPr bwMode="auto">
                <a:xfrm>
                  <a:off x="3685" y="2352"/>
                  <a:ext cx="1443" cy="222"/>
                </a:xfrm>
                <a:prstGeom prst="roundRect">
                  <a:avLst>
                    <a:gd name="adj" fmla="val 44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2B5481"/>
                    </a:buClr>
                    <a:buSzPct val="100000"/>
                  </a:pPr>
                  <a:r>
                    <a:rPr lang="en-GB" altLang="tr-TR" b="1">
                      <a:solidFill>
                        <a:srgbClr val="5F5F5F"/>
                      </a:solidFill>
                    </a:rPr>
                    <a:t>RR=1.71 (1.44-2.04)</a:t>
                  </a:r>
                </a:p>
              </p:txBody>
            </p:sp>
          </p:grpSp>
        </p:grpSp>
      </p:grpSp>
      <p:grpSp>
        <p:nvGrpSpPr>
          <p:cNvPr id="24612" name="Group 102"/>
          <p:cNvGrpSpPr>
            <a:grpSpLocks/>
          </p:cNvGrpSpPr>
          <p:nvPr/>
        </p:nvGrpSpPr>
        <p:grpSpPr bwMode="auto">
          <a:xfrm>
            <a:off x="8416925" y="4486275"/>
            <a:ext cx="1098550" cy="363538"/>
            <a:chOff x="3733" y="2871"/>
            <a:chExt cx="692" cy="229"/>
          </a:xfrm>
        </p:grpSpPr>
        <p:sp>
          <p:nvSpPr>
            <p:cNvPr id="24634" name="AutoShape 103"/>
            <p:cNvSpPr>
              <a:spLocks noChangeArrowheads="1"/>
            </p:cNvSpPr>
            <p:nvPr/>
          </p:nvSpPr>
          <p:spPr bwMode="auto">
            <a:xfrm>
              <a:off x="3733" y="2871"/>
              <a:ext cx="686" cy="229"/>
            </a:xfrm>
            <a:prstGeom prst="roundRect">
              <a:avLst>
                <a:gd name="adj" fmla="val 43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35" name="Group 104"/>
            <p:cNvGrpSpPr>
              <a:grpSpLocks/>
            </p:cNvGrpSpPr>
            <p:nvPr/>
          </p:nvGrpSpPr>
          <p:grpSpPr bwMode="auto">
            <a:xfrm>
              <a:off x="3733" y="2871"/>
              <a:ext cx="692" cy="228"/>
              <a:chOff x="3733" y="2871"/>
              <a:chExt cx="692" cy="228"/>
            </a:xfrm>
          </p:grpSpPr>
          <p:sp>
            <p:nvSpPr>
              <p:cNvPr id="24636" name="AutoShape 105"/>
              <p:cNvSpPr>
                <a:spLocks noChangeArrowheads="1"/>
              </p:cNvSpPr>
              <p:nvPr/>
            </p:nvSpPr>
            <p:spPr bwMode="auto">
              <a:xfrm>
                <a:off x="3733" y="2871"/>
                <a:ext cx="686" cy="228"/>
              </a:xfrm>
              <a:prstGeom prst="roundRect">
                <a:avLst>
                  <a:gd name="adj" fmla="val 43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37" name="Group 106"/>
              <p:cNvGrpSpPr>
                <a:grpSpLocks/>
              </p:cNvGrpSpPr>
              <p:nvPr/>
            </p:nvGrpSpPr>
            <p:grpSpPr bwMode="auto">
              <a:xfrm>
                <a:off x="3733" y="2871"/>
                <a:ext cx="692" cy="228"/>
                <a:chOff x="3733" y="2871"/>
                <a:chExt cx="692" cy="228"/>
              </a:xfrm>
            </p:grpSpPr>
            <p:sp>
              <p:nvSpPr>
                <p:cNvPr id="24638" name="AutoShape 107"/>
                <p:cNvSpPr>
                  <a:spLocks noChangeArrowheads="1"/>
                </p:cNvSpPr>
                <p:nvPr/>
              </p:nvSpPr>
              <p:spPr bwMode="auto">
                <a:xfrm>
                  <a:off x="3733" y="2871"/>
                  <a:ext cx="686" cy="228"/>
                </a:xfrm>
                <a:prstGeom prst="roundRect">
                  <a:avLst>
                    <a:gd name="adj" fmla="val 43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sp>
              <p:nvSpPr>
                <p:cNvPr id="24639" name="AutoShape 108"/>
                <p:cNvSpPr>
                  <a:spLocks noChangeArrowheads="1"/>
                </p:cNvSpPr>
                <p:nvPr/>
              </p:nvSpPr>
              <p:spPr bwMode="auto">
                <a:xfrm>
                  <a:off x="3733" y="2871"/>
                  <a:ext cx="692" cy="225"/>
                </a:xfrm>
                <a:prstGeom prst="roundRect">
                  <a:avLst>
                    <a:gd name="adj" fmla="val 435"/>
                  </a:avLst>
                </a:pr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2B5481"/>
                    </a:buClr>
                    <a:buSzPct val="100000"/>
                  </a:pPr>
                  <a:r>
                    <a:rPr lang="en-GB" altLang="tr-TR" b="1">
                      <a:solidFill>
                        <a:srgbClr val="5F5F5F"/>
                      </a:solidFill>
                    </a:rPr>
                    <a:t>RR=1.00</a:t>
                  </a:r>
                </a:p>
              </p:txBody>
            </p:sp>
          </p:grpSp>
        </p:grpSp>
      </p:grpSp>
      <p:grpSp>
        <p:nvGrpSpPr>
          <p:cNvPr id="24613" name="Group 109"/>
          <p:cNvGrpSpPr>
            <a:grpSpLocks/>
          </p:cNvGrpSpPr>
          <p:nvPr/>
        </p:nvGrpSpPr>
        <p:grpSpPr bwMode="auto">
          <a:xfrm>
            <a:off x="3970339" y="1633539"/>
            <a:ext cx="2746375" cy="333375"/>
            <a:chOff x="1541" y="1074"/>
            <a:chExt cx="1730" cy="210"/>
          </a:xfrm>
        </p:grpSpPr>
        <p:sp>
          <p:nvSpPr>
            <p:cNvPr id="24628" name="AutoShape 110"/>
            <p:cNvSpPr>
              <a:spLocks noChangeArrowheads="1"/>
            </p:cNvSpPr>
            <p:nvPr/>
          </p:nvSpPr>
          <p:spPr bwMode="auto">
            <a:xfrm>
              <a:off x="1541" y="1074"/>
              <a:ext cx="1730" cy="210"/>
            </a:xfrm>
            <a:prstGeom prst="roundRect">
              <a:avLst>
                <a:gd name="adj" fmla="val 472"/>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29" name="Group 111"/>
            <p:cNvGrpSpPr>
              <a:grpSpLocks/>
            </p:cNvGrpSpPr>
            <p:nvPr/>
          </p:nvGrpSpPr>
          <p:grpSpPr bwMode="auto">
            <a:xfrm>
              <a:off x="1541" y="1074"/>
              <a:ext cx="1729" cy="209"/>
              <a:chOff x="1541" y="1074"/>
              <a:chExt cx="1729" cy="209"/>
            </a:xfrm>
          </p:grpSpPr>
          <p:sp>
            <p:nvSpPr>
              <p:cNvPr id="24630" name="AutoShape 112"/>
              <p:cNvSpPr>
                <a:spLocks noChangeArrowheads="1"/>
              </p:cNvSpPr>
              <p:nvPr/>
            </p:nvSpPr>
            <p:spPr bwMode="auto">
              <a:xfrm>
                <a:off x="1541" y="1074"/>
                <a:ext cx="1729" cy="209"/>
              </a:xfrm>
              <a:prstGeom prst="roundRect">
                <a:avLst>
                  <a:gd name="adj" fmla="val 47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31" name="Group 113"/>
              <p:cNvGrpSpPr>
                <a:grpSpLocks/>
              </p:cNvGrpSpPr>
              <p:nvPr/>
            </p:nvGrpSpPr>
            <p:grpSpPr bwMode="auto">
              <a:xfrm>
                <a:off x="1541" y="1074"/>
                <a:ext cx="1729" cy="209"/>
                <a:chOff x="1541" y="1074"/>
                <a:chExt cx="1729" cy="209"/>
              </a:xfrm>
            </p:grpSpPr>
            <p:sp>
              <p:nvSpPr>
                <p:cNvPr id="24632" name="AutoShape 114"/>
                <p:cNvSpPr>
                  <a:spLocks noChangeArrowheads="1"/>
                </p:cNvSpPr>
                <p:nvPr/>
              </p:nvSpPr>
              <p:spPr bwMode="auto">
                <a:xfrm>
                  <a:off x="1541" y="1074"/>
                  <a:ext cx="1729" cy="209"/>
                </a:xfrm>
                <a:prstGeom prst="roundRect">
                  <a:avLst>
                    <a:gd name="adj" fmla="val 47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sp>
              <p:nvSpPr>
                <p:cNvPr id="24633" name="AutoShape 115"/>
                <p:cNvSpPr>
                  <a:spLocks noChangeArrowheads="1"/>
                </p:cNvSpPr>
                <p:nvPr/>
              </p:nvSpPr>
              <p:spPr bwMode="auto">
                <a:xfrm>
                  <a:off x="1541" y="1074"/>
                  <a:ext cx="1186" cy="204"/>
                </a:xfrm>
                <a:prstGeom prst="roundRect">
                  <a:avLst>
                    <a:gd name="adj" fmla="val 47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FFFFFF"/>
                    </a:buClr>
                    <a:buSzPct val="100000"/>
                  </a:pPr>
                  <a:r>
                    <a:rPr lang="en-GB" altLang="tr-TR" sz="1600" b="1">
                      <a:solidFill>
                        <a:srgbClr val="FF0000"/>
                      </a:solidFill>
                    </a:rPr>
                    <a:t>Di</a:t>
                  </a:r>
                  <a:r>
                    <a:rPr lang="tr-TR" altLang="tr-TR" sz="1600" b="1">
                      <a:solidFill>
                        <a:srgbClr val="FF0000"/>
                      </a:solidFill>
                    </a:rPr>
                    <a:t>yabet + </a:t>
                  </a:r>
                  <a:r>
                    <a:rPr lang="en-GB" altLang="tr-TR" sz="1600" b="1">
                      <a:solidFill>
                        <a:srgbClr val="FF0000"/>
                      </a:solidFill>
                    </a:rPr>
                    <a:t>/</a:t>
                  </a:r>
                  <a:r>
                    <a:rPr lang="tr-TR" altLang="tr-TR" sz="1600" b="1">
                      <a:solidFill>
                        <a:srgbClr val="FF0000"/>
                      </a:solidFill>
                    </a:rPr>
                    <a:t> K</a:t>
                  </a:r>
                  <a:r>
                    <a:rPr lang="en-GB" altLang="tr-TR" sz="1600" b="1">
                      <a:solidFill>
                        <a:srgbClr val="FF0000"/>
                      </a:solidFill>
                    </a:rPr>
                    <a:t>V</a:t>
                  </a:r>
                  <a:r>
                    <a:rPr lang="tr-TR" altLang="tr-TR" sz="1600" b="1">
                      <a:solidFill>
                        <a:srgbClr val="FF0000"/>
                      </a:solidFill>
                    </a:rPr>
                    <a:t>H</a:t>
                  </a:r>
                  <a:r>
                    <a:rPr lang="en-GB" altLang="tr-TR" sz="1600" b="1">
                      <a:solidFill>
                        <a:srgbClr val="FF0000"/>
                      </a:solidFill>
                    </a:rPr>
                    <a:t> +</a:t>
                  </a:r>
                </a:p>
              </p:txBody>
            </p:sp>
          </p:grpSp>
        </p:grpSp>
      </p:grpSp>
      <p:sp>
        <p:nvSpPr>
          <p:cNvPr id="24614" name="Text Box 116"/>
          <p:cNvSpPr txBox="1">
            <a:spLocks noChangeArrowheads="1"/>
          </p:cNvSpPr>
          <p:nvPr/>
        </p:nvSpPr>
        <p:spPr bwMode="auto">
          <a:xfrm>
            <a:off x="3924300" y="2227263"/>
            <a:ext cx="3124200" cy="32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FFFFFF"/>
              </a:buClr>
              <a:buSzPct val="100000"/>
            </a:pPr>
            <a:r>
              <a:rPr lang="en-GB" altLang="tr-TR" sz="1600" b="1">
                <a:solidFill>
                  <a:srgbClr val="000000"/>
                </a:solidFill>
              </a:rPr>
              <a:t> </a:t>
            </a:r>
            <a:r>
              <a:rPr lang="en-GB" altLang="tr-TR" sz="1600" b="1">
                <a:solidFill>
                  <a:srgbClr val="00FF00"/>
                </a:solidFill>
              </a:rPr>
              <a:t>D</a:t>
            </a:r>
            <a:r>
              <a:rPr lang="tr-TR" altLang="tr-TR" sz="1600" b="1">
                <a:solidFill>
                  <a:srgbClr val="00FF00"/>
                </a:solidFill>
              </a:rPr>
              <a:t>iyabet - </a:t>
            </a:r>
            <a:r>
              <a:rPr lang="en-GB" altLang="tr-TR" sz="1600" b="1">
                <a:solidFill>
                  <a:srgbClr val="00FF00"/>
                </a:solidFill>
              </a:rPr>
              <a:t>/</a:t>
            </a:r>
            <a:r>
              <a:rPr lang="tr-TR" altLang="tr-TR" sz="1600" b="1">
                <a:solidFill>
                  <a:srgbClr val="00FF00"/>
                </a:solidFill>
              </a:rPr>
              <a:t> K</a:t>
            </a:r>
            <a:r>
              <a:rPr lang="en-GB" altLang="tr-TR" sz="1600" b="1">
                <a:solidFill>
                  <a:srgbClr val="00FF00"/>
                </a:solidFill>
              </a:rPr>
              <a:t>V</a:t>
            </a:r>
            <a:r>
              <a:rPr lang="tr-TR" altLang="tr-TR" sz="1600" b="1">
                <a:solidFill>
                  <a:srgbClr val="00FF00"/>
                </a:solidFill>
              </a:rPr>
              <a:t>H</a:t>
            </a:r>
            <a:r>
              <a:rPr lang="en-GB" altLang="tr-TR" sz="1600" b="1">
                <a:solidFill>
                  <a:srgbClr val="00FF00"/>
                </a:solidFill>
              </a:rPr>
              <a:t> +</a:t>
            </a:r>
          </a:p>
        </p:txBody>
      </p:sp>
      <p:grpSp>
        <p:nvGrpSpPr>
          <p:cNvPr id="24615" name="Group 117"/>
          <p:cNvGrpSpPr>
            <a:grpSpLocks/>
          </p:cNvGrpSpPr>
          <p:nvPr/>
        </p:nvGrpSpPr>
        <p:grpSpPr bwMode="auto">
          <a:xfrm>
            <a:off x="3981451" y="1938339"/>
            <a:ext cx="2582863" cy="333375"/>
            <a:chOff x="1548" y="1266"/>
            <a:chExt cx="1627" cy="210"/>
          </a:xfrm>
        </p:grpSpPr>
        <p:sp>
          <p:nvSpPr>
            <p:cNvPr id="24622" name="AutoShape 118"/>
            <p:cNvSpPr>
              <a:spLocks noChangeArrowheads="1"/>
            </p:cNvSpPr>
            <p:nvPr/>
          </p:nvSpPr>
          <p:spPr bwMode="auto">
            <a:xfrm>
              <a:off x="1548" y="1266"/>
              <a:ext cx="1627" cy="210"/>
            </a:xfrm>
            <a:prstGeom prst="roundRect">
              <a:avLst>
                <a:gd name="adj" fmla="val 472"/>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23" name="Group 119"/>
            <p:cNvGrpSpPr>
              <a:grpSpLocks/>
            </p:cNvGrpSpPr>
            <p:nvPr/>
          </p:nvGrpSpPr>
          <p:grpSpPr bwMode="auto">
            <a:xfrm>
              <a:off x="1548" y="1266"/>
              <a:ext cx="1626" cy="209"/>
              <a:chOff x="1548" y="1266"/>
              <a:chExt cx="1626" cy="209"/>
            </a:xfrm>
          </p:grpSpPr>
          <p:sp>
            <p:nvSpPr>
              <p:cNvPr id="24624" name="AutoShape 120"/>
              <p:cNvSpPr>
                <a:spLocks noChangeArrowheads="1"/>
              </p:cNvSpPr>
              <p:nvPr/>
            </p:nvSpPr>
            <p:spPr bwMode="auto">
              <a:xfrm>
                <a:off x="1548" y="1266"/>
                <a:ext cx="1626" cy="209"/>
              </a:xfrm>
              <a:prstGeom prst="roundRect">
                <a:avLst>
                  <a:gd name="adj" fmla="val 47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grpSp>
            <p:nvGrpSpPr>
              <p:cNvPr id="24625" name="Group 121"/>
              <p:cNvGrpSpPr>
                <a:grpSpLocks/>
              </p:cNvGrpSpPr>
              <p:nvPr/>
            </p:nvGrpSpPr>
            <p:grpSpPr bwMode="auto">
              <a:xfrm>
                <a:off x="1548" y="1266"/>
                <a:ext cx="1626" cy="209"/>
                <a:chOff x="1548" y="1266"/>
                <a:chExt cx="1626" cy="209"/>
              </a:xfrm>
            </p:grpSpPr>
            <p:sp>
              <p:nvSpPr>
                <p:cNvPr id="24626" name="AutoShape 122"/>
                <p:cNvSpPr>
                  <a:spLocks noChangeArrowheads="1"/>
                </p:cNvSpPr>
                <p:nvPr/>
              </p:nvSpPr>
              <p:spPr bwMode="auto">
                <a:xfrm>
                  <a:off x="1548" y="1266"/>
                  <a:ext cx="1626" cy="209"/>
                </a:xfrm>
                <a:prstGeom prst="roundRect">
                  <a:avLst>
                    <a:gd name="adj" fmla="val 47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ndParaRPr>
                </a:p>
              </p:txBody>
            </p:sp>
            <p:sp>
              <p:nvSpPr>
                <p:cNvPr id="24627" name="AutoShape 123"/>
                <p:cNvSpPr>
                  <a:spLocks noChangeArrowheads="1"/>
                </p:cNvSpPr>
                <p:nvPr/>
              </p:nvSpPr>
              <p:spPr bwMode="auto">
                <a:xfrm>
                  <a:off x="1548" y="1266"/>
                  <a:ext cx="1190" cy="204"/>
                </a:xfrm>
                <a:prstGeom prst="roundRect">
                  <a:avLst>
                    <a:gd name="adj" fmla="val 47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FFFFFF"/>
                    </a:buClr>
                    <a:buSzPct val="100000"/>
                  </a:pPr>
                  <a:r>
                    <a:rPr lang="en-GB" altLang="tr-TR" sz="1600" b="1">
                      <a:solidFill>
                        <a:srgbClr val="FFFF66"/>
                      </a:solidFill>
                    </a:rPr>
                    <a:t>Di</a:t>
                  </a:r>
                  <a:r>
                    <a:rPr lang="tr-TR" altLang="tr-TR" sz="1600" b="1">
                      <a:solidFill>
                        <a:srgbClr val="FFFF66"/>
                      </a:solidFill>
                    </a:rPr>
                    <a:t>yabet + </a:t>
                  </a:r>
                  <a:r>
                    <a:rPr lang="en-GB" altLang="tr-TR" sz="1600" b="1">
                      <a:solidFill>
                        <a:srgbClr val="FFFF66"/>
                      </a:solidFill>
                    </a:rPr>
                    <a:t>/</a:t>
                  </a:r>
                  <a:r>
                    <a:rPr lang="tr-TR" altLang="tr-TR" sz="1600" b="1">
                      <a:solidFill>
                        <a:srgbClr val="FFFF66"/>
                      </a:solidFill>
                    </a:rPr>
                    <a:t> K</a:t>
                  </a:r>
                  <a:r>
                    <a:rPr lang="en-GB" altLang="tr-TR" sz="1600" b="1">
                      <a:solidFill>
                        <a:srgbClr val="FFFF66"/>
                      </a:solidFill>
                    </a:rPr>
                    <a:t>V</a:t>
                  </a:r>
                  <a:r>
                    <a:rPr lang="tr-TR" altLang="tr-TR" sz="1600" b="1">
                      <a:solidFill>
                        <a:srgbClr val="FFFF66"/>
                      </a:solidFill>
                    </a:rPr>
                    <a:t>H</a:t>
                  </a:r>
                  <a:r>
                    <a:rPr lang="en-GB" altLang="tr-TR" sz="1600" b="1">
                      <a:solidFill>
                        <a:srgbClr val="FFFF66"/>
                      </a:solidFill>
                    </a:rPr>
                    <a:t> -</a:t>
                  </a:r>
                  <a:r>
                    <a:rPr lang="tr-TR" altLang="tr-TR" sz="1600" b="1">
                      <a:solidFill>
                        <a:srgbClr val="FFFF66"/>
                      </a:solidFill>
                    </a:rPr>
                    <a:t> </a:t>
                  </a:r>
                  <a:endParaRPr lang="en-GB" altLang="tr-TR" sz="1600" b="1">
                    <a:solidFill>
                      <a:srgbClr val="FFFF66"/>
                    </a:solidFill>
                  </a:endParaRPr>
                </a:p>
              </p:txBody>
            </p:sp>
          </p:grpSp>
        </p:grpSp>
      </p:grpSp>
      <p:sp>
        <p:nvSpPr>
          <p:cNvPr id="24616" name="Text Box 124"/>
          <p:cNvSpPr txBox="1">
            <a:spLocks noChangeArrowheads="1"/>
          </p:cNvSpPr>
          <p:nvPr/>
        </p:nvSpPr>
        <p:spPr bwMode="auto">
          <a:xfrm>
            <a:off x="3976689" y="2565400"/>
            <a:ext cx="3127375" cy="32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fontAlgn="base" hangingPunct="1">
              <a:lnSpc>
                <a:spcPct val="93000"/>
              </a:lnSpc>
              <a:spcBef>
                <a:spcPct val="0"/>
              </a:spcBef>
              <a:spcAft>
                <a:spcPct val="0"/>
              </a:spcAft>
              <a:buClr>
                <a:srgbClr val="FFFFFF"/>
              </a:buClr>
              <a:buSzPct val="100000"/>
            </a:pPr>
            <a:r>
              <a:rPr lang="en-GB" altLang="tr-TR" sz="1600" b="1">
                <a:solidFill>
                  <a:srgbClr val="0066FF"/>
                </a:solidFill>
              </a:rPr>
              <a:t>Di</a:t>
            </a:r>
            <a:r>
              <a:rPr lang="tr-TR" altLang="tr-TR" sz="1600" b="1">
                <a:solidFill>
                  <a:srgbClr val="0066FF"/>
                </a:solidFill>
              </a:rPr>
              <a:t>yabet - </a:t>
            </a:r>
            <a:r>
              <a:rPr lang="en-GB" altLang="tr-TR" sz="1600" b="1">
                <a:solidFill>
                  <a:srgbClr val="0066FF"/>
                </a:solidFill>
              </a:rPr>
              <a:t>/</a:t>
            </a:r>
            <a:r>
              <a:rPr lang="tr-TR" altLang="tr-TR" sz="1600" b="1">
                <a:solidFill>
                  <a:srgbClr val="0066FF"/>
                </a:solidFill>
              </a:rPr>
              <a:t> K</a:t>
            </a:r>
            <a:r>
              <a:rPr lang="en-GB" altLang="tr-TR" sz="1600" b="1">
                <a:solidFill>
                  <a:srgbClr val="0066FF"/>
                </a:solidFill>
              </a:rPr>
              <a:t>V</a:t>
            </a:r>
            <a:r>
              <a:rPr lang="tr-TR" altLang="tr-TR" sz="1600" b="1">
                <a:solidFill>
                  <a:srgbClr val="0066FF"/>
                </a:solidFill>
              </a:rPr>
              <a:t>H</a:t>
            </a:r>
            <a:r>
              <a:rPr lang="en-GB" altLang="tr-TR" sz="1600" b="1">
                <a:solidFill>
                  <a:srgbClr val="0066FF"/>
                </a:solidFill>
              </a:rPr>
              <a:t> -</a:t>
            </a:r>
          </a:p>
        </p:txBody>
      </p:sp>
      <p:sp>
        <p:nvSpPr>
          <p:cNvPr id="24617" name="Line 125"/>
          <p:cNvSpPr>
            <a:spLocks noChangeShapeType="1"/>
          </p:cNvSpPr>
          <p:nvPr/>
        </p:nvSpPr>
        <p:spPr bwMode="auto">
          <a:xfrm>
            <a:off x="3595688" y="1785939"/>
            <a:ext cx="406400" cy="1587"/>
          </a:xfrm>
          <a:prstGeom prst="line">
            <a:avLst/>
          </a:prstGeom>
          <a:noFill/>
          <a:ln w="38160">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618" name="Line 126"/>
          <p:cNvSpPr>
            <a:spLocks noChangeShapeType="1"/>
          </p:cNvSpPr>
          <p:nvPr/>
        </p:nvSpPr>
        <p:spPr bwMode="auto">
          <a:xfrm>
            <a:off x="3595688" y="2090739"/>
            <a:ext cx="406400" cy="1587"/>
          </a:xfrm>
          <a:prstGeom prst="line">
            <a:avLst/>
          </a:prstGeom>
          <a:noFill/>
          <a:ln w="38160">
            <a:solidFill>
              <a:srgbClr val="FFFF00"/>
            </a:solidFill>
            <a:prstDash val="sysDot"/>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619" name="Line 127"/>
          <p:cNvSpPr>
            <a:spLocks noChangeShapeType="1"/>
          </p:cNvSpPr>
          <p:nvPr/>
        </p:nvSpPr>
        <p:spPr bwMode="auto">
          <a:xfrm>
            <a:off x="3595688" y="2395539"/>
            <a:ext cx="406400" cy="1587"/>
          </a:xfrm>
          <a:prstGeom prst="line">
            <a:avLst/>
          </a:prstGeom>
          <a:noFill/>
          <a:ln w="38160">
            <a:solidFill>
              <a:srgbClr val="00FF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620" name="Line 128"/>
          <p:cNvSpPr>
            <a:spLocks noChangeShapeType="1"/>
          </p:cNvSpPr>
          <p:nvPr/>
        </p:nvSpPr>
        <p:spPr bwMode="auto">
          <a:xfrm>
            <a:off x="3595689" y="2700339"/>
            <a:ext cx="390525" cy="1587"/>
          </a:xfrm>
          <a:prstGeom prst="line">
            <a:avLst/>
          </a:prstGeom>
          <a:noFill/>
          <a:ln w="38160">
            <a:solidFill>
              <a:srgbClr val="3366FF"/>
            </a:solidFill>
            <a:prstDash val="sysDot"/>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24621" name="Text Box 129"/>
          <p:cNvSpPr txBox="1">
            <a:spLocks noChangeArrowheads="1"/>
          </p:cNvSpPr>
          <p:nvPr/>
        </p:nvSpPr>
        <p:spPr bwMode="auto">
          <a:xfrm>
            <a:off x="1919289" y="6308726"/>
            <a:ext cx="2573337"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lnSpc>
                <a:spcPct val="95000"/>
              </a:lnSpc>
              <a:spcBef>
                <a:spcPct val="0"/>
              </a:spcBef>
              <a:spcAft>
                <a:spcPct val="0"/>
              </a:spcAft>
              <a:buClr>
                <a:srgbClr val="2B5481"/>
              </a:buClr>
              <a:buSzPct val="100000"/>
            </a:pPr>
            <a:r>
              <a:rPr lang="en-GB" altLang="tr-TR" sz="1000">
                <a:solidFill>
                  <a:srgbClr val="000000"/>
                </a:solidFill>
                <a:latin typeface="Arial Narrow" panose="020B0606020202030204" pitchFamily="34" charset="0"/>
              </a:rPr>
              <a:t>Malmberg K, </a:t>
            </a:r>
            <a:r>
              <a:rPr lang="en-GB" altLang="tr-TR" sz="1000" i="1">
                <a:solidFill>
                  <a:srgbClr val="000000"/>
                </a:solidFill>
                <a:latin typeface="Arial Narrow" panose="020B0606020202030204" pitchFamily="34" charset="0"/>
              </a:rPr>
              <a:t>et al</a:t>
            </a:r>
            <a:r>
              <a:rPr lang="en-GB" altLang="tr-TR" sz="1000">
                <a:solidFill>
                  <a:srgbClr val="000000"/>
                </a:solidFill>
                <a:latin typeface="Arial Narrow" panose="020B0606020202030204" pitchFamily="34" charset="0"/>
              </a:rPr>
              <a:t>. </a:t>
            </a:r>
            <a:r>
              <a:rPr lang="en-GB" altLang="tr-TR" sz="1000" i="1">
                <a:solidFill>
                  <a:srgbClr val="000000"/>
                </a:solidFill>
                <a:latin typeface="Arial Narrow" panose="020B0606020202030204" pitchFamily="34" charset="0"/>
              </a:rPr>
              <a:t>Circulation </a:t>
            </a:r>
            <a:r>
              <a:rPr lang="en-GB" altLang="tr-TR" sz="1000">
                <a:solidFill>
                  <a:srgbClr val="000000"/>
                </a:solidFill>
                <a:latin typeface="Arial Narrow" panose="020B0606020202030204" pitchFamily="34" charset="0"/>
              </a:rPr>
              <a:t>2000;102:1014–1019.</a:t>
            </a:r>
          </a:p>
          <a:p>
            <a:pPr algn="ctr" eaLnBrk="1" fontAlgn="base" hangingPunct="1">
              <a:lnSpc>
                <a:spcPct val="80000"/>
              </a:lnSpc>
              <a:spcBef>
                <a:spcPct val="0"/>
              </a:spcBef>
              <a:spcAft>
                <a:spcPct val="0"/>
              </a:spcAft>
            </a:pPr>
            <a:endParaRPr lang="tr-TR" altLang="tr-TR" sz="1000" b="1">
              <a:solidFill>
                <a:srgbClr val="000000"/>
              </a:solidFill>
              <a:latin typeface="Arial Narrow" panose="020B0606020202030204" pitchFamily="34" charset="0"/>
            </a:endParaRPr>
          </a:p>
        </p:txBody>
      </p:sp>
    </p:spTree>
    <p:extLst>
      <p:ext uri="{BB962C8B-B14F-4D97-AF65-F5344CB8AC3E}">
        <p14:creationId xmlns="" xmlns:p14="http://schemas.microsoft.com/office/powerpoint/2010/main" val="1862166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p:txBody>
          <a:bodyPr/>
          <a:lstStyle/>
          <a:p>
            <a:pPr algn="ctr" eaLnBrk="1" hangingPunct="1"/>
            <a:r>
              <a:rPr lang="tr-TR" altLang="tr-TR" b="1" smtClean="0">
                <a:solidFill>
                  <a:srgbClr val="C00000"/>
                </a:solidFill>
              </a:rPr>
              <a:t>Diyabete eşlik eden hastalıklar</a:t>
            </a:r>
          </a:p>
        </p:txBody>
      </p:sp>
      <p:sp>
        <p:nvSpPr>
          <p:cNvPr id="25603" name="2 İçerik Yer Tutucusu"/>
          <p:cNvSpPr>
            <a:spLocks noGrp="1"/>
          </p:cNvSpPr>
          <p:nvPr>
            <p:ph idx="1"/>
          </p:nvPr>
        </p:nvSpPr>
        <p:spPr>
          <a:xfrm>
            <a:off x="609600" y="1595756"/>
            <a:ext cx="11094720" cy="4968875"/>
          </a:xfrm>
        </p:spPr>
        <p:txBody>
          <a:bodyPr/>
          <a:lstStyle/>
          <a:p>
            <a:pPr eaLnBrk="1" hangingPunct="1"/>
            <a:r>
              <a:rPr lang="tr-TR" altLang="tr-TR" sz="2400" b="1" dirty="0" err="1"/>
              <a:t>Obezite</a:t>
            </a:r>
            <a:endParaRPr lang="tr-TR" altLang="tr-TR" sz="2400" b="1" dirty="0"/>
          </a:p>
          <a:p>
            <a:pPr eaLnBrk="1" hangingPunct="1"/>
            <a:r>
              <a:rPr lang="tr-TR" altLang="tr-TR" sz="2400" b="1" dirty="0"/>
              <a:t>Hipertansiyon</a:t>
            </a:r>
          </a:p>
          <a:p>
            <a:pPr eaLnBrk="1" hangingPunct="1"/>
            <a:r>
              <a:rPr lang="tr-TR" altLang="tr-TR" sz="2400" b="1" dirty="0" err="1"/>
              <a:t>Dislipidemi</a:t>
            </a:r>
            <a:endParaRPr lang="tr-TR" altLang="tr-TR" sz="2400" b="1" dirty="0"/>
          </a:p>
          <a:p>
            <a:pPr eaLnBrk="1" hangingPunct="1"/>
            <a:r>
              <a:rPr lang="tr-TR" altLang="tr-TR" sz="2400" b="1" dirty="0"/>
              <a:t>Gut hastalığı</a:t>
            </a:r>
          </a:p>
          <a:p>
            <a:pPr eaLnBrk="1" hangingPunct="1"/>
            <a:r>
              <a:rPr lang="tr-TR" altLang="tr-TR" sz="2400" b="1" dirty="0" err="1"/>
              <a:t>Osteoartrit</a:t>
            </a:r>
            <a:endParaRPr lang="tr-TR" altLang="tr-TR" sz="2400" b="1" dirty="0"/>
          </a:p>
          <a:p>
            <a:pPr eaLnBrk="1" hangingPunct="1"/>
            <a:r>
              <a:rPr lang="tr-TR" altLang="tr-TR" sz="2400" b="1" dirty="0"/>
              <a:t>Uyku-</a:t>
            </a:r>
            <a:r>
              <a:rPr lang="tr-TR" altLang="tr-TR" sz="2400" b="1" dirty="0" err="1"/>
              <a:t>apne</a:t>
            </a:r>
            <a:r>
              <a:rPr lang="tr-TR" altLang="tr-TR" sz="2400" b="1" dirty="0"/>
              <a:t> sendromu</a:t>
            </a:r>
          </a:p>
          <a:p>
            <a:pPr eaLnBrk="1" hangingPunct="1"/>
            <a:r>
              <a:rPr lang="tr-TR" altLang="tr-TR" sz="2400" b="1" dirty="0" err="1"/>
              <a:t>Non</a:t>
            </a:r>
            <a:r>
              <a:rPr lang="tr-TR" altLang="tr-TR" sz="2400" b="1" dirty="0"/>
              <a:t>-alkolik karaciğer yağlanması</a:t>
            </a:r>
          </a:p>
          <a:p>
            <a:pPr eaLnBrk="1" hangingPunct="1"/>
            <a:r>
              <a:rPr lang="tr-TR" altLang="tr-TR" sz="2400" b="1" dirty="0" err="1"/>
              <a:t>Polikistik</a:t>
            </a:r>
            <a:r>
              <a:rPr lang="tr-TR" altLang="tr-TR" sz="2400" b="1" dirty="0"/>
              <a:t> </a:t>
            </a:r>
            <a:r>
              <a:rPr lang="tr-TR" altLang="tr-TR" sz="2400" b="1" dirty="0" err="1"/>
              <a:t>over</a:t>
            </a:r>
            <a:r>
              <a:rPr lang="tr-TR" altLang="tr-TR" sz="2400" b="1" dirty="0"/>
              <a:t> sendromu</a:t>
            </a:r>
          </a:p>
          <a:p>
            <a:pPr eaLnBrk="1" hangingPunct="1"/>
            <a:r>
              <a:rPr lang="tr-TR" altLang="tr-TR" sz="2400" b="1" dirty="0" err="1"/>
              <a:t>Erektil</a:t>
            </a:r>
            <a:r>
              <a:rPr lang="tr-TR" altLang="tr-TR" sz="2400" b="1" dirty="0"/>
              <a:t> </a:t>
            </a:r>
            <a:r>
              <a:rPr lang="tr-TR" altLang="tr-TR" sz="2400" b="1" dirty="0" err="1"/>
              <a:t>disfonksiyon</a:t>
            </a:r>
            <a:endParaRPr lang="tr-TR" altLang="tr-TR" sz="2400" b="1" dirty="0"/>
          </a:p>
          <a:p>
            <a:pPr eaLnBrk="1" hangingPunct="1"/>
            <a:r>
              <a:rPr lang="tr-TR" altLang="tr-TR" sz="2400" b="1" dirty="0" err="1"/>
              <a:t>Malignite</a:t>
            </a:r>
            <a:r>
              <a:rPr lang="tr-TR" altLang="tr-TR" sz="2400" b="1" dirty="0"/>
              <a:t>: </a:t>
            </a:r>
            <a:r>
              <a:rPr lang="tr-TR" altLang="tr-TR" sz="2200" b="1" dirty="0"/>
              <a:t>Karaciğer, meme, </a:t>
            </a:r>
            <a:r>
              <a:rPr lang="tr-TR" altLang="tr-TR" sz="2200" b="1" dirty="0" err="1"/>
              <a:t>endometrium</a:t>
            </a:r>
            <a:r>
              <a:rPr lang="tr-TR" altLang="tr-TR" sz="2200" b="1" dirty="0"/>
              <a:t>, kolon/rektum, pankreas, mesane.</a:t>
            </a:r>
          </a:p>
        </p:txBody>
      </p:sp>
    </p:spTree>
    <p:extLst>
      <p:ext uri="{BB962C8B-B14F-4D97-AF65-F5344CB8AC3E}">
        <p14:creationId xmlns="" xmlns:p14="http://schemas.microsoft.com/office/powerpoint/2010/main" val="4049479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1847850" y="277814"/>
            <a:ext cx="8496300" cy="1139825"/>
          </a:xfrm>
        </p:spPr>
        <p:txBody>
          <a:bodyPr/>
          <a:lstStyle/>
          <a:p>
            <a:pPr eaLnBrk="1" hangingPunct="1"/>
            <a:r>
              <a:rPr lang="tr-TR" altLang="tr-TR" sz="3500" b="1">
                <a:solidFill>
                  <a:srgbClr val="C00000"/>
                </a:solidFill>
              </a:rPr>
              <a:t>Diyabetli hastalarda standart bakım ilkeleri</a:t>
            </a:r>
          </a:p>
        </p:txBody>
      </p:sp>
      <p:sp>
        <p:nvSpPr>
          <p:cNvPr id="26627" name="2 İçerik Yer Tutucusu"/>
          <p:cNvSpPr>
            <a:spLocks noGrp="1"/>
          </p:cNvSpPr>
          <p:nvPr>
            <p:ph idx="1"/>
          </p:nvPr>
        </p:nvSpPr>
        <p:spPr>
          <a:xfrm>
            <a:off x="1981200" y="1339850"/>
            <a:ext cx="8229600" cy="4826000"/>
          </a:xfrm>
        </p:spPr>
        <p:txBody>
          <a:bodyPr/>
          <a:lstStyle/>
          <a:p>
            <a:pPr eaLnBrk="1" hangingPunct="1"/>
            <a:r>
              <a:rPr lang="tr-TR" altLang="tr-TR" sz="2400" b="1"/>
              <a:t>Anamnez</a:t>
            </a:r>
          </a:p>
          <a:p>
            <a:pPr eaLnBrk="1" hangingPunct="1"/>
            <a:endParaRPr lang="tr-TR" altLang="tr-TR" sz="2400" b="1"/>
          </a:p>
          <a:p>
            <a:pPr eaLnBrk="1" hangingPunct="1"/>
            <a:r>
              <a:rPr lang="tr-TR" altLang="tr-TR" sz="2400" b="1"/>
              <a:t>Fizik muayene</a:t>
            </a:r>
          </a:p>
          <a:p>
            <a:pPr eaLnBrk="1" hangingPunct="1"/>
            <a:endParaRPr lang="tr-TR" altLang="tr-TR" sz="2400" b="1"/>
          </a:p>
          <a:p>
            <a:pPr eaLnBrk="1" hangingPunct="1"/>
            <a:r>
              <a:rPr lang="tr-TR" altLang="tr-TR" sz="2400" b="1"/>
              <a:t>Laboratuar incelemeleri</a:t>
            </a:r>
          </a:p>
          <a:p>
            <a:pPr eaLnBrk="1" hangingPunct="1"/>
            <a:endParaRPr lang="tr-TR" altLang="tr-TR" sz="2400" b="1"/>
          </a:p>
          <a:p>
            <a:pPr eaLnBrk="1" hangingPunct="1"/>
            <a:r>
              <a:rPr lang="tr-TR" altLang="tr-TR" sz="2400" b="1"/>
              <a:t>Konsültasyonlar </a:t>
            </a:r>
          </a:p>
          <a:p>
            <a:pPr eaLnBrk="1" hangingPunct="1"/>
            <a:endParaRPr lang="tr-TR" altLang="tr-TR" sz="2400" b="1"/>
          </a:p>
          <a:p>
            <a:pPr eaLnBrk="1" hangingPunct="1"/>
            <a:r>
              <a:rPr lang="tr-TR" altLang="tr-TR" sz="2400" b="1"/>
              <a:t>Komplikasyonların takibi</a:t>
            </a:r>
          </a:p>
          <a:p>
            <a:pPr eaLnBrk="1" hangingPunct="1"/>
            <a:endParaRPr lang="tr-TR" altLang="tr-TR" sz="2400" b="1"/>
          </a:p>
          <a:p>
            <a:pPr eaLnBrk="1" hangingPunct="1"/>
            <a:r>
              <a:rPr lang="tr-TR" altLang="tr-TR" sz="2400" b="1"/>
              <a:t>Eğitim</a:t>
            </a:r>
          </a:p>
          <a:p>
            <a:pPr eaLnBrk="1" hangingPunct="1">
              <a:buFont typeface="Wingdings" panose="05000000000000000000" pitchFamily="2" charset="2"/>
              <a:buNone/>
            </a:pPr>
            <a:endParaRPr lang="tr-TR" altLang="tr-TR" sz="2400" b="1"/>
          </a:p>
        </p:txBody>
      </p:sp>
    </p:spTree>
    <p:extLst>
      <p:ext uri="{BB962C8B-B14F-4D97-AF65-F5344CB8AC3E}">
        <p14:creationId xmlns="" xmlns:p14="http://schemas.microsoft.com/office/powerpoint/2010/main" val="109845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r="1764" b="4823"/>
          <a:stretch>
            <a:fillRect/>
          </a:stretch>
        </p:blipFill>
        <p:spPr bwMode="auto">
          <a:xfrm>
            <a:off x="1847850" y="1625601"/>
            <a:ext cx="8496300" cy="4392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cap="rnd" algn="ctr">
                <a:solidFill>
                  <a:srgbClr val="000000"/>
                </a:solidFill>
                <a:miter lim="800000"/>
                <a:headEnd/>
                <a:tailEnd type="none" w="med" len="lg"/>
              </a14:hiddenLine>
            </a:ext>
          </a:extLst>
        </p:spPr>
      </p:pic>
      <p:sp>
        <p:nvSpPr>
          <p:cNvPr id="8195" name="Rectangle 4"/>
          <p:cNvSpPr>
            <a:spLocks noChangeArrowheads="1"/>
          </p:cNvSpPr>
          <p:nvPr/>
        </p:nvSpPr>
        <p:spPr bwMode="auto">
          <a:xfrm>
            <a:off x="2835275" y="1079501"/>
            <a:ext cx="6521450" cy="510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cap="rnd" algn="ctr">
                <a:solidFill>
                  <a:srgbClr val="000000"/>
                </a:solidFill>
                <a:miter lim="800000"/>
                <a:headEnd/>
                <a:tailEnd type="none" w="med"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lnSpc>
                <a:spcPct val="85000"/>
              </a:lnSpc>
              <a:spcBef>
                <a:spcPct val="55000"/>
              </a:spcBef>
              <a:spcAft>
                <a:spcPct val="0"/>
              </a:spcAft>
              <a:buClr>
                <a:srgbClr val="FFCC00"/>
              </a:buClr>
              <a:buSzPct val="70000"/>
            </a:pPr>
            <a:r>
              <a:rPr lang="en-US" altLang="tr-TR" b="1">
                <a:solidFill>
                  <a:srgbClr val="000000"/>
                </a:solidFill>
                <a:latin typeface="Calibri" panose="020F0502020204030204" pitchFamily="34" charset="0"/>
                <a:ea typeface="Calibri" panose="020F0502020204030204" pitchFamily="34" charset="0"/>
                <a:cs typeface="Times New Roman" panose="02020603050405020304" pitchFamily="18" charset="0"/>
              </a:rPr>
              <a:t>Global </a:t>
            </a:r>
            <a:r>
              <a:rPr lang="tr-TR" altLang="tr-TR" b="1">
                <a:solidFill>
                  <a:srgbClr val="000000"/>
                </a:solidFill>
                <a:latin typeface="Calibri" panose="020F0502020204030204" pitchFamily="34" charset="0"/>
                <a:ea typeface="Calibri" panose="020F0502020204030204" pitchFamily="34" charset="0"/>
                <a:cs typeface="Times New Roman" panose="02020603050405020304" pitchFamily="18" charset="0"/>
              </a:rPr>
              <a:t>diyabetik hasta sayısı projeksiyonu</a:t>
            </a:r>
            <a:r>
              <a:rPr lang="en-US" altLang="tr-TR" sz="200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en-US" altLang="tr-TR" sz="200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altLang="tr-TR" sz="1400">
                <a:solidFill>
                  <a:srgbClr val="000000"/>
                </a:solidFill>
                <a:latin typeface="Calibri" panose="020F0502020204030204" pitchFamily="34" charset="0"/>
                <a:ea typeface="Calibri" panose="020F0502020204030204" pitchFamily="34" charset="0"/>
                <a:cs typeface="Times New Roman" panose="02020603050405020304" pitchFamily="18" charset="0"/>
              </a:rPr>
              <a:t>(20–79 </a:t>
            </a:r>
            <a:r>
              <a:rPr lang="tr-TR" altLang="tr-TR" sz="1400">
                <a:solidFill>
                  <a:srgbClr val="000000"/>
                </a:solidFill>
                <a:latin typeface="Calibri" panose="020F0502020204030204" pitchFamily="34" charset="0"/>
                <a:ea typeface="Calibri" panose="020F0502020204030204" pitchFamily="34" charset="0"/>
                <a:cs typeface="Times New Roman" panose="02020603050405020304" pitchFamily="18" charset="0"/>
              </a:rPr>
              <a:t>yaş</a:t>
            </a:r>
            <a:r>
              <a:rPr lang="en-US" altLang="tr-TR" sz="1400">
                <a:solidFill>
                  <a:srgbClr val="000000"/>
                </a:solidFill>
                <a:latin typeface="Calibri" panose="020F0502020204030204" pitchFamily="34" charset="0"/>
                <a:ea typeface="Calibri" panose="020F0502020204030204" pitchFamily="34" charset="0"/>
                <a:cs typeface="Times New Roman" panose="02020603050405020304" pitchFamily="18" charset="0"/>
              </a:rPr>
              <a:t>), 20</a:t>
            </a:r>
            <a:r>
              <a:rPr lang="tr-TR" altLang="tr-TR" sz="1400">
                <a:solidFill>
                  <a:srgbClr val="000000"/>
                </a:solidFill>
                <a:latin typeface="Calibri" panose="020F0502020204030204" pitchFamily="34" charset="0"/>
                <a:ea typeface="Calibri" panose="020F0502020204030204" pitchFamily="34" charset="0"/>
                <a:cs typeface="Times New Roman" panose="02020603050405020304" pitchFamily="18" charset="0"/>
              </a:rPr>
              <a:t>13</a:t>
            </a:r>
            <a:r>
              <a:rPr lang="en-US" altLang="tr-TR" sz="1400">
                <a:solidFill>
                  <a:srgbClr val="000000"/>
                </a:solidFill>
                <a:latin typeface="Calibri" panose="020F0502020204030204" pitchFamily="34" charset="0"/>
                <a:ea typeface="Calibri" panose="020F0502020204030204" pitchFamily="34" charset="0"/>
                <a:cs typeface="Times New Roman" panose="02020603050405020304" pitchFamily="18" charset="0"/>
              </a:rPr>
              <a:t>–20</a:t>
            </a:r>
            <a:r>
              <a:rPr lang="tr-TR" altLang="tr-TR" sz="1400">
                <a:solidFill>
                  <a:srgbClr val="000000"/>
                </a:solidFill>
                <a:latin typeface="Calibri" panose="020F0502020204030204" pitchFamily="34" charset="0"/>
                <a:ea typeface="Calibri" panose="020F0502020204030204" pitchFamily="34" charset="0"/>
                <a:cs typeface="Times New Roman" panose="02020603050405020304" pitchFamily="18" charset="0"/>
              </a:rPr>
              <a:t>35</a:t>
            </a:r>
            <a:r>
              <a:rPr lang="en-US" altLang="tr-TR" sz="1400">
                <a:solidFill>
                  <a:srgbClr val="000000"/>
                </a:solidFill>
                <a:latin typeface="Calibri" panose="020F0502020204030204" pitchFamily="34" charset="0"/>
                <a:ea typeface="Calibri" panose="020F0502020204030204" pitchFamily="34" charset="0"/>
                <a:cs typeface="Times New Roman" panose="02020603050405020304" pitchFamily="18" charset="0"/>
              </a:rPr>
              <a:t> (mil</a:t>
            </a:r>
            <a:r>
              <a:rPr lang="tr-TR" altLang="tr-TR" sz="1400">
                <a:solidFill>
                  <a:srgbClr val="000000"/>
                </a:solidFill>
                <a:latin typeface="Calibri" panose="020F0502020204030204" pitchFamily="34" charset="0"/>
                <a:ea typeface="Calibri" panose="020F0502020204030204" pitchFamily="34" charset="0"/>
                <a:cs typeface="Times New Roman" panose="02020603050405020304" pitchFamily="18" charset="0"/>
              </a:rPr>
              <a:t>yon</a:t>
            </a:r>
            <a:r>
              <a:rPr lang="en-US" altLang="tr-TR" sz="140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p:txBody>
      </p:sp>
      <p:grpSp>
        <p:nvGrpSpPr>
          <p:cNvPr id="8196" name="Group 5"/>
          <p:cNvGrpSpPr>
            <a:grpSpLocks/>
          </p:cNvGrpSpPr>
          <p:nvPr/>
        </p:nvGrpSpPr>
        <p:grpSpPr bwMode="auto">
          <a:xfrm>
            <a:off x="1951039" y="3789364"/>
            <a:ext cx="2268537" cy="2001837"/>
            <a:chOff x="117" y="2015"/>
            <a:chExt cx="1608" cy="1261"/>
          </a:xfrm>
        </p:grpSpPr>
        <p:grpSp>
          <p:nvGrpSpPr>
            <p:cNvPr id="8207" name="Group 6"/>
            <p:cNvGrpSpPr>
              <a:grpSpLocks/>
            </p:cNvGrpSpPr>
            <p:nvPr/>
          </p:nvGrpSpPr>
          <p:grpSpPr bwMode="auto">
            <a:xfrm>
              <a:off x="117" y="2735"/>
              <a:ext cx="925" cy="173"/>
              <a:chOff x="135" y="3401"/>
              <a:chExt cx="821" cy="173"/>
            </a:xfrm>
          </p:grpSpPr>
          <p:sp>
            <p:nvSpPr>
              <p:cNvPr id="8226" name="Rectangle 7"/>
              <p:cNvSpPr>
                <a:spLocks noChangeArrowheads="1"/>
              </p:cNvSpPr>
              <p:nvPr/>
            </p:nvSpPr>
            <p:spPr bwMode="auto">
              <a:xfrm>
                <a:off x="135" y="3437"/>
                <a:ext cx="102" cy="102"/>
              </a:xfrm>
              <a:prstGeom prst="rect">
                <a:avLst/>
              </a:prstGeom>
              <a:solidFill>
                <a:srgbClr val="FF00FF"/>
              </a:solidFill>
              <a:ln w="3175" algn="ctr">
                <a:solidFill>
                  <a:srgbClr val="EAEAEA"/>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cs typeface="Arial" panose="020B0604020202020204" pitchFamily="34" charset="0"/>
                </a:endParaRPr>
              </a:p>
            </p:txBody>
          </p:sp>
          <p:sp>
            <p:nvSpPr>
              <p:cNvPr id="8227" name="Rectangle 8"/>
              <p:cNvSpPr>
                <a:spLocks noChangeArrowheads="1"/>
              </p:cNvSpPr>
              <p:nvPr/>
            </p:nvSpPr>
            <p:spPr bwMode="auto">
              <a:xfrm>
                <a:off x="256" y="3401"/>
                <a:ext cx="70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cap="rnd" algn="ctr">
                    <a:solidFill>
                      <a:srgbClr val="000000"/>
                    </a:solidFill>
                    <a:miter lim="800000"/>
                    <a:headEnd/>
                    <a:tailEnd type="none" w="med" len="lg"/>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200">
                    <a:solidFill>
                      <a:srgbClr val="000000"/>
                    </a:solidFill>
                    <a:cs typeface="Arial" panose="020B0604020202020204" pitchFamily="34" charset="0"/>
                  </a:rPr>
                  <a:t>Latin </a:t>
                </a:r>
                <a:r>
                  <a:rPr lang="en-US" altLang="tr-TR" sz="1200">
                    <a:solidFill>
                      <a:srgbClr val="000000"/>
                    </a:solidFill>
                    <a:cs typeface="Arial" panose="020B0604020202020204" pitchFamily="34" charset="0"/>
                  </a:rPr>
                  <a:t>Ameri</a:t>
                </a:r>
                <a:r>
                  <a:rPr lang="tr-TR" altLang="tr-TR" sz="1200">
                    <a:solidFill>
                      <a:srgbClr val="000000"/>
                    </a:solidFill>
                    <a:cs typeface="Arial" panose="020B0604020202020204" pitchFamily="34" charset="0"/>
                  </a:rPr>
                  <a:t>k</a:t>
                </a:r>
                <a:r>
                  <a:rPr lang="en-US" altLang="tr-TR" sz="1200">
                    <a:solidFill>
                      <a:srgbClr val="000000"/>
                    </a:solidFill>
                    <a:cs typeface="Arial" panose="020B0604020202020204" pitchFamily="34" charset="0"/>
                  </a:rPr>
                  <a:t>a</a:t>
                </a:r>
                <a:endParaRPr lang="fr-FR" altLang="tr-TR" sz="1200">
                  <a:solidFill>
                    <a:srgbClr val="000000"/>
                  </a:solidFill>
                  <a:cs typeface="Arial" panose="020B0604020202020204" pitchFamily="34" charset="0"/>
                </a:endParaRPr>
              </a:p>
            </p:txBody>
          </p:sp>
        </p:grpSp>
        <p:grpSp>
          <p:nvGrpSpPr>
            <p:cNvPr id="8208" name="Group 9"/>
            <p:cNvGrpSpPr>
              <a:grpSpLocks/>
            </p:cNvGrpSpPr>
            <p:nvPr/>
          </p:nvGrpSpPr>
          <p:grpSpPr bwMode="auto">
            <a:xfrm>
              <a:off x="117" y="2015"/>
              <a:ext cx="543" cy="173"/>
              <a:chOff x="135" y="2566"/>
              <a:chExt cx="483" cy="173"/>
            </a:xfrm>
          </p:grpSpPr>
          <p:sp>
            <p:nvSpPr>
              <p:cNvPr id="8224" name="Rectangle 10"/>
              <p:cNvSpPr>
                <a:spLocks noChangeArrowheads="1"/>
              </p:cNvSpPr>
              <p:nvPr/>
            </p:nvSpPr>
            <p:spPr bwMode="auto">
              <a:xfrm>
                <a:off x="135" y="2602"/>
                <a:ext cx="102" cy="102"/>
              </a:xfrm>
              <a:prstGeom prst="rect">
                <a:avLst/>
              </a:prstGeom>
              <a:solidFill>
                <a:srgbClr val="CC99FF"/>
              </a:solidFill>
              <a:ln w="3175" cap="rnd" algn="ctr">
                <a:solidFill>
                  <a:srgbClr val="EAEAEA"/>
                </a:solidFill>
                <a:miter lim="800000"/>
                <a:headEnd type="none" w="sm" len="sm"/>
                <a:tailEnd type="none" w="sm" len="sm"/>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cs typeface="Arial" panose="020B0604020202020204" pitchFamily="34" charset="0"/>
                </a:endParaRPr>
              </a:p>
            </p:txBody>
          </p:sp>
          <p:sp>
            <p:nvSpPr>
              <p:cNvPr id="8225" name="Rectangle 11"/>
              <p:cNvSpPr>
                <a:spLocks noChangeArrowheads="1"/>
              </p:cNvSpPr>
              <p:nvPr/>
            </p:nvSpPr>
            <p:spPr bwMode="auto">
              <a:xfrm>
                <a:off x="256" y="2566"/>
                <a:ext cx="362"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cap="rnd" algn="ctr">
                    <a:solidFill>
                      <a:srgbClr val="000000"/>
                    </a:solidFill>
                    <a:miter lim="800000"/>
                    <a:headEnd/>
                    <a:tailEnd type="none" w="med" len="lg"/>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tr-TR" sz="1200">
                    <a:solidFill>
                      <a:srgbClr val="000000"/>
                    </a:solidFill>
                    <a:cs typeface="Arial" panose="020B0604020202020204" pitchFamily="34" charset="0"/>
                  </a:rPr>
                  <a:t>Afri</a:t>
                </a:r>
                <a:r>
                  <a:rPr lang="tr-TR" altLang="tr-TR" sz="1200">
                    <a:solidFill>
                      <a:srgbClr val="000000"/>
                    </a:solidFill>
                    <a:cs typeface="Arial" panose="020B0604020202020204" pitchFamily="34" charset="0"/>
                  </a:rPr>
                  <a:t>k</a:t>
                </a:r>
                <a:r>
                  <a:rPr lang="en-US" altLang="tr-TR" sz="1200">
                    <a:solidFill>
                      <a:srgbClr val="000000"/>
                    </a:solidFill>
                    <a:cs typeface="Arial" panose="020B0604020202020204" pitchFamily="34" charset="0"/>
                  </a:rPr>
                  <a:t>a</a:t>
                </a:r>
                <a:endParaRPr lang="fr-FR" altLang="tr-TR" sz="1200">
                  <a:solidFill>
                    <a:srgbClr val="000000"/>
                  </a:solidFill>
                  <a:cs typeface="Arial" panose="020B0604020202020204" pitchFamily="34" charset="0"/>
                </a:endParaRPr>
              </a:p>
            </p:txBody>
          </p:sp>
        </p:grpSp>
        <p:grpSp>
          <p:nvGrpSpPr>
            <p:cNvPr id="8209" name="Group 12"/>
            <p:cNvGrpSpPr>
              <a:grpSpLocks/>
            </p:cNvGrpSpPr>
            <p:nvPr/>
          </p:nvGrpSpPr>
          <p:grpSpPr bwMode="auto">
            <a:xfrm>
              <a:off x="117" y="2227"/>
              <a:ext cx="1608" cy="156"/>
              <a:chOff x="135" y="2790"/>
              <a:chExt cx="1427" cy="156"/>
            </a:xfrm>
          </p:grpSpPr>
          <p:sp>
            <p:nvSpPr>
              <p:cNvPr id="8222" name="Rectangle 13"/>
              <p:cNvSpPr>
                <a:spLocks noChangeArrowheads="1"/>
              </p:cNvSpPr>
              <p:nvPr/>
            </p:nvSpPr>
            <p:spPr bwMode="auto">
              <a:xfrm>
                <a:off x="135" y="2817"/>
                <a:ext cx="102" cy="102"/>
              </a:xfrm>
              <a:prstGeom prst="rect">
                <a:avLst/>
              </a:prstGeom>
              <a:solidFill>
                <a:srgbClr val="FFC31B"/>
              </a:solidFill>
              <a:ln w="3175" algn="ctr">
                <a:solidFill>
                  <a:srgbClr val="EAEAEA"/>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cs typeface="Arial" panose="020B0604020202020204" pitchFamily="34" charset="0"/>
                </a:endParaRPr>
              </a:p>
            </p:txBody>
          </p:sp>
          <p:sp>
            <p:nvSpPr>
              <p:cNvPr id="8223" name="Rectangle 14"/>
              <p:cNvSpPr>
                <a:spLocks noChangeArrowheads="1"/>
              </p:cNvSpPr>
              <p:nvPr/>
            </p:nvSpPr>
            <p:spPr bwMode="auto">
              <a:xfrm>
                <a:off x="256" y="2790"/>
                <a:ext cx="1306" cy="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cap="rnd" algn="ctr">
                    <a:solidFill>
                      <a:srgbClr val="000000"/>
                    </a:solidFill>
                    <a:miter lim="800000"/>
                    <a:headEnd/>
                    <a:tailEnd type="none" w="med" len="lg"/>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85000"/>
                  </a:lnSpc>
                  <a:spcBef>
                    <a:spcPct val="0"/>
                  </a:spcBef>
                  <a:spcAft>
                    <a:spcPct val="0"/>
                  </a:spcAft>
                </a:pPr>
                <a:r>
                  <a:rPr lang="tr-TR" altLang="tr-TR" sz="1200">
                    <a:solidFill>
                      <a:srgbClr val="000000"/>
                    </a:solidFill>
                    <a:cs typeface="Arial" panose="020B0604020202020204" pitchFamily="34" charset="0"/>
                  </a:rPr>
                  <a:t>Doğu Akdeniz ve Orta Doğu</a:t>
                </a:r>
                <a:endParaRPr lang="fr-FR" altLang="tr-TR" sz="1200">
                  <a:solidFill>
                    <a:srgbClr val="000000"/>
                  </a:solidFill>
                  <a:cs typeface="Arial" panose="020B0604020202020204" pitchFamily="34" charset="0"/>
                </a:endParaRPr>
              </a:p>
            </p:txBody>
          </p:sp>
        </p:grpSp>
        <p:grpSp>
          <p:nvGrpSpPr>
            <p:cNvPr id="8210" name="Group 15"/>
            <p:cNvGrpSpPr>
              <a:grpSpLocks/>
            </p:cNvGrpSpPr>
            <p:nvPr/>
          </p:nvGrpSpPr>
          <p:grpSpPr bwMode="auto">
            <a:xfrm>
              <a:off x="117" y="2416"/>
              <a:ext cx="608" cy="173"/>
              <a:chOff x="135" y="2997"/>
              <a:chExt cx="539" cy="173"/>
            </a:xfrm>
          </p:grpSpPr>
          <p:sp>
            <p:nvSpPr>
              <p:cNvPr id="8220" name="Rectangle 16"/>
              <p:cNvSpPr>
                <a:spLocks noChangeArrowheads="1"/>
              </p:cNvSpPr>
              <p:nvPr/>
            </p:nvSpPr>
            <p:spPr bwMode="auto">
              <a:xfrm>
                <a:off x="135" y="3033"/>
                <a:ext cx="102" cy="102"/>
              </a:xfrm>
              <a:prstGeom prst="rect">
                <a:avLst/>
              </a:prstGeom>
              <a:solidFill>
                <a:srgbClr val="9900FF"/>
              </a:solidFill>
              <a:ln w="3175" cap="rnd" algn="ctr">
                <a:solidFill>
                  <a:srgbClr val="EAEAEA"/>
                </a:solidFill>
                <a:miter lim="800000"/>
                <a:headEnd type="none" w="sm" len="sm"/>
                <a:tailEnd type="none" w="sm" len="sm"/>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cs typeface="Arial" panose="020B0604020202020204" pitchFamily="34" charset="0"/>
                </a:endParaRPr>
              </a:p>
            </p:txBody>
          </p:sp>
          <p:sp>
            <p:nvSpPr>
              <p:cNvPr id="8221" name="Rectangle 17"/>
              <p:cNvSpPr>
                <a:spLocks noChangeArrowheads="1"/>
              </p:cNvSpPr>
              <p:nvPr/>
            </p:nvSpPr>
            <p:spPr bwMode="auto">
              <a:xfrm>
                <a:off x="256" y="2997"/>
                <a:ext cx="418"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cap="rnd" algn="ctr">
                    <a:solidFill>
                      <a:srgbClr val="000000"/>
                    </a:solidFill>
                    <a:miter lim="800000"/>
                    <a:headEnd/>
                    <a:tailEnd type="none" w="med" len="lg"/>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200">
                    <a:solidFill>
                      <a:srgbClr val="000000"/>
                    </a:solidFill>
                    <a:cs typeface="Arial" panose="020B0604020202020204" pitchFamily="34" charset="0"/>
                  </a:rPr>
                  <a:t>Avrupa</a:t>
                </a:r>
                <a:endParaRPr lang="fr-FR" altLang="tr-TR" sz="1200">
                  <a:solidFill>
                    <a:srgbClr val="000000"/>
                  </a:solidFill>
                  <a:cs typeface="Arial" panose="020B0604020202020204" pitchFamily="34" charset="0"/>
                </a:endParaRPr>
              </a:p>
            </p:txBody>
          </p:sp>
        </p:grpSp>
        <p:grpSp>
          <p:nvGrpSpPr>
            <p:cNvPr id="8211" name="Group 18"/>
            <p:cNvGrpSpPr>
              <a:grpSpLocks/>
            </p:cNvGrpSpPr>
            <p:nvPr/>
          </p:nvGrpSpPr>
          <p:grpSpPr bwMode="auto">
            <a:xfrm>
              <a:off x="117" y="2585"/>
              <a:ext cx="992" cy="173"/>
              <a:chOff x="135" y="3199"/>
              <a:chExt cx="881" cy="173"/>
            </a:xfrm>
          </p:grpSpPr>
          <p:sp>
            <p:nvSpPr>
              <p:cNvPr id="8218" name="Rectangle 19"/>
              <p:cNvSpPr>
                <a:spLocks noChangeArrowheads="1"/>
              </p:cNvSpPr>
              <p:nvPr/>
            </p:nvSpPr>
            <p:spPr bwMode="auto">
              <a:xfrm>
                <a:off x="135" y="3235"/>
                <a:ext cx="102" cy="102"/>
              </a:xfrm>
              <a:prstGeom prst="rect">
                <a:avLst/>
              </a:prstGeom>
              <a:solidFill>
                <a:srgbClr val="33CC33"/>
              </a:solidFill>
              <a:ln w="3175" cap="rnd" algn="ctr">
                <a:solidFill>
                  <a:srgbClr val="EAEAEA"/>
                </a:solidFill>
                <a:miter lim="800000"/>
                <a:headEnd type="none" w="sm" len="sm"/>
                <a:tailEnd type="none" w="sm" len="sm"/>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cs typeface="Arial" panose="020B0604020202020204" pitchFamily="34" charset="0"/>
                </a:endParaRPr>
              </a:p>
            </p:txBody>
          </p:sp>
          <p:sp>
            <p:nvSpPr>
              <p:cNvPr id="8219" name="Rectangle 20"/>
              <p:cNvSpPr>
                <a:spLocks noChangeArrowheads="1"/>
              </p:cNvSpPr>
              <p:nvPr/>
            </p:nvSpPr>
            <p:spPr bwMode="auto">
              <a:xfrm>
                <a:off x="256" y="3199"/>
                <a:ext cx="76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cap="rnd" algn="ctr">
                    <a:solidFill>
                      <a:srgbClr val="000000"/>
                    </a:solidFill>
                    <a:miter lim="800000"/>
                    <a:headEnd/>
                    <a:tailEnd type="none" w="med" len="lg"/>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200">
                    <a:solidFill>
                      <a:srgbClr val="000000"/>
                    </a:solidFill>
                    <a:cs typeface="Arial" panose="020B0604020202020204" pitchFamily="34" charset="0"/>
                  </a:rPr>
                  <a:t>Kuzey </a:t>
                </a:r>
                <a:r>
                  <a:rPr lang="en-US" altLang="tr-TR" sz="1200">
                    <a:solidFill>
                      <a:srgbClr val="000000"/>
                    </a:solidFill>
                    <a:cs typeface="Arial" panose="020B0604020202020204" pitchFamily="34" charset="0"/>
                  </a:rPr>
                  <a:t>Ameri</a:t>
                </a:r>
                <a:r>
                  <a:rPr lang="tr-TR" altLang="tr-TR" sz="1200">
                    <a:solidFill>
                      <a:srgbClr val="000000"/>
                    </a:solidFill>
                    <a:cs typeface="Arial" panose="020B0604020202020204" pitchFamily="34" charset="0"/>
                  </a:rPr>
                  <a:t>k</a:t>
                </a:r>
                <a:r>
                  <a:rPr lang="en-US" altLang="tr-TR" sz="1200">
                    <a:solidFill>
                      <a:srgbClr val="000000"/>
                    </a:solidFill>
                    <a:cs typeface="Arial" panose="020B0604020202020204" pitchFamily="34" charset="0"/>
                  </a:rPr>
                  <a:t>a</a:t>
                </a:r>
                <a:endParaRPr lang="fr-FR" altLang="tr-TR" sz="1200">
                  <a:solidFill>
                    <a:srgbClr val="000000"/>
                  </a:solidFill>
                  <a:cs typeface="Arial" panose="020B0604020202020204" pitchFamily="34" charset="0"/>
                </a:endParaRPr>
              </a:p>
            </p:txBody>
          </p:sp>
        </p:grpSp>
        <p:grpSp>
          <p:nvGrpSpPr>
            <p:cNvPr id="8212" name="Group 21"/>
            <p:cNvGrpSpPr>
              <a:grpSpLocks/>
            </p:cNvGrpSpPr>
            <p:nvPr/>
          </p:nvGrpSpPr>
          <p:grpSpPr bwMode="auto">
            <a:xfrm>
              <a:off x="117" y="2935"/>
              <a:ext cx="1141" cy="173"/>
              <a:chOff x="135" y="3610"/>
              <a:chExt cx="1013" cy="173"/>
            </a:xfrm>
          </p:grpSpPr>
          <p:sp>
            <p:nvSpPr>
              <p:cNvPr id="8216" name="Rectangle 22"/>
              <p:cNvSpPr>
                <a:spLocks noChangeArrowheads="1"/>
              </p:cNvSpPr>
              <p:nvPr/>
            </p:nvSpPr>
            <p:spPr bwMode="auto">
              <a:xfrm>
                <a:off x="135" y="3646"/>
                <a:ext cx="102" cy="102"/>
              </a:xfrm>
              <a:prstGeom prst="rect">
                <a:avLst/>
              </a:prstGeom>
              <a:solidFill>
                <a:srgbClr val="FF5050"/>
              </a:solidFill>
              <a:ln w="3175" algn="ctr">
                <a:solidFill>
                  <a:srgbClr val="EAEAEA"/>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cs typeface="Arial" panose="020B0604020202020204" pitchFamily="34" charset="0"/>
                </a:endParaRPr>
              </a:p>
            </p:txBody>
          </p:sp>
          <p:sp>
            <p:nvSpPr>
              <p:cNvPr id="8217" name="Rectangle 23"/>
              <p:cNvSpPr>
                <a:spLocks noChangeArrowheads="1"/>
              </p:cNvSpPr>
              <p:nvPr/>
            </p:nvSpPr>
            <p:spPr bwMode="auto">
              <a:xfrm>
                <a:off x="256" y="3610"/>
                <a:ext cx="892"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cap="rnd" algn="ctr">
                    <a:solidFill>
                      <a:srgbClr val="000000"/>
                    </a:solidFill>
                    <a:miter lim="800000"/>
                    <a:headEnd/>
                    <a:tailEnd type="none" w="med" len="lg"/>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200">
                    <a:solidFill>
                      <a:srgbClr val="000000"/>
                    </a:solidFill>
                    <a:cs typeface="Arial" panose="020B0604020202020204" pitchFamily="34" charset="0"/>
                  </a:rPr>
                  <a:t>Güney Doğu Asya</a:t>
                </a:r>
                <a:endParaRPr lang="fr-FR" altLang="tr-TR" sz="1200">
                  <a:solidFill>
                    <a:srgbClr val="000000"/>
                  </a:solidFill>
                  <a:cs typeface="Arial" panose="020B0604020202020204" pitchFamily="34" charset="0"/>
                </a:endParaRPr>
              </a:p>
            </p:txBody>
          </p:sp>
        </p:grpSp>
        <p:grpSp>
          <p:nvGrpSpPr>
            <p:cNvPr id="8213" name="Group 24"/>
            <p:cNvGrpSpPr>
              <a:grpSpLocks/>
            </p:cNvGrpSpPr>
            <p:nvPr/>
          </p:nvGrpSpPr>
          <p:grpSpPr bwMode="auto">
            <a:xfrm>
              <a:off x="117" y="3103"/>
              <a:ext cx="807" cy="173"/>
              <a:chOff x="135" y="3812"/>
              <a:chExt cx="718" cy="173"/>
            </a:xfrm>
          </p:grpSpPr>
          <p:sp>
            <p:nvSpPr>
              <p:cNvPr id="8214" name="Rectangle 25"/>
              <p:cNvSpPr>
                <a:spLocks noChangeArrowheads="1"/>
              </p:cNvSpPr>
              <p:nvPr/>
            </p:nvSpPr>
            <p:spPr bwMode="auto">
              <a:xfrm>
                <a:off x="135" y="3848"/>
                <a:ext cx="102" cy="102"/>
              </a:xfrm>
              <a:prstGeom prst="rect">
                <a:avLst/>
              </a:prstGeom>
              <a:solidFill>
                <a:srgbClr val="0099FF"/>
              </a:solidFill>
              <a:ln w="3175" algn="ctr">
                <a:solidFill>
                  <a:srgbClr val="EAEAEA"/>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cs typeface="Arial" panose="020B0604020202020204" pitchFamily="34" charset="0"/>
                </a:endParaRPr>
              </a:p>
            </p:txBody>
          </p:sp>
          <p:sp>
            <p:nvSpPr>
              <p:cNvPr id="8215" name="Rectangle 26"/>
              <p:cNvSpPr>
                <a:spLocks noChangeArrowheads="1"/>
              </p:cNvSpPr>
              <p:nvPr/>
            </p:nvSpPr>
            <p:spPr bwMode="auto">
              <a:xfrm>
                <a:off x="256" y="3812"/>
                <a:ext cx="597"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cap="rnd" algn="ctr">
                    <a:solidFill>
                      <a:srgbClr val="000000"/>
                    </a:solidFill>
                    <a:miter lim="800000"/>
                    <a:headEnd/>
                    <a:tailEnd type="none" w="med" len="lg"/>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200">
                    <a:solidFill>
                      <a:srgbClr val="000000"/>
                    </a:solidFill>
                    <a:cs typeface="Arial" panose="020B0604020202020204" pitchFamily="34" charset="0"/>
                  </a:rPr>
                  <a:t>Batı </a:t>
                </a:r>
                <a:r>
                  <a:rPr lang="en-US" altLang="tr-TR" sz="1200">
                    <a:solidFill>
                      <a:srgbClr val="000000"/>
                    </a:solidFill>
                    <a:cs typeface="Arial" panose="020B0604020202020204" pitchFamily="34" charset="0"/>
                  </a:rPr>
                  <a:t>Pa</a:t>
                </a:r>
                <a:r>
                  <a:rPr lang="tr-TR" altLang="tr-TR" sz="1200">
                    <a:solidFill>
                      <a:srgbClr val="000000"/>
                    </a:solidFill>
                    <a:cs typeface="Arial" panose="020B0604020202020204" pitchFamily="34" charset="0"/>
                  </a:rPr>
                  <a:t>sifik</a:t>
                </a:r>
                <a:endParaRPr lang="en-US" altLang="tr-TR" sz="1200">
                  <a:solidFill>
                    <a:srgbClr val="000000"/>
                  </a:solidFill>
                  <a:cs typeface="Arial" panose="020B0604020202020204" pitchFamily="34" charset="0"/>
                </a:endParaRPr>
              </a:p>
            </p:txBody>
          </p:sp>
        </p:grpSp>
      </p:grpSp>
      <p:sp>
        <p:nvSpPr>
          <p:cNvPr id="36" name="AutoShape 184"/>
          <p:cNvSpPr>
            <a:spLocks noChangeArrowheads="1"/>
          </p:cNvSpPr>
          <p:nvPr/>
        </p:nvSpPr>
        <p:spPr bwMode="auto">
          <a:xfrm>
            <a:off x="2459039" y="2787650"/>
            <a:ext cx="541337" cy="712788"/>
          </a:xfrm>
          <a:prstGeom prst="roundRect">
            <a:avLst>
              <a:gd name="adj" fmla="val 16667"/>
            </a:avLst>
          </a:prstGeom>
          <a:solidFill>
            <a:schemeClr val="bg1"/>
          </a:solidFill>
          <a:ln w="19050">
            <a:solidFill>
              <a:srgbClr val="D47600"/>
            </a:solidFill>
            <a:round/>
            <a:headEnd/>
            <a:tailEnd/>
          </a:ln>
        </p:spPr>
        <p:txBody>
          <a:bodyPr wrap="none" lIns="68580" tIns="34290" rIns="68580" bIns="34290" anchor="ctr"/>
          <a:lstStyle/>
          <a:p>
            <a:pPr algn="ctr" fontAlgn="base">
              <a:spcBef>
                <a:spcPct val="0"/>
              </a:spcBef>
              <a:spcAft>
                <a:spcPct val="0"/>
              </a:spcAft>
              <a:defRPr/>
            </a:pPr>
            <a:r>
              <a:rPr lang="en-GB" sz="1200" kern="0" dirty="0">
                <a:solidFill>
                  <a:srgbClr val="002060"/>
                </a:solidFill>
                <a:latin typeface="Arial" panose="020B0604020202020204" pitchFamily="34" charset="0"/>
                <a:ea typeface="Verdana" pitchFamily="34" charset="0"/>
                <a:cs typeface="Verdana" pitchFamily="34" charset="0"/>
              </a:rPr>
              <a:t>36.7</a:t>
            </a:r>
            <a:br>
              <a:rPr lang="en-GB" sz="1200" kern="0" dirty="0">
                <a:solidFill>
                  <a:srgbClr val="002060"/>
                </a:solidFill>
                <a:latin typeface="Arial" panose="020B0604020202020204" pitchFamily="34" charset="0"/>
                <a:ea typeface="Verdana" pitchFamily="34" charset="0"/>
                <a:cs typeface="Verdana" pitchFamily="34" charset="0"/>
              </a:rPr>
            </a:br>
            <a:r>
              <a:rPr lang="en-GB" sz="1200" kern="0" dirty="0">
                <a:solidFill>
                  <a:srgbClr val="002060"/>
                </a:solidFill>
                <a:latin typeface="Arial" panose="020B0604020202020204" pitchFamily="34" charset="0"/>
                <a:ea typeface="Verdana" pitchFamily="34" charset="0"/>
                <a:cs typeface="Verdana" pitchFamily="34" charset="0"/>
              </a:rPr>
              <a:t>50.4</a:t>
            </a:r>
          </a:p>
          <a:p>
            <a:pPr algn="ctr" fontAlgn="base">
              <a:spcBef>
                <a:spcPct val="0"/>
              </a:spcBef>
              <a:spcAft>
                <a:spcPct val="0"/>
              </a:spcAft>
              <a:defRPr/>
            </a:pPr>
            <a:r>
              <a:rPr lang="tr-TR" sz="1200" kern="0" dirty="0">
                <a:solidFill>
                  <a:srgbClr val="002060"/>
                </a:solidFill>
                <a:latin typeface="Arial" panose="020B0604020202020204" pitchFamily="34" charset="0"/>
                <a:ea typeface="Verdana" pitchFamily="34" charset="0"/>
                <a:cs typeface="Verdana" pitchFamily="34" charset="0"/>
              </a:rPr>
              <a:t>%</a:t>
            </a:r>
            <a:r>
              <a:rPr lang="en-GB" sz="1200" kern="0" dirty="0">
                <a:solidFill>
                  <a:srgbClr val="002060"/>
                </a:solidFill>
                <a:latin typeface="Arial" panose="020B0604020202020204" pitchFamily="34" charset="0"/>
                <a:ea typeface="Verdana" pitchFamily="34" charset="0"/>
                <a:cs typeface="Verdana" pitchFamily="34" charset="0"/>
              </a:rPr>
              <a:t>37</a:t>
            </a:r>
          </a:p>
        </p:txBody>
      </p:sp>
      <p:sp>
        <p:nvSpPr>
          <p:cNvPr id="37" name="AutoShape 185"/>
          <p:cNvSpPr>
            <a:spLocks noChangeArrowheads="1"/>
          </p:cNvSpPr>
          <p:nvPr/>
        </p:nvSpPr>
        <p:spPr bwMode="auto">
          <a:xfrm>
            <a:off x="4872038" y="5157789"/>
            <a:ext cx="576262" cy="719137"/>
          </a:xfrm>
          <a:prstGeom prst="roundRect">
            <a:avLst>
              <a:gd name="adj" fmla="val 16667"/>
            </a:avLst>
          </a:prstGeom>
          <a:solidFill>
            <a:schemeClr val="bg1"/>
          </a:solidFill>
          <a:ln w="19050">
            <a:solidFill>
              <a:srgbClr val="72B5CC"/>
            </a:solidFill>
            <a:round/>
            <a:headEnd/>
            <a:tailEnd/>
          </a:ln>
        </p:spPr>
        <p:txBody>
          <a:bodyPr wrap="none" lIns="68580" tIns="34290" rIns="68580" bIns="34290" anchor="ctr"/>
          <a:lstStyle/>
          <a:p>
            <a:pPr algn="ctr" fontAlgn="base">
              <a:spcBef>
                <a:spcPct val="0"/>
              </a:spcBef>
              <a:spcAft>
                <a:spcPct val="0"/>
              </a:spcAft>
              <a:defRPr/>
            </a:pPr>
            <a:r>
              <a:rPr lang="en-GB" sz="1200" kern="0" dirty="0">
                <a:solidFill>
                  <a:srgbClr val="002060"/>
                </a:solidFill>
                <a:latin typeface="Arial" panose="020B0604020202020204" pitchFamily="34" charset="0"/>
                <a:ea typeface="Verdana" pitchFamily="34" charset="0"/>
                <a:cs typeface="Verdana" pitchFamily="34" charset="0"/>
              </a:rPr>
              <a:t>24.1</a:t>
            </a:r>
            <a:br>
              <a:rPr lang="en-GB" sz="1200" kern="0" dirty="0">
                <a:solidFill>
                  <a:srgbClr val="002060"/>
                </a:solidFill>
                <a:latin typeface="Arial" panose="020B0604020202020204" pitchFamily="34" charset="0"/>
                <a:ea typeface="Verdana" pitchFamily="34" charset="0"/>
                <a:cs typeface="Verdana" pitchFamily="34" charset="0"/>
              </a:rPr>
            </a:br>
            <a:r>
              <a:rPr lang="en-GB" sz="1200" kern="0" dirty="0">
                <a:solidFill>
                  <a:srgbClr val="002060"/>
                </a:solidFill>
                <a:latin typeface="Arial" panose="020B0604020202020204" pitchFamily="34" charset="0"/>
                <a:ea typeface="Verdana" pitchFamily="34" charset="0"/>
                <a:cs typeface="Verdana" pitchFamily="34" charset="0"/>
              </a:rPr>
              <a:t>38.5</a:t>
            </a:r>
            <a:br>
              <a:rPr lang="en-GB" sz="1200" kern="0" dirty="0">
                <a:solidFill>
                  <a:srgbClr val="002060"/>
                </a:solidFill>
                <a:latin typeface="Arial" panose="020B0604020202020204" pitchFamily="34" charset="0"/>
                <a:ea typeface="Verdana" pitchFamily="34" charset="0"/>
                <a:cs typeface="Verdana" pitchFamily="34" charset="0"/>
              </a:rPr>
            </a:br>
            <a:r>
              <a:rPr lang="tr-TR" sz="1200" kern="0" dirty="0">
                <a:solidFill>
                  <a:srgbClr val="002060"/>
                </a:solidFill>
                <a:latin typeface="Arial" panose="020B0604020202020204" pitchFamily="34" charset="0"/>
                <a:ea typeface="Verdana" pitchFamily="34" charset="0"/>
                <a:cs typeface="Verdana" pitchFamily="34" charset="0"/>
              </a:rPr>
              <a:t>%</a:t>
            </a:r>
            <a:r>
              <a:rPr lang="en-GB" sz="1200" kern="0" dirty="0">
                <a:solidFill>
                  <a:srgbClr val="002060"/>
                </a:solidFill>
                <a:latin typeface="Arial" panose="020B0604020202020204" pitchFamily="34" charset="0"/>
                <a:ea typeface="Verdana" pitchFamily="34" charset="0"/>
                <a:cs typeface="Verdana" pitchFamily="34" charset="0"/>
              </a:rPr>
              <a:t>60</a:t>
            </a:r>
          </a:p>
        </p:txBody>
      </p:sp>
      <p:sp>
        <p:nvSpPr>
          <p:cNvPr id="39" name="AutoShape 190"/>
          <p:cNvSpPr>
            <a:spLocks noChangeArrowheads="1"/>
          </p:cNvSpPr>
          <p:nvPr/>
        </p:nvSpPr>
        <p:spPr bwMode="auto">
          <a:xfrm>
            <a:off x="10056814" y="3933825"/>
            <a:ext cx="503237" cy="769938"/>
          </a:xfrm>
          <a:prstGeom prst="roundRect">
            <a:avLst>
              <a:gd name="adj" fmla="val 16667"/>
            </a:avLst>
          </a:prstGeom>
          <a:solidFill>
            <a:schemeClr val="bg1"/>
          </a:solidFill>
          <a:ln w="19050">
            <a:solidFill>
              <a:srgbClr val="001965"/>
            </a:solidFill>
            <a:round/>
            <a:headEnd/>
            <a:tailEnd/>
          </a:ln>
        </p:spPr>
        <p:txBody>
          <a:bodyPr wrap="none" lIns="68580" tIns="34290" rIns="68580" bIns="34290" anchor="ctr"/>
          <a:lstStyle/>
          <a:p>
            <a:pPr algn="ctr" fontAlgn="base">
              <a:spcBef>
                <a:spcPct val="0"/>
              </a:spcBef>
              <a:spcAft>
                <a:spcPct val="0"/>
              </a:spcAft>
              <a:defRPr/>
            </a:pPr>
            <a:r>
              <a:rPr lang="en-GB" sz="1200" kern="0" dirty="0">
                <a:solidFill>
                  <a:srgbClr val="002060"/>
                </a:solidFill>
                <a:latin typeface="Arial" panose="020B0604020202020204" pitchFamily="34" charset="0"/>
                <a:ea typeface="Verdana" pitchFamily="34" charset="0"/>
                <a:cs typeface="Verdana" pitchFamily="34" charset="0"/>
              </a:rPr>
              <a:t>138.2</a:t>
            </a:r>
          </a:p>
          <a:p>
            <a:pPr algn="ctr" fontAlgn="base">
              <a:spcBef>
                <a:spcPct val="0"/>
              </a:spcBef>
              <a:spcAft>
                <a:spcPct val="0"/>
              </a:spcAft>
              <a:defRPr/>
            </a:pPr>
            <a:r>
              <a:rPr lang="en-GB" sz="1200" kern="0" dirty="0">
                <a:solidFill>
                  <a:srgbClr val="002060"/>
                </a:solidFill>
                <a:latin typeface="Arial" panose="020B0604020202020204" pitchFamily="34" charset="0"/>
                <a:ea typeface="Verdana" pitchFamily="34" charset="0"/>
                <a:cs typeface="Verdana" pitchFamily="34" charset="0"/>
              </a:rPr>
              <a:t>201.8</a:t>
            </a:r>
          </a:p>
          <a:p>
            <a:pPr algn="ctr" fontAlgn="base">
              <a:spcBef>
                <a:spcPct val="0"/>
              </a:spcBef>
              <a:spcAft>
                <a:spcPct val="0"/>
              </a:spcAft>
              <a:defRPr/>
            </a:pPr>
            <a:r>
              <a:rPr lang="tr-TR" sz="1200" kern="0" dirty="0">
                <a:solidFill>
                  <a:srgbClr val="002060"/>
                </a:solidFill>
                <a:latin typeface="Arial" panose="020B0604020202020204" pitchFamily="34" charset="0"/>
                <a:ea typeface="Verdana" pitchFamily="34" charset="0"/>
                <a:cs typeface="Verdana" pitchFamily="34" charset="0"/>
              </a:rPr>
              <a:t>%</a:t>
            </a:r>
            <a:r>
              <a:rPr lang="en-GB" sz="1200" kern="0" dirty="0">
                <a:solidFill>
                  <a:srgbClr val="002060"/>
                </a:solidFill>
                <a:latin typeface="Arial" panose="020B0604020202020204" pitchFamily="34" charset="0"/>
                <a:ea typeface="Verdana" pitchFamily="34" charset="0"/>
                <a:cs typeface="Verdana" pitchFamily="34" charset="0"/>
              </a:rPr>
              <a:t>46</a:t>
            </a:r>
          </a:p>
        </p:txBody>
      </p:sp>
      <p:sp>
        <p:nvSpPr>
          <p:cNvPr id="40" name="AutoShape 187"/>
          <p:cNvSpPr>
            <a:spLocks noChangeArrowheads="1"/>
          </p:cNvSpPr>
          <p:nvPr/>
        </p:nvSpPr>
        <p:spPr bwMode="auto">
          <a:xfrm>
            <a:off x="5808664" y="1617664"/>
            <a:ext cx="574675" cy="731837"/>
          </a:xfrm>
          <a:prstGeom prst="roundRect">
            <a:avLst>
              <a:gd name="adj" fmla="val 16667"/>
            </a:avLst>
          </a:prstGeom>
          <a:solidFill>
            <a:schemeClr val="bg1"/>
          </a:solidFill>
          <a:ln w="19050">
            <a:solidFill>
              <a:srgbClr val="009FDA"/>
            </a:solidFill>
            <a:round/>
            <a:headEnd/>
            <a:tailEnd/>
          </a:ln>
        </p:spPr>
        <p:txBody>
          <a:bodyPr wrap="none" lIns="68580" tIns="34290" rIns="68580" bIns="34290" anchor="ctr"/>
          <a:lstStyle/>
          <a:p>
            <a:pPr algn="ctr" fontAlgn="base">
              <a:spcBef>
                <a:spcPct val="0"/>
              </a:spcBef>
              <a:spcAft>
                <a:spcPct val="0"/>
              </a:spcAft>
              <a:defRPr/>
            </a:pPr>
            <a:r>
              <a:rPr lang="en-GB" sz="1200" kern="0" dirty="0">
                <a:solidFill>
                  <a:srgbClr val="002060"/>
                </a:solidFill>
                <a:latin typeface="Arial" panose="020B0604020202020204" pitchFamily="34" charset="0"/>
                <a:ea typeface="Verdana" pitchFamily="34" charset="0"/>
                <a:cs typeface="Verdana" pitchFamily="34" charset="0"/>
              </a:rPr>
              <a:t>56.3</a:t>
            </a:r>
            <a:br>
              <a:rPr lang="en-GB" sz="1200" kern="0" dirty="0">
                <a:solidFill>
                  <a:srgbClr val="002060"/>
                </a:solidFill>
                <a:latin typeface="Arial" panose="020B0604020202020204" pitchFamily="34" charset="0"/>
                <a:ea typeface="Verdana" pitchFamily="34" charset="0"/>
                <a:cs typeface="Verdana" pitchFamily="34" charset="0"/>
              </a:rPr>
            </a:br>
            <a:r>
              <a:rPr lang="en-GB" sz="1200" kern="0" dirty="0">
                <a:solidFill>
                  <a:srgbClr val="002060"/>
                </a:solidFill>
                <a:latin typeface="Arial" panose="020B0604020202020204" pitchFamily="34" charset="0"/>
                <a:ea typeface="Verdana" pitchFamily="34" charset="0"/>
                <a:cs typeface="Verdana" pitchFamily="34" charset="0"/>
              </a:rPr>
              <a:t>68.9</a:t>
            </a:r>
            <a:br>
              <a:rPr lang="en-GB" sz="1200" kern="0" dirty="0">
                <a:solidFill>
                  <a:srgbClr val="002060"/>
                </a:solidFill>
                <a:latin typeface="Arial" panose="020B0604020202020204" pitchFamily="34" charset="0"/>
                <a:ea typeface="Verdana" pitchFamily="34" charset="0"/>
                <a:cs typeface="Verdana" pitchFamily="34" charset="0"/>
              </a:rPr>
            </a:br>
            <a:r>
              <a:rPr lang="tr-TR" sz="1200" kern="0" dirty="0">
                <a:solidFill>
                  <a:srgbClr val="002060"/>
                </a:solidFill>
                <a:latin typeface="Arial" panose="020B0604020202020204" pitchFamily="34" charset="0"/>
                <a:ea typeface="Verdana" pitchFamily="34" charset="0"/>
                <a:cs typeface="Verdana" pitchFamily="34" charset="0"/>
              </a:rPr>
              <a:t>%</a:t>
            </a:r>
            <a:r>
              <a:rPr lang="en-GB" sz="1200" kern="0" dirty="0">
                <a:solidFill>
                  <a:srgbClr val="002060"/>
                </a:solidFill>
                <a:latin typeface="Arial" panose="020B0604020202020204" pitchFamily="34" charset="0"/>
                <a:ea typeface="Verdana" pitchFamily="34" charset="0"/>
                <a:cs typeface="Verdana" pitchFamily="34" charset="0"/>
              </a:rPr>
              <a:t>22</a:t>
            </a:r>
          </a:p>
        </p:txBody>
      </p:sp>
      <p:sp>
        <p:nvSpPr>
          <p:cNvPr id="41" name="AutoShape 186"/>
          <p:cNvSpPr>
            <a:spLocks noChangeArrowheads="1"/>
          </p:cNvSpPr>
          <p:nvPr/>
        </p:nvSpPr>
        <p:spPr bwMode="auto">
          <a:xfrm>
            <a:off x="5167314" y="2997201"/>
            <a:ext cx="568325" cy="696913"/>
          </a:xfrm>
          <a:prstGeom prst="roundRect">
            <a:avLst>
              <a:gd name="adj" fmla="val 16667"/>
            </a:avLst>
          </a:prstGeom>
          <a:solidFill>
            <a:schemeClr val="bg1"/>
          </a:solidFill>
          <a:ln w="19050" algn="ctr">
            <a:solidFill>
              <a:srgbClr val="C9DD03"/>
            </a:solidFill>
            <a:round/>
            <a:headEnd/>
            <a:tailEnd/>
          </a:ln>
        </p:spPr>
        <p:txBody>
          <a:bodyPr wrap="none" lIns="68580" tIns="34290" rIns="68580" bIns="34290" anchor="ctr"/>
          <a:lstStyle/>
          <a:p>
            <a:pPr algn="ctr" fontAlgn="base">
              <a:spcBef>
                <a:spcPct val="0"/>
              </a:spcBef>
              <a:spcAft>
                <a:spcPct val="0"/>
              </a:spcAft>
              <a:defRPr/>
            </a:pPr>
            <a:r>
              <a:rPr lang="en-GB" sz="1200" kern="0" dirty="0">
                <a:solidFill>
                  <a:srgbClr val="002060"/>
                </a:solidFill>
                <a:latin typeface="Arial" panose="020B0604020202020204" pitchFamily="34" charset="0"/>
                <a:ea typeface="Verdana" pitchFamily="34" charset="0"/>
                <a:cs typeface="Verdana" pitchFamily="34" charset="0"/>
              </a:rPr>
              <a:t>34.6</a:t>
            </a:r>
          </a:p>
          <a:p>
            <a:pPr algn="ctr" fontAlgn="base">
              <a:spcBef>
                <a:spcPct val="0"/>
              </a:spcBef>
              <a:spcAft>
                <a:spcPct val="0"/>
              </a:spcAft>
              <a:defRPr/>
            </a:pPr>
            <a:r>
              <a:rPr lang="en-GB" sz="1200" kern="0" dirty="0">
                <a:solidFill>
                  <a:srgbClr val="002060"/>
                </a:solidFill>
                <a:latin typeface="Arial" panose="020B0604020202020204" pitchFamily="34" charset="0"/>
                <a:ea typeface="Verdana" pitchFamily="34" charset="0"/>
                <a:cs typeface="Verdana" pitchFamily="34" charset="0"/>
              </a:rPr>
              <a:t>67.9</a:t>
            </a:r>
            <a:br>
              <a:rPr lang="en-GB" sz="1200" kern="0" dirty="0">
                <a:solidFill>
                  <a:srgbClr val="002060"/>
                </a:solidFill>
                <a:latin typeface="Arial" panose="020B0604020202020204" pitchFamily="34" charset="0"/>
                <a:ea typeface="Verdana" pitchFamily="34" charset="0"/>
                <a:cs typeface="Verdana" pitchFamily="34" charset="0"/>
              </a:rPr>
            </a:br>
            <a:r>
              <a:rPr lang="tr-TR" sz="1200" kern="0" dirty="0">
                <a:solidFill>
                  <a:srgbClr val="002060"/>
                </a:solidFill>
                <a:latin typeface="Arial" panose="020B0604020202020204" pitchFamily="34" charset="0"/>
                <a:ea typeface="Verdana" pitchFamily="34" charset="0"/>
                <a:cs typeface="Verdana" pitchFamily="34" charset="0"/>
              </a:rPr>
              <a:t>%</a:t>
            </a:r>
            <a:r>
              <a:rPr lang="en-GB" sz="1200" kern="0" dirty="0">
                <a:solidFill>
                  <a:srgbClr val="002060"/>
                </a:solidFill>
                <a:latin typeface="Arial" panose="020B0604020202020204" pitchFamily="34" charset="0"/>
                <a:ea typeface="Verdana" pitchFamily="34" charset="0"/>
                <a:cs typeface="Verdana" pitchFamily="34" charset="0"/>
              </a:rPr>
              <a:t>96</a:t>
            </a:r>
          </a:p>
        </p:txBody>
      </p:sp>
      <p:sp>
        <p:nvSpPr>
          <p:cNvPr id="42" name="AutoShape 186"/>
          <p:cNvSpPr>
            <a:spLocks noChangeArrowheads="1"/>
          </p:cNvSpPr>
          <p:nvPr/>
        </p:nvSpPr>
        <p:spPr bwMode="auto">
          <a:xfrm>
            <a:off x="5835650" y="4508500"/>
            <a:ext cx="547688" cy="762000"/>
          </a:xfrm>
          <a:prstGeom prst="roundRect">
            <a:avLst>
              <a:gd name="adj" fmla="val 16667"/>
            </a:avLst>
          </a:prstGeom>
          <a:solidFill>
            <a:schemeClr val="bg1"/>
          </a:solidFill>
          <a:ln w="19050" algn="ctr">
            <a:solidFill>
              <a:srgbClr val="007C92"/>
            </a:solidFill>
            <a:round/>
            <a:headEnd/>
            <a:tailEnd/>
          </a:ln>
        </p:spPr>
        <p:txBody>
          <a:bodyPr wrap="none" lIns="68580" tIns="34290" rIns="68580" bIns="34290" anchor="ctr"/>
          <a:lstStyle/>
          <a:p>
            <a:pPr algn="ctr" fontAlgn="base">
              <a:spcBef>
                <a:spcPct val="0"/>
              </a:spcBef>
              <a:spcAft>
                <a:spcPct val="0"/>
              </a:spcAft>
              <a:defRPr/>
            </a:pPr>
            <a:r>
              <a:rPr lang="en-GB" sz="1200" kern="0" dirty="0">
                <a:solidFill>
                  <a:srgbClr val="002060"/>
                </a:solidFill>
                <a:latin typeface="Arial" panose="020B0604020202020204" pitchFamily="34" charset="0"/>
                <a:ea typeface="Verdana" pitchFamily="34" charset="0"/>
                <a:cs typeface="Verdana" pitchFamily="34" charset="0"/>
              </a:rPr>
              <a:t>19.8</a:t>
            </a:r>
          </a:p>
          <a:p>
            <a:pPr algn="ctr" fontAlgn="base">
              <a:spcBef>
                <a:spcPct val="0"/>
              </a:spcBef>
              <a:spcAft>
                <a:spcPct val="0"/>
              </a:spcAft>
              <a:defRPr/>
            </a:pPr>
            <a:r>
              <a:rPr lang="en-GB" sz="1200" kern="0" dirty="0">
                <a:solidFill>
                  <a:srgbClr val="002060"/>
                </a:solidFill>
                <a:latin typeface="Arial" panose="020B0604020202020204" pitchFamily="34" charset="0"/>
                <a:ea typeface="Verdana" pitchFamily="34" charset="0"/>
                <a:cs typeface="Verdana" pitchFamily="34" charset="0"/>
              </a:rPr>
              <a:t>41.1</a:t>
            </a:r>
            <a:br>
              <a:rPr lang="en-GB" sz="1200" kern="0" dirty="0">
                <a:solidFill>
                  <a:srgbClr val="002060"/>
                </a:solidFill>
                <a:latin typeface="Arial" panose="020B0604020202020204" pitchFamily="34" charset="0"/>
                <a:ea typeface="Verdana" pitchFamily="34" charset="0"/>
                <a:cs typeface="Verdana" pitchFamily="34" charset="0"/>
              </a:rPr>
            </a:br>
            <a:r>
              <a:rPr lang="tr-TR" sz="1200" kern="0" dirty="0">
                <a:solidFill>
                  <a:srgbClr val="002060"/>
                </a:solidFill>
                <a:latin typeface="Arial" panose="020B0604020202020204" pitchFamily="34" charset="0"/>
                <a:ea typeface="Verdana" pitchFamily="34" charset="0"/>
                <a:cs typeface="Verdana" pitchFamily="34" charset="0"/>
              </a:rPr>
              <a:t>%</a:t>
            </a:r>
            <a:r>
              <a:rPr lang="en-GB" sz="1200" kern="0" dirty="0">
                <a:solidFill>
                  <a:srgbClr val="002060"/>
                </a:solidFill>
                <a:latin typeface="Arial" panose="020B0604020202020204" pitchFamily="34" charset="0"/>
                <a:ea typeface="Verdana" pitchFamily="34" charset="0"/>
                <a:cs typeface="Verdana" pitchFamily="34" charset="0"/>
              </a:rPr>
              <a:t>109</a:t>
            </a:r>
          </a:p>
        </p:txBody>
      </p:sp>
      <p:sp>
        <p:nvSpPr>
          <p:cNvPr id="43" name="AutoShape 188"/>
          <p:cNvSpPr>
            <a:spLocks noChangeArrowheads="1"/>
          </p:cNvSpPr>
          <p:nvPr/>
        </p:nvSpPr>
        <p:spPr bwMode="auto">
          <a:xfrm>
            <a:off x="7785101" y="4135438"/>
            <a:ext cx="542925" cy="806450"/>
          </a:xfrm>
          <a:prstGeom prst="roundRect">
            <a:avLst>
              <a:gd name="adj" fmla="val 16667"/>
            </a:avLst>
          </a:prstGeom>
          <a:solidFill>
            <a:schemeClr val="bg1"/>
          </a:solidFill>
          <a:ln w="19050">
            <a:solidFill>
              <a:srgbClr val="EAAB00"/>
            </a:solidFill>
            <a:round/>
            <a:headEnd/>
            <a:tailEnd/>
          </a:ln>
        </p:spPr>
        <p:txBody>
          <a:bodyPr wrap="none" lIns="68580" tIns="34290" rIns="68580" bIns="34290" anchor="ctr"/>
          <a:lstStyle/>
          <a:p>
            <a:pPr algn="ctr" fontAlgn="base">
              <a:spcBef>
                <a:spcPct val="0"/>
              </a:spcBef>
              <a:spcAft>
                <a:spcPct val="0"/>
              </a:spcAft>
              <a:defRPr/>
            </a:pPr>
            <a:r>
              <a:rPr lang="en-GB" sz="1200" kern="0" dirty="0">
                <a:solidFill>
                  <a:srgbClr val="002060"/>
                </a:solidFill>
                <a:latin typeface="Arial" panose="020B0604020202020204" pitchFamily="34" charset="0"/>
                <a:ea typeface="Verdana" pitchFamily="34" charset="0"/>
                <a:cs typeface="Verdana" pitchFamily="34" charset="0"/>
              </a:rPr>
              <a:t>72.1</a:t>
            </a:r>
            <a:br>
              <a:rPr lang="en-GB" sz="1200" kern="0" dirty="0">
                <a:solidFill>
                  <a:srgbClr val="002060"/>
                </a:solidFill>
                <a:latin typeface="Arial" panose="020B0604020202020204" pitchFamily="34" charset="0"/>
                <a:ea typeface="Verdana" pitchFamily="34" charset="0"/>
                <a:cs typeface="Verdana" pitchFamily="34" charset="0"/>
              </a:rPr>
            </a:br>
            <a:r>
              <a:rPr lang="en-GB" sz="1200" kern="0" dirty="0">
                <a:solidFill>
                  <a:srgbClr val="002060"/>
                </a:solidFill>
                <a:latin typeface="Arial" panose="020B0604020202020204" pitchFamily="34" charset="0"/>
                <a:ea typeface="Verdana" pitchFamily="34" charset="0"/>
                <a:cs typeface="Verdana" pitchFamily="34" charset="0"/>
              </a:rPr>
              <a:t>123.0</a:t>
            </a:r>
          </a:p>
          <a:p>
            <a:pPr algn="ctr" fontAlgn="base">
              <a:spcBef>
                <a:spcPct val="0"/>
              </a:spcBef>
              <a:spcAft>
                <a:spcPct val="0"/>
              </a:spcAft>
              <a:defRPr/>
            </a:pPr>
            <a:r>
              <a:rPr lang="tr-TR" sz="1200" kern="0" dirty="0">
                <a:solidFill>
                  <a:srgbClr val="002060"/>
                </a:solidFill>
                <a:latin typeface="Arial" panose="020B0604020202020204" pitchFamily="34" charset="0"/>
                <a:ea typeface="Verdana" pitchFamily="34" charset="0"/>
                <a:cs typeface="Verdana" pitchFamily="34" charset="0"/>
              </a:rPr>
              <a:t>%</a:t>
            </a:r>
            <a:r>
              <a:rPr lang="en-GB" sz="1200" kern="0" dirty="0">
                <a:solidFill>
                  <a:srgbClr val="002060"/>
                </a:solidFill>
                <a:latin typeface="Arial" panose="020B0604020202020204" pitchFamily="34" charset="0"/>
                <a:ea typeface="Verdana" pitchFamily="34" charset="0"/>
                <a:cs typeface="Verdana" pitchFamily="34" charset="0"/>
              </a:rPr>
              <a:t>71</a:t>
            </a:r>
          </a:p>
        </p:txBody>
      </p:sp>
      <p:sp>
        <p:nvSpPr>
          <p:cNvPr id="8204" name="AutoShape 191"/>
          <p:cNvSpPr>
            <a:spLocks noChangeArrowheads="1"/>
          </p:cNvSpPr>
          <p:nvPr/>
        </p:nvSpPr>
        <p:spPr bwMode="auto">
          <a:xfrm>
            <a:off x="6789738" y="5218114"/>
            <a:ext cx="2043112" cy="947737"/>
          </a:xfrm>
          <a:prstGeom prst="roundRect">
            <a:avLst>
              <a:gd name="adj" fmla="val 16667"/>
            </a:avLst>
          </a:prstGeom>
          <a:solidFill>
            <a:srgbClr val="001965"/>
          </a:solidFill>
          <a:ln w="28575">
            <a:solidFill>
              <a:srgbClr val="001965"/>
            </a:solidFill>
            <a:round/>
            <a:headEnd/>
            <a:tailEnd/>
          </a:ln>
        </p:spPr>
        <p:txBody>
          <a:bodyPr wrap="none" lIns="68580" tIns="34290" rIns="68580" bIns="34290" anchor="ctr"/>
          <a:lstStyle>
            <a:lvl1pPr eaLnBrk="0" hangingPunct="0">
              <a:tabLst>
                <a:tab pos="447675" algn="l"/>
              </a:tabLst>
              <a:defRPr>
                <a:solidFill>
                  <a:schemeClr val="tx1"/>
                </a:solidFill>
                <a:latin typeface="Arial" panose="020B0604020202020204" pitchFamily="34" charset="0"/>
              </a:defRPr>
            </a:lvl1pPr>
            <a:lvl2pPr marL="742950" indent="-285750" eaLnBrk="0" hangingPunct="0">
              <a:tabLst>
                <a:tab pos="447675" algn="l"/>
              </a:tabLst>
              <a:defRPr>
                <a:solidFill>
                  <a:schemeClr val="tx1"/>
                </a:solidFill>
                <a:latin typeface="Arial" panose="020B0604020202020204" pitchFamily="34" charset="0"/>
              </a:defRPr>
            </a:lvl2pPr>
            <a:lvl3pPr marL="1143000" indent="-228600" eaLnBrk="0" hangingPunct="0">
              <a:tabLst>
                <a:tab pos="447675" algn="l"/>
              </a:tabLst>
              <a:defRPr>
                <a:solidFill>
                  <a:schemeClr val="tx1"/>
                </a:solidFill>
                <a:latin typeface="Arial" panose="020B0604020202020204" pitchFamily="34" charset="0"/>
              </a:defRPr>
            </a:lvl3pPr>
            <a:lvl4pPr marL="1600200" indent="-228600" eaLnBrk="0" hangingPunct="0">
              <a:tabLst>
                <a:tab pos="447675" algn="l"/>
              </a:tabLst>
              <a:defRPr>
                <a:solidFill>
                  <a:schemeClr val="tx1"/>
                </a:solidFill>
                <a:latin typeface="Arial" panose="020B0604020202020204" pitchFamily="34" charset="0"/>
              </a:defRPr>
            </a:lvl4pPr>
            <a:lvl5pPr marL="2057400" indent="-228600" eaLnBrk="0" hangingPunct="0">
              <a:tabLst>
                <a:tab pos="4476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476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476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476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47675" algn="l"/>
              </a:tabLst>
              <a:defRPr>
                <a:solidFill>
                  <a:schemeClr val="tx1"/>
                </a:solidFill>
                <a:latin typeface="Arial" panose="020B0604020202020204" pitchFamily="34" charset="0"/>
              </a:defRPr>
            </a:lvl9pPr>
          </a:lstStyle>
          <a:p>
            <a:pPr algn="ctr" eaLnBrk="1" fontAlgn="base" hangingPunct="1">
              <a:spcBef>
                <a:spcPct val="0"/>
              </a:spcBef>
              <a:spcAft>
                <a:spcPct val="0"/>
              </a:spcAft>
            </a:pPr>
            <a:r>
              <a:rPr lang="tr-TR" altLang="zh-HK" sz="1400" b="1">
                <a:solidFill>
                  <a:srgbClr val="FFFFFF"/>
                </a:solidFill>
                <a:latin typeface="Verdana" panose="020B0604030504040204" pitchFamily="34" charset="0"/>
                <a:ea typeface="PMingLiU" pitchFamily="18" charset="-120"/>
                <a:cs typeface="Verdana" panose="020B0604030504040204" pitchFamily="34" charset="0"/>
              </a:rPr>
              <a:t>Tüm Dünyada</a:t>
            </a:r>
            <a:endParaRPr lang="en-GB" altLang="zh-HK" sz="1400" b="1">
              <a:solidFill>
                <a:srgbClr val="FFFFFF"/>
              </a:solidFill>
              <a:latin typeface="Verdana" panose="020B0604030504040204" pitchFamily="34" charset="0"/>
              <a:ea typeface="PMingLiU" pitchFamily="18" charset="-120"/>
              <a:cs typeface="Verdana" panose="020B0604030504040204" pitchFamily="34" charset="0"/>
            </a:endParaRPr>
          </a:p>
          <a:p>
            <a:pPr algn="ctr" eaLnBrk="1" fontAlgn="base" hangingPunct="1">
              <a:spcBef>
                <a:spcPct val="0"/>
              </a:spcBef>
              <a:spcAft>
                <a:spcPct val="0"/>
              </a:spcAft>
            </a:pPr>
            <a:r>
              <a:rPr lang="en-GB" altLang="zh-HK" sz="1400">
                <a:solidFill>
                  <a:srgbClr val="FFFFFF"/>
                </a:solidFill>
                <a:latin typeface="Verdana" panose="020B0604030504040204" pitchFamily="34" charset="0"/>
                <a:ea typeface="PMingLiU" pitchFamily="18" charset="-120"/>
                <a:cs typeface="Verdana" panose="020B0604030504040204" pitchFamily="34" charset="0"/>
              </a:rPr>
              <a:t>2013 = 381.8 mil</a:t>
            </a:r>
            <a:r>
              <a:rPr lang="tr-TR" altLang="zh-HK" sz="1400">
                <a:solidFill>
                  <a:srgbClr val="FFFFFF"/>
                </a:solidFill>
                <a:latin typeface="Verdana" panose="020B0604030504040204" pitchFamily="34" charset="0"/>
                <a:ea typeface="PMingLiU" pitchFamily="18" charset="-120"/>
                <a:cs typeface="Verdana" panose="020B0604030504040204" pitchFamily="34" charset="0"/>
              </a:rPr>
              <a:t>yon</a:t>
            </a:r>
            <a:endParaRPr lang="en-GB" altLang="zh-HK" sz="1400">
              <a:solidFill>
                <a:srgbClr val="FFFFFF"/>
              </a:solidFill>
              <a:latin typeface="Verdana" panose="020B0604030504040204" pitchFamily="34" charset="0"/>
              <a:ea typeface="PMingLiU" pitchFamily="18" charset="-120"/>
              <a:cs typeface="Verdana" panose="020B0604030504040204" pitchFamily="34" charset="0"/>
            </a:endParaRPr>
          </a:p>
          <a:p>
            <a:pPr algn="ctr" eaLnBrk="1" fontAlgn="base" hangingPunct="1">
              <a:spcBef>
                <a:spcPct val="0"/>
              </a:spcBef>
              <a:spcAft>
                <a:spcPct val="0"/>
              </a:spcAft>
            </a:pPr>
            <a:r>
              <a:rPr lang="en-GB" altLang="zh-HK" sz="1400">
                <a:solidFill>
                  <a:srgbClr val="FFFFFF"/>
                </a:solidFill>
                <a:latin typeface="Verdana" panose="020B0604030504040204" pitchFamily="34" charset="0"/>
                <a:ea typeface="PMingLiU" pitchFamily="18" charset="-120"/>
                <a:cs typeface="Verdana" panose="020B0604030504040204" pitchFamily="34" charset="0"/>
              </a:rPr>
              <a:t>2035 = 591.9 mi</a:t>
            </a:r>
            <a:r>
              <a:rPr lang="tr-TR" altLang="zh-HK" sz="1400">
                <a:solidFill>
                  <a:srgbClr val="FFFFFF"/>
                </a:solidFill>
                <a:latin typeface="Verdana" panose="020B0604030504040204" pitchFamily="34" charset="0"/>
                <a:ea typeface="PMingLiU" pitchFamily="18" charset="-120"/>
                <a:cs typeface="Verdana" panose="020B0604030504040204" pitchFamily="34" charset="0"/>
              </a:rPr>
              <a:t>lyon</a:t>
            </a:r>
            <a:endParaRPr lang="en-GB" altLang="zh-HK" sz="1400">
              <a:solidFill>
                <a:srgbClr val="FFFFFF"/>
              </a:solidFill>
              <a:latin typeface="Verdana" panose="020B0604030504040204" pitchFamily="34" charset="0"/>
              <a:ea typeface="PMingLiU" pitchFamily="18" charset="-120"/>
              <a:cs typeface="Verdana" panose="020B0604030504040204" pitchFamily="34" charset="0"/>
            </a:endParaRPr>
          </a:p>
          <a:p>
            <a:pPr algn="ctr" eaLnBrk="1" fontAlgn="base" hangingPunct="1">
              <a:spcBef>
                <a:spcPct val="0"/>
              </a:spcBef>
              <a:spcAft>
                <a:spcPct val="0"/>
              </a:spcAft>
            </a:pPr>
            <a:r>
              <a:rPr lang="tr-TR" altLang="zh-HK" sz="1400">
                <a:solidFill>
                  <a:srgbClr val="FFFFFF"/>
                </a:solidFill>
                <a:latin typeface="Verdana" panose="020B0604030504040204" pitchFamily="34" charset="0"/>
                <a:ea typeface="PMingLiU" pitchFamily="18" charset="-120"/>
                <a:cs typeface="Verdana" panose="020B0604030504040204" pitchFamily="34" charset="0"/>
              </a:rPr>
              <a:t>Artış %</a:t>
            </a:r>
            <a:r>
              <a:rPr lang="en-GB" altLang="zh-HK" sz="1400">
                <a:solidFill>
                  <a:srgbClr val="FFFFFF"/>
                </a:solidFill>
                <a:latin typeface="Verdana" panose="020B0604030504040204" pitchFamily="34" charset="0"/>
                <a:ea typeface="PMingLiU" pitchFamily="18" charset="-120"/>
                <a:cs typeface="Verdana" panose="020B0604030504040204" pitchFamily="34" charset="0"/>
              </a:rPr>
              <a:t>55</a:t>
            </a:r>
          </a:p>
        </p:txBody>
      </p:sp>
      <p:sp>
        <p:nvSpPr>
          <p:cNvPr id="8205" name="Text Box 10"/>
          <p:cNvSpPr txBox="1">
            <a:spLocks noChangeArrowheads="1"/>
          </p:cNvSpPr>
          <p:nvPr/>
        </p:nvSpPr>
        <p:spPr bwMode="auto">
          <a:xfrm>
            <a:off x="3792539" y="6453189"/>
            <a:ext cx="4911725" cy="22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altLang="de-DE" sz="1000">
                <a:solidFill>
                  <a:srgbClr val="000000"/>
                </a:solidFill>
                <a:latin typeface="Verdana" panose="020B0604030504040204" pitchFamily="34" charset="0"/>
                <a:ea typeface="MS PGothic" panose="020B0600070205080204" pitchFamily="34" charset="-128"/>
                <a:cs typeface="Times New Roman" panose="02020603050405020304" pitchFamily="18" charset="0"/>
              </a:rPr>
              <a:t>IDF. </a:t>
            </a:r>
            <a:r>
              <a:rPr lang="en-GB" altLang="de-DE" sz="1000" i="1">
                <a:solidFill>
                  <a:srgbClr val="000000"/>
                </a:solidFill>
                <a:latin typeface="Verdana" panose="020B0604030504040204" pitchFamily="34" charset="0"/>
                <a:ea typeface="MS PGothic" panose="020B0600070205080204" pitchFamily="34" charset="-128"/>
                <a:cs typeface="Times New Roman" panose="02020603050405020304" pitchFamily="18" charset="0"/>
              </a:rPr>
              <a:t>Diabetes Atlas</a:t>
            </a:r>
            <a:r>
              <a:rPr lang="en-GB" altLang="de-DE" sz="1000">
                <a:solidFill>
                  <a:srgbClr val="000000"/>
                </a:solidFill>
                <a:latin typeface="Verdana" panose="020B0604030504040204" pitchFamily="34" charset="0"/>
                <a:ea typeface="MS PGothic" panose="020B0600070205080204" pitchFamily="34" charset="-128"/>
                <a:cs typeface="Times New Roman" panose="02020603050405020304" pitchFamily="18" charset="0"/>
              </a:rPr>
              <a:t>, 6th edn. 2013. www.idf.org/diabetesatlas</a:t>
            </a:r>
          </a:p>
        </p:txBody>
      </p:sp>
      <p:sp>
        <p:nvSpPr>
          <p:cNvPr id="46" name="Rectangle 3"/>
          <p:cNvSpPr txBox="1">
            <a:spLocks noChangeArrowheads="1"/>
          </p:cNvSpPr>
          <p:nvPr/>
        </p:nvSpPr>
        <p:spPr>
          <a:xfrm>
            <a:off x="1981200" y="274638"/>
            <a:ext cx="8229600" cy="703262"/>
          </a:xfrm>
          <a:prstGeom prst="rect">
            <a:avLst/>
          </a:prstGeom>
        </p:spPr>
        <p:txBody>
          <a:bodyPr>
            <a:normAutofit fontScale="97500" lnSpcReduction="10000"/>
          </a:bodyPr>
          <a:lstStyle/>
          <a:p>
            <a:pPr algn="ctr" fontAlgn="base">
              <a:spcBef>
                <a:spcPct val="0"/>
              </a:spcBef>
              <a:spcAft>
                <a:spcPct val="0"/>
              </a:spcAft>
              <a:defRPr/>
            </a:pPr>
            <a:r>
              <a:rPr lang="tr-TR" altLang="de-DE" sz="4200" b="1" kern="0" dirty="0">
                <a:solidFill>
                  <a:srgbClr val="800000"/>
                </a:solidFill>
                <a:latin typeface="Garamond"/>
              </a:rPr>
              <a:t>Dünyada Diabetes </a:t>
            </a:r>
            <a:r>
              <a:rPr lang="tr-TR" altLang="de-DE" sz="4200" b="1" kern="0" dirty="0" err="1">
                <a:solidFill>
                  <a:srgbClr val="800000"/>
                </a:solidFill>
                <a:latin typeface="Garamond"/>
              </a:rPr>
              <a:t>Mellitus</a:t>
            </a:r>
            <a:r>
              <a:rPr lang="tr-TR" altLang="de-DE" sz="4200" b="1" kern="0" dirty="0">
                <a:solidFill>
                  <a:srgbClr val="800000"/>
                </a:solidFill>
                <a:latin typeface="Garamond"/>
              </a:rPr>
              <a:t> Sıklığı</a:t>
            </a:r>
            <a:endParaRPr lang="en-GB" altLang="de-DE" sz="4200" b="1" kern="0" dirty="0">
              <a:solidFill>
                <a:srgbClr val="800000"/>
              </a:solidFill>
              <a:latin typeface="Garamond"/>
            </a:endParaRPr>
          </a:p>
        </p:txBody>
      </p:sp>
    </p:spTree>
    <p:extLst>
      <p:ext uri="{BB962C8B-B14F-4D97-AF65-F5344CB8AC3E}">
        <p14:creationId xmlns="" xmlns:p14="http://schemas.microsoft.com/office/powerpoint/2010/main" val="441016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a:xfrm>
            <a:off x="1847851" y="260350"/>
            <a:ext cx="8640763" cy="647700"/>
          </a:xfrm>
        </p:spPr>
        <p:txBody>
          <a:bodyPr/>
          <a:lstStyle/>
          <a:p>
            <a:r>
              <a:rPr lang="tr-TR" altLang="tr-TR" sz="2500" b="1">
                <a:solidFill>
                  <a:srgbClr val="A50021"/>
                </a:solidFill>
              </a:rPr>
              <a:t>Diyabetik Hastanın Anamnezinde Neleri Sorgulamak Gerekir?</a:t>
            </a:r>
          </a:p>
        </p:txBody>
      </p:sp>
      <p:sp>
        <p:nvSpPr>
          <p:cNvPr id="27651" name="2 İçerik Yer Tutucusu"/>
          <p:cNvSpPr>
            <a:spLocks noGrp="1"/>
          </p:cNvSpPr>
          <p:nvPr>
            <p:ph idx="1"/>
          </p:nvPr>
        </p:nvSpPr>
        <p:spPr>
          <a:xfrm>
            <a:off x="615142" y="1087438"/>
            <a:ext cx="10881360" cy="5149850"/>
          </a:xfrm>
        </p:spPr>
        <p:txBody>
          <a:bodyPr/>
          <a:lstStyle/>
          <a:p>
            <a:r>
              <a:rPr lang="tr-TR" altLang="tr-TR" sz="1600" b="1" dirty="0"/>
              <a:t>Diyabet tanısı ile ilgili semptomlar, laboratuvar sonuçları ve muayene bulguları </a:t>
            </a:r>
          </a:p>
          <a:p>
            <a:r>
              <a:rPr lang="tr-TR" altLang="tr-TR" sz="1600" b="1" dirty="0"/>
              <a:t>Daha önceki HbA1c düzeyleri</a:t>
            </a:r>
          </a:p>
          <a:p>
            <a:r>
              <a:rPr lang="tr-TR" altLang="tr-TR" sz="1600" b="1" dirty="0"/>
              <a:t>Yeme alışkanlıkları, beslenme durumu, kilo öyküsü, çocuk ve </a:t>
            </a:r>
            <a:r>
              <a:rPr lang="tr-TR" altLang="tr-TR" sz="1600" b="1" dirty="0" err="1"/>
              <a:t>adolesanda</a:t>
            </a:r>
            <a:r>
              <a:rPr lang="tr-TR" altLang="tr-TR" sz="1600" b="1" dirty="0"/>
              <a:t> büyüme ve gelişme</a:t>
            </a:r>
          </a:p>
          <a:p>
            <a:r>
              <a:rPr lang="tr-TR" altLang="tr-TR" sz="1600" b="1" dirty="0"/>
              <a:t>Daha önceki tedavi programlarının detayları [beslenme, evde kan </a:t>
            </a:r>
            <a:r>
              <a:rPr lang="tr-TR" altLang="tr-TR" sz="1600" b="1" dirty="0" err="1"/>
              <a:t>glukoz</a:t>
            </a:r>
            <a:r>
              <a:rPr lang="tr-TR" altLang="tr-TR" sz="1600" b="1" dirty="0"/>
              <a:t> izlemi (SMBG), alışkanlık ve sağlığa ilişkin inançları] </a:t>
            </a:r>
          </a:p>
          <a:p>
            <a:r>
              <a:rPr lang="tr-TR" altLang="tr-TR" sz="1600" b="1" dirty="0"/>
              <a:t>Almakta olduğu diyabet tedavisi (ilaçlar, öğün planı, SMBG sonuçları) </a:t>
            </a:r>
          </a:p>
          <a:p>
            <a:r>
              <a:rPr lang="tr-TR" altLang="tr-TR" sz="1600" b="1" dirty="0" err="1"/>
              <a:t>Glukoz</a:t>
            </a:r>
            <a:r>
              <a:rPr lang="tr-TR" altLang="tr-TR" sz="1600" b="1" dirty="0"/>
              <a:t> düzeyini etkileyebilecek diğer ilaçlar </a:t>
            </a:r>
          </a:p>
          <a:p>
            <a:r>
              <a:rPr lang="tr-TR" altLang="tr-TR" sz="1600" b="1" dirty="0"/>
              <a:t>Egzersiz detayları </a:t>
            </a:r>
          </a:p>
          <a:p>
            <a:r>
              <a:rPr lang="tr-TR" altLang="tr-TR" sz="1600" b="1" dirty="0"/>
              <a:t>Akut komplikasyon (DKA, hipoglisemi) sıklığı, derecesi ve nedenleri </a:t>
            </a:r>
          </a:p>
          <a:p>
            <a:r>
              <a:rPr lang="tr-TR" altLang="tr-TR" sz="1600" b="1" dirty="0"/>
              <a:t>Daha önceki veya şimdiki </a:t>
            </a:r>
            <a:r>
              <a:rPr lang="tr-TR" altLang="tr-TR" sz="1600" b="1" dirty="0" err="1"/>
              <a:t>infeksiyonlar</a:t>
            </a:r>
            <a:r>
              <a:rPr lang="tr-TR" altLang="tr-TR" sz="1600" b="1" dirty="0"/>
              <a:t> (cilt, ayak, diş, </a:t>
            </a:r>
            <a:r>
              <a:rPr lang="tr-TR" altLang="tr-TR" sz="1600" b="1" dirty="0" err="1"/>
              <a:t>genitoüriner</a:t>
            </a:r>
            <a:r>
              <a:rPr lang="tr-TR" altLang="tr-TR" sz="1600" b="1" dirty="0"/>
              <a:t>) </a:t>
            </a:r>
          </a:p>
          <a:p>
            <a:r>
              <a:rPr lang="tr-TR" altLang="tr-TR" sz="1600" b="1" dirty="0"/>
              <a:t>Kronik komplikasyonlarla (göz, böbrek, sinir, </a:t>
            </a:r>
            <a:r>
              <a:rPr lang="tr-TR" altLang="tr-TR" sz="1600" b="1" dirty="0" err="1"/>
              <a:t>genitoüriner</a:t>
            </a:r>
            <a:r>
              <a:rPr lang="tr-TR" altLang="tr-TR" sz="1600" b="1" dirty="0"/>
              <a:t>, GİS, kalp, </a:t>
            </a:r>
            <a:r>
              <a:rPr lang="tr-TR" altLang="tr-TR" sz="1600" b="1" dirty="0" err="1"/>
              <a:t>vasküler</a:t>
            </a:r>
            <a:r>
              <a:rPr lang="tr-TR" altLang="tr-TR" sz="1600" b="1" dirty="0"/>
              <a:t> hastalık, diyabetik ayak, </a:t>
            </a:r>
            <a:r>
              <a:rPr lang="tr-TR" altLang="tr-TR" sz="1600" b="1" dirty="0" err="1"/>
              <a:t>serebrovasküler</a:t>
            </a:r>
            <a:r>
              <a:rPr lang="tr-TR" altLang="tr-TR" sz="1600" b="1" dirty="0"/>
              <a:t> olay) ilişkili belirtiler ve tedavi detayları </a:t>
            </a:r>
          </a:p>
          <a:p>
            <a:r>
              <a:rPr lang="tr-TR" altLang="tr-TR" sz="1600" b="1" dirty="0" err="1"/>
              <a:t>Ateroskleroz</a:t>
            </a:r>
            <a:r>
              <a:rPr lang="tr-TR" altLang="tr-TR" sz="1600" b="1" dirty="0"/>
              <a:t> risk faktörleri (sigara, hipertansiyon, </a:t>
            </a:r>
            <a:r>
              <a:rPr lang="tr-TR" altLang="tr-TR" sz="1600" b="1" dirty="0" err="1"/>
              <a:t>obezite</a:t>
            </a:r>
            <a:r>
              <a:rPr lang="tr-TR" altLang="tr-TR" sz="1600" b="1" dirty="0"/>
              <a:t>, </a:t>
            </a:r>
            <a:r>
              <a:rPr lang="tr-TR" altLang="tr-TR" sz="1600" b="1" dirty="0" err="1"/>
              <a:t>dislipidemi</a:t>
            </a:r>
            <a:r>
              <a:rPr lang="tr-TR" altLang="tr-TR" sz="1600" b="1" dirty="0"/>
              <a:t>, aile öyküsü) </a:t>
            </a:r>
          </a:p>
          <a:p>
            <a:r>
              <a:rPr lang="tr-TR" altLang="tr-TR" sz="1600" b="1" dirty="0"/>
              <a:t>Diyabet takip ve tedavisini etkileyebilecek (yaşam tarzı, kültürel, </a:t>
            </a:r>
            <a:r>
              <a:rPr lang="tr-TR" altLang="tr-TR" sz="1600" b="1" dirty="0" err="1"/>
              <a:t>psikososyal</a:t>
            </a:r>
            <a:r>
              <a:rPr lang="tr-TR" altLang="tr-TR" sz="1600" b="1" dirty="0"/>
              <a:t>, eğitim ve ekonomik) faktörler </a:t>
            </a:r>
          </a:p>
          <a:p>
            <a:r>
              <a:rPr lang="tr-TR" altLang="tr-TR" sz="1600" b="1" dirty="0"/>
              <a:t>Sigara ve alkol alışkanlığı, madde bağımlılığı </a:t>
            </a:r>
          </a:p>
          <a:p>
            <a:r>
              <a:rPr lang="tr-TR" altLang="tr-TR" sz="1600" b="1" dirty="0" err="1"/>
              <a:t>Kontrasepsiyon</a:t>
            </a:r>
            <a:r>
              <a:rPr lang="tr-TR" altLang="tr-TR" sz="1600" b="1" dirty="0"/>
              <a:t>, </a:t>
            </a:r>
            <a:r>
              <a:rPr lang="tr-TR" altLang="tr-TR" sz="1600" b="1" dirty="0" err="1"/>
              <a:t>reprodüktif</a:t>
            </a:r>
            <a:r>
              <a:rPr lang="tr-TR" altLang="tr-TR" sz="1600" b="1" dirty="0"/>
              <a:t> yaşam, seksüel </a:t>
            </a:r>
            <a:r>
              <a:rPr lang="tr-TR" altLang="tr-TR" sz="1600" b="1" dirty="0" err="1"/>
              <a:t>anamnez</a:t>
            </a:r>
            <a:r>
              <a:rPr lang="tr-TR" altLang="tr-TR" sz="1600" b="1" dirty="0"/>
              <a:t> </a:t>
            </a:r>
          </a:p>
          <a:p>
            <a:r>
              <a:rPr lang="tr-TR" altLang="tr-TR" sz="1600" b="1" dirty="0"/>
              <a:t>Ailede diyabet ve diğer hastalıklar (kronik hastalıklar, </a:t>
            </a:r>
            <a:r>
              <a:rPr lang="tr-TR" altLang="tr-TR" sz="1600" b="1" dirty="0" err="1"/>
              <a:t>endokrinopatiler</a:t>
            </a:r>
            <a:r>
              <a:rPr lang="tr-TR" altLang="tr-TR" sz="1600" b="1" dirty="0"/>
              <a:t>, </a:t>
            </a:r>
            <a:r>
              <a:rPr lang="tr-TR" altLang="tr-TR" sz="1600" b="1" dirty="0" err="1"/>
              <a:t>otoimmun</a:t>
            </a:r>
            <a:r>
              <a:rPr lang="tr-TR" altLang="tr-TR" sz="1600" b="1" dirty="0"/>
              <a:t>)</a:t>
            </a:r>
          </a:p>
        </p:txBody>
      </p:sp>
      <p:sp>
        <p:nvSpPr>
          <p:cNvPr id="27652" name="5 Metin kutusu"/>
          <p:cNvSpPr txBox="1">
            <a:spLocks noChangeArrowheads="1"/>
          </p:cNvSpPr>
          <p:nvPr/>
        </p:nvSpPr>
        <p:spPr bwMode="auto">
          <a:xfrm>
            <a:off x="3071813" y="6453188"/>
            <a:ext cx="6132512"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000">
                <a:solidFill>
                  <a:srgbClr val="000000"/>
                </a:solidFill>
              </a:rPr>
              <a:t>TEMD, DİABETES MELLİTUS VE KOMPLİKASYONLARININ TANI, TEDAVİ VE İZLEM KILAVUZU-2019</a:t>
            </a:r>
          </a:p>
        </p:txBody>
      </p:sp>
    </p:spTree>
    <p:extLst>
      <p:ext uri="{BB962C8B-B14F-4D97-AF65-F5344CB8AC3E}">
        <p14:creationId xmlns="" xmlns:p14="http://schemas.microsoft.com/office/powerpoint/2010/main" val="3710718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1981200" y="277813"/>
            <a:ext cx="8229600" cy="774700"/>
          </a:xfrm>
        </p:spPr>
        <p:txBody>
          <a:bodyPr/>
          <a:lstStyle/>
          <a:p>
            <a:pPr algn="ctr"/>
            <a:r>
              <a:rPr lang="tr-TR" altLang="tr-TR" sz="3400" b="1">
                <a:solidFill>
                  <a:srgbClr val="A50021"/>
                </a:solidFill>
              </a:rPr>
              <a:t>Diyabetik Hastalarda Fizik Muayene</a:t>
            </a:r>
          </a:p>
        </p:txBody>
      </p:sp>
      <p:sp>
        <p:nvSpPr>
          <p:cNvPr id="28675" name="2 İçerik Yer Tutucusu"/>
          <p:cNvSpPr>
            <a:spLocks noGrp="1"/>
          </p:cNvSpPr>
          <p:nvPr>
            <p:ph idx="1"/>
          </p:nvPr>
        </p:nvSpPr>
        <p:spPr>
          <a:xfrm>
            <a:off x="532015" y="1196976"/>
            <a:ext cx="11097490" cy="4968875"/>
          </a:xfrm>
        </p:spPr>
        <p:txBody>
          <a:bodyPr/>
          <a:lstStyle/>
          <a:p>
            <a:r>
              <a:rPr lang="tr-TR" altLang="tr-TR" sz="1700" b="1" dirty="0"/>
              <a:t>Boy, kilo, BKİ, bel çevresi ölçümleri</a:t>
            </a:r>
          </a:p>
          <a:p>
            <a:r>
              <a:rPr lang="tr-TR" altLang="tr-TR" sz="1700" b="1" dirty="0"/>
              <a:t>Kan basıncı (</a:t>
            </a:r>
            <a:r>
              <a:rPr lang="tr-TR" altLang="tr-TR" sz="1700" b="1" dirty="0" err="1"/>
              <a:t>ortostatik</a:t>
            </a:r>
            <a:r>
              <a:rPr lang="tr-TR" altLang="tr-TR" sz="1700" b="1" dirty="0"/>
              <a:t> kan basıncı da dahil) </a:t>
            </a:r>
          </a:p>
          <a:p>
            <a:r>
              <a:rPr lang="tr-TR" altLang="tr-TR" sz="1700" b="1" dirty="0"/>
              <a:t>Göz dibi muayenesi (</a:t>
            </a:r>
            <a:r>
              <a:rPr lang="tr-TR" altLang="tr-TR" sz="1700" b="1" dirty="0" err="1"/>
              <a:t>retinopati</a:t>
            </a:r>
            <a:r>
              <a:rPr lang="tr-TR" altLang="tr-TR" sz="1700" b="1" dirty="0"/>
              <a:t> açısından)</a:t>
            </a:r>
          </a:p>
          <a:p>
            <a:r>
              <a:rPr lang="tr-TR" altLang="tr-TR" sz="1700" b="1" dirty="0"/>
              <a:t>Ağız içi ve diş muayenesi (</a:t>
            </a:r>
            <a:r>
              <a:rPr lang="tr-TR" altLang="tr-TR" sz="1700" b="1" dirty="0" err="1"/>
              <a:t>periodontal</a:t>
            </a:r>
            <a:r>
              <a:rPr lang="tr-TR" altLang="tr-TR" sz="1700" b="1" dirty="0"/>
              <a:t> hastalıklar açısından) </a:t>
            </a:r>
          </a:p>
          <a:p>
            <a:r>
              <a:rPr lang="tr-TR" altLang="tr-TR" sz="1700" b="1" dirty="0" err="1"/>
              <a:t>İnsulin</a:t>
            </a:r>
            <a:r>
              <a:rPr lang="tr-TR" altLang="tr-TR" sz="1700" b="1" dirty="0"/>
              <a:t> </a:t>
            </a:r>
            <a:r>
              <a:rPr lang="tr-TR" altLang="tr-TR" sz="1700" b="1" dirty="0" err="1"/>
              <a:t>injeksiyon</a:t>
            </a:r>
            <a:r>
              <a:rPr lang="tr-TR" altLang="tr-TR" sz="1700" b="1" dirty="0"/>
              <a:t> bölgelerinin </a:t>
            </a:r>
            <a:r>
              <a:rPr lang="tr-TR" altLang="tr-TR" sz="1700" b="1" dirty="0" err="1"/>
              <a:t>inspeksiyonu</a:t>
            </a:r>
            <a:endParaRPr lang="tr-TR" altLang="tr-TR" sz="1700" b="1" dirty="0"/>
          </a:p>
          <a:p>
            <a:r>
              <a:rPr lang="tr-TR" altLang="tr-TR" sz="1700" b="1" dirty="0"/>
              <a:t>Solunum sistemi ve Kardiyak muayene </a:t>
            </a:r>
          </a:p>
          <a:p>
            <a:r>
              <a:rPr lang="tr-TR" altLang="tr-TR" sz="1700" b="1" dirty="0" err="1"/>
              <a:t>Abdominal</a:t>
            </a:r>
            <a:r>
              <a:rPr lang="tr-TR" altLang="tr-TR" sz="1700" b="1" dirty="0"/>
              <a:t> muayene (karaciğer </a:t>
            </a:r>
            <a:r>
              <a:rPr lang="tr-TR" altLang="tr-TR" sz="1700" b="1" dirty="0" err="1"/>
              <a:t>palpasyonu</a:t>
            </a:r>
            <a:r>
              <a:rPr lang="tr-TR" altLang="tr-TR" sz="1700" b="1" dirty="0"/>
              <a:t>) </a:t>
            </a:r>
          </a:p>
          <a:p>
            <a:r>
              <a:rPr lang="tr-TR" altLang="tr-TR" sz="1700" b="1" dirty="0" err="1"/>
              <a:t>Periferik</a:t>
            </a:r>
            <a:r>
              <a:rPr lang="tr-TR" altLang="tr-TR" sz="1700" b="1" dirty="0"/>
              <a:t> nabızların </a:t>
            </a:r>
            <a:r>
              <a:rPr lang="tr-TR" altLang="tr-TR" sz="1700" b="1" dirty="0" err="1"/>
              <a:t>palpasyonu</a:t>
            </a:r>
            <a:r>
              <a:rPr lang="tr-TR" altLang="tr-TR" sz="1700" b="1" dirty="0"/>
              <a:t>, </a:t>
            </a:r>
            <a:r>
              <a:rPr lang="tr-TR" altLang="tr-TR" sz="1700" b="1" dirty="0" err="1"/>
              <a:t>renal</a:t>
            </a:r>
            <a:r>
              <a:rPr lang="tr-TR" altLang="tr-TR" sz="1700" b="1" dirty="0"/>
              <a:t> arter </a:t>
            </a:r>
            <a:r>
              <a:rPr lang="tr-TR" altLang="tr-TR" sz="1700" b="1" dirty="0" err="1"/>
              <a:t>lojuna</a:t>
            </a:r>
            <a:r>
              <a:rPr lang="tr-TR" altLang="tr-TR" sz="1700" b="1" dirty="0"/>
              <a:t> </a:t>
            </a:r>
            <a:r>
              <a:rPr lang="tr-TR" altLang="tr-TR" sz="1700" b="1" dirty="0" err="1"/>
              <a:t>oskültasyon</a:t>
            </a:r>
            <a:r>
              <a:rPr lang="tr-TR" altLang="tr-TR" sz="1700" b="1" dirty="0"/>
              <a:t> </a:t>
            </a:r>
          </a:p>
          <a:p>
            <a:r>
              <a:rPr lang="tr-TR" altLang="tr-TR" sz="1700" b="1" dirty="0"/>
              <a:t>El/parmak muayenesi (</a:t>
            </a:r>
            <a:r>
              <a:rPr lang="tr-TR" altLang="tr-TR" sz="1700" b="1" dirty="0" err="1"/>
              <a:t>sklerodaktili</a:t>
            </a:r>
            <a:r>
              <a:rPr lang="tr-TR" altLang="tr-TR" sz="1700" b="1" dirty="0"/>
              <a:t> ve </a:t>
            </a:r>
            <a:r>
              <a:rPr lang="tr-TR" altLang="tr-TR" sz="1700" b="1" dirty="0" err="1"/>
              <a:t>Dupuytren</a:t>
            </a:r>
            <a:r>
              <a:rPr lang="tr-TR" altLang="tr-TR" sz="1700" b="1" dirty="0"/>
              <a:t> </a:t>
            </a:r>
            <a:r>
              <a:rPr lang="tr-TR" altLang="tr-TR" sz="1700" b="1" dirty="0" err="1"/>
              <a:t>kontraktürü</a:t>
            </a:r>
            <a:r>
              <a:rPr lang="tr-TR" altLang="tr-TR" sz="1700" b="1" dirty="0"/>
              <a:t> yönünden) </a:t>
            </a:r>
          </a:p>
          <a:p>
            <a:r>
              <a:rPr lang="tr-TR" altLang="tr-TR" sz="1700" b="1" dirty="0"/>
              <a:t>Ayak muayenesi (diyabetik ayak riski yönünden) </a:t>
            </a:r>
          </a:p>
          <a:p>
            <a:r>
              <a:rPr lang="tr-TR" altLang="tr-TR" sz="1700" b="1" dirty="0"/>
              <a:t>Cilt muayenesi (</a:t>
            </a:r>
            <a:r>
              <a:rPr lang="tr-TR" altLang="tr-TR" sz="1700" b="1" dirty="0" err="1"/>
              <a:t>akantozis</a:t>
            </a:r>
            <a:r>
              <a:rPr lang="tr-TR" altLang="tr-TR" sz="1700" b="1" dirty="0"/>
              <a:t> </a:t>
            </a:r>
            <a:r>
              <a:rPr lang="tr-TR" altLang="tr-TR" sz="1700" b="1" dirty="0" err="1"/>
              <a:t>nigrikans</a:t>
            </a:r>
            <a:r>
              <a:rPr lang="tr-TR" altLang="tr-TR" sz="1700" b="1" dirty="0"/>
              <a:t>, insülin </a:t>
            </a:r>
            <a:r>
              <a:rPr lang="tr-TR" altLang="tr-TR" sz="1700" b="1" dirty="0" err="1"/>
              <a:t>injeksiyon</a:t>
            </a:r>
            <a:r>
              <a:rPr lang="tr-TR" altLang="tr-TR" sz="1700" b="1" dirty="0"/>
              <a:t> yerleri) </a:t>
            </a:r>
          </a:p>
          <a:p>
            <a:r>
              <a:rPr lang="tr-TR" altLang="tr-TR" sz="1700" b="1" dirty="0"/>
              <a:t>Nörolojik muayene:</a:t>
            </a:r>
          </a:p>
          <a:p>
            <a:pPr lvl="1"/>
            <a:r>
              <a:rPr lang="tr-TR" altLang="tr-TR" sz="1600" b="1" dirty="0">
                <a:solidFill>
                  <a:srgbClr val="000099"/>
                </a:solidFill>
              </a:rPr>
              <a:t>Duyu muayenesi, derin </a:t>
            </a:r>
            <a:r>
              <a:rPr lang="tr-TR" altLang="tr-TR" sz="1600" b="1" dirty="0" err="1">
                <a:solidFill>
                  <a:srgbClr val="000099"/>
                </a:solidFill>
              </a:rPr>
              <a:t>tendon</a:t>
            </a:r>
            <a:r>
              <a:rPr lang="tr-TR" altLang="tr-TR" sz="1600" b="1" dirty="0">
                <a:solidFill>
                  <a:srgbClr val="000099"/>
                </a:solidFill>
              </a:rPr>
              <a:t> refleksleri, kas gücü </a:t>
            </a:r>
            <a:r>
              <a:rPr lang="tr-TR" altLang="tr-TR" sz="1500" b="1" dirty="0">
                <a:solidFill>
                  <a:srgbClr val="000099"/>
                </a:solidFill>
              </a:rPr>
              <a:t>(10-g </a:t>
            </a:r>
            <a:r>
              <a:rPr lang="tr-TR" altLang="tr-TR" sz="1500" b="1" dirty="0" err="1">
                <a:solidFill>
                  <a:srgbClr val="000099"/>
                </a:solidFill>
              </a:rPr>
              <a:t>monofilament</a:t>
            </a:r>
            <a:r>
              <a:rPr lang="tr-TR" altLang="tr-TR" sz="1500" b="1" dirty="0">
                <a:solidFill>
                  <a:srgbClr val="000099"/>
                </a:solidFill>
              </a:rPr>
              <a:t> testi ile)</a:t>
            </a:r>
          </a:p>
          <a:p>
            <a:pPr lvl="2">
              <a:buFont typeface="Wingdings" panose="05000000000000000000" pitchFamily="2" charset="2"/>
              <a:buNone/>
            </a:pPr>
            <a:r>
              <a:rPr lang="tr-TR" altLang="tr-TR" sz="1600" b="1" dirty="0">
                <a:solidFill>
                  <a:srgbClr val="000099"/>
                </a:solidFill>
              </a:rPr>
              <a:t>*</a:t>
            </a:r>
            <a:r>
              <a:rPr lang="tr-TR" altLang="tr-TR" sz="1600" b="1" dirty="0" err="1">
                <a:solidFill>
                  <a:srgbClr val="000099"/>
                </a:solidFill>
              </a:rPr>
              <a:t>Pinprick</a:t>
            </a:r>
            <a:r>
              <a:rPr lang="tr-TR" altLang="tr-TR" sz="1600" b="1" dirty="0">
                <a:solidFill>
                  <a:srgbClr val="000099"/>
                </a:solidFill>
              </a:rPr>
              <a:t>            *Isı            *</a:t>
            </a:r>
            <a:r>
              <a:rPr lang="tr-TR" altLang="tr-TR" sz="1600" b="1" dirty="0" err="1">
                <a:solidFill>
                  <a:srgbClr val="000099"/>
                </a:solidFill>
              </a:rPr>
              <a:t>Aşil</a:t>
            </a:r>
            <a:r>
              <a:rPr lang="tr-TR" altLang="tr-TR" sz="1600" b="1" dirty="0">
                <a:solidFill>
                  <a:srgbClr val="000099"/>
                </a:solidFill>
              </a:rPr>
              <a:t> refleksi           *Vibrasyon duyusu	</a:t>
            </a:r>
          </a:p>
          <a:p>
            <a:r>
              <a:rPr lang="tr-TR" altLang="tr-TR" sz="1700" b="1" dirty="0" err="1"/>
              <a:t>Sekonder</a:t>
            </a:r>
            <a:r>
              <a:rPr lang="tr-TR" altLang="tr-TR" sz="1700" b="1" dirty="0"/>
              <a:t> diyabet nedeni olabilecek hastalık/durumlara ilişkin bulgular (</a:t>
            </a:r>
            <a:r>
              <a:rPr lang="tr-TR" altLang="tr-TR" sz="1700" b="1" dirty="0" err="1"/>
              <a:t>hemokromatoz</a:t>
            </a:r>
            <a:r>
              <a:rPr lang="tr-TR" altLang="tr-TR" sz="1700" b="1" dirty="0"/>
              <a:t>, pankreas hastalıkları, </a:t>
            </a:r>
            <a:r>
              <a:rPr lang="tr-TR" altLang="tr-TR" sz="1700" b="1" dirty="0" err="1"/>
              <a:t>endokrinopatiler</a:t>
            </a:r>
            <a:r>
              <a:rPr lang="tr-TR" altLang="tr-TR" sz="1700" b="1" dirty="0"/>
              <a:t>, genetik sendromlar) </a:t>
            </a:r>
          </a:p>
        </p:txBody>
      </p:sp>
      <p:sp>
        <p:nvSpPr>
          <p:cNvPr id="28676" name="5 Metin kutusu"/>
          <p:cNvSpPr txBox="1">
            <a:spLocks noChangeArrowheads="1"/>
          </p:cNvSpPr>
          <p:nvPr/>
        </p:nvSpPr>
        <p:spPr bwMode="auto">
          <a:xfrm>
            <a:off x="3071813" y="6453188"/>
            <a:ext cx="6132512"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000">
                <a:solidFill>
                  <a:srgbClr val="000000"/>
                </a:solidFill>
              </a:rPr>
              <a:t>TEMD, DİABETES MELLİTUS VE KOMPLİKASYONLARININ TANI, TEDAVİ VE İZLEM KILAVUZU-2019</a:t>
            </a:r>
          </a:p>
        </p:txBody>
      </p:sp>
    </p:spTree>
    <p:extLst>
      <p:ext uri="{BB962C8B-B14F-4D97-AF65-F5344CB8AC3E}">
        <p14:creationId xmlns="" xmlns:p14="http://schemas.microsoft.com/office/powerpoint/2010/main" val="1399950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 xmlns:p14="http://schemas.microsoft.com/office/powerpoint/2010/main" val="695964318"/>
              </p:ext>
            </p:extLst>
          </p:nvPr>
        </p:nvGraphicFramePr>
        <p:xfrm>
          <a:off x="1172095" y="1446214"/>
          <a:ext cx="9883832" cy="4719638"/>
        </p:xfrm>
        <a:graphic>
          <a:graphicData uri="http://schemas.openxmlformats.org/drawingml/2006/table">
            <a:tbl>
              <a:tblPr firstRow="1" bandRow="1">
                <a:tableStyleId>{5C22544A-7EE6-4342-B048-85BDC9FD1C3A}</a:tableStyleId>
              </a:tblPr>
              <a:tblGrid>
                <a:gridCol w="3298753">
                  <a:extLst>
                    <a:ext uri="{9D8B030D-6E8A-4147-A177-3AD203B41FA5}">
                      <a16:colId xmlns="" xmlns:a16="http://schemas.microsoft.com/office/drawing/2014/main" val="20000"/>
                    </a:ext>
                  </a:extLst>
                </a:gridCol>
                <a:gridCol w="2162057">
                  <a:extLst>
                    <a:ext uri="{9D8B030D-6E8A-4147-A177-3AD203B41FA5}">
                      <a16:colId xmlns="" xmlns:a16="http://schemas.microsoft.com/office/drawing/2014/main" val="20001"/>
                    </a:ext>
                  </a:extLst>
                </a:gridCol>
                <a:gridCol w="2421505">
                  <a:extLst>
                    <a:ext uri="{9D8B030D-6E8A-4147-A177-3AD203B41FA5}">
                      <a16:colId xmlns="" xmlns:a16="http://schemas.microsoft.com/office/drawing/2014/main" val="20002"/>
                    </a:ext>
                  </a:extLst>
                </a:gridCol>
                <a:gridCol w="2001517">
                  <a:extLst>
                    <a:ext uri="{9D8B030D-6E8A-4147-A177-3AD203B41FA5}">
                      <a16:colId xmlns="" xmlns:a16="http://schemas.microsoft.com/office/drawing/2014/main" val="20003"/>
                    </a:ext>
                  </a:extLst>
                </a:gridCol>
              </a:tblGrid>
              <a:tr h="640123">
                <a:tc>
                  <a:txBody>
                    <a:bodyPr/>
                    <a:lstStyle/>
                    <a:p>
                      <a:endParaRPr lang="tr-TR" sz="1800" dirty="0"/>
                    </a:p>
                  </a:txBody>
                  <a:tcPr marT="45723" marB="45723">
                    <a:solidFill>
                      <a:srgbClr val="0070C0"/>
                    </a:solidFill>
                  </a:tcPr>
                </a:tc>
                <a:tc>
                  <a:txBody>
                    <a:bodyPr/>
                    <a:lstStyle/>
                    <a:p>
                      <a:pPr algn="ctr"/>
                      <a:r>
                        <a:rPr lang="tr-TR" sz="1800" dirty="0" smtClean="0"/>
                        <a:t>Tanıda</a:t>
                      </a:r>
                      <a:endParaRPr lang="tr-TR" sz="1800" dirty="0"/>
                    </a:p>
                  </a:txBody>
                  <a:tcPr marT="45723" marB="45723">
                    <a:solidFill>
                      <a:srgbClr val="0070C0"/>
                    </a:solidFill>
                  </a:tcPr>
                </a:tc>
                <a:tc>
                  <a:txBody>
                    <a:bodyPr/>
                    <a:lstStyle/>
                    <a:p>
                      <a:pPr algn="ctr"/>
                      <a:r>
                        <a:rPr lang="tr-TR" sz="1800" dirty="0" smtClean="0"/>
                        <a:t>Her </a:t>
                      </a:r>
                      <a:r>
                        <a:rPr lang="tr-TR" sz="1800" dirty="0" err="1" smtClean="0"/>
                        <a:t>kontrolda</a:t>
                      </a:r>
                      <a:endParaRPr lang="tr-TR" sz="1800" dirty="0" smtClean="0"/>
                    </a:p>
                    <a:p>
                      <a:pPr algn="ctr"/>
                      <a:r>
                        <a:rPr lang="tr-TR" sz="1800" dirty="0" smtClean="0"/>
                        <a:t>(3-6 ayda bir)</a:t>
                      </a:r>
                      <a:endParaRPr lang="tr-TR" sz="1800" dirty="0"/>
                    </a:p>
                  </a:txBody>
                  <a:tcPr marT="45723" marB="45723">
                    <a:solidFill>
                      <a:srgbClr val="0070C0"/>
                    </a:solidFill>
                  </a:tcPr>
                </a:tc>
                <a:tc>
                  <a:txBody>
                    <a:bodyPr/>
                    <a:lstStyle/>
                    <a:p>
                      <a:pPr algn="ctr"/>
                      <a:r>
                        <a:rPr lang="tr-TR" sz="1800" dirty="0" smtClean="0"/>
                        <a:t>Yılda bir</a:t>
                      </a:r>
                      <a:endParaRPr lang="tr-TR" sz="1800" dirty="0"/>
                    </a:p>
                  </a:txBody>
                  <a:tcPr marT="45723" marB="45723">
                    <a:solidFill>
                      <a:srgbClr val="0070C0"/>
                    </a:solidFill>
                  </a:tcPr>
                </a:tc>
                <a:extLst>
                  <a:ext uri="{0D108BD9-81ED-4DB2-BD59-A6C34878D82A}">
                    <a16:rowId xmlns="" xmlns:a16="http://schemas.microsoft.com/office/drawing/2014/main" val="10000"/>
                  </a:ext>
                </a:extLst>
              </a:tr>
              <a:tr h="370865">
                <a:tc>
                  <a:txBody>
                    <a:bodyPr/>
                    <a:lstStyle/>
                    <a:p>
                      <a:r>
                        <a:rPr lang="tr-TR" sz="1400" b="1" dirty="0" smtClean="0"/>
                        <a:t>Açlık </a:t>
                      </a:r>
                      <a:r>
                        <a:rPr lang="tr-TR" sz="1400" b="1" baseline="0" dirty="0" smtClean="0"/>
                        <a:t>/ Tokluk Plazma </a:t>
                      </a:r>
                      <a:r>
                        <a:rPr lang="tr-TR" sz="1400" b="1" baseline="0" dirty="0" err="1" smtClean="0"/>
                        <a:t>Glukozu</a:t>
                      </a:r>
                      <a:endParaRPr lang="tr-TR" sz="1400" b="1" dirty="0"/>
                    </a:p>
                  </a:txBody>
                  <a:tcPr marT="45723" marB="45723"/>
                </a:tc>
                <a:tc>
                  <a:txBody>
                    <a:bodyPr/>
                    <a:lstStyle/>
                    <a:p>
                      <a:pPr algn="ctr"/>
                      <a:r>
                        <a:rPr lang="tr-TR" sz="1800" b="1" dirty="0" smtClean="0"/>
                        <a:t>√</a:t>
                      </a:r>
                      <a:endParaRPr lang="tr-TR" sz="1800" b="1" dirty="0"/>
                    </a:p>
                  </a:txBody>
                  <a:tcPr marT="45723" marB="45723"/>
                </a:tc>
                <a:tc>
                  <a:txBody>
                    <a:bodyPr/>
                    <a:lstStyle/>
                    <a:p>
                      <a:pPr algn="ctr"/>
                      <a:r>
                        <a:rPr lang="tr-TR" sz="1800" b="1" dirty="0" smtClean="0"/>
                        <a:t>√</a:t>
                      </a:r>
                      <a:endParaRPr lang="tr-TR" sz="1800" b="1" dirty="0"/>
                    </a:p>
                  </a:txBody>
                  <a:tcPr marT="45723" marB="45723"/>
                </a:tc>
                <a:tc>
                  <a:txBody>
                    <a:bodyPr/>
                    <a:lstStyle/>
                    <a:p>
                      <a:pPr algn="ctr"/>
                      <a:endParaRPr lang="tr-TR" sz="1800" b="1" dirty="0"/>
                    </a:p>
                  </a:txBody>
                  <a:tcPr marT="45723" marB="45723"/>
                </a:tc>
                <a:extLst>
                  <a:ext uri="{0D108BD9-81ED-4DB2-BD59-A6C34878D82A}">
                    <a16:rowId xmlns="" xmlns:a16="http://schemas.microsoft.com/office/drawing/2014/main" val="10001"/>
                  </a:ext>
                </a:extLst>
              </a:tr>
              <a:tr h="370865">
                <a:tc>
                  <a:txBody>
                    <a:bodyPr/>
                    <a:lstStyle/>
                    <a:p>
                      <a:r>
                        <a:rPr lang="tr-TR" sz="1400" b="1" dirty="0" smtClean="0"/>
                        <a:t>HbA1c</a:t>
                      </a:r>
                      <a:endParaRPr lang="tr-TR" sz="1400" b="1"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endParaRPr lang="tr-TR" sz="1800" b="1" dirty="0"/>
                    </a:p>
                  </a:txBody>
                  <a:tcPr marT="45723" marB="45723"/>
                </a:tc>
                <a:tc>
                  <a:txBody>
                    <a:bodyPr/>
                    <a:lstStyle/>
                    <a:p>
                      <a:pPr algn="ctr"/>
                      <a:endParaRPr lang="tr-TR" sz="1800" b="1" dirty="0"/>
                    </a:p>
                  </a:txBody>
                  <a:tcPr marT="45723" marB="45723"/>
                </a:tc>
                <a:extLst>
                  <a:ext uri="{0D108BD9-81ED-4DB2-BD59-A6C34878D82A}">
                    <a16:rowId xmlns="" xmlns:a16="http://schemas.microsoft.com/office/drawing/2014/main" val="10002"/>
                  </a:ext>
                </a:extLst>
              </a:tr>
              <a:tr h="370865">
                <a:tc>
                  <a:txBody>
                    <a:bodyPr/>
                    <a:lstStyle/>
                    <a:p>
                      <a:r>
                        <a:rPr lang="tr-TR" sz="1400" b="1" dirty="0" smtClean="0"/>
                        <a:t>Serum </a:t>
                      </a:r>
                      <a:r>
                        <a:rPr lang="tr-TR" sz="1400" b="1" dirty="0" err="1" smtClean="0"/>
                        <a:t>kreatinin</a:t>
                      </a:r>
                      <a:r>
                        <a:rPr lang="tr-TR" sz="1400" b="1" dirty="0" smtClean="0"/>
                        <a:t> / </a:t>
                      </a:r>
                      <a:r>
                        <a:rPr lang="tr-TR" sz="1400" b="1" dirty="0" err="1" smtClean="0"/>
                        <a:t>eGFR</a:t>
                      </a:r>
                      <a:endParaRPr lang="tr-TR" sz="1400" b="1"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endParaRPr lang="tr-TR" sz="1800" b="1"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p>
                  </a:txBody>
                  <a:tcPr marT="45723" marB="45723"/>
                </a:tc>
                <a:tc>
                  <a:txBody>
                    <a:bodyPr/>
                    <a:lstStyle/>
                    <a:p>
                      <a:pPr algn="ctr"/>
                      <a:endParaRPr lang="tr-TR" sz="1800" b="1" dirty="0"/>
                    </a:p>
                  </a:txBody>
                  <a:tcPr marT="45723" marB="45723"/>
                </a:tc>
                <a:extLst>
                  <a:ext uri="{0D108BD9-81ED-4DB2-BD59-A6C34878D82A}">
                    <a16:rowId xmlns="" xmlns:a16="http://schemas.microsoft.com/office/drawing/2014/main" val="10003"/>
                  </a:ext>
                </a:extLst>
              </a:tr>
              <a:tr h="370865">
                <a:tc>
                  <a:txBody>
                    <a:bodyPr/>
                    <a:lstStyle/>
                    <a:p>
                      <a:r>
                        <a:rPr lang="tr-TR" sz="1400" b="1" dirty="0" err="1" smtClean="0"/>
                        <a:t>Lipid</a:t>
                      </a:r>
                      <a:r>
                        <a:rPr lang="tr-TR" sz="1400" b="1" dirty="0" smtClean="0"/>
                        <a:t> profili</a:t>
                      </a:r>
                      <a:r>
                        <a:rPr lang="tr-TR" sz="1400" b="1" baseline="30000" dirty="0" smtClean="0"/>
                        <a:t>1</a:t>
                      </a:r>
                      <a:endParaRPr lang="tr-TR" sz="1400" b="1" baseline="30000"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endParaRPr lang="tr-TR" sz="1800" b="1" dirty="0"/>
                    </a:p>
                  </a:txBody>
                  <a:tcPr marT="45723" marB="45723"/>
                </a:tc>
                <a:tc>
                  <a:txBody>
                    <a:bodyPr/>
                    <a:lstStyle/>
                    <a:p>
                      <a:pPr algn="ctr"/>
                      <a:endParaRPr lang="tr-TR" sz="1400" b="1"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p>
                  </a:txBody>
                  <a:tcPr marT="45723" marB="45723"/>
                </a:tc>
                <a:extLst>
                  <a:ext uri="{0D108BD9-81ED-4DB2-BD59-A6C34878D82A}">
                    <a16:rowId xmlns="" xmlns:a16="http://schemas.microsoft.com/office/drawing/2014/main" val="10004"/>
                  </a:ext>
                </a:extLst>
              </a:tr>
              <a:tr h="370865">
                <a:tc>
                  <a:txBody>
                    <a:bodyPr/>
                    <a:lstStyle/>
                    <a:p>
                      <a:r>
                        <a:rPr lang="tr-TR" sz="1400" b="1" dirty="0" smtClean="0"/>
                        <a:t>Karaciğer Fonksiyon Testleri</a:t>
                      </a:r>
                      <a:endParaRPr lang="tr-TR" sz="1400" b="1"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endParaRPr lang="tr-TR" sz="1800" b="1" dirty="0"/>
                    </a:p>
                  </a:txBody>
                  <a:tcPr marT="45723" marB="45723"/>
                </a:tc>
                <a:tc>
                  <a:txBody>
                    <a:bodyPr/>
                    <a:lstStyle/>
                    <a:p>
                      <a:pPr algn="ctr"/>
                      <a:endParaRPr lang="tr-TR" sz="1400" b="1"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p>
                  </a:txBody>
                  <a:tcPr marT="45723" marB="45723"/>
                </a:tc>
                <a:extLst>
                  <a:ext uri="{0D108BD9-81ED-4DB2-BD59-A6C34878D82A}">
                    <a16:rowId xmlns="" xmlns:a16="http://schemas.microsoft.com/office/drawing/2014/main" val="10005"/>
                  </a:ext>
                </a:extLst>
              </a:tr>
              <a:tr h="370865">
                <a:tc>
                  <a:txBody>
                    <a:bodyPr/>
                    <a:lstStyle/>
                    <a:p>
                      <a:r>
                        <a:rPr lang="tr-TR" sz="1400" b="1" dirty="0" smtClean="0"/>
                        <a:t>Elektrolitler (K</a:t>
                      </a:r>
                      <a:r>
                        <a:rPr lang="tr-TR" sz="1400" b="1" baseline="30000" dirty="0" smtClean="0"/>
                        <a:t>+</a:t>
                      </a:r>
                      <a:r>
                        <a:rPr lang="tr-TR" sz="1400" b="1" dirty="0" smtClean="0"/>
                        <a:t>)</a:t>
                      </a:r>
                      <a:r>
                        <a:rPr lang="tr-TR" sz="1400" b="1" baseline="30000" dirty="0" smtClean="0"/>
                        <a:t>2</a:t>
                      </a:r>
                      <a:endParaRPr lang="tr-TR" sz="1400" b="1" baseline="30000"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endParaRPr lang="tr-TR" sz="1800" b="1" dirty="0"/>
                    </a:p>
                  </a:txBody>
                  <a:tcPr marT="45723" marB="45723"/>
                </a:tc>
                <a:tc>
                  <a:txBody>
                    <a:bodyPr/>
                    <a:lstStyle/>
                    <a:p>
                      <a:pPr algn="ctr"/>
                      <a:endParaRPr lang="tr-TR" sz="1400" b="1"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p>
                  </a:txBody>
                  <a:tcPr marT="45723" marB="45723"/>
                </a:tc>
                <a:extLst>
                  <a:ext uri="{0D108BD9-81ED-4DB2-BD59-A6C34878D82A}">
                    <a16:rowId xmlns="" xmlns:a16="http://schemas.microsoft.com/office/drawing/2014/main" val="10006"/>
                  </a:ext>
                </a:extLst>
              </a:tr>
              <a:tr h="370865">
                <a:tc>
                  <a:txBody>
                    <a:bodyPr/>
                    <a:lstStyle/>
                    <a:p>
                      <a:r>
                        <a:rPr lang="tr-TR" sz="1400" b="1" dirty="0" smtClean="0"/>
                        <a:t>Tam İdrar Tahlili</a:t>
                      </a:r>
                      <a:endParaRPr lang="tr-TR" sz="1400" b="1"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p>
                  </a:txBody>
                  <a:tcPr marT="45723" marB="45723"/>
                </a:tc>
                <a:tc>
                  <a:txBody>
                    <a:bodyPr/>
                    <a:lstStyle/>
                    <a:p>
                      <a:pPr algn="ctr"/>
                      <a:endParaRPr lang="tr-TR" sz="1800" b="1" dirty="0"/>
                    </a:p>
                  </a:txBody>
                  <a:tcPr marT="45723" marB="45723"/>
                </a:tc>
                <a:extLst>
                  <a:ext uri="{0D108BD9-81ED-4DB2-BD59-A6C34878D82A}">
                    <a16:rowId xmlns="" xmlns:a16="http://schemas.microsoft.com/office/drawing/2014/main" val="10007"/>
                  </a:ext>
                </a:extLst>
              </a:tr>
              <a:tr h="370865">
                <a:tc>
                  <a:txBody>
                    <a:bodyPr/>
                    <a:lstStyle/>
                    <a:p>
                      <a:r>
                        <a:rPr lang="tr-TR" sz="1400" b="1" dirty="0" err="1" smtClean="0"/>
                        <a:t>Albuminüri</a:t>
                      </a:r>
                      <a:r>
                        <a:rPr lang="tr-TR" sz="1400" b="1" baseline="0" dirty="0" smtClean="0"/>
                        <a:t> (spot idrarda)</a:t>
                      </a:r>
                      <a:r>
                        <a:rPr lang="tr-TR" sz="1400" b="1" baseline="30000" dirty="0" smtClean="0"/>
                        <a:t>3</a:t>
                      </a:r>
                      <a:endParaRPr lang="tr-TR" sz="1400" b="1" baseline="30000"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p>
                  </a:txBody>
                  <a:tcPr marT="45723" marB="45723"/>
                </a:tc>
                <a:tc>
                  <a:txBody>
                    <a:bodyPr/>
                    <a:lstStyle/>
                    <a:p>
                      <a:pPr algn="ctr"/>
                      <a:endParaRPr lang="tr-TR" sz="1400" b="1"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p>
                  </a:txBody>
                  <a:tcPr marT="45723" marB="45723"/>
                </a:tc>
                <a:extLst>
                  <a:ext uri="{0D108BD9-81ED-4DB2-BD59-A6C34878D82A}">
                    <a16:rowId xmlns="" xmlns:a16="http://schemas.microsoft.com/office/drawing/2014/main" val="10008"/>
                  </a:ext>
                </a:extLst>
              </a:tr>
              <a:tr h="370865">
                <a:tc>
                  <a:txBody>
                    <a:bodyPr/>
                    <a:lstStyle/>
                    <a:p>
                      <a:r>
                        <a:rPr lang="tr-TR" sz="1400" b="1" dirty="0" smtClean="0"/>
                        <a:t>TSH</a:t>
                      </a:r>
                      <a:r>
                        <a:rPr lang="tr-TR" sz="1400" b="1" baseline="30000" dirty="0" smtClean="0"/>
                        <a:t>4</a:t>
                      </a:r>
                      <a:endParaRPr lang="tr-TR" sz="1400" b="1" baseline="30000"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p>
                  </a:txBody>
                  <a:tcPr marT="45723" marB="45723"/>
                </a:tc>
                <a:tc>
                  <a:txBody>
                    <a:bodyPr/>
                    <a:lstStyle/>
                    <a:p>
                      <a:pPr algn="ctr"/>
                      <a:endParaRPr lang="tr-TR" sz="1400" b="1"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p>
                  </a:txBody>
                  <a:tcPr marT="45723" marB="45723"/>
                </a:tc>
                <a:extLst>
                  <a:ext uri="{0D108BD9-81ED-4DB2-BD59-A6C34878D82A}">
                    <a16:rowId xmlns="" xmlns:a16="http://schemas.microsoft.com/office/drawing/2014/main" val="10009"/>
                  </a:ext>
                </a:extLst>
              </a:tr>
              <a:tr h="370865">
                <a:tc>
                  <a:txBody>
                    <a:bodyPr/>
                    <a:lstStyle/>
                    <a:p>
                      <a:r>
                        <a:rPr lang="tr-TR" sz="1400" b="1" dirty="0" smtClean="0"/>
                        <a:t>Vitamin B12</a:t>
                      </a:r>
                      <a:r>
                        <a:rPr lang="tr-TR" sz="1400" b="1" baseline="30000" dirty="0" smtClean="0"/>
                        <a:t>5</a:t>
                      </a:r>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p>
                  </a:txBody>
                  <a:tcPr marT="45723" marB="45723"/>
                </a:tc>
                <a:tc>
                  <a:txBody>
                    <a:bodyPr/>
                    <a:lstStyle/>
                    <a:p>
                      <a:pPr algn="ctr"/>
                      <a:endParaRPr lang="tr-TR" sz="1400" b="1"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p>
                  </a:txBody>
                  <a:tcPr marT="45723" marB="45723"/>
                </a:tc>
                <a:extLst>
                  <a:ext uri="{0D108BD9-81ED-4DB2-BD59-A6C34878D82A}">
                    <a16:rowId xmlns="" xmlns:a16="http://schemas.microsoft.com/office/drawing/2014/main" val="10010"/>
                  </a:ext>
                </a:extLst>
              </a:tr>
              <a:tr h="370865">
                <a:tc>
                  <a:txBody>
                    <a:bodyPr/>
                    <a:lstStyle/>
                    <a:p>
                      <a:r>
                        <a:rPr lang="tr-TR" sz="1400" b="1" dirty="0" smtClean="0"/>
                        <a:t>EKG</a:t>
                      </a:r>
                      <a:endParaRPr lang="tr-TR" sz="1400" b="1"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t>√</a:t>
                      </a:r>
                    </a:p>
                  </a:txBody>
                  <a:tcPr marT="45723" marB="45723"/>
                </a:tc>
                <a:tc>
                  <a:txBody>
                    <a:bodyPr/>
                    <a:lstStyle/>
                    <a:p>
                      <a:pPr algn="ctr"/>
                      <a:endParaRPr lang="tr-TR" sz="1400" b="1" dirty="0"/>
                    </a:p>
                  </a:txBody>
                  <a:tcPr marT="45723" marB="45723"/>
                </a:tc>
                <a:tc>
                  <a:txBody>
                    <a:bodyPr/>
                    <a:lstStyle/>
                    <a:p>
                      <a:pPr algn="ctr"/>
                      <a:endParaRPr lang="tr-TR" sz="1800" b="1" dirty="0"/>
                    </a:p>
                  </a:txBody>
                  <a:tcPr marT="45723" marB="45723"/>
                </a:tc>
                <a:extLst>
                  <a:ext uri="{0D108BD9-81ED-4DB2-BD59-A6C34878D82A}">
                    <a16:rowId xmlns="" xmlns:a16="http://schemas.microsoft.com/office/drawing/2014/main" val="10011"/>
                  </a:ext>
                </a:extLst>
              </a:tr>
            </a:tbl>
          </a:graphicData>
        </a:graphic>
      </p:graphicFrame>
      <p:sp>
        <p:nvSpPr>
          <p:cNvPr id="29765" name="4 Başlık"/>
          <p:cNvSpPr>
            <a:spLocks noGrp="1" noChangeArrowheads="1"/>
          </p:cNvSpPr>
          <p:nvPr>
            <p:ph type="title"/>
          </p:nvPr>
        </p:nvSpPr>
        <p:spPr>
          <a:xfrm>
            <a:off x="1847851" y="252413"/>
            <a:ext cx="8424863" cy="1077912"/>
          </a:xfrm>
        </p:spPr>
        <p:txBody>
          <a:bodyPr>
            <a:spAutoFit/>
          </a:bodyPr>
          <a:lstStyle/>
          <a:p>
            <a:pPr algn="ctr"/>
            <a:r>
              <a:rPr lang="sv-SE" altLang="tr-TR" sz="3200" b="1">
                <a:solidFill>
                  <a:srgbClr val="C00000"/>
                </a:solidFill>
              </a:rPr>
              <a:t>Diyabetik hastalarda</a:t>
            </a:r>
            <a:r>
              <a:rPr lang="tr-TR" altLang="tr-TR" sz="3200" b="1">
                <a:solidFill>
                  <a:srgbClr val="C00000"/>
                </a:solidFill>
              </a:rPr>
              <a:t> tanı anında ve izlemde gerekli</a:t>
            </a:r>
            <a:r>
              <a:rPr lang="sv-SE" altLang="tr-TR" sz="3200" b="1">
                <a:solidFill>
                  <a:srgbClr val="C00000"/>
                </a:solidFill>
              </a:rPr>
              <a:t> laboratuvar testleri</a:t>
            </a:r>
            <a:endParaRPr lang="tr-TR" altLang="tr-TR" sz="3200" b="1">
              <a:solidFill>
                <a:srgbClr val="C00000"/>
              </a:solidFill>
            </a:endParaRPr>
          </a:p>
        </p:txBody>
      </p:sp>
      <p:sp>
        <p:nvSpPr>
          <p:cNvPr id="29766" name="5 Metin kutusu"/>
          <p:cNvSpPr txBox="1">
            <a:spLocks noChangeArrowheads="1"/>
          </p:cNvSpPr>
          <p:nvPr/>
        </p:nvSpPr>
        <p:spPr bwMode="auto">
          <a:xfrm>
            <a:off x="1172095" y="6165851"/>
            <a:ext cx="988383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200" b="1" dirty="0">
                <a:solidFill>
                  <a:srgbClr val="002060"/>
                </a:solidFill>
              </a:rPr>
              <a:t>1.Statin alanlarda daha sık bakılabilir. 	                       2.ACE inhibitörü, ARB veya </a:t>
            </a:r>
            <a:r>
              <a:rPr lang="tr-TR" altLang="tr-TR" sz="1200" b="1" dirty="0" err="1">
                <a:solidFill>
                  <a:srgbClr val="002060"/>
                </a:solidFill>
              </a:rPr>
              <a:t>diüretik</a:t>
            </a:r>
            <a:r>
              <a:rPr lang="tr-TR" altLang="tr-TR" sz="1200" b="1" dirty="0">
                <a:solidFill>
                  <a:srgbClr val="002060"/>
                </a:solidFill>
              </a:rPr>
              <a:t> kullananlarda.</a:t>
            </a:r>
          </a:p>
          <a:p>
            <a:pPr eaLnBrk="1" fontAlgn="base" hangingPunct="1">
              <a:spcBef>
                <a:spcPct val="0"/>
              </a:spcBef>
              <a:spcAft>
                <a:spcPct val="0"/>
              </a:spcAft>
            </a:pPr>
            <a:r>
              <a:rPr lang="tr-TR" altLang="tr-TR" sz="1200" b="1" dirty="0">
                <a:solidFill>
                  <a:srgbClr val="002060"/>
                </a:solidFill>
              </a:rPr>
              <a:t>3.Tip 1 diyabette tanıdan 5 yıl sonra veya </a:t>
            </a:r>
            <a:r>
              <a:rPr lang="tr-TR" altLang="tr-TR" sz="1200" b="1" dirty="0" err="1">
                <a:solidFill>
                  <a:srgbClr val="002060"/>
                </a:solidFill>
              </a:rPr>
              <a:t>pubertede</a:t>
            </a:r>
            <a:r>
              <a:rPr lang="tr-TR" altLang="tr-TR" sz="1200" b="1" dirty="0">
                <a:solidFill>
                  <a:srgbClr val="002060"/>
                </a:solidFill>
              </a:rPr>
              <a:t>, tip 2 diyabette tanıda ve sonra her yıl. </a:t>
            </a:r>
          </a:p>
          <a:p>
            <a:pPr eaLnBrk="1" fontAlgn="base" hangingPunct="1">
              <a:spcBef>
                <a:spcPct val="0"/>
              </a:spcBef>
              <a:spcAft>
                <a:spcPct val="0"/>
              </a:spcAft>
            </a:pPr>
            <a:r>
              <a:rPr lang="tr-TR" altLang="tr-TR" sz="1200" b="1" dirty="0">
                <a:solidFill>
                  <a:srgbClr val="002060"/>
                </a:solidFill>
              </a:rPr>
              <a:t>4.Tip 1 diyabetlilerin tümünde, tip 2 diyabetlilerde gerekli ise.      5.Özellikle </a:t>
            </a:r>
            <a:r>
              <a:rPr lang="tr-TR" altLang="tr-TR" sz="1200" b="1" dirty="0" err="1">
                <a:solidFill>
                  <a:srgbClr val="002060"/>
                </a:solidFill>
              </a:rPr>
              <a:t>metformin</a:t>
            </a:r>
            <a:r>
              <a:rPr lang="tr-TR" altLang="tr-TR" sz="1200" b="1" dirty="0">
                <a:solidFill>
                  <a:srgbClr val="002060"/>
                </a:solidFill>
              </a:rPr>
              <a:t> kullananlarda bakılmalıdır.</a:t>
            </a:r>
          </a:p>
        </p:txBody>
      </p:sp>
    </p:spTree>
    <p:extLst>
      <p:ext uri="{BB962C8B-B14F-4D97-AF65-F5344CB8AC3E}">
        <p14:creationId xmlns="" xmlns:p14="http://schemas.microsoft.com/office/powerpoint/2010/main" val="3707916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1919288" y="324196"/>
            <a:ext cx="8424862" cy="781397"/>
          </a:xfrm>
        </p:spPr>
        <p:txBody>
          <a:bodyPr/>
          <a:lstStyle/>
          <a:p>
            <a:pPr algn="ctr"/>
            <a:r>
              <a:rPr lang="tr-TR" altLang="tr-TR" sz="2800" b="1" dirty="0">
                <a:solidFill>
                  <a:srgbClr val="A50021"/>
                </a:solidFill>
              </a:rPr>
              <a:t>Diyabetik Hastalarda </a:t>
            </a:r>
            <a:r>
              <a:rPr lang="tr-TR" altLang="tr-TR" sz="2800" b="1" dirty="0" err="1">
                <a:solidFill>
                  <a:srgbClr val="A50021"/>
                </a:solidFill>
              </a:rPr>
              <a:t>Multidisipliner</a:t>
            </a:r>
            <a:r>
              <a:rPr lang="tr-TR" altLang="tr-TR" sz="2800" b="1" dirty="0">
                <a:solidFill>
                  <a:srgbClr val="A50021"/>
                </a:solidFill>
              </a:rPr>
              <a:t> Yaklaşım Şart!</a:t>
            </a:r>
          </a:p>
        </p:txBody>
      </p:sp>
      <p:sp>
        <p:nvSpPr>
          <p:cNvPr id="30723" name="4 İçerik Yer Tutucusu"/>
          <p:cNvSpPr>
            <a:spLocks noGrp="1"/>
          </p:cNvSpPr>
          <p:nvPr>
            <p:ph idx="1"/>
          </p:nvPr>
        </p:nvSpPr>
        <p:spPr>
          <a:xfrm>
            <a:off x="598516" y="1271847"/>
            <a:ext cx="10781607" cy="4894004"/>
          </a:xfrm>
        </p:spPr>
        <p:txBody>
          <a:bodyPr/>
          <a:lstStyle/>
          <a:p>
            <a:r>
              <a:rPr lang="tr-TR" altLang="tr-TR" sz="2000" b="1" dirty="0"/>
              <a:t>Tıbbi beslenme tedavisi için beslenme uzmanı </a:t>
            </a:r>
          </a:p>
          <a:p>
            <a:r>
              <a:rPr lang="tr-TR" altLang="tr-TR" sz="2000" b="1" dirty="0"/>
              <a:t>Diyabet eğitmeni (diyabet hemşiresi veya hekim tarafından)</a:t>
            </a:r>
          </a:p>
          <a:p>
            <a:r>
              <a:rPr lang="tr-TR" altLang="tr-TR" sz="2000" b="1" dirty="0"/>
              <a:t>Göz dibi muayenesi (Göz hastalıkları uzmanı)</a:t>
            </a:r>
          </a:p>
          <a:p>
            <a:r>
              <a:rPr lang="tr-TR" altLang="tr-TR" sz="2000" b="1" dirty="0"/>
              <a:t>Depresyon varlığında veya davranış terapisi gerekiyorsa KLP veya psikolog.</a:t>
            </a:r>
          </a:p>
          <a:p>
            <a:r>
              <a:rPr lang="tr-TR" altLang="tr-TR" sz="2000" b="1" dirty="0"/>
              <a:t>Ayak muayenesi, ayakta </a:t>
            </a:r>
            <a:r>
              <a:rPr lang="tr-TR" altLang="tr-TR" sz="2000" b="1" dirty="0" err="1"/>
              <a:t>deformite</a:t>
            </a:r>
            <a:r>
              <a:rPr lang="tr-TR" altLang="tr-TR" sz="2000" b="1" dirty="0"/>
              <a:t> veya yara varlığında</a:t>
            </a:r>
          </a:p>
          <a:p>
            <a:pPr lvl="1"/>
            <a:r>
              <a:rPr lang="tr-TR" altLang="tr-TR" sz="1800" b="1" dirty="0" err="1">
                <a:solidFill>
                  <a:srgbClr val="000099"/>
                </a:solidFill>
              </a:rPr>
              <a:t>Podiyatrist</a:t>
            </a:r>
            <a:endParaRPr lang="tr-TR" altLang="tr-TR" sz="1800" b="1" dirty="0">
              <a:solidFill>
                <a:srgbClr val="000099"/>
              </a:solidFill>
            </a:endParaRPr>
          </a:p>
          <a:p>
            <a:pPr lvl="1"/>
            <a:r>
              <a:rPr lang="tr-TR" altLang="tr-TR" sz="1800" b="1" dirty="0">
                <a:solidFill>
                  <a:srgbClr val="000099"/>
                </a:solidFill>
              </a:rPr>
              <a:t>Diyabet hemşiresi </a:t>
            </a:r>
          </a:p>
          <a:p>
            <a:pPr lvl="1"/>
            <a:r>
              <a:rPr lang="tr-TR" altLang="tr-TR" sz="1800" b="1" dirty="0">
                <a:solidFill>
                  <a:srgbClr val="000099"/>
                </a:solidFill>
              </a:rPr>
              <a:t>Dermatolog</a:t>
            </a:r>
          </a:p>
          <a:p>
            <a:pPr lvl="1"/>
            <a:r>
              <a:rPr lang="tr-TR" altLang="tr-TR" sz="1800" b="1" dirty="0">
                <a:solidFill>
                  <a:srgbClr val="000099"/>
                </a:solidFill>
              </a:rPr>
              <a:t>Fizyoterapist</a:t>
            </a:r>
          </a:p>
          <a:p>
            <a:pPr lvl="1"/>
            <a:r>
              <a:rPr lang="tr-TR" altLang="tr-TR" sz="1800" b="1" dirty="0" err="1">
                <a:solidFill>
                  <a:srgbClr val="000099"/>
                </a:solidFill>
              </a:rPr>
              <a:t>Vasküler</a:t>
            </a:r>
            <a:r>
              <a:rPr lang="tr-TR" altLang="tr-TR" sz="1800" b="1" dirty="0">
                <a:solidFill>
                  <a:srgbClr val="000099"/>
                </a:solidFill>
              </a:rPr>
              <a:t> cerrahi </a:t>
            </a:r>
          </a:p>
          <a:p>
            <a:pPr lvl="1"/>
            <a:r>
              <a:rPr lang="tr-TR" altLang="tr-TR" sz="1800" b="1" dirty="0">
                <a:solidFill>
                  <a:srgbClr val="000099"/>
                </a:solidFill>
              </a:rPr>
              <a:t>Ortopedi ile </a:t>
            </a:r>
            <a:r>
              <a:rPr lang="tr-TR" altLang="tr-TR" sz="1800" b="1" dirty="0" err="1">
                <a:solidFill>
                  <a:srgbClr val="000099"/>
                </a:solidFill>
              </a:rPr>
              <a:t>konsülte</a:t>
            </a:r>
            <a:r>
              <a:rPr lang="tr-TR" altLang="tr-TR" sz="1800" b="1" dirty="0">
                <a:solidFill>
                  <a:srgbClr val="000099"/>
                </a:solidFill>
              </a:rPr>
              <a:t> edilmeli.</a:t>
            </a:r>
          </a:p>
          <a:p>
            <a:r>
              <a:rPr lang="tr-TR" altLang="tr-TR" sz="2000" b="1" dirty="0"/>
              <a:t>Gerektiğinde diğer uzmanlık alanlarından (göz hastalıkları, nöroloji, </a:t>
            </a:r>
            <a:r>
              <a:rPr lang="tr-TR" altLang="tr-TR" sz="2000" b="1" dirty="0" err="1"/>
              <a:t>nefroloji</a:t>
            </a:r>
            <a:r>
              <a:rPr lang="tr-TR" altLang="tr-TR" sz="2000" b="1" dirty="0"/>
              <a:t>, kardiyoloji, jinekoloji ve diş hekimliği vb.) konsültasyon istenmeli.</a:t>
            </a:r>
          </a:p>
        </p:txBody>
      </p:sp>
      <p:sp>
        <p:nvSpPr>
          <p:cNvPr id="30724" name="5 Metin kutusu"/>
          <p:cNvSpPr txBox="1">
            <a:spLocks noChangeArrowheads="1"/>
          </p:cNvSpPr>
          <p:nvPr/>
        </p:nvSpPr>
        <p:spPr bwMode="auto">
          <a:xfrm>
            <a:off x="3071813" y="6453188"/>
            <a:ext cx="6132512"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000">
                <a:solidFill>
                  <a:srgbClr val="000000"/>
                </a:solidFill>
              </a:rPr>
              <a:t>TEMD, DİABETES MELLİTUS VE KOMPLİKASYONLARININ TANI, TEDAVİ VE İZLEM KILAVUZU-2019</a:t>
            </a:r>
          </a:p>
        </p:txBody>
      </p:sp>
    </p:spTree>
    <p:extLst>
      <p:ext uri="{BB962C8B-B14F-4D97-AF65-F5344CB8AC3E}">
        <p14:creationId xmlns="" xmlns:p14="http://schemas.microsoft.com/office/powerpoint/2010/main" val="2036222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402505"/>
            <a:ext cx="10972800" cy="1139825"/>
          </a:xfrm>
        </p:spPr>
        <p:txBody>
          <a:bodyPr/>
          <a:lstStyle/>
          <a:p>
            <a:pPr algn="ctr"/>
            <a:r>
              <a:rPr lang="tr-TR" altLang="tr-TR" b="1" dirty="0" smtClean="0">
                <a:solidFill>
                  <a:srgbClr val="FF0000"/>
                </a:solidFill>
              </a:rPr>
              <a:t>Kılavuzlardaki Ortak Özellikler</a:t>
            </a:r>
          </a:p>
        </p:txBody>
      </p:sp>
      <p:sp>
        <p:nvSpPr>
          <p:cNvPr id="33795" name="TextBox 4"/>
          <p:cNvSpPr txBox="1">
            <a:spLocks noChangeArrowheads="1"/>
          </p:cNvSpPr>
          <p:nvPr/>
        </p:nvSpPr>
        <p:spPr bwMode="auto">
          <a:xfrm>
            <a:off x="609600" y="1917936"/>
            <a:ext cx="10845338"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 typeface="Wingdings" panose="05000000000000000000" pitchFamily="2" charset="2"/>
              <a:buChar char="v"/>
            </a:pPr>
            <a:r>
              <a:rPr lang="tr-TR" altLang="tr-TR" b="1" dirty="0">
                <a:solidFill>
                  <a:srgbClr val="000000"/>
                </a:solidFill>
              </a:rPr>
              <a:t>Yaşam tarzı değişikliği</a:t>
            </a:r>
          </a:p>
          <a:p>
            <a:pPr eaLnBrk="1" fontAlgn="base" hangingPunct="1">
              <a:spcBef>
                <a:spcPct val="0"/>
              </a:spcBef>
              <a:spcAft>
                <a:spcPct val="0"/>
              </a:spcAft>
              <a:buFont typeface="Wingdings" panose="05000000000000000000" pitchFamily="2" charset="2"/>
              <a:buChar char="v"/>
            </a:pPr>
            <a:endParaRPr lang="tr-TR" altLang="tr-TR" b="1" dirty="0">
              <a:solidFill>
                <a:srgbClr val="000000"/>
              </a:solidFill>
            </a:endParaRPr>
          </a:p>
          <a:p>
            <a:pPr eaLnBrk="1" fontAlgn="base" hangingPunct="1">
              <a:spcBef>
                <a:spcPct val="0"/>
              </a:spcBef>
              <a:spcAft>
                <a:spcPct val="0"/>
              </a:spcAft>
              <a:buFont typeface="Wingdings" panose="05000000000000000000" pitchFamily="2" charset="2"/>
              <a:buChar char="v"/>
            </a:pPr>
            <a:r>
              <a:rPr lang="tr-TR" altLang="tr-TR" b="1" dirty="0">
                <a:solidFill>
                  <a:srgbClr val="000000"/>
                </a:solidFill>
              </a:rPr>
              <a:t>Hastaya özel bireyselleştirilmiş HbA1C hedefi</a:t>
            </a:r>
          </a:p>
          <a:p>
            <a:pPr eaLnBrk="1" fontAlgn="base" hangingPunct="1">
              <a:spcBef>
                <a:spcPct val="0"/>
              </a:spcBef>
              <a:spcAft>
                <a:spcPct val="0"/>
              </a:spcAft>
              <a:buFont typeface="Wingdings" panose="05000000000000000000" pitchFamily="2" charset="2"/>
              <a:buChar char="v"/>
            </a:pPr>
            <a:endParaRPr lang="tr-TR" altLang="tr-TR" b="1" dirty="0">
              <a:solidFill>
                <a:srgbClr val="000000"/>
              </a:solidFill>
            </a:endParaRPr>
          </a:p>
          <a:p>
            <a:pPr eaLnBrk="1" fontAlgn="base" hangingPunct="1">
              <a:spcBef>
                <a:spcPct val="0"/>
              </a:spcBef>
              <a:spcAft>
                <a:spcPct val="0"/>
              </a:spcAft>
              <a:buFont typeface="Wingdings" panose="05000000000000000000" pitchFamily="2" charset="2"/>
              <a:buChar char="v"/>
            </a:pPr>
            <a:r>
              <a:rPr lang="tr-TR" altLang="tr-TR" b="1" dirty="0">
                <a:solidFill>
                  <a:srgbClr val="000000"/>
                </a:solidFill>
              </a:rPr>
              <a:t>Hasta özelliklerine ve </a:t>
            </a:r>
            <a:r>
              <a:rPr lang="tr-TR" altLang="tr-TR" b="1" dirty="0" err="1">
                <a:solidFill>
                  <a:srgbClr val="000000"/>
                </a:solidFill>
              </a:rPr>
              <a:t>komorbiditelerine</a:t>
            </a:r>
            <a:r>
              <a:rPr lang="tr-TR" altLang="tr-TR" b="1" dirty="0">
                <a:solidFill>
                  <a:srgbClr val="000000"/>
                </a:solidFill>
              </a:rPr>
              <a:t> yönelik tedavilerin seçilmesi</a:t>
            </a:r>
          </a:p>
          <a:p>
            <a:pPr eaLnBrk="1" fontAlgn="base" hangingPunct="1">
              <a:spcBef>
                <a:spcPct val="0"/>
              </a:spcBef>
              <a:spcAft>
                <a:spcPct val="0"/>
              </a:spcAft>
              <a:buFont typeface="Wingdings" panose="05000000000000000000" pitchFamily="2" charset="2"/>
              <a:buChar char="v"/>
            </a:pPr>
            <a:endParaRPr lang="tr-TR" altLang="tr-TR" b="1" dirty="0">
              <a:solidFill>
                <a:srgbClr val="000000"/>
              </a:solidFill>
            </a:endParaRPr>
          </a:p>
          <a:p>
            <a:pPr eaLnBrk="1" fontAlgn="base" hangingPunct="1">
              <a:spcBef>
                <a:spcPct val="0"/>
              </a:spcBef>
              <a:spcAft>
                <a:spcPct val="0"/>
              </a:spcAft>
              <a:buFont typeface="Wingdings" panose="05000000000000000000" pitchFamily="2" charset="2"/>
              <a:buChar char="v"/>
            </a:pPr>
            <a:r>
              <a:rPr lang="tr-TR" altLang="tr-TR" b="1" dirty="0">
                <a:solidFill>
                  <a:srgbClr val="000000"/>
                </a:solidFill>
              </a:rPr>
              <a:t>HbA1c’nin ötesinde </a:t>
            </a:r>
            <a:r>
              <a:rPr lang="tr-TR" altLang="tr-TR" b="1" dirty="0" err="1">
                <a:solidFill>
                  <a:srgbClr val="000000"/>
                </a:solidFill>
              </a:rPr>
              <a:t>ko-morbiditelerin</a:t>
            </a:r>
            <a:r>
              <a:rPr lang="tr-TR" altLang="tr-TR" b="1" dirty="0">
                <a:solidFill>
                  <a:srgbClr val="000000"/>
                </a:solidFill>
              </a:rPr>
              <a:t> de kontrol altına alınması (</a:t>
            </a:r>
            <a:r>
              <a:rPr lang="tr-TR" altLang="tr-TR" b="1" dirty="0" err="1">
                <a:solidFill>
                  <a:srgbClr val="000000"/>
                </a:solidFill>
              </a:rPr>
              <a:t>dislipidemi</a:t>
            </a:r>
            <a:r>
              <a:rPr lang="tr-TR" altLang="tr-TR" b="1" dirty="0">
                <a:solidFill>
                  <a:srgbClr val="000000"/>
                </a:solidFill>
              </a:rPr>
              <a:t>, hipertansiyon, koroner arter hastalığı)</a:t>
            </a:r>
          </a:p>
          <a:p>
            <a:pPr eaLnBrk="1" fontAlgn="base" hangingPunct="1">
              <a:spcBef>
                <a:spcPct val="0"/>
              </a:spcBef>
              <a:spcAft>
                <a:spcPct val="0"/>
              </a:spcAft>
              <a:buFont typeface="Wingdings" panose="05000000000000000000" pitchFamily="2" charset="2"/>
              <a:buChar char="v"/>
            </a:pPr>
            <a:endParaRPr lang="tr-TR" altLang="tr-TR" b="1" dirty="0">
              <a:solidFill>
                <a:srgbClr val="000000"/>
              </a:solidFill>
            </a:endParaRPr>
          </a:p>
          <a:p>
            <a:pPr eaLnBrk="1" fontAlgn="base" hangingPunct="1">
              <a:spcBef>
                <a:spcPct val="0"/>
              </a:spcBef>
              <a:spcAft>
                <a:spcPct val="0"/>
              </a:spcAft>
              <a:buFont typeface="Wingdings" panose="05000000000000000000" pitchFamily="2" charset="2"/>
              <a:buChar char="v"/>
            </a:pPr>
            <a:r>
              <a:rPr lang="tr-TR" altLang="tr-TR" b="1" dirty="0">
                <a:solidFill>
                  <a:srgbClr val="000000"/>
                </a:solidFill>
              </a:rPr>
              <a:t>Hasta uyumunun önemi, hastanın tedavi seçimindeki rolünün artırılması</a:t>
            </a:r>
          </a:p>
          <a:p>
            <a:pPr eaLnBrk="1" fontAlgn="base" hangingPunct="1">
              <a:spcBef>
                <a:spcPct val="0"/>
              </a:spcBef>
              <a:spcAft>
                <a:spcPct val="0"/>
              </a:spcAft>
              <a:buFont typeface="Wingdings" panose="05000000000000000000" pitchFamily="2" charset="2"/>
              <a:buChar char="v"/>
            </a:pPr>
            <a:endParaRPr lang="tr-TR" altLang="tr-TR" b="1" dirty="0">
              <a:solidFill>
                <a:srgbClr val="000000"/>
              </a:solidFill>
            </a:endParaRPr>
          </a:p>
          <a:p>
            <a:pPr eaLnBrk="1" fontAlgn="base" hangingPunct="1">
              <a:spcBef>
                <a:spcPct val="0"/>
              </a:spcBef>
              <a:spcAft>
                <a:spcPct val="0"/>
              </a:spcAft>
              <a:buFont typeface="Wingdings" panose="05000000000000000000" pitchFamily="2" charset="2"/>
              <a:buChar char="v"/>
            </a:pPr>
            <a:r>
              <a:rPr lang="tr-TR" altLang="tr-TR" b="1" dirty="0">
                <a:solidFill>
                  <a:srgbClr val="000000"/>
                </a:solidFill>
              </a:rPr>
              <a:t>HbA1c’nin yanında </a:t>
            </a:r>
            <a:r>
              <a:rPr lang="tr-TR" altLang="tr-TR" b="1" dirty="0" err="1">
                <a:solidFill>
                  <a:srgbClr val="000000"/>
                </a:solidFill>
              </a:rPr>
              <a:t>Glisemik</a:t>
            </a:r>
            <a:r>
              <a:rPr lang="tr-TR" altLang="tr-TR" b="1" dirty="0">
                <a:solidFill>
                  <a:srgbClr val="000000"/>
                </a:solidFill>
              </a:rPr>
              <a:t> Dalgalanma, Normal Sınırlar İçinde </a:t>
            </a:r>
            <a:r>
              <a:rPr lang="tr-TR" altLang="tr-TR" b="1" dirty="0" err="1">
                <a:solidFill>
                  <a:srgbClr val="000000"/>
                </a:solidFill>
              </a:rPr>
              <a:t>Kalınılan</a:t>
            </a:r>
            <a:r>
              <a:rPr lang="tr-TR" altLang="tr-TR" b="1" dirty="0">
                <a:solidFill>
                  <a:srgbClr val="000000"/>
                </a:solidFill>
              </a:rPr>
              <a:t> Zaman (TIR-Time in </a:t>
            </a:r>
            <a:r>
              <a:rPr lang="tr-TR" altLang="tr-TR" b="1" dirty="0" err="1">
                <a:solidFill>
                  <a:srgbClr val="000000"/>
                </a:solidFill>
              </a:rPr>
              <a:t>Range</a:t>
            </a:r>
            <a:r>
              <a:rPr lang="tr-TR" altLang="tr-TR" b="1" dirty="0">
                <a:solidFill>
                  <a:srgbClr val="000000"/>
                </a:solidFill>
              </a:rPr>
              <a:t>), Hipoglisemi ataklarının kontrolü- </a:t>
            </a:r>
            <a:r>
              <a:rPr lang="tr-TR" altLang="tr-TR" b="1" dirty="0" err="1">
                <a:solidFill>
                  <a:srgbClr val="000000"/>
                </a:solidFill>
              </a:rPr>
              <a:t>Ambulatuar</a:t>
            </a:r>
            <a:r>
              <a:rPr lang="tr-TR" altLang="tr-TR" b="1" dirty="0">
                <a:solidFill>
                  <a:srgbClr val="000000"/>
                </a:solidFill>
              </a:rPr>
              <a:t> </a:t>
            </a:r>
            <a:r>
              <a:rPr lang="tr-TR" altLang="tr-TR" b="1" dirty="0" err="1">
                <a:solidFill>
                  <a:srgbClr val="000000"/>
                </a:solidFill>
              </a:rPr>
              <a:t>Glukoz</a:t>
            </a:r>
            <a:r>
              <a:rPr lang="tr-TR" altLang="tr-TR" b="1" dirty="0">
                <a:solidFill>
                  <a:srgbClr val="000000"/>
                </a:solidFill>
              </a:rPr>
              <a:t> </a:t>
            </a:r>
            <a:r>
              <a:rPr lang="tr-TR" altLang="tr-TR" b="1" dirty="0" err="1">
                <a:solidFill>
                  <a:srgbClr val="000000"/>
                </a:solidFill>
              </a:rPr>
              <a:t>Monitorizasyonu</a:t>
            </a:r>
            <a:endParaRPr lang="tr-TR" altLang="tr-TR" dirty="0">
              <a:solidFill>
                <a:srgbClr val="000000"/>
              </a:solidFill>
            </a:endParaRPr>
          </a:p>
        </p:txBody>
      </p:sp>
    </p:spTree>
    <p:extLst>
      <p:ext uri="{BB962C8B-B14F-4D97-AF65-F5344CB8AC3E}">
        <p14:creationId xmlns="" xmlns:p14="http://schemas.microsoft.com/office/powerpoint/2010/main" val="1708641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tr-TR" altLang="tr-TR" sz="4000" b="1">
                <a:solidFill>
                  <a:srgbClr val="A50021"/>
                </a:solidFill>
              </a:rPr>
              <a:t>ÖZET</a:t>
            </a:r>
          </a:p>
        </p:txBody>
      </p:sp>
      <p:sp>
        <p:nvSpPr>
          <p:cNvPr id="34819" name="Rectangle 3"/>
          <p:cNvSpPr>
            <a:spLocks noGrp="1" noChangeArrowheads="1"/>
          </p:cNvSpPr>
          <p:nvPr>
            <p:ph type="body" idx="1"/>
          </p:nvPr>
        </p:nvSpPr>
        <p:spPr>
          <a:xfrm>
            <a:off x="609599" y="1417638"/>
            <a:ext cx="10762211" cy="4964111"/>
          </a:xfrm>
        </p:spPr>
        <p:txBody>
          <a:bodyPr/>
          <a:lstStyle/>
          <a:p>
            <a:pPr eaLnBrk="1" hangingPunct="1">
              <a:lnSpc>
                <a:spcPct val="80000"/>
              </a:lnSpc>
            </a:pPr>
            <a:r>
              <a:rPr lang="tr-TR" altLang="tr-TR" sz="2000" b="1" dirty="0"/>
              <a:t>Diabetes </a:t>
            </a:r>
            <a:r>
              <a:rPr lang="tr-TR" altLang="tr-TR" sz="2000" b="1" dirty="0" err="1"/>
              <a:t>Mellitus</a:t>
            </a:r>
            <a:r>
              <a:rPr lang="tr-TR" altLang="tr-TR" sz="2000" b="1" dirty="0"/>
              <a:t> </a:t>
            </a:r>
            <a:r>
              <a:rPr lang="tr-TR" altLang="tr-TR" sz="2000" b="1" dirty="0" err="1"/>
              <a:t>hiperglisemiyle</a:t>
            </a:r>
            <a:r>
              <a:rPr lang="tr-TR" altLang="tr-TR" sz="2000" b="1" dirty="0"/>
              <a:t> karakterize kronik bir </a:t>
            </a:r>
            <a:r>
              <a:rPr lang="tr-TR" altLang="tr-TR" sz="2000" b="1" dirty="0" err="1"/>
              <a:t>metabolik</a:t>
            </a:r>
            <a:r>
              <a:rPr lang="tr-TR" altLang="tr-TR" sz="2000" b="1" dirty="0"/>
              <a:t> hastalıktır.</a:t>
            </a:r>
          </a:p>
          <a:p>
            <a:pPr eaLnBrk="1" hangingPunct="1">
              <a:lnSpc>
                <a:spcPct val="80000"/>
              </a:lnSpc>
            </a:pPr>
            <a:endParaRPr lang="tr-TR" altLang="tr-TR" sz="2000" b="1" dirty="0"/>
          </a:p>
          <a:p>
            <a:pPr eaLnBrk="1" hangingPunct="1">
              <a:lnSpc>
                <a:spcPct val="80000"/>
              </a:lnSpc>
            </a:pPr>
            <a:r>
              <a:rPr lang="tr-TR" altLang="tr-TR" sz="2000" b="1" dirty="0"/>
              <a:t>Sıklığı tüm dünyada ve ülkemizde hızla artmaktadır.</a:t>
            </a:r>
          </a:p>
          <a:p>
            <a:pPr eaLnBrk="1" hangingPunct="1">
              <a:lnSpc>
                <a:spcPct val="80000"/>
              </a:lnSpc>
            </a:pPr>
            <a:endParaRPr lang="tr-TR" altLang="tr-TR" sz="2000" b="1" dirty="0"/>
          </a:p>
          <a:p>
            <a:pPr eaLnBrk="1" hangingPunct="1">
              <a:lnSpc>
                <a:spcPct val="80000"/>
              </a:lnSpc>
            </a:pPr>
            <a:r>
              <a:rPr lang="tr-TR" altLang="tr-TR" sz="2000" b="1" dirty="0"/>
              <a:t>Sınıflandırması Tip 1 DM, Tip 2 DM, gebelik diyabeti ve diğer nedenler şeklindedir.</a:t>
            </a:r>
          </a:p>
          <a:p>
            <a:pPr eaLnBrk="1" hangingPunct="1">
              <a:lnSpc>
                <a:spcPct val="80000"/>
              </a:lnSpc>
            </a:pPr>
            <a:endParaRPr lang="tr-TR" altLang="tr-TR" sz="2000" b="1" dirty="0"/>
          </a:p>
          <a:p>
            <a:pPr eaLnBrk="1" hangingPunct="1">
              <a:lnSpc>
                <a:spcPct val="80000"/>
              </a:lnSpc>
            </a:pPr>
            <a:r>
              <a:rPr lang="tr-TR" altLang="tr-TR" sz="2000" b="1" dirty="0"/>
              <a:t>Tanısında plazma </a:t>
            </a:r>
            <a:r>
              <a:rPr lang="tr-TR" altLang="tr-TR" sz="2000" b="1" dirty="0" err="1"/>
              <a:t>glukoz</a:t>
            </a:r>
            <a:r>
              <a:rPr lang="tr-TR" altLang="tr-TR" sz="2000" b="1" dirty="0"/>
              <a:t> ve HbA1c ölçümleri kullanılır.</a:t>
            </a:r>
          </a:p>
          <a:p>
            <a:pPr eaLnBrk="1" hangingPunct="1">
              <a:lnSpc>
                <a:spcPct val="80000"/>
              </a:lnSpc>
            </a:pPr>
            <a:endParaRPr lang="tr-TR" altLang="tr-TR" sz="2000" b="1" dirty="0"/>
          </a:p>
          <a:p>
            <a:pPr eaLnBrk="1" hangingPunct="1">
              <a:lnSpc>
                <a:spcPct val="80000"/>
              </a:lnSpc>
            </a:pPr>
            <a:r>
              <a:rPr lang="tr-TR" altLang="tr-TR" sz="2000" b="1" dirty="0"/>
              <a:t>Diyabet </a:t>
            </a:r>
            <a:r>
              <a:rPr lang="tr-TR" altLang="tr-TR" sz="2000" b="1" dirty="0" err="1"/>
              <a:t>hiperglisemi</a:t>
            </a:r>
            <a:r>
              <a:rPr lang="tr-TR" altLang="tr-TR" sz="2000" b="1" dirty="0"/>
              <a:t> ve hızlanmış </a:t>
            </a:r>
            <a:r>
              <a:rPr lang="tr-TR" altLang="tr-TR" sz="2000" b="1" dirty="0" err="1"/>
              <a:t>ateroskleroza</a:t>
            </a:r>
            <a:r>
              <a:rPr lang="tr-TR" altLang="tr-TR" sz="2000" b="1" dirty="0"/>
              <a:t> bağlı akut ve kronik komplikasyonlara yol açar.</a:t>
            </a:r>
          </a:p>
          <a:p>
            <a:pPr eaLnBrk="1" hangingPunct="1">
              <a:lnSpc>
                <a:spcPct val="80000"/>
              </a:lnSpc>
            </a:pPr>
            <a:endParaRPr lang="tr-TR" altLang="tr-TR" sz="2000" b="1" dirty="0"/>
          </a:p>
          <a:p>
            <a:pPr eaLnBrk="1" hangingPunct="1">
              <a:lnSpc>
                <a:spcPct val="80000"/>
              </a:lnSpc>
            </a:pPr>
            <a:r>
              <a:rPr lang="tr-TR" altLang="tr-TR" sz="2000" b="1" dirty="0"/>
              <a:t>Diyabetik hastanın izlemi </a:t>
            </a:r>
            <a:r>
              <a:rPr lang="tr-TR" altLang="tr-TR" sz="2000" b="1" dirty="0" err="1"/>
              <a:t>multidisipliner</a:t>
            </a:r>
            <a:r>
              <a:rPr lang="tr-TR" altLang="tr-TR" sz="2000" b="1" dirty="0"/>
              <a:t> olmalıdır.</a:t>
            </a:r>
          </a:p>
          <a:p>
            <a:pPr eaLnBrk="1" hangingPunct="1">
              <a:lnSpc>
                <a:spcPct val="80000"/>
              </a:lnSpc>
            </a:pPr>
            <a:endParaRPr lang="tr-TR" altLang="tr-TR" sz="2000" b="1" dirty="0"/>
          </a:p>
          <a:p>
            <a:pPr eaLnBrk="1" hangingPunct="1">
              <a:lnSpc>
                <a:spcPct val="80000"/>
              </a:lnSpc>
            </a:pPr>
            <a:r>
              <a:rPr lang="tr-TR" altLang="tr-TR" sz="2000" b="1" dirty="0" err="1"/>
              <a:t>Glisemik</a:t>
            </a:r>
            <a:r>
              <a:rPr lang="tr-TR" altLang="tr-TR" sz="2000" b="1" dirty="0"/>
              <a:t> hedefler ve diyabetin tedavisi bireyselleştirilmelidir.</a:t>
            </a:r>
          </a:p>
        </p:txBody>
      </p:sp>
    </p:spTree>
    <p:extLst>
      <p:ext uri="{BB962C8B-B14F-4D97-AF65-F5344CB8AC3E}">
        <p14:creationId xmlns="" xmlns:p14="http://schemas.microsoft.com/office/powerpoint/2010/main" val="3697074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8800" y="381000"/>
            <a:ext cx="8307388" cy="6354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2 Dikdörtgen"/>
          <p:cNvSpPr>
            <a:spLocks noChangeArrowheads="1"/>
          </p:cNvSpPr>
          <p:nvPr/>
        </p:nvSpPr>
        <p:spPr bwMode="auto">
          <a:xfrm>
            <a:off x="1752600" y="6248401"/>
            <a:ext cx="31242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r>
              <a:rPr lang="en-US" altLang="tr-TR" sz="1200">
                <a:solidFill>
                  <a:prstClr val="black"/>
                </a:solidFill>
              </a:rPr>
              <a:t>IDF Diabetes Atlas · Seventh Edition</a:t>
            </a:r>
            <a:r>
              <a:rPr lang="tr-TR" altLang="tr-TR" sz="1200">
                <a:solidFill>
                  <a:prstClr val="black"/>
                </a:solidFill>
              </a:rPr>
              <a:t> 2015</a:t>
            </a:r>
          </a:p>
        </p:txBody>
      </p:sp>
    </p:spTree>
    <p:extLst>
      <p:ext uri="{BB962C8B-B14F-4D97-AF65-F5344CB8AC3E}">
        <p14:creationId xmlns="" xmlns:p14="http://schemas.microsoft.com/office/powerpoint/2010/main" val="2901990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169376" y="997522"/>
            <a:ext cx="5163912" cy="4204369"/>
          </a:xfrm>
          <a:prstGeom prst="rect">
            <a:avLst/>
          </a:prstGeom>
        </p:spPr>
      </p:pic>
      <p:pic>
        <p:nvPicPr>
          <p:cNvPr id="5" name="Resim 4"/>
          <p:cNvPicPr>
            <a:picLocks noChangeAspect="1"/>
          </p:cNvPicPr>
          <p:nvPr/>
        </p:nvPicPr>
        <p:blipFill>
          <a:blip r:embed="rId3" cstate="print"/>
          <a:stretch>
            <a:fillRect/>
          </a:stretch>
        </p:blipFill>
        <p:spPr>
          <a:xfrm>
            <a:off x="6333288" y="933973"/>
            <a:ext cx="5357536" cy="4267918"/>
          </a:xfrm>
          <a:prstGeom prst="rect">
            <a:avLst/>
          </a:prstGeom>
        </p:spPr>
      </p:pic>
    </p:spTree>
    <p:extLst>
      <p:ext uri="{BB962C8B-B14F-4D97-AF65-F5344CB8AC3E}">
        <p14:creationId xmlns="" xmlns:p14="http://schemas.microsoft.com/office/powerpoint/2010/main" val="1646164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95525" y="257175"/>
            <a:ext cx="7602538" cy="634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7652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0401" y="1981201"/>
            <a:ext cx="5838825" cy="402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7400" y="0"/>
            <a:ext cx="8382000" cy="180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52600" y="5715001"/>
            <a:ext cx="86106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28801" y="1905000"/>
            <a:ext cx="3057525" cy="154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5 Dikdörtgen">
            <a:extLst/>
          </p:cNvPr>
          <p:cNvSpPr/>
          <p:nvPr/>
        </p:nvSpPr>
        <p:spPr>
          <a:xfrm>
            <a:off x="7086600" y="3048000"/>
            <a:ext cx="8382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latin typeface="Calibri"/>
            </a:endParaRPr>
          </a:p>
        </p:txBody>
      </p:sp>
    </p:spTree>
    <p:extLst>
      <p:ext uri="{BB962C8B-B14F-4D97-AF65-F5344CB8AC3E}">
        <p14:creationId xmlns="" xmlns:p14="http://schemas.microsoft.com/office/powerpoint/2010/main" val="1661896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GB" altLang="tr-TR">
              <a:solidFill>
                <a:srgbClr val="000000"/>
              </a:solidFill>
              <a:cs typeface="Arial" panose="020B0604020202020204" pitchFamily="34" charset="0"/>
            </a:endParaRPr>
          </a:p>
        </p:txBody>
      </p:sp>
      <p:graphicFrame>
        <p:nvGraphicFramePr>
          <p:cNvPr id="1026" name="Grafik 1"/>
          <p:cNvGraphicFramePr>
            <a:graphicFrameLocks/>
          </p:cNvGraphicFramePr>
          <p:nvPr/>
        </p:nvGraphicFramePr>
        <p:xfrm>
          <a:off x="2114551" y="1585913"/>
          <a:ext cx="8113713" cy="4254500"/>
        </p:xfrm>
        <a:graphic>
          <a:graphicData uri="http://schemas.openxmlformats.org/presentationml/2006/ole">
            <p:oleObj spid="_x0000_s1058" name="Chart" r:id="rId3" imgW="5505165" imgH="3206774" progId="Excel.Sheet.8">
              <p:embed/>
            </p:oleObj>
          </a:graphicData>
        </a:graphic>
      </p:graphicFrame>
      <p:sp>
        <p:nvSpPr>
          <p:cNvPr id="1028" name="Rectangle 3"/>
          <p:cNvSpPr>
            <a:spLocks noChangeArrowheads="1"/>
          </p:cNvSpPr>
          <p:nvPr/>
        </p:nvSpPr>
        <p:spPr bwMode="auto">
          <a:xfrm>
            <a:off x="1524001" y="3025259"/>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GB" altLang="tr-TR">
              <a:solidFill>
                <a:srgbClr val="000000"/>
              </a:solidFill>
              <a:cs typeface="Arial" panose="020B0604020202020204" pitchFamily="34" charset="0"/>
            </a:endParaRPr>
          </a:p>
        </p:txBody>
      </p:sp>
      <p:sp>
        <p:nvSpPr>
          <p:cNvPr id="1029" name="TextBox 6"/>
          <p:cNvSpPr txBox="1">
            <a:spLocks noChangeArrowheads="1"/>
          </p:cNvSpPr>
          <p:nvPr/>
        </p:nvSpPr>
        <p:spPr bwMode="auto">
          <a:xfrm>
            <a:off x="1879601" y="6292851"/>
            <a:ext cx="853757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tr-TR" altLang="tr-TR" sz="1000">
                <a:solidFill>
                  <a:srgbClr val="000000"/>
                </a:solidFill>
                <a:cs typeface="Arial" panose="020B0604020202020204" pitchFamily="34" charset="0"/>
              </a:rPr>
              <a:t>Satman İ ve TURDEP-II Çalışma Grubu. 32. TEMH Kongresi 13-17 Ekim 2010, Antalya</a:t>
            </a:r>
            <a:endParaRPr lang="en-US" altLang="tr-TR" sz="1000">
              <a:solidFill>
                <a:srgbClr val="000000"/>
              </a:solidFill>
              <a:cs typeface="Arial" panose="020B0604020202020204" pitchFamily="34" charset="0"/>
            </a:endParaRPr>
          </a:p>
        </p:txBody>
      </p:sp>
      <p:sp>
        <p:nvSpPr>
          <p:cNvPr id="1030" name="Rectangle 2"/>
          <p:cNvSpPr>
            <a:spLocks noChangeArrowheads="1"/>
          </p:cNvSpPr>
          <p:nvPr/>
        </p:nvSpPr>
        <p:spPr bwMode="auto">
          <a:xfrm>
            <a:off x="1703388" y="198438"/>
            <a:ext cx="87249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tr-TR" altLang="tr-TR" sz="2800" b="1">
                <a:solidFill>
                  <a:srgbClr val="C00000"/>
                </a:solidFill>
                <a:cs typeface="Arial" panose="020B0604020202020204" pitchFamily="34" charset="0"/>
              </a:rPr>
              <a:t>TURDEP-I (1997) v.s.TURDEP-II (2010)</a:t>
            </a:r>
            <a:br>
              <a:rPr lang="tr-TR" altLang="tr-TR" sz="2800" b="1">
                <a:solidFill>
                  <a:srgbClr val="C00000"/>
                </a:solidFill>
                <a:cs typeface="Arial" panose="020B0604020202020204" pitchFamily="34" charset="0"/>
              </a:rPr>
            </a:br>
            <a:r>
              <a:rPr lang="tr-TR" altLang="tr-TR" sz="2800" b="1">
                <a:solidFill>
                  <a:srgbClr val="C00000"/>
                </a:solidFill>
                <a:cs typeface="Arial" panose="020B0604020202020204" pitchFamily="34" charset="0"/>
              </a:rPr>
              <a:t>Diyabet prevalansındaki değişim </a:t>
            </a:r>
          </a:p>
        </p:txBody>
      </p:sp>
      <p:cxnSp>
        <p:nvCxnSpPr>
          <p:cNvPr id="52" name="51 Düz Bağlayıcı"/>
          <p:cNvCxnSpPr/>
          <p:nvPr/>
        </p:nvCxnSpPr>
        <p:spPr>
          <a:xfrm>
            <a:off x="1524000" y="1428750"/>
            <a:ext cx="91440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4456" name="TextBox 6"/>
          <p:cNvSpPr txBox="1">
            <a:spLocks noChangeArrowheads="1"/>
          </p:cNvSpPr>
          <p:nvPr/>
        </p:nvSpPr>
        <p:spPr bwMode="auto">
          <a:xfrm>
            <a:off x="1524000" y="1362076"/>
            <a:ext cx="9144000" cy="1446213"/>
          </a:xfrm>
          <a:prstGeom prst="rect">
            <a:avLst/>
          </a:prstGeom>
          <a:solidFill>
            <a:srgbClr val="00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tr-TR" altLang="tr-TR" sz="2400" b="1">
                <a:solidFill>
                  <a:srgbClr val="FFFF66"/>
                </a:solidFill>
                <a:cs typeface="Arial" panose="020B0604020202020204" pitchFamily="34" charset="0"/>
              </a:rPr>
              <a:t>TURDEP-II’de (TURDEP-I’e) standardize DM: </a:t>
            </a:r>
          </a:p>
          <a:p>
            <a:pPr algn="ctr" eaLnBrk="1" fontAlgn="base" hangingPunct="1">
              <a:spcBef>
                <a:spcPct val="0"/>
              </a:spcBef>
              <a:spcAft>
                <a:spcPct val="0"/>
              </a:spcAft>
            </a:pPr>
            <a:r>
              <a:rPr lang="tr-TR" altLang="tr-TR" sz="4000" b="1">
                <a:solidFill>
                  <a:srgbClr val="FFFF66"/>
                </a:solidFill>
                <a:cs typeface="Arial" panose="020B0604020202020204" pitchFamily="34" charset="0"/>
              </a:rPr>
              <a:t>%90 artış!....</a:t>
            </a:r>
            <a:endParaRPr lang="tr-TR" altLang="tr-TR" sz="3200" b="1">
              <a:solidFill>
                <a:srgbClr val="FFFF66"/>
              </a:solidFill>
              <a:cs typeface="Arial" panose="020B0604020202020204" pitchFamily="34" charset="0"/>
            </a:endParaRPr>
          </a:p>
          <a:p>
            <a:pPr algn="ctr" eaLnBrk="1" fontAlgn="base" hangingPunct="1">
              <a:spcBef>
                <a:spcPct val="0"/>
              </a:spcBef>
              <a:spcAft>
                <a:spcPct val="0"/>
              </a:spcAft>
            </a:pPr>
            <a:r>
              <a:rPr lang="tr-TR" altLang="tr-TR" sz="2400" b="1">
                <a:solidFill>
                  <a:srgbClr val="FFFF66"/>
                </a:solidFill>
                <a:cs typeface="Arial" panose="020B0604020202020204" pitchFamily="34" charset="0"/>
              </a:rPr>
              <a:t>Genel %13.7 (%95 GA 13.2-14.1), Erkek % 12.4,  Kadın %14.6</a:t>
            </a:r>
            <a:endParaRPr lang="en-US" altLang="tr-TR" sz="2400">
              <a:solidFill>
                <a:srgbClr val="FFFF66"/>
              </a:solidFill>
              <a:cs typeface="Arial" panose="020B0604020202020204" pitchFamily="34" charset="0"/>
            </a:endParaRPr>
          </a:p>
        </p:txBody>
      </p:sp>
    </p:spTree>
    <p:extLst>
      <p:ext uri="{BB962C8B-B14F-4D97-AF65-F5344CB8AC3E}">
        <p14:creationId xmlns="" xmlns:p14="http://schemas.microsoft.com/office/powerpoint/2010/main" val="37739337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456"/>
                                        </p:tgtEl>
                                        <p:attrNameLst>
                                          <p:attrName>style.visibility</p:attrName>
                                        </p:attrNameLst>
                                      </p:cBhvr>
                                      <p:to>
                                        <p:strVal val="visible"/>
                                      </p:to>
                                    </p:set>
                                    <p:animEffect transition="in" filter="box(in)">
                                      <p:cBhvr>
                                        <p:cTn id="7" dur="500"/>
                                        <p:tgtEl>
                                          <p:spTgt spid="104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7342188" y="2855913"/>
            <a:ext cx="722312" cy="222250"/>
          </a:xfrm>
          <a:prstGeom prst="roundRect">
            <a:avLst>
              <a:gd name="adj" fmla="val 16667"/>
            </a:avLst>
          </a:prstGeom>
          <a:gradFill rotWithShape="0">
            <a:gsLst>
              <a:gs pos="0">
                <a:srgbClr val="550000"/>
              </a:gs>
              <a:gs pos="50000">
                <a:srgbClr val="FF0000"/>
              </a:gs>
              <a:gs pos="100000">
                <a:srgbClr val="550000"/>
              </a:gs>
            </a:gsLst>
            <a:lin ang="5400000" scaled="1"/>
          </a:gradFill>
          <a:ln>
            <a:noFill/>
          </a:ln>
          <a:extLst>
            <a:ext uri="{91240B29-F687-4F45-9708-019B960494DF}">
              <a14:hiddenLine xmlns="" xmlns:a14="http://schemas.microsoft.com/office/drawing/2010/main" w="12700" cap="sq">
                <a:solidFill>
                  <a:srgbClr val="000000"/>
                </a:solidFill>
                <a:round/>
                <a:headEnd type="none" w="sm" len="sm"/>
                <a:tailEnd type="none" w="sm" len="sm"/>
              </a14:hiddenLine>
            </a:ext>
          </a:extLst>
        </p:spPr>
        <p:txBody>
          <a:bodyPr wrap="none" lIns="91430" tIns="45716" rIns="91430" bIns="4571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b="1">
                <a:solidFill>
                  <a:srgbClr val="FFFFFF"/>
                </a:solidFill>
                <a:ea typeface="MS PGothic" panose="020B0600070205080204" pitchFamily="34" charset="-128"/>
                <a:cs typeface="Arial" panose="020B0604020202020204" pitchFamily="34" charset="0"/>
              </a:rPr>
              <a:t>Shc</a:t>
            </a:r>
          </a:p>
        </p:txBody>
      </p:sp>
      <p:grpSp>
        <p:nvGrpSpPr>
          <p:cNvPr id="14339" name="Group 3"/>
          <p:cNvGrpSpPr>
            <a:grpSpLocks/>
          </p:cNvGrpSpPr>
          <p:nvPr/>
        </p:nvGrpSpPr>
        <p:grpSpPr bwMode="auto">
          <a:xfrm>
            <a:off x="7661275" y="2643188"/>
            <a:ext cx="147638" cy="239712"/>
            <a:chOff x="3977" y="1781"/>
            <a:chExt cx="108" cy="156"/>
          </a:xfrm>
        </p:grpSpPr>
        <p:sp>
          <p:nvSpPr>
            <p:cNvPr id="14456" name="AutoShape 4"/>
            <p:cNvSpPr>
              <a:spLocks noChangeArrowheads="1"/>
            </p:cNvSpPr>
            <p:nvPr/>
          </p:nvSpPr>
          <p:spPr bwMode="auto">
            <a:xfrm>
              <a:off x="3977" y="1781"/>
              <a:ext cx="108" cy="96"/>
            </a:xfrm>
            <a:prstGeom prst="flowChartConnector">
              <a:avLst/>
            </a:prstGeom>
            <a:gradFill rotWithShape="0">
              <a:gsLst>
                <a:gs pos="0">
                  <a:srgbClr val="FF0000"/>
                </a:gs>
                <a:gs pos="100000">
                  <a:schemeClr val="bg2"/>
                </a:gs>
              </a:gsLst>
              <a:path path="shape">
                <a:fillToRect l="50000" t="50000" r="50000" b="50000"/>
              </a:path>
            </a:gradFill>
            <a:ln>
              <a:noFill/>
            </a:ln>
            <a:extLst>
              <a:ext uri="{91240B29-F687-4F45-9708-019B960494DF}">
                <a14:hiddenLine xmlns="" xmlns:a14="http://schemas.microsoft.com/office/drawing/2010/main" w="12700" cap="sq">
                  <a:solidFill>
                    <a:srgbClr val="000000"/>
                  </a:solidFill>
                  <a:round/>
                  <a:headEnd/>
                  <a:tailEnd/>
                </a14:hiddenLine>
              </a:ext>
            </a:extLst>
          </p:spPr>
          <p:txBody>
            <a:bodyPr wrap="none" lIns="91430" tIns="45716" rIns="91430" bIns="4571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000">
                  <a:solidFill>
                    <a:srgbClr val="FFFFFF"/>
                  </a:solidFill>
                  <a:ea typeface="MS PGothic" panose="020B0600070205080204" pitchFamily="34" charset="-128"/>
                  <a:cs typeface="Arial" panose="020B0604020202020204" pitchFamily="34" charset="0"/>
                </a:rPr>
                <a:t>P</a:t>
              </a:r>
              <a:endParaRPr lang="en-US" altLang="tr-TR" sz="1000">
                <a:solidFill>
                  <a:srgbClr val="000000"/>
                </a:solidFill>
                <a:ea typeface="MS PGothic" panose="020B0600070205080204" pitchFamily="34" charset="-128"/>
                <a:cs typeface="Arial" panose="020B0604020202020204" pitchFamily="34" charset="0"/>
              </a:endParaRPr>
            </a:p>
          </p:txBody>
        </p:sp>
        <p:sp>
          <p:nvSpPr>
            <p:cNvPr id="14457" name="Line 5"/>
            <p:cNvSpPr>
              <a:spLocks noChangeShapeType="1"/>
            </p:cNvSpPr>
            <p:nvPr/>
          </p:nvSpPr>
          <p:spPr bwMode="auto">
            <a:xfrm rot="-5400000">
              <a:off x="4004" y="1910"/>
              <a:ext cx="54"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wrap="none" lIns="91430" tIns="45716" rIns="91430" bIns="45716" anchor="ctr"/>
            <a:lstStyle/>
            <a:p>
              <a:pPr fontAlgn="base">
                <a:spcBef>
                  <a:spcPct val="0"/>
                </a:spcBef>
                <a:spcAft>
                  <a:spcPct val="0"/>
                </a:spcAft>
              </a:pPr>
              <a:endParaRPr lang="tr-TR">
                <a:solidFill>
                  <a:srgbClr val="000000"/>
                </a:solidFill>
                <a:latin typeface="Arial" panose="020B0604020202020204" pitchFamily="34" charset="0"/>
              </a:endParaRPr>
            </a:p>
          </p:txBody>
        </p:sp>
      </p:grpSp>
      <p:grpSp>
        <p:nvGrpSpPr>
          <p:cNvPr id="3" name="Group 6"/>
          <p:cNvGrpSpPr>
            <a:grpSpLocks/>
          </p:cNvGrpSpPr>
          <p:nvPr/>
        </p:nvGrpSpPr>
        <p:grpSpPr bwMode="auto">
          <a:xfrm>
            <a:off x="3427414" y="3068639"/>
            <a:ext cx="6156325" cy="2289175"/>
            <a:chOff x="1178" y="1939"/>
            <a:chExt cx="3878" cy="1442"/>
          </a:xfrm>
        </p:grpSpPr>
        <p:grpSp>
          <p:nvGrpSpPr>
            <p:cNvPr id="14442" name="Group 7"/>
            <p:cNvGrpSpPr>
              <a:grpSpLocks/>
            </p:cNvGrpSpPr>
            <p:nvPr/>
          </p:nvGrpSpPr>
          <p:grpSpPr bwMode="auto">
            <a:xfrm>
              <a:off x="3707" y="1939"/>
              <a:ext cx="1349" cy="1442"/>
              <a:chOff x="3707" y="1939"/>
              <a:chExt cx="1349" cy="1442"/>
            </a:xfrm>
          </p:grpSpPr>
          <p:sp>
            <p:nvSpPr>
              <p:cNvPr id="14451" name="Rectangle 8"/>
              <p:cNvSpPr>
                <a:spLocks noChangeArrowheads="1"/>
              </p:cNvSpPr>
              <p:nvPr/>
            </p:nvSpPr>
            <p:spPr bwMode="auto">
              <a:xfrm>
                <a:off x="3707" y="1939"/>
                <a:ext cx="1349" cy="1442"/>
              </a:xfrm>
              <a:prstGeom prst="rect">
                <a:avLst/>
              </a:prstGeom>
              <a:solidFill>
                <a:schemeClr val="tx1"/>
              </a:solidFill>
              <a:ln w="9525">
                <a:solidFill>
                  <a:schemeClr val="tx1"/>
                </a:solidFill>
                <a:miter lim="800000"/>
                <a:headEnd/>
                <a:tailEnd/>
              </a:ln>
            </p:spPr>
            <p:txBody>
              <a:bodyPr wrap="none" lIns="74042" tIns="37022" rIns="74042" bIns="37022"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a typeface="MS PGothic" panose="020B0600070205080204" pitchFamily="34" charset="-128"/>
                  <a:cs typeface="Arial" panose="020B0604020202020204" pitchFamily="34" charset="0"/>
                </a:endParaRPr>
              </a:p>
            </p:txBody>
          </p:sp>
          <p:sp>
            <p:nvSpPr>
              <p:cNvPr id="14452" name="Oval 9"/>
              <p:cNvSpPr>
                <a:spLocks noChangeArrowheads="1"/>
              </p:cNvSpPr>
              <p:nvPr/>
            </p:nvSpPr>
            <p:spPr bwMode="auto">
              <a:xfrm>
                <a:off x="4161" y="1939"/>
                <a:ext cx="580" cy="278"/>
              </a:xfrm>
              <a:prstGeom prst="ellipse">
                <a:avLst/>
              </a:prstGeom>
              <a:gradFill rotWithShape="0">
                <a:gsLst>
                  <a:gs pos="0">
                    <a:srgbClr val="005500"/>
                  </a:gs>
                  <a:gs pos="100000">
                    <a:srgbClr val="008000"/>
                  </a:gs>
                </a:gsLst>
                <a:path path="shape">
                  <a:fillToRect l="50000" t="50000" r="50000" b="50000"/>
                </a:path>
              </a:gradFill>
              <a:ln w="9525">
                <a:solidFill>
                  <a:schemeClr val="tx1"/>
                </a:solidFill>
                <a:round/>
                <a:headEnd/>
                <a:tailEnd/>
              </a:ln>
            </p:spPr>
            <p:txBody>
              <a:bodyPr wrap="none" lIns="74042" tIns="37022" rIns="74042" bIns="37022"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2000" b="1">
                    <a:solidFill>
                      <a:srgbClr val="FFFFFF"/>
                    </a:solidFill>
                    <a:ea typeface="MS PGothic" panose="020B0600070205080204" pitchFamily="34" charset="-128"/>
                    <a:cs typeface="Arial" panose="020B0604020202020204" pitchFamily="34" charset="0"/>
                  </a:rPr>
                  <a:t>Ras</a:t>
                </a:r>
              </a:p>
            </p:txBody>
          </p:sp>
          <p:sp>
            <p:nvSpPr>
              <p:cNvPr id="14453" name="Oval 10"/>
              <p:cNvSpPr>
                <a:spLocks noChangeArrowheads="1"/>
              </p:cNvSpPr>
              <p:nvPr/>
            </p:nvSpPr>
            <p:spPr bwMode="auto">
              <a:xfrm>
                <a:off x="3955" y="1939"/>
                <a:ext cx="289" cy="278"/>
              </a:xfrm>
              <a:prstGeom prst="ellipse">
                <a:avLst/>
              </a:prstGeom>
              <a:gradFill rotWithShape="0">
                <a:gsLst>
                  <a:gs pos="0">
                    <a:srgbClr val="B59C83"/>
                  </a:gs>
                  <a:gs pos="100000">
                    <a:srgbClr val="663300"/>
                  </a:gs>
                </a:gsLst>
                <a:path path="shape">
                  <a:fillToRect l="50000" t="50000" r="50000" b="50000"/>
                </a:path>
              </a:gradFill>
              <a:ln w="9525">
                <a:solidFill>
                  <a:schemeClr val="tx1"/>
                </a:solidFill>
                <a:round/>
                <a:headEnd/>
                <a:tailEnd/>
              </a:ln>
            </p:spPr>
            <p:txBody>
              <a:bodyPr wrap="none" lIns="74042" tIns="37022" rIns="74042" bIns="37022"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600" b="1">
                    <a:solidFill>
                      <a:srgbClr val="FFFFFF"/>
                    </a:solidFill>
                    <a:latin typeface="Arial Narrow" panose="020B0606020202030204" pitchFamily="34" charset="0"/>
                    <a:ea typeface="MS PGothic" panose="020B0600070205080204" pitchFamily="34" charset="-128"/>
                    <a:cs typeface="Arial" panose="020B0604020202020204" pitchFamily="34" charset="0"/>
                  </a:rPr>
                  <a:t>SOS</a:t>
                </a:r>
              </a:p>
            </p:txBody>
          </p:sp>
          <p:sp>
            <p:nvSpPr>
              <p:cNvPr id="14454" name="Line 11"/>
              <p:cNvSpPr>
                <a:spLocks noChangeShapeType="1"/>
              </p:cNvSpPr>
              <p:nvPr/>
            </p:nvSpPr>
            <p:spPr bwMode="auto">
              <a:xfrm>
                <a:off x="4425" y="2265"/>
                <a:ext cx="0" cy="232"/>
              </a:xfrm>
              <a:prstGeom prst="line">
                <a:avLst/>
              </a:prstGeom>
              <a:noFill/>
              <a:ln w="28575">
                <a:solidFill>
                  <a:schemeClr val="tx1"/>
                </a:solidFill>
                <a:round/>
                <a:headEnd type="none" w="sm" len="sm"/>
                <a:tailEnd type="triangle" w="med" len="lg"/>
              </a:ln>
              <a:extLst>
                <a:ext uri="{909E8E84-426E-40DD-AFC4-6F175D3DCCD1}">
                  <a14:hiddenFill xmlns="" xmlns:a14="http://schemas.microsoft.com/office/drawing/2010/main">
                    <a:noFill/>
                  </a14:hiddenFill>
                </a:ext>
              </a:extLst>
            </p:spPr>
            <p:txBody>
              <a:bodyPr wrap="none" lIns="74042" tIns="37022" rIns="74042" bIns="37022"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4455" name="Text Box 12"/>
              <p:cNvSpPr txBox="1">
                <a:spLocks noChangeArrowheads="1"/>
              </p:cNvSpPr>
              <p:nvPr/>
            </p:nvSpPr>
            <p:spPr bwMode="auto">
              <a:xfrm>
                <a:off x="4000" y="2455"/>
                <a:ext cx="855" cy="73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74042" tIns="37022" rIns="74042" bIns="37022"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lnSpc>
                    <a:spcPct val="110000"/>
                  </a:lnSpc>
                  <a:spcBef>
                    <a:spcPct val="0"/>
                  </a:spcBef>
                  <a:spcAft>
                    <a:spcPct val="0"/>
                  </a:spcAft>
                </a:pPr>
                <a:r>
                  <a:rPr lang="en-US" altLang="tr-TR" sz="1600" b="1">
                    <a:solidFill>
                      <a:srgbClr val="FFFFFF"/>
                    </a:solidFill>
                    <a:ea typeface="MS PGothic" panose="020B0600070205080204" pitchFamily="34" charset="-128"/>
                    <a:cs typeface="Arial" panose="020B0604020202020204" pitchFamily="34" charset="0"/>
                  </a:rPr>
                  <a:t>Raf</a:t>
                </a:r>
              </a:p>
              <a:p>
                <a:pPr algn="ctr" fontAlgn="base">
                  <a:lnSpc>
                    <a:spcPct val="110000"/>
                  </a:lnSpc>
                  <a:spcBef>
                    <a:spcPct val="0"/>
                  </a:spcBef>
                  <a:spcAft>
                    <a:spcPct val="0"/>
                  </a:spcAft>
                </a:pPr>
                <a:r>
                  <a:rPr lang="en-US" altLang="tr-TR" sz="1600" b="1">
                    <a:solidFill>
                      <a:srgbClr val="FFFFFF"/>
                    </a:solidFill>
                    <a:ea typeface="MS PGothic" panose="020B0600070205080204" pitchFamily="34" charset="-128"/>
                    <a:cs typeface="Arial" panose="020B0604020202020204" pitchFamily="34" charset="0"/>
                  </a:rPr>
                  <a:t>MEK</a:t>
                </a:r>
              </a:p>
              <a:p>
                <a:pPr algn="ctr" fontAlgn="base">
                  <a:lnSpc>
                    <a:spcPct val="110000"/>
                  </a:lnSpc>
                  <a:spcBef>
                    <a:spcPct val="0"/>
                  </a:spcBef>
                  <a:spcAft>
                    <a:spcPct val="0"/>
                  </a:spcAft>
                </a:pPr>
                <a:r>
                  <a:rPr lang="en-US" altLang="tr-TR" sz="1600" b="1">
                    <a:solidFill>
                      <a:srgbClr val="FFFFFF"/>
                    </a:solidFill>
                    <a:ea typeface="MS PGothic" panose="020B0600070205080204" pitchFamily="34" charset="-128"/>
                    <a:cs typeface="Arial" panose="020B0604020202020204" pitchFamily="34" charset="0"/>
                  </a:rPr>
                  <a:t>MAP Kinase</a:t>
                </a:r>
              </a:p>
              <a:p>
                <a:pPr algn="ctr" fontAlgn="base">
                  <a:lnSpc>
                    <a:spcPct val="110000"/>
                  </a:lnSpc>
                  <a:spcBef>
                    <a:spcPct val="0"/>
                  </a:spcBef>
                  <a:spcAft>
                    <a:spcPct val="0"/>
                  </a:spcAft>
                </a:pPr>
                <a:r>
                  <a:rPr lang="en-US" altLang="tr-TR" sz="1600" b="1">
                    <a:solidFill>
                      <a:srgbClr val="FFFFFF"/>
                    </a:solidFill>
                    <a:ea typeface="MS PGothic" panose="020B0600070205080204" pitchFamily="34" charset="-128"/>
                    <a:cs typeface="Arial" panose="020B0604020202020204" pitchFamily="34" charset="0"/>
                  </a:rPr>
                  <a:t>p90 rsk</a:t>
                </a:r>
              </a:p>
            </p:txBody>
          </p:sp>
        </p:grpSp>
        <p:grpSp>
          <p:nvGrpSpPr>
            <p:cNvPr id="14443" name="Group 13"/>
            <p:cNvGrpSpPr>
              <a:grpSpLocks/>
            </p:cNvGrpSpPr>
            <p:nvPr/>
          </p:nvGrpSpPr>
          <p:grpSpPr bwMode="auto">
            <a:xfrm>
              <a:off x="1178" y="2415"/>
              <a:ext cx="1237" cy="910"/>
              <a:chOff x="1178" y="2415"/>
              <a:chExt cx="1237" cy="910"/>
            </a:xfrm>
          </p:grpSpPr>
          <p:sp>
            <p:nvSpPr>
              <p:cNvPr id="14444" name="Rectangle 14"/>
              <p:cNvSpPr>
                <a:spLocks noChangeArrowheads="1"/>
              </p:cNvSpPr>
              <p:nvPr/>
            </p:nvSpPr>
            <p:spPr bwMode="auto">
              <a:xfrm>
                <a:off x="1178" y="2549"/>
                <a:ext cx="94" cy="222"/>
              </a:xfrm>
              <a:prstGeom prst="rect">
                <a:avLst/>
              </a:prstGeom>
              <a:solidFill>
                <a:schemeClr val="tx1"/>
              </a:solidFill>
              <a:ln w="9525">
                <a:solidFill>
                  <a:schemeClr val="tx1"/>
                </a:solidFill>
                <a:miter lim="800000"/>
                <a:headEnd/>
                <a:tailEnd/>
              </a:ln>
            </p:spPr>
            <p:txBody>
              <a:bodyPr wrap="none" lIns="74042" tIns="37022" rIns="74042" bIns="37022"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a typeface="MS PGothic" panose="020B0600070205080204" pitchFamily="34" charset="-128"/>
                  <a:cs typeface="Arial" panose="020B0604020202020204" pitchFamily="34" charset="0"/>
                </a:endParaRPr>
              </a:p>
            </p:txBody>
          </p:sp>
          <p:sp>
            <p:nvSpPr>
              <p:cNvPr id="14445" name="Text Box 15"/>
              <p:cNvSpPr txBox="1">
                <a:spLocks noChangeArrowheads="1"/>
              </p:cNvSpPr>
              <p:nvPr/>
            </p:nvSpPr>
            <p:spPr bwMode="auto">
              <a:xfrm>
                <a:off x="1528" y="2738"/>
                <a:ext cx="754" cy="20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74042" tIns="37022" rIns="74042" bIns="37022"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600" b="1">
                    <a:solidFill>
                      <a:srgbClr val="000000"/>
                    </a:solidFill>
                    <a:ea typeface="MS PGothic" panose="020B0600070205080204" pitchFamily="34" charset="-128"/>
                    <a:cs typeface="Arial" panose="020B0604020202020204" pitchFamily="34" charset="0"/>
                  </a:rPr>
                  <a:t>Akt / aPKC</a:t>
                </a:r>
              </a:p>
            </p:txBody>
          </p:sp>
          <p:sp>
            <p:nvSpPr>
              <p:cNvPr id="14446" name="Text Box 16"/>
              <p:cNvSpPr txBox="1">
                <a:spLocks noChangeArrowheads="1"/>
              </p:cNvSpPr>
              <p:nvPr/>
            </p:nvSpPr>
            <p:spPr bwMode="auto">
              <a:xfrm>
                <a:off x="1967" y="3119"/>
                <a:ext cx="448" cy="20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74042" tIns="37022" rIns="74042" bIns="37022"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600" b="1">
                    <a:solidFill>
                      <a:srgbClr val="000000"/>
                    </a:solidFill>
                    <a:ea typeface="MS PGothic" panose="020B0600070205080204" pitchFamily="34" charset="-128"/>
                    <a:cs typeface="Arial" panose="020B0604020202020204" pitchFamily="34" charset="0"/>
                  </a:rPr>
                  <a:t>GSK3</a:t>
                </a:r>
              </a:p>
            </p:txBody>
          </p:sp>
          <p:sp>
            <p:nvSpPr>
              <p:cNvPr id="14447" name="Line 17"/>
              <p:cNvSpPr>
                <a:spLocks noChangeShapeType="1"/>
              </p:cNvSpPr>
              <p:nvPr/>
            </p:nvSpPr>
            <p:spPr bwMode="auto">
              <a:xfrm>
                <a:off x="2012" y="2962"/>
                <a:ext cx="124" cy="140"/>
              </a:xfrm>
              <a:prstGeom prst="line">
                <a:avLst/>
              </a:prstGeom>
              <a:noFill/>
              <a:ln w="28575" cap="sq">
                <a:solidFill>
                  <a:schemeClr val="tx1"/>
                </a:solidFill>
                <a:round/>
                <a:headEnd type="none" w="sm" len="sm"/>
                <a:tailEnd type="triangle" w="med" len="lg"/>
              </a:ln>
              <a:extLst>
                <a:ext uri="{909E8E84-426E-40DD-AFC4-6F175D3DCCD1}">
                  <a14:hiddenFill xmlns="" xmlns:a14="http://schemas.microsoft.com/office/drawing/2010/main">
                    <a:noFill/>
                  </a14:hiddenFill>
                </a:ext>
              </a:extLst>
            </p:spPr>
            <p:txBody>
              <a:bodyPr wrap="none" lIns="74042" tIns="37022" rIns="74042" bIns="37022"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4448" name="Line 18"/>
              <p:cNvSpPr>
                <a:spLocks noChangeShapeType="1"/>
              </p:cNvSpPr>
              <p:nvPr/>
            </p:nvSpPr>
            <p:spPr bwMode="auto">
              <a:xfrm flipH="1">
                <a:off x="1515" y="2962"/>
                <a:ext cx="167" cy="140"/>
              </a:xfrm>
              <a:prstGeom prst="line">
                <a:avLst/>
              </a:prstGeom>
              <a:noFill/>
              <a:ln w="28575" cap="sq">
                <a:solidFill>
                  <a:schemeClr val="tx1"/>
                </a:solidFill>
                <a:round/>
                <a:headEnd type="none" w="sm" len="sm"/>
                <a:tailEnd type="triangle" w="med" len="lg"/>
              </a:ln>
              <a:extLst>
                <a:ext uri="{909E8E84-426E-40DD-AFC4-6F175D3DCCD1}">
                  <a14:hiddenFill xmlns="" xmlns:a14="http://schemas.microsoft.com/office/drawing/2010/main">
                    <a:noFill/>
                  </a14:hiddenFill>
                </a:ext>
              </a:extLst>
            </p:spPr>
            <p:txBody>
              <a:bodyPr wrap="none" lIns="74042" tIns="37022" rIns="74042" bIns="37022"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4449" name="Text Box 19"/>
              <p:cNvSpPr txBox="1">
                <a:spLocks noChangeArrowheads="1"/>
              </p:cNvSpPr>
              <p:nvPr/>
            </p:nvSpPr>
            <p:spPr bwMode="auto">
              <a:xfrm>
                <a:off x="1178" y="3110"/>
                <a:ext cx="604" cy="20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74042" tIns="37022" rIns="74042" bIns="37022"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600" b="1">
                    <a:solidFill>
                      <a:srgbClr val="000000"/>
                    </a:solidFill>
                    <a:ea typeface="MS PGothic" panose="020B0600070205080204" pitchFamily="34" charset="-128"/>
                    <a:cs typeface="Arial" panose="020B0604020202020204" pitchFamily="34" charset="0"/>
                  </a:rPr>
                  <a:t>p70 S6K</a:t>
                </a:r>
              </a:p>
            </p:txBody>
          </p:sp>
          <p:sp>
            <p:nvSpPr>
              <p:cNvPr id="14450" name="Line 20"/>
              <p:cNvSpPr>
                <a:spLocks noChangeShapeType="1"/>
              </p:cNvSpPr>
              <p:nvPr/>
            </p:nvSpPr>
            <p:spPr bwMode="auto">
              <a:xfrm>
                <a:off x="1826" y="2415"/>
                <a:ext cx="0" cy="315"/>
              </a:xfrm>
              <a:prstGeom prst="line">
                <a:avLst/>
              </a:prstGeom>
              <a:noFill/>
              <a:ln w="28575" cap="sq">
                <a:solidFill>
                  <a:schemeClr val="tx1"/>
                </a:solidFill>
                <a:round/>
                <a:headEnd type="none" w="sm" len="sm"/>
                <a:tailEnd type="triangle" w="med" len="lg"/>
              </a:ln>
              <a:extLst>
                <a:ext uri="{909E8E84-426E-40DD-AFC4-6F175D3DCCD1}">
                  <a14:hiddenFill xmlns="" xmlns:a14="http://schemas.microsoft.com/office/drawing/2010/main">
                    <a:noFill/>
                  </a14:hiddenFill>
                </a:ext>
              </a:extLst>
            </p:spPr>
            <p:txBody>
              <a:bodyPr wrap="none" lIns="74042" tIns="37022" rIns="74042" bIns="37022"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grpSp>
      </p:grpSp>
      <p:sp>
        <p:nvSpPr>
          <p:cNvPr id="14341" name="Freeform 21"/>
          <p:cNvSpPr>
            <a:spLocks/>
          </p:cNvSpPr>
          <p:nvPr/>
        </p:nvSpPr>
        <p:spPr bwMode="auto">
          <a:xfrm>
            <a:off x="2355850" y="1822451"/>
            <a:ext cx="8007350" cy="1033463"/>
          </a:xfrm>
          <a:custGeom>
            <a:avLst/>
            <a:gdLst>
              <a:gd name="T0" fmla="*/ 0 w 4932"/>
              <a:gd name="T1" fmla="*/ 2147483647 h 829"/>
              <a:gd name="T2" fmla="*/ 2147483647 w 4932"/>
              <a:gd name="T3" fmla="*/ 2147483647 h 829"/>
              <a:gd name="T4" fmla="*/ 2147483647 w 4932"/>
              <a:gd name="T5" fmla="*/ 2147483647 h 829"/>
              <a:gd name="T6" fmla="*/ 2147483647 w 4932"/>
              <a:gd name="T7" fmla="*/ 2147483647 h 829"/>
              <a:gd name="T8" fmla="*/ 0 60000 65536"/>
              <a:gd name="T9" fmla="*/ 0 60000 65536"/>
              <a:gd name="T10" fmla="*/ 0 60000 65536"/>
              <a:gd name="T11" fmla="*/ 0 60000 65536"/>
              <a:gd name="T12" fmla="*/ 0 w 4932"/>
              <a:gd name="T13" fmla="*/ 0 h 829"/>
              <a:gd name="T14" fmla="*/ 4932 w 4932"/>
              <a:gd name="T15" fmla="*/ 829 h 829"/>
            </a:gdLst>
            <a:ahLst/>
            <a:cxnLst>
              <a:cxn ang="T8">
                <a:pos x="T0" y="T1"/>
              </a:cxn>
              <a:cxn ang="T9">
                <a:pos x="T2" y="T3"/>
              </a:cxn>
              <a:cxn ang="T10">
                <a:pos x="T4" y="T5"/>
              </a:cxn>
              <a:cxn ang="T11">
                <a:pos x="T6" y="T7"/>
              </a:cxn>
            </a:cxnLst>
            <a:rect l="T12" t="T13" r="T14" b="T15"/>
            <a:pathLst>
              <a:path w="4932" h="829">
                <a:moveTo>
                  <a:pt x="0" y="675"/>
                </a:moveTo>
                <a:cubicBezTo>
                  <a:pt x="271" y="577"/>
                  <a:pt x="1072" y="174"/>
                  <a:pt x="1627" y="87"/>
                </a:cubicBezTo>
                <a:cubicBezTo>
                  <a:pt x="2182" y="0"/>
                  <a:pt x="2781" y="28"/>
                  <a:pt x="3332" y="152"/>
                </a:cubicBezTo>
                <a:cubicBezTo>
                  <a:pt x="3883" y="276"/>
                  <a:pt x="4599" y="688"/>
                  <a:pt x="4932" y="829"/>
                </a:cubicBezTo>
              </a:path>
            </a:pathLst>
          </a:custGeom>
          <a:noFill/>
          <a:ln w="57150" cap="sq">
            <a:solidFill>
              <a:srgbClr val="FFCC00"/>
            </a:solidFill>
            <a:round/>
            <a:headEnd type="none" w="sm" len="sm"/>
            <a:tailEnd type="none" w="sm" len="sm"/>
          </a:ln>
          <a:scene3d>
            <a:camera prst="legacyObliqueTop"/>
            <a:lightRig rig="legacyFlat3" dir="l"/>
          </a:scene3d>
          <a:sp3d extrusionH="49200" prstMaterial="legacyMatte">
            <a:bevelT w="13500" h="13500" prst="angle"/>
            <a:bevelB w="13500" h="13500" prst="angle"/>
            <a:extrusionClr>
              <a:srgbClr val="FFCC00"/>
            </a:extrusionClr>
            <a:contourClr>
              <a:srgbClr val="FFCC00"/>
            </a:contourClr>
          </a:sp3d>
          <a:extLst>
            <a:ext uri="{909E8E84-426E-40DD-AFC4-6F175D3DCCD1}">
              <a14:hiddenFill xmlns="" xmlns:a14="http://schemas.microsoft.com/office/drawing/2010/main">
                <a:solidFill>
                  <a:srgbClr val="FFFFFF"/>
                </a:solidFill>
              </a14:hiddenFill>
            </a:ext>
          </a:extLst>
        </p:spPr>
        <p:txBody>
          <a:bodyPr wrap="none" anchor="ctr">
            <a:flatTx/>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4342" name="Line 22"/>
          <p:cNvSpPr>
            <a:spLocks noChangeShapeType="1"/>
          </p:cNvSpPr>
          <p:nvPr/>
        </p:nvSpPr>
        <p:spPr bwMode="auto">
          <a:xfrm flipH="1">
            <a:off x="6311900" y="2205039"/>
            <a:ext cx="0" cy="738187"/>
          </a:xfrm>
          <a:prstGeom prst="line">
            <a:avLst/>
          </a:prstGeom>
          <a:noFill/>
          <a:ln w="28575" cap="sq">
            <a:solidFill>
              <a:schemeClr val="tx1"/>
            </a:solidFill>
            <a:round/>
            <a:headEnd type="none" w="sm" len="sm"/>
            <a:tailEnd type="triangle" w="med" len="lg"/>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tr-TR">
              <a:solidFill>
                <a:srgbClr val="000000"/>
              </a:solidFill>
              <a:latin typeface="Arial" panose="020B0604020202020204" pitchFamily="34" charset="0"/>
            </a:endParaRPr>
          </a:p>
        </p:txBody>
      </p:sp>
      <p:grpSp>
        <p:nvGrpSpPr>
          <p:cNvPr id="14343" name="Group 23"/>
          <p:cNvGrpSpPr>
            <a:grpSpLocks/>
          </p:cNvGrpSpPr>
          <p:nvPr/>
        </p:nvGrpSpPr>
        <p:grpSpPr bwMode="auto">
          <a:xfrm>
            <a:off x="5564189" y="3003551"/>
            <a:ext cx="1443037" cy="295275"/>
            <a:chOff x="2112" y="2256"/>
            <a:chExt cx="1200" cy="192"/>
          </a:xfrm>
        </p:grpSpPr>
        <p:sp>
          <p:nvSpPr>
            <p:cNvPr id="14435" name="AutoShape 24"/>
            <p:cNvSpPr>
              <a:spLocks noChangeArrowheads="1"/>
            </p:cNvSpPr>
            <p:nvPr/>
          </p:nvSpPr>
          <p:spPr bwMode="auto">
            <a:xfrm>
              <a:off x="2256" y="2256"/>
              <a:ext cx="912" cy="192"/>
            </a:xfrm>
            <a:prstGeom prst="roundRect">
              <a:avLst>
                <a:gd name="adj" fmla="val 16667"/>
              </a:avLst>
            </a:prstGeom>
            <a:gradFill rotWithShape="0">
              <a:gsLst>
                <a:gs pos="0">
                  <a:srgbClr val="550000"/>
                </a:gs>
                <a:gs pos="50000">
                  <a:srgbClr val="FF0000"/>
                </a:gs>
                <a:gs pos="100000">
                  <a:srgbClr val="550000"/>
                </a:gs>
              </a:gsLst>
              <a:lin ang="5400000" scaled="1"/>
            </a:gradFill>
            <a:ln w="9525">
              <a:round/>
              <a:headEnd/>
              <a:tailEnd/>
            </a:ln>
            <a:scene3d>
              <a:camera prst="legacyObliqueTopRight"/>
              <a:lightRig rig="legacyFlat4" dir="t"/>
            </a:scene3d>
            <a:sp3d extrusionH="49200" prstMaterial="legacyMatte">
              <a:bevelT w="13500" h="13500" prst="angle"/>
              <a:bevelB w="13500" h="13500" prst="angle"/>
              <a:extrusionClr>
                <a:srgbClr val="FF0000"/>
              </a:extrusionClr>
              <a:contourClr>
                <a:srgbClr val="550000"/>
              </a:contourClr>
            </a:sp3d>
          </p:spPr>
          <p:txBody>
            <a:bodyPr wrap="none" lIns="77685" tIns="38843" rIns="77685" bIns="38843"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2000" b="1">
                  <a:solidFill>
                    <a:srgbClr val="FFFFFF"/>
                  </a:solidFill>
                  <a:ea typeface="MS PGothic" panose="020B0600070205080204" pitchFamily="34" charset="-128"/>
                  <a:cs typeface="Arial" panose="020B0604020202020204" pitchFamily="34" charset="0"/>
                </a:rPr>
                <a:t>IRS-1</a:t>
              </a:r>
            </a:p>
          </p:txBody>
        </p:sp>
        <p:grpSp>
          <p:nvGrpSpPr>
            <p:cNvPr id="14436" name="Group 25"/>
            <p:cNvGrpSpPr>
              <a:grpSpLocks/>
            </p:cNvGrpSpPr>
            <p:nvPr/>
          </p:nvGrpSpPr>
          <p:grpSpPr bwMode="auto">
            <a:xfrm>
              <a:off x="3168" y="2304"/>
              <a:ext cx="144" cy="96"/>
              <a:chOff x="3168" y="2304"/>
              <a:chExt cx="144" cy="96"/>
            </a:xfrm>
          </p:grpSpPr>
          <p:sp>
            <p:nvSpPr>
              <p:cNvPr id="14440" name="AutoShape 26"/>
              <p:cNvSpPr>
                <a:spLocks noChangeArrowheads="1"/>
              </p:cNvSpPr>
              <p:nvPr/>
            </p:nvSpPr>
            <p:spPr bwMode="auto">
              <a:xfrm>
                <a:off x="3216" y="2304"/>
                <a:ext cx="96" cy="96"/>
              </a:xfrm>
              <a:prstGeom prst="flowChartConnector">
                <a:avLst/>
              </a:prstGeom>
              <a:gradFill rotWithShape="0">
                <a:gsLst>
                  <a:gs pos="0">
                    <a:srgbClr val="FF0000"/>
                  </a:gs>
                  <a:gs pos="100000">
                    <a:schemeClr val="bg2"/>
                  </a:gs>
                </a:gsLst>
                <a:path path="shape">
                  <a:fillToRect l="50000" t="50000" r="50000" b="50000"/>
                </a:path>
              </a:gradFill>
              <a:ln>
                <a:noFill/>
              </a:ln>
              <a:extLst>
                <a:ext uri="{91240B29-F687-4F45-9708-019B960494DF}">
                  <a14:hiddenLine xmlns="" xmlns:a14="http://schemas.microsoft.com/office/drawing/2010/main" w="12700" cap="sq">
                    <a:solidFill>
                      <a:srgbClr val="000000"/>
                    </a:solidFill>
                    <a:round/>
                    <a:headEnd/>
                    <a:tailEnd/>
                  </a14:hiddenLine>
                </a:ext>
              </a:extLst>
            </p:spPr>
            <p:txBody>
              <a:bodyPr wrap="none" lIns="77685" tIns="38843" rIns="77685" bIns="3884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900">
                    <a:solidFill>
                      <a:srgbClr val="FFFFFF"/>
                    </a:solidFill>
                    <a:ea typeface="MS PGothic" panose="020B0600070205080204" pitchFamily="34" charset="-128"/>
                    <a:cs typeface="Arial" panose="020B0604020202020204" pitchFamily="34" charset="0"/>
                  </a:rPr>
                  <a:t>P</a:t>
                </a:r>
              </a:p>
            </p:txBody>
          </p:sp>
          <p:sp>
            <p:nvSpPr>
              <p:cNvPr id="14441" name="Line 27"/>
              <p:cNvSpPr>
                <a:spLocks noChangeShapeType="1"/>
              </p:cNvSpPr>
              <p:nvPr/>
            </p:nvSpPr>
            <p:spPr bwMode="auto">
              <a:xfrm>
                <a:off x="3168" y="2352"/>
                <a:ext cx="48"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wrap="none" lIns="77685" tIns="38843" rIns="77685" bIns="38843" anchor="ctr"/>
              <a:lstStyle/>
              <a:p>
                <a:pPr fontAlgn="base">
                  <a:spcBef>
                    <a:spcPct val="0"/>
                  </a:spcBef>
                  <a:spcAft>
                    <a:spcPct val="0"/>
                  </a:spcAft>
                </a:pPr>
                <a:endParaRPr lang="tr-TR">
                  <a:solidFill>
                    <a:srgbClr val="000000"/>
                  </a:solidFill>
                  <a:latin typeface="Arial" panose="020B0604020202020204" pitchFamily="34" charset="0"/>
                </a:endParaRPr>
              </a:p>
            </p:txBody>
          </p:sp>
        </p:grpSp>
        <p:grpSp>
          <p:nvGrpSpPr>
            <p:cNvPr id="14437" name="Group 28"/>
            <p:cNvGrpSpPr>
              <a:grpSpLocks/>
            </p:cNvGrpSpPr>
            <p:nvPr/>
          </p:nvGrpSpPr>
          <p:grpSpPr bwMode="auto">
            <a:xfrm flipH="1">
              <a:off x="2112" y="2304"/>
              <a:ext cx="144" cy="96"/>
              <a:chOff x="3168" y="2304"/>
              <a:chExt cx="144" cy="96"/>
            </a:xfrm>
          </p:grpSpPr>
          <p:sp>
            <p:nvSpPr>
              <p:cNvPr id="14438" name="AutoShape 29"/>
              <p:cNvSpPr>
                <a:spLocks noChangeArrowheads="1"/>
              </p:cNvSpPr>
              <p:nvPr/>
            </p:nvSpPr>
            <p:spPr bwMode="auto">
              <a:xfrm>
                <a:off x="3216" y="2304"/>
                <a:ext cx="96" cy="96"/>
              </a:xfrm>
              <a:prstGeom prst="flowChartConnector">
                <a:avLst/>
              </a:prstGeom>
              <a:gradFill rotWithShape="0">
                <a:gsLst>
                  <a:gs pos="0">
                    <a:srgbClr val="FF0000"/>
                  </a:gs>
                  <a:gs pos="100000">
                    <a:schemeClr val="bg2"/>
                  </a:gs>
                </a:gsLst>
                <a:path path="shape">
                  <a:fillToRect l="50000" t="50000" r="50000" b="50000"/>
                </a:path>
              </a:gradFill>
              <a:ln>
                <a:noFill/>
              </a:ln>
              <a:extLst>
                <a:ext uri="{91240B29-F687-4F45-9708-019B960494DF}">
                  <a14:hiddenLine xmlns="" xmlns:a14="http://schemas.microsoft.com/office/drawing/2010/main" w="12700" cap="sq">
                    <a:solidFill>
                      <a:srgbClr val="000000"/>
                    </a:solidFill>
                    <a:round/>
                    <a:headEnd/>
                    <a:tailEnd/>
                  </a14:hiddenLine>
                </a:ext>
              </a:extLst>
            </p:spPr>
            <p:txBody>
              <a:bodyPr wrap="none" lIns="77685" tIns="38843" rIns="77685" bIns="3884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900">
                    <a:solidFill>
                      <a:srgbClr val="FFFFFF"/>
                    </a:solidFill>
                    <a:ea typeface="MS PGothic" panose="020B0600070205080204" pitchFamily="34" charset="-128"/>
                    <a:cs typeface="Arial" panose="020B0604020202020204" pitchFamily="34" charset="0"/>
                  </a:rPr>
                  <a:t>P</a:t>
                </a:r>
              </a:p>
            </p:txBody>
          </p:sp>
          <p:sp>
            <p:nvSpPr>
              <p:cNvPr id="14439" name="Line 30"/>
              <p:cNvSpPr>
                <a:spLocks noChangeShapeType="1"/>
              </p:cNvSpPr>
              <p:nvPr/>
            </p:nvSpPr>
            <p:spPr bwMode="auto">
              <a:xfrm>
                <a:off x="3168" y="2352"/>
                <a:ext cx="48"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wrap="none" lIns="77685" tIns="38843" rIns="77685" bIns="38843" anchor="ctr"/>
              <a:lstStyle/>
              <a:p>
                <a:pPr fontAlgn="base">
                  <a:spcBef>
                    <a:spcPct val="0"/>
                  </a:spcBef>
                  <a:spcAft>
                    <a:spcPct val="0"/>
                  </a:spcAft>
                </a:pPr>
                <a:endParaRPr lang="tr-TR">
                  <a:solidFill>
                    <a:srgbClr val="000000"/>
                  </a:solidFill>
                  <a:latin typeface="Arial" panose="020B0604020202020204" pitchFamily="34" charset="0"/>
                </a:endParaRPr>
              </a:p>
            </p:txBody>
          </p:sp>
        </p:grpSp>
      </p:grpSp>
      <p:grpSp>
        <p:nvGrpSpPr>
          <p:cNvPr id="14344" name="Group 31"/>
          <p:cNvGrpSpPr>
            <a:grpSpLocks/>
          </p:cNvGrpSpPr>
          <p:nvPr/>
        </p:nvGrpSpPr>
        <p:grpSpPr bwMode="auto">
          <a:xfrm>
            <a:off x="5564189" y="3340101"/>
            <a:ext cx="1443037" cy="295275"/>
            <a:chOff x="2112" y="2256"/>
            <a:chExt cx="1200" cy="192"/>
          </a:xfrm>
        </p:grpSpPr>
        <p:sp>
          <p:nvSpPr>
            <p:cNvPr id="14428" name="AutoShape 32"/>
            <p:cNvSpPr>
              <a:spLocks noChangeArrowheads="1"/>
            </p:cNvSpPr>
            <p:nvPr/>
          </p:nvSpPr>
          <p:spPr bwMode="auto">
            <a:xfrm>
              <a:off x="2256" y="2256"/>
              <a:ext cx="912" cy="192"/>
            </a:xfrm>
            <a:prstGeom prst="roundRect">
              <a:avLst>
                <a:gd name="adj" fmla="val 16667"/>
              </a:avLst>
            </a:prstGeom>
            <a:gradFill rotWithShape="0">
              <a:gsLst>
                <a:gs pos="0">
                  <a:srgbClr val="550000"/>
                </a:gs>
                <a:gs pos="50000">
                  <a:srgbClr val="FF0000"/>
                </a:gs>
                <a:gs pos="100000">
                  <a:srgbClr val="550000"/>
                </a:gs>
              </a:gsLst>
              <a:lin ang="5400000" scaled="1"/>
            </a:gradFill>
            <a:ln w="9525">
              <a:round/>
              <a:headEnd/>
              <a:tailEnd/>
            </a:ln>
            <a:scene3d>
              <a:camera prst="legacyObliqueTopRight"/>
              <a:lightRig rig="legacyFlat4" dir="t"/>
            </a:scene3d>
            <a:sp3d extrusionH="49200" prstMaterial="legacyMatte">
              <a:bevelT w="13500" h="13500" prst="angle"/>
              <a:bevelB w="13500" h="13500" prst="angle"/>
              <a:extrusionClr>
                <a:srgbClr val="FF0000"/>
              </a:extrusionClr>
              <a:contourClr>
                <a:srgbClr val="550000"/>
              </a:contourClr>
            </a:sp3d>
          </p:spPr>
          <p:txBody>
            <a:bodyPr wrap="none" lIns="77685" tIns="38843" rIns="77685" bIns="38843"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2000" b="1">
                  <a:solidFill>
                    <a:srgbClr val="FFFFFF"/>
                  </a:solidFill>
                  <a:ea typeface="MS PGothic" panose="020B0600070205080204" pitchFamily="34" charset="-128"/>
                  <a:cs typeface="Arial" panose="020B0604020202020204" pitchFamily="34" charset="0"/>
                </a:rPr>
                <a:t>IRS-2</a:t>
              </a:r>
            </a:p>
          </p:txBody>
        </p:sp>
        <p:grpSp>
          <p:nvGrpSpPr>
            <p:cNvPr id="14429" name="Group 33"/>
            <p:cNvGrpSpPr>
              <a:grpSpLocks/>
            </p:cNvGrpSpPr>
            <p:nvPr/>
          </p:nvGrpSpPr>
          <p:grpSpPr bwMode="auto">
            <a:xfrm>
              <a:off x="3168" y="2304"/>
              <a:ext cx="144" cy="96"/>
              <a:chOff x="3168" y="2304"/>
              <a:chExt cx="144" cy="96"/>
            </a:xfrm>
          </p:grpSpPr>
          <p:sp>
            <p:nvSpPr>
              <p:cNvPr id="14433" name="AutoShape 34"/>
              <p:cNvSpPr>
                <a:spLocks noChangeArrowheads="1"/>
              </p:cNvSpPr>
              <p:nvPr/>
            </p:nvSpPr>
            <p:spPr bwMode="auto">
              <a:xfrm>
                <a:off x="3216" y="2304"/>
                <a:ext cx="96" cy="96"/>
              </a:xfrm>
              <a:prstGeom prst="flowChartConnector">
                <a:avLst/>
              </a:prstGeom>
              <a:gradFill rotWithShape="0">
                <a:gsLst>
                  <a:gs pos="0">
                    <a:srgbClr val="FF0000"/>
                  </a:gs>
                  <a:gs pos="100000">
                    <a:schemeClr val="bg2"/>
                  </a:gs>
                </a:gsLst>
                <a:path path="shape">
                  <a:fillToRect l="50000" t="50000" r="50000" b="50000"/>
                </a:path>
              </a:gradFill>
              <a:ln>
                <a:noFill/>
              </a:ln>
              <a:extLst>
                <a:ext uri="{91240B29-F687-4F45-9708-019B960494DF}">
                  <a14:hiddenLine xmlns="" xmlns:a14="http://schemas.microsoft.com/office/drawing/2010/main" w="12700" cap="sq">
                    <a:solidFill>
                      <a:srgbClr val="000000"/>
                    </a:solidFill>
                    <a:round/>
                    <a:headEnd/>
                    <a:tailEnd/>
                  </a14:hiddenLine>
                </a:ext>
              </a:extLst>
            </p:spPr>
            <p:txBody>
              <a:bodyPr wrap="none" lIns="77685" tIns="38843" rIns="77685" bIns="3884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900">
                    <a:solidFill>
                      <a:srgbClr val="FFFFFF"/>
                    </a:solidFill>
                    <a:ea typeface="MS PGothic" panose="020B0600070205080204" pitchFamily="34" charset="-128"/>
                    <a:cs typeface="Arial" panose="020B0604020202020204" pitchFamily="34" charset="0"/>
                  </a:rPr>
                  <a:t>P</a:t>
                </a:r>
              </a:p>
            </p:txBody>
          </p:sp>
          <p:sp>
            <p:nvSpPr>
              <p:cNvPr id="14434" name="Line 35"/>
              <p:cNvSpPr>
                <a:spLocks noChangeShapeType="1"/>
              </p:cNvSpPr>
              <p:nvPr/>
            </p:nvSpPr>
            <p:spPr bwMode="auto">
              <a:xfrm>
                <a:off x="3168" y="2352"/>
                <a:ext cx="48"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wrap="none" lIns="77685" tIns="38843" rIns="77685" bIns="38843" anchor="ctr"/>
              <a:lstStyle/>
              <a:p>
                <a:pPr fontAlgn="base">
                  <a:spcBef>
                    <a:spcPct val="0"/>
                  </a:spcBef>
                  <a:spcAft>
                    <a:spcPct val="0"/>
                  </a:spcAft>
                </a:pPr>
                <a:endParaRPr lang="tr-TR">
                  <a:solidFill>
                    <a:srgbClr val="000000"/>
                  </a:solidFill>
                  <a:latin typeface="Arial" panose="020B0604020202020204" pitchFamily="34" charset="0"/>
                </a:endParaRPr>
              </a:p>
            </p:txBody>
          </p:sp>
        </p:grpSp>
        <p:grpSp>
          <p:nvGrpSpPr>
            <p:cNvPr id="14430" name="Group 36"/>
            <p:cNvGrpSpPr>
              <a:grpSpLocks/>
            </p:cNvGrpSpPr>
            <p:nvPr/>
          </p:nvGrpSpPr>
          <p:grpSpPr bwMode="auto">
            <a:xfrm flipH="1">
              <a:off x="2112" y="2304"/>
              <a:ext cx="144" cy="96"/>
              <a:chOff x="3168" y="2304"/>
              <a:chExt cx="144" cy="96"/>
            </a:xfrm>
          </p:grpSpPr>
          <p:sp>
            <p:nvSpPr>
              <p:cNvPr id="14431" name="AutoShape 37"/>
              <p:cNvSpPr>
                <a:spLocks noChangeArrowheads="1"/>
              </p:cNvSpPr>
              <p:nvPr/>
            </p:nvSpPr>
            <p:spPr bwMode="auto">
              <a:xfrm>
                <a:off x="3216" y="2304"/>
                <a:ext cx="96" cy="96"/>
              </a:xfrm>
              <a:prstGeom prst="flowChartConnector">
                <a:avLst/>
              </a:prstGeom>
              <a:gradFill rotWithShape="0">
                <a:gsLst>
                  <a:gs pos="0">
                    <a:srgbClr val="FF0000"/>
                  </a:gs>
                  <a:gs pos="100000">
                    <a:schemeClr val="bg2"/>
                  </a:gs>
                </a:gsLst>
                <a:path path="shape">
                  <a:fillToRect l="50000" t="50000" r="50000" b="50000"/>
                </a:path>
              </a:gradFill>
              <a:ln>
                <a:noFill/>
              </a:ln>
              <a:extLst>
                <a:ext uri="{91240B29-F687-4F45-9708-019B960494DF}">
                  <a14:hiddenLine xmlns="" xmlns:a14="http://schemas.microsoft.com/office/drawing/2010/main" w="12700" cap="sq">
                    <a:solidFill>
                      <a:srgbClr val="000000"/>
                    </a:solidFill>
                    <a:round/>
                    <a:headEnd/>
                    <a:tailEnd/>
                  </a14:hiddenLine>
                </a:ext>
              </a:extLst>
            </p:spPr>
            <p:txBody>
              <a:bodyPr wrap="none" lIns="77685" tIns="38843" rIns="77685" bIns="3884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900">
                    <a:solidFill>
                      <a:srgbClr val="FFFFFF"/>
                    </a:solidFill>
                    <a:ea typeface="MS PGothic" panose="020B0600070205080204" pitchFamily="34" charset="-128"/>
                    <a:cs typeface="Arial" panose="020B0604020202020204" pitchFamily="34" charset="0"/>
                  </a:rPr>
                  <a:t>P</a:t>
                </a:r>
              </a:p>
            </p:txBody>
          </p:sp>
          <p:sp>
            <p:nvSpPr>
              <p:cNvPr id="14432" name="Line 38"/>
              <p:cNvSpPr>
                <a:spLocks noChangeShapeType="1"/>
              </p:cNvSpPr>
              <p:nvPr/>
            </p:nvSpPr>
            <p:spPr bwMode="auto">
              <a:xfrm>
                <a:off x="3168" y="2352"/>
                <a:ext cx="48"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wrap="none" lIns="77685" tIns="38843" rIns="77685" bIns="38843" anchor="ctr"/>
              <a:lstStyle/>
              <a:p>
                <a:pPr fontAlgn="base">
                  <a:spcBef>
                    <a:spcPct val="0"/>
                  </a:spcBef>
                  <a:spcAft>
                    <a:spcPct val="0"/>
                  </a:spcAft>
                </a:pPr>
                <a:endParaRPr lang="tr-TR">
                  <a:solidFill>
                    <a:srgbClr val="000000"/>
                  </a:solidFill>
                  <a:latin typeface="Arial" panose="020B0604020202020204" pitchFamily="34" charset="0"/>
                </a:endParaRPr>
              </a:p>
            </p:txBody>
          </p:sp>
        </p:grpSp>
      </p:grpSp>
      <p:grpSp>
        <p:nvGrpSpPr>
          <p:cNvPr id="14345" name="Group 39"/>
          <p:cNvGrpSpPr>
            <a:grpSpLocks/>
          </p:cNvGrpSpPr>
          <p:nvPr/>
        </p:nvGrpSpPr>
        <p:grpSpPr bwMode="auto">
          <a:xfrm>
            <a:off x="5564189" y="3678239"/>
            <a:ext cx="1443037" cy="295275"/>
            <a:chOff x="2112" y="2256"/>
            <a:chExt cx="1200" cy="192"/>
          </a:xfrm>
        </p:grpSpPr>
        <p:sp>
          <p:nvSpPr>
            <p:cNvPr id="14421" name="AutoShape 40"/>
            <p:cNvSpPr>
              <a:spLocks noChangeArrowheads="1"/>
            </p:cNvSpPr>
            <p:nvPr/>
          </p:nvSpPr>
          <p:spPr bwMode="auto">
            <a:xfrm>
              <a:off x="2256" y="2256"/>
              <a:ext cx="912" cy="192"/>
            </a:xfrm>
            <a:prstGeom prst="roundRect">
              <a:avLst>
                <a:gd name="adj" fmla="val 16667"/>
              </a:avLst>
            </a:prstGeom>
            <a:gradFill rotWithShape="0">
              <a:gsLst>
                <a:gs pos="0">
                  <a:srgbClr val="550000"/>
                </a:gs>
                <a:gs pos="50000">
                  <a:srgbClr val="FF0000"/>
                </a:gs>
                <a:gs pos="100000">
                  <a:srgbClr val="550000"/>
                </a:gs>
              </a:gsLst>
              <a:lin ang="5400000" scaled="1"/>
            </a:gradFill>
            <a:ln w="9525">
              <a:round/>
              <a:headEnd/>
              <a:tailEnd/>
            </a:ln>
            <a:scene3d>
              <a:camera prst="legacyObliqueTopRight"/>
              <a:lightRig rig="legacyFlat4" dir="t"/>
            </a:scene3d>
            <a:sp3d extrusionH="49200" prstMaterial="legacyMatte">
              <a:bevelT w="13500" h="13500" prst="angle"/>
              <a:bevelB w="13500" h="13500" prst="angle"/>
              <a:extrusionClr>
                <a:srgbClr val="FF0000"/>
              </a:extrusionClr>
              <a:contourClr>
                <a:srgbClr val="550000"/>
              </a:contourClr>
            </a:sp3d>
          </p:spPr>
          <p:txBody>
            <a:bodyPr wrap="none" lIns="77685" tIns="38843" rIns="77685" bIns="38843"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2000" b="1">
                  <a:solidFill>
                    <a:srgbClr val="FFFFFF"/>
                  </a:solidFill>
                  <a:ea typeface="MS PGothic" panose="020B0600070205080204" pitchFamily="34" charset="-128"/>
                  <a:cs typeface="Arial" panose="020B0604020202020204" pitchFamily="34" charset="0"/>
                </a:rPr>
                <a:t>IRS-3</a:t>
              </a:r>
            </a:p>
          </p:txBody>
        </p:sp>
        <p:grpSp>
          <p:nvGrpSpPr>
            <p:cNvPr id="14422" name="Group 41"/>
            <p:cNvGrpSpPr>
              <a:grpSpLocks/>
            </p:cNvGrpSpPr>
            <p:nvPr/>
          </p:nvGrpSpPr>
          <p:grpSpPr bwMode="auto">
            <a:xfrm>
              <a:off x="3168" y="2304"/>
              <a:ext cx="144" cy="96"/>
              <a:chOff x="3168" y="2304"/>
              <a:chExt cx="144" cy="96"/>
            </a:xfrm>
          </p:grpSpPr>
          <p:sp>
            <p:nvSpPr>
              <p:cNvPr id="14426" name="AutoShape 42"/>
              <p:cNvSpPr>
                <a:spLocks noChangeArrowheads="1"/>
              </p:cNvSpPr>
              <p:nvPr/>
            </p:nvSpPr>
            <p:spPr bwMode="auto">
              <a:xfrm>
                <a:off x="3216" y="2304"/>
                <a:ext cx="96" cy="96"/>
              </a:xfrm>
              <a:prstGeom prst="flowChartConnector">
                <a:avLst/>
              </a:prstGeom>
              <a:gradFill rotWithShape="0">
                <a:gsLst>
                  <a:gs pos="0">
                    <a:srgbClr val="FF0000"/>
                  </a:gs>
                  <a:gs pos="100000">
                    <a:schemeClr val="bg2"/>
                  </a:gs>
                </a:gsLst>
                <a:path path="shape">
                  <a:fillToRect l="50000" t="50000" r="50000" b="50000"/>
                </a:path>
              </a:gradFill>
              <a:ln>
                <a:noFill/>
              </a:ln>
              <a:extLst>
                <a:ext uri="{91240B29-F687-4F45-9708-019B960494DF}">
                  <a14:hiddenLine xmlns="" xmlns:a14="http://schemas.microsoft.com/office/drawing/2010/main" w="12700" cap="sq">
                    <a:solidFill>
                      <a:srgbClr val="000000"/>
                    </a:solidFill>
                    <a:round/>
                    <a:headEnd/>
                    <a:tailEnd/>
                  </a14:hiddenLine>
                </a:ext>
              </a:extLst>
            </p:spPr>
            <p:txBody>
              <a:bodyPr wrap="none" lIns="77685" tIns="38843" rIns="77685" bIns="3884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900">
                    <a:solidFill>
                      <a:srgbClr val="FFFFFF"/>
                    </a:solidFill>
                    <a:ea typeface="MS PGothic" panose="020B0600070205080204" pitchFamily="34" charset="-128"/>
                    <a:cs typeface="Arial" panose="020B0604020202020204" pitchFamily="34" charset="0"/>
                  </a:rPr>
                  <a:t>P</a:t>
                </a:r>
              </a:p>
            </p:txBody>
          </p:sp>
          <p:sp>
            <p:nvSpPr>
              <p:cNvPr id="14427" name="Line 43"/>
              <p:cNvSpPr>
                <a:spLocks noChangeShapeType="1"/>
              </p:cNvSpPr>
              <p:nvPr/>
            </p:nvSpPr>
            <p:spPr bwMode="auto">
              <a:xfrm>
                <a:off x="3168" y="2352"/>
                <a:ext cx="48"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wrap="none" lIns="77685" tIns="38843" rIns="77685" bIns="38843" anchor="ctr"/>
              <a:lstStyle/>
              <a:p>
                <a:pPr fontAlgn="base">
                  <a:spcBef>
                    <a:spcPct val="0"/>
                  </a:spcBef>
                  <a:spcAft>
                    <a:spcPct val="0"/>
                  </a:spcAft>
                </a:pPr>
                <a:endParaRPr lang="tr-TR">
                  <a:solidFill>
                    <a:srgbClr val="000000"/>
                  </a:solidFill>
                  <a:latin typeface="Arial" panose="020B0604020202020204" pitchFamily="34" charset="0"/>
                </a:endParaRPr>
              </a:p>
            </p:txBody>
          </p:sp>
        </p:grpSp>
        <p:grpSp>
          <p:nvGrpSpPr>
            <p:cNvPr id="14423" name="Group 44"/>
            <p:cNvGrpSpPr>
              <a:grpSpLocks/>
            </p:cNvGrpSpPr>
            <p:nvPr/>
          </p:nvGrpSpPr>
          <p:grpSpPr bwMode="auto">
            <a:xfrm flipH="1">
              <a:off x="2112" y="2304"/>
              <a:ext cx="144" cy="96"/>
              <a:chOff x="3168" y="2304"/>
              <a:chExt cx="144" cy="96"/>
            </a:xfrm>
          </p:grpSpPr>
          <p:sp>
            <p:nvSpPr>
              <p:cNvPr id="14424" name="AutoShape 45"/>
              <p:cNvSpPr>
                <a:spLocks noChangeArrowheads="1"/>
              </p:cNvSpPr>
              <p:nvPr/>
            </p:nvSpPr>
            <p:spPr bwMode="auto">
              <a:xfrm>
                <a:off x="3216" y="2304"/>
                <a:ext cx="96" cy="96"/>
              </a:xfrm>
              <a:prstGeom prst="flowChartConnector">
                <a:avLst/>
              </a:prstGeom>
              <a:gradFill rotWithShape="0">
                <a:gsLst>
                  <a:gs pos="0">
                    <a:srgbClr val="FF0000"/>
                  </a:gs>
                  <a:gs pos="100000">
                    <a:schemeClr val="bg2"/>
                  </a:gs>
                </a:gsLst>
                <a:path path="shape">
                  <a:fillToRect l="50000" t="50000" r="50000" b="50000"/>
                </a:path>
              </a:gradFill>
              <a:ln>
                <a:noFill/>
              </a:ln>
              <a:extLst>
                <a:ext uri="{91240B29-F687-4F45-9708-019B960494DF}">
                  <a14:hiddenLine xmlns="" xmlns:a14="http://schemas.microsoft.com/office/drawing/2010/main" w="12700" cap="sq">
                    <a:solidFill>
                      <a:srgbClr val="000000"/>
                    </a:solidFill>
                    <a:round/>
                    <a:headEnd/>
                    <a:tailEnd/>
                  </a14:hiddenLine>
                </a:ext>
              </a:extLst>
            </p:spPr>
            <p:txBody>
              <a:bodyPr wrap="none" lIns="77685" tIns="38843" rIns="77685" bIns="3884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900">
                    <a:solidFill>
                      <a:srgbClr val="FFFFFF"/>
                    </a:solidFill>
                    <a:ea typeface="MS PGothic" panose="020B0600070205080204" pitchFamily="34" charset="-128"/>
                    <a:cs typeface="Arial" panose="020B0604020202020204" pitchFamily="34" charset="0"/>
                  </a:rPr>
                  <a:t>P</a:t>
                </a:r>
              </a:p>
            </p:txBody>
          </p:sp>
          <p:sp>
            <p:nvSpPr>
              <p:cNvPr id="14425" name="Line 46"/>
              <p:cNvSpPr>
                <a:spLocks noChangeShapeType="1"/>
              </p:cNvSpPr>
              <p:nvPr/>
            </p:nvSpPr>
            <p:spPr bwMode="auto">
              <a:xfrm>
                <a:off x="3168" y="2352"/>
                <a:ext cx="48"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wrap="none" lIns="77685" tIns="38843" rIns="77685" bIns="38843" anchor="ctr"/>
              <a:lstStyle/>
              <a:p>
                <a:pPr fontAlgn="base">
                  <a:spcBef>
                    <a:spcPct val="0"/>
                  </a:spcBef>
                  <a:spcAft>
                    <a:spcPct val="0"/>
                  </a:spcAft>
                </a:pPr>
                <a:endParaRPr lang="tr-TR">
                  <a:solidFill>
                    <a:srgbClr val="000000"/>
                  </a:solidFill>
                  <a:latin typeface="Arial" panose="020B0604020202020204" pitchFamily="34" charset="0"/>
                </a:endParaRPr>
              </a:p>
            </p:txBody>
          </p:sp>
        </p:grpSp>
      </p:grpSp>
      <p:grpSp>
        <p:nvGrpSpPr>
          <p:cNvPr id="14346" name="Group 47"/>
          <p:cNvGrpSpPr>
            <a:grpSpLocks/>
          </p:cNvGrpSpPr>
          <p:nvPr/>
        </p:nvGrpSpPr>
        <p:grpSpPr bwMode="auto">
          <a:xfrm>
            <a:off x="5565775" y="4014789"/>
            <a:ext cx="1443038" cy="295275"/>
            <a:chOff x="2112" y="2256"/>
            <a:chExt cx="1200" cy="192"/>
          </a:xfrm>
        </p:grpSpPr>
        <p:sp>
          <p:nvSpPr>
            <p:cNvPr id="14414" name="AutoShape 48"/>
            <p:cNvSpPr>
              <a:spLocks noChangeArrowheads="1"/>
            </p:cNvSpPr>
            <p:nvPr/>
          </p:nvSpPr>
          <p:spPr bwMode="auto">
            <a:xfrm>
              <a:off x="2256" y="2256"/>
              <a:ext cx="912" cy="192"/>
            </a:xfrm>
            <a:prstGeom prst="roundRect">
              <a:avLst>
                <a:gd name="adj" fmla="val 16667"/>
              </a:avLst>
            </a:prstGeom>
            <a:gradFill rotWithShape="0">
              <a:gsLst>
                <a:gs pos="0">
                  <a:srgbClr val="550000"/>
                </a:gs>
                <a:gs pos="50000">
                  <a:srgbClr val="FF0000"/>
                </a:gs>
                <a:gs pos="100000">
                  <a:srgbClr val="550000"/>
                </a:gs>
              </a:gsLst>
              <a:lin ang="5400000" scaled="1"/>
            </a:gradFill>
            <a:ln w="9525">
              <a:round/>
              <a:headEnd/>
              <a:tailEnd/>
            </a:ln>
            <a:scene3d>
              <a:camera prst="legacyObliqueTopRight"/>
              <a:lightRig rig="legacyFlat4" dir="t"/>
            </a:scene3d>
            <a:sp3d extrusionH="49200" prstMaterial="legacyMatte">
              <a:bevelT w="13500" h="13500" prst="angle"/>
              <a:bevelB w="13500" h="13500" prst="angle"/>
              <a:extrusionClr>
                <a:srgbClr val="FF0000"/>
              </a:extrusionClr>
              <a:contourClr>
                <a:srgbClr val="550000"/>
              </a:contourClr>
            </a:sp3d>
          </p:spPr>
          <p:txBody>
            <a:bodyPr wrap="none" lIns="77685" tIns="38843" rIns="77685" bIns="38843"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2000" b="1">
                  <a:solidFill>
                    <a:srgbClr val="FFFFFF"/>
                  </a:solidFill>
                  <a:ea typeface="MS PGothic" panose="020B0600070205080204" pitchFamily="34" charset="-128"/>
                  <a:cs typeface="Arial" panose="020B0604020202020204" pitchFamily="34" charset="0"/>
                </a:rPr>
                <a:t>IRS-4</a:t>
              </a:r>
            </a:p>
          </p:txBody>
        </p:sp>
        <p:grpSp>
          <p:nvGrpSpPr>
            <p:cNvPr id="14415" name="Group 49"/>
            <p:cNvGrpSpPr>
              <a:grpSpLocks/>
            </p:cNvGrpSpPr>
            <p:nvPr/>
          </p:nvGrpSpPr>
          <p:grpSpPr bwMode="auto">
            <a:xfrm>
              <a:off x="3168" y="2304"/>
              <a:ext cx="144" cy="96"/>
              <a:chOff x="3168" y="2304"/>
              <a:chExt cx="144" cy="96"/>
            </a:xfrm>
          </p:grpSpPr>
          <p:sp>
            <p:nvSpPr>
              <p:cNvPr id="14419" name="AutoShape 50"/>
              <p:cNvSpPr>
                <a:spLocks noChangeArrowheads="1"/>
              </p:cNvSpPr>
              <p:nvPr/>
            </p:nvSpPr>
            <p:spPr bwMode="auto">
              <a:xfrm>
                <a:off x="3216" y="2304"/>
                <a:ext cx="96" cy="96"/>
              </a:xfrm>
              <a:prstGeom prst="flowChartConnector">
                <a:avLst/>
              </a:prstGeom>
              <a:gradFill rotWithShape="0">
                <a:gsLst>
                  <a:gs pos="0">
                    <a:srgbClr val="FF0000"/>
                  </a:gs>
                  <a:gs pos="100000">
                    <a:schemeClr val="bg2"/>
                  </a:gs>
                </a:gsLst>
                <a:path path="shape">
                  <a:fillToRect l="50000" t="50000" r="50000" b="50000"/>
                </a:path>
              </a:gradFill>
              <a:ln>
                <a:noFill/>
              </a:ln>
              <a:extLst>
                <a:ext uri="{91240B29-F687-4F45-9708-019B960494DF}">
                  <a14:hiddenLine xmlns="" xmlns:a14="http://schemas.microsoft.com/office/drawing/2010/main" w="12700" cap="sq">
                    <a:solidFill>
                      <a:srgbClr val="000000"/>
                    </a:solidFill>
                    <a:round/>
                    <a:headEnd/>
                    <a:tailEnd/>
                  </a14:hiddenLine>
                </a:ext>
              </a:extLst>
            </p:spPr>
            <p:txBody>
              <a:bodyPr wrap="none" lIns="77685" tIns="38843" rIns="77685" bIns="3884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900">
                    <a:solidFill>
                      <a:srgbClr val="FFFFFF"/>
                    </a:solidFill>
                    <a:ea typeface="MS PGothic" panose="020B0600070205080204" pitchFamily="34" charset="-128"/>
                    <a:cs typeface="Arial" panose="020B0604020202020204" pitchFamily="34" charset="0"/>
                  </a:rPr>
                  <a:t>P</a:t>
                </a:r>
              </a:p>
            </p:txBody>
          </p:sp>
          <p:sp>
            <p:nvSpPr>
              <p:cNvPr id="14420" name="Line 51"/>
              <p:cNvSpPr>
                <a:spLocks noChangeShapeType="1"/>
              </p:cNvSpPr>
              <p:nvPr/>
            </p:nvSpPr>
            <p:spPr bwMode="auto">
              <a:xfrm>
                <a:off x="3168" y="2352"/>
                <a:ext cx="48"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wrap="none" lIns="77685" tIns="38843" rIns="77685" bIns="38843" anchor="ctr"/>
              <a:lstStyle/>
              <a:p>
                <a:pPr fontAlgn="base">
                  <a:spcBef>
                    <a:spcPct val="0"/>
                  </a:spcBef>
                  <a:spcAft>
                    <a:spcPct val="0"/>
                  </a:spcAft>
                </a:pPr>
                <a:endParaRPr lang="tr-TR">
                  <a:solidFill>
                    <a:srgbClr val="000000"/>
                  </a:solidFill>
                  <a:latin typeface="Arial" panose="020B0604020202020204" pitchFamily="34" charset="0"/>
                </a:endParaRPr>
              </a:p>
            </p:txBody>
          </p:sp>
        </p:grpSp>
        <p:grpSp>
          <p:nvGrpSpPr>
            <p:cNvPr id="14416" name="Group 52"/>
            <p:cNvGrpSpPr>
              <a:grpSpLocks/>
            </p:cNvGrpSpPr>
            <p:nvPr/>
          </p:nvGrpSpPr>
          <p:grpSpPr bwMode="auto">
            <a:xfrm flipH="1">
              <a:off x="2112" y="2304"/>
              <a:ext cx="144" cy="96"/>
              <a:chOff x="3168" y="2304"/>
              <a:chExt cx="144" cy="96"/>
            </a:xfrm>
          </p:grpSpPr>
          <p:sp>
            <p:nvSpPr>
              <p:cNvPr id="14417" name="AutoShape 53"/>
              <p:cNvSpPr>
                <a:spLocks noChangeArrowheads="1"/>
              </p:cNvSpPr>
              <p:nvPr/>
            </p:nvSpPr>
            <p:spPr bwMode="auto">
              <a:xfrm>
                <a:off x="3216" y="2304"/>
                <a:ext cx="96" cy="96"/>
              </a:xfrm>
              <a:prstGeom prst="flowChartConnector">
                <a:avLst/>
              </a:prstGeom>
              <a:gradFill rotWithShape="0">
                <a:gsLst>
                  <a:gs pos="0">
                    <a:srgbClr val="FF0000"/>
                  </a:gs>
                  <a:gs pos="100000">
                    <a:schemeClr val="bg2"/>
                  </a:gs>
                </a:gsLst>
                <a:path path="shape">
                  <a:fillToRect l="50000" t="50000" r="50000" b="50000"/>
                </a:path>
              </a:gradFill>
              <a:ln>
                <a:noFill/>
              </a:ln>
              <a:extLst>
                <a:ext uri="{91240B29-F687-4F45-9708-019B960494DF}">
                  <a14:hiddenLine xmlns="" xmlns:a14="http://schemas.microsoft.com/office/drawing/2010/main" w="12700" cap="sq">
                    <a:solidFill>
                      <a:srgbClr val="000000"/>
                    </a:solidFill>
                    <a:round/>
                    <a:headEnd/>
                    <a:tailEnd/>
                  </a14:hiddenLine>
                </a:ext>
              </a:extLst>
            </p:spPr>
            <p:txBody>
              <a:bodyPr wrap="none" lIns="77685" tIns="38843" rIns="77685" bIns="3884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900">
                    <a:solidFill>
                      <a:srgbClr val="FFFFFF"/>
                    </a:solidFill>
                    <a:ea typeface="MS PGothic" panose="020B0600070205080204" pitchFamily="34" charset="-128"/>
                    <a:cs typeface="Arial" panose="020B0604020202020204" pitchFamily="34" charset="0"/>
                  </a:rPr>
                  <a:t>P</a:t>
                </a:r>
              </a:p>
            </p:txBody>
          </p:sp>
          <p:sp>
            <p:nvSpPr>
              <p:cNvPr id="14418" name="Line 54"/>
              <p:cNvSpPr>
                <a:spLocks noChangeShapeType="1"/>
              </p:cNvSpPr>
              <p:nvPr/>
            </p:nvSpPr>
            <p:spPr bwMode="auto">
              <a:xfrm>
                <a:off x="3168" y="2352"/>
                <a:ext cx="48"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wrap="none" lIns="77685" tIns="38843" rIns="77685" bIns="38843" anchor="ctr"/>
              <a:lstStyle/>
              <a:p>
                <a:pPr fontAlgn="base">
                  <a:spcBef>
                    <a:spcPct val="0"/>
                  </a:spcBef>
                  <a:spcAft>
                    <a:spcPct val="0"/>
                  </a:spcAft>
                </a:pPr>
                <a:endParaRPr lang="tr-TR">
                  <a:solidFill>
                    <a:srgbClr val="000000"/>
                  </a:solidFill>
                  <a:latin typeface="Arial" panose="020B0604020202020204" pitchFamily="34" charset="0"/>
                </a:endParaRPr>
              </a:p>
            </p:txBody>
          </p:sp>
        </p:grpSp>
      </p:grpSp>
      <p:grpSp>
        <p:nvGrpSpPr>
          <p:cNvPr id="14347" name="Group 55"/>
          <p:cNvGrpSpPr>
            <a:grpSpLocks/>
          </p:cNvGrpSpPr>
          <p:nvPr/>
        </p:nvGrpSpPr>
        <p:grpSpPr bwMode="auto">
          <a:xfrm>
            <a:off x="5565775" y="4352926"/>
            <a:ext cx="1443038" cy="295275"/>
            <a:chOff x="2400" y="2939"/>
            <a:chExt cx="1350" cy="192"/>
          </a:xfrm>
        </p:grpSpPr>
        <p:sp>
          <p:nvSpPr>
            <p:cNvPr id="14407" name="AutoShape 56"/>
            <p:cNvSpPr>
              <a:spLocks noChangeArrowheads="1"/>
            </p:cNvSpPr>
            <p:nvPr/>
          </p:nvSpPr>
          <p:spPr bwMode="auto">
            <a:xfrm>
              <a:off x="2562" y="2939"/>
              <a:ext cx="1026" cy="192"/>
            </a:xfrm>
            <a:prstGeom prst="roundRect">
              <a:avLst>
                <a:gd name="adj" fmla="val 16667"/>
              </a:avLst>
            </a:prstGeom>
            <a:gradFill rotWithShape="0">
              <a:gsLst>
                <a:gs pos="0">
                  <a:srgbClr val="550000"/>
                </a:gs>
                <a:gs pos="50000">
                  <a:srgbClr val="FF0000"/>
                </a:gs>
                <a:gs pos="100000">
                  <a:srgbClr val="550000"/>
                </a:gs>
              </a:gsLst>
              <a:lin ang="5400000" scaled="1"/>
            </a:gradFill>
            <a:ln w="9525">
              <a:round/>
              <a:headEnd/>
              <a:tailEnd/>
            </a:ln>
            <a:scene3d>
              <a:camera prst="legacyObliqueTopRight"/>
              <a:lightRig rig="legacyFlat4" dir="t"/>
            </a:scene3d>
            <a:sp3d extrusionH="49200" prstMaterial="legacyMatte">
              <a:bevelT w="13500" h="13500" prst="angle"/>
              <a:bevelB w="13500" h="13500" prst="angle"/>
              <a:extrusionClr>
                <a:srgbClr val="FF0000"/>
              </a:extrusionClr>
              <a:contourClr>
                <a:srgbClr val="550000"/>
              </a:contourClr>
            </a:sp3d>
          </p:spPr>
          <p:txBody>
            <a:bodyPr wrap="none" lIns="77685" tIns="38843" rIns="77685" bIns="38843"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2000" b="1">
                  <a:solidFill>
                    <a:srgbClr val="FFFFFF"/>
                  </a:solidFill>
                  <a:ea typeface="MS PGothic" panose="020B0600070205080204" pitchFamily="34" charset="-128"/>
                  <a:cs typeface="Arial" panose="020B0604020202020204" pitchFamily="34" charset="0"/>
                </a:rPr>
                <a:t>Gab-1</a:t>
              </a:r>
            </a:p>
          </p:txBody>
        </p:sp>
        <p:grpSp>
          <p:nvGrpSpPr>
            <p:cNvPr id="14408" name="Group 57"/>
            <p:cNvGrpSpPr>
              <a:grpSpLocks/>
            </p:cNvGrpSpPr>
            <p:nvPr/>
          </p:nvGrpSpPr>
          <p:grpSpPr bwMode="auto">
            <a:xfrm>
              <a:off x="3588" y="2987"/>
              <a:ext cx="162" cy="96"/>
              <a:chOff x="3168" y="2304"/>
              <a:chExt cx="144" cy="96"/>
            </a:xfrm>
          </p:grpSpPr>
          <p:sp>
            <p:nvSpPr>
              <p:cNvPr id="14412" name="AutoShape 58"/>
              <p:cNvSpPr>
                <a:spLocks noChangeArrowheads="1"/>
              </p:cNvSpPr>
              <p:nvPr/>
            </p:nvSpPr>
            <p:spPr bwMode="auto">
              <a:xfrm>
                <a:off x="3216" y="2304"/>
                <a:ext cx="96" cy="96"/>
              </a:xfrm>
              <a:prstGeom prst="flowChartConnector">
                <a:avLst/>
              </a:prstGeom>
              <a:gradFill rotWithShape="0">
                <a:gsLst>
                  <a:gs pos="0">
                    <a:srgbClr val="FF0000"/>
                  </a:gs>
                  <a:gs pos="100000">
                    <a:schemeClr val="bg2"/>
                  </a:gs>
                </a:gsLst>
                <a:path path="shape">
                  <a:fillToRect l="50000" t="50000" r="50000" b="50000"/>
                </a:path>
              </a:gradFill>
              <a:ln>
                <a:noFill/>
              </a:ln>
              <a:extLst>
                <a:ext uri="{91240B29-F687-4F45-9708-019B960494DF}">
                  <a14:hiddenLine xmlns="" xmlns:a14="http://schemas.microsoft.com/office/drawing/2010/main" w="12700" cap="sq">
                    <a:solidFill>
                      <a:srgbClr val="000000"/>
                    </a:solidFill>
                    <a:round/>
                    <a:headEnd/>
                    <a:tailEnd/>
                  </a14:hiddenLine>
                </a:ext>
              </a:extLst>
            </p:spPr>
            <p:txBody>
              <a:bodyPr wrap="none" lIns="77685" tIns="38843" rIns="77685" bIns="3884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900">
                    <a:solidFill>
                      <a:srgbClr val="FFFFFF"/>
                    </a:solidFill>
                    <a:ea typeface="MS PGothic" panose="020B0600070205080204" pitchFamily="34" charset="-128"/>
                    <a:cs typeface="Arial" panose="020B0604020202020204" pitchFamily="34" charset="0"/>
                  </a:rPr>
                  <a:t>P</a:t>
                </a:r>
              </a:p>
            </p:txBody>
          </p:sp>
          <p:sp>
            <p:nvSpPr>
              <p:cNvPr id="14413" name="Line 59"/>
              <p:cNvSpPr>
                <a:spLocks noChangeShapeType="1"/>
              </p:cNvSpPr>
              <p:nvPr/>
            </p:nvSpPr>
            <p:spPr bwMode="auto">
              <a:xfrm>
                <a:off x="3168" y="2352"/>
                <a:ext cx="48"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wrap="none" lIns="77685" tIns="38843" rIns="77685" bIns="38843" anchor="ctr"/>
              <a:lstStyle/>
              <a:p>
                <a:pPr fontAlgn="base">
                  <a:spcBef>
                    <a:spcPct val="0"/>
                  </a:spcBef>
                  <a:spcAft>
                    <a:spcPct val="0"/>
                  </a:spcAft>
                </a:pPr>
                <a:endParaRPr lang="tr-TR">
                  <a:solidFill>
                    <a:srgbClr val="000000"/>
                  </a:solidFill>
                  <a:latin typeface="Arial" panose="020B0604020202020204" pitchFamily="34" charset="0"/>
                </a:endParaRPr>
              </a:p>
            </p:txBody>
          </p:sp>
        </p:grpSp>
        <p:grpSp>
          <p:nvGrpSpPr>
            <p:cNvPr id="14409" name="Group 60"/>
            <p:cNvGrpSpPr>
              <a:grpSpLocks/>
            </p:cNvGrpSpPr>
            <p:nvPr/>
          </p:nvGrpSpPr>
          <p:grpSpPr bwMode="auto">
            <a:xfrm flipH="1">
              <a:off x="2400" y="2987"/>
              <a:ext cx="162" cy="96"/>
              <a:chOff x="3168" y="2304"/>
              <a:chExt cx="144" cy="96"/>
            </a:xfrm>
          </p:grpSpPr>
          <p:sp>
            <p:nvSpPr>
              <p:cNvPr id="14410" name="AutoShape 61"/>
              <p:cNvSpPr>
                <a:spLocks noChangeArrowheads="1"/>
              </p:cNvSpPr>
              <p:nvPr/>
            </p:nvSpPr>
            <p:spPr bwMode="auto">
              <a:xfrm>
                <a:off x="3216" y="2304"/>
                <a:ext cx="96" cy="96"/>
              </a:xfrm>
              <a:prstGeom prst="flowChartConnector">
                <a:avLst/>
              </a:prstGeom>
              <a:gradFill rotWithShape="0">
                <a:gsLst>
                  <a:gs pos="0">
                    <a:srgbClr val="FF0000"/>
                  </a:gs>
                  <a:gs pos="100000">
                    <a:schemeClr val="bg2"/>
                  </a:gs>
                </a:gsLst>
                <a:path path="shape">
                  <a:fillToRect l="50000" t="50000" r="50000" b="50000"/>
                </a:path>
              </a:gradFill>
              <a:ln>
                <a:noFill/>
              </a:ln>
              <a:extLst>
                <a:ext uri="{91240B29-F687-4F45-9708-019B960494DF}">
                  <a14:hiddenLine xmlns="" xmlns:a14="http://schemas.microsoft.com/office/drawing/2010/main" w="12700" cap="sq">
                    <a:solidFill>
                      <a:srgbClr val="000000"/>
                    </a:solidFill>
                    <a:round/>
                    <a:headEnd/>
                    <a:tailEnd/>
                  </a14:hiddenLine>
                </a:ext>
              </a:extLst>
            </p:spPr>
            <p:txBody>
              <a:bodyPr wrap="none" lIns="77685" tIns="38843" rIns="77685" bIns="3884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900">
                    <a:solidFill>
                      <a:srgbClr val="FFFFFF"/>
                    </a:solidFill>
                    <a:ea typeface="MS PGothic" panose="020B0600070205080204" pitchFamily="34" charset="-128"/>
                    <a:cs typeface="Arial" panose="020B0604020202020204" pitchFamily="34" charset="0"/>
                  </a:rPr>
                  <a:t>P</a:t>
                </a:r>
              </a:p>
            </p:txBody>
          </p:sp>
          <p:sp>
            <p:nvSpPr>
              <p:cNvPr id="14411" name="Line 62"/>
              <p:cNvSpPr>
                <a:spLocks noChangeShapeType="1"/>
              </p:cNvSpPr>
              <p:nvPr/>
            </p:nvSpPr>
            <p:spPr bwMode="auto">
              <a:xfrm>
                <a:off x="3168" y="2352"/>
                <a:ext cx="48"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wrap="none" lIns="77685" tIns="38843" rIns="77685" bIns="38843" anchor="ctr"/>
              <a:lstStyle/>
              <a:p>
                <a:pPr fontAlgn="base">
                  <a:spcBef>
                    <a:spcPct val="0"/>
                  </a:spcBef>
                  <a:spcAft>
                    <a:spcPct val="0"/>
                  </a:spcAft>
                </a:pPr>
                <a:endParaRPr lang="tr-TR">
                  <a:solidFill>
                    <a:srgbClr val="000000"/>
                  </a:solidFill>
                  <a:latin typeface="Arial" panose="020B0604020202020204" pitchFamily="34" charset="0"/>
                </a:endParaRPr>
              </a:p>
            </p:txBody>
          </p:sp>
        </p:grpSp>
      </p:grpSp>
      <p:grpSp>
        <p:nvGrpSpPr>
          <p:cNvPr id="21" name="Group 63"/>
          <p:cNvGrpSpPr>
            <a:grpSpLocks/>
          </p:cNvGrpSpPr>
          <p:nvPr/>
        </p:nvGrpSpPr>
        <p:grpSpPr bwMode="auto">
          <a:xfrm>
            <a:off x="5303839" y="4652965"/>
            <a:ext cx="4152899" cy="1782763"/>
            <a:chOff x="2361" y="2916"/>
            <a:chExt cx="2616" cy="1123"/>
          </a:xfrm>
        </p:grpSpPr>
        <p:grpSp>
          <p:nvGrpSpPr>
            <p:cNvPr id="14399" name="Group 64"/>
            <p:cNvGrpSpPr>
              <a:grpSpLocks/>
            </p:cNvGrpSpPr>
            <p:nvPr/>
          </p:nvGrpSpPr>
          <p:grpSpPr bwMode="auto">
            <a:xfrm>
              <a:off x="3932" y="3195"/>
              <a:ext cx="1045" cy="844"/>
              <a:chOff x="3932" y="3195"/>
              <a:chExt cx="1045" cy="844"/>
            </a:xfrm>
          </p:grpSpPr>
          <p:sp>
            <p:nvSpPr>
              <p:cNvPr id="14405" name="Text Box 65"/>
              <p:cNvSpPr txBox="1">
                <a:spLocks noChangeArrowheads="1"/>
              </p:cNvSpPr>
              <p:nvPr/>
            </p:nvSpPr>
            <p:spPr bwMode="auto">
              <a:xfrm>
                <a:off x="3932" y="3632"/>
                <a:ext cx="1045"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0" tIns="45716" rIns="91430" bIns="45716"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tr-TR" altLang="tr-TR" b="1">
                    <a:solidFill>
                      <a:srgbClr val="FF0000"/>
                    </a:solidFill>
                    <a:ea typeface="MS PGothic" panose="020B0600070205080204" pitchFamily="34" charset="-128"/>
                    <a:cs typeface="Arial" panose="020B0604020202020204" pitchFamily="34" charset="0"/>
                  </a:rPr>
                  <a:t>Bazı Genlerin</a:t>
                </a:r>
                <a:endParaRPr lang="en-US" altLang="tr-TR" b="1">
                  <a:solidFill>
                    <a:srgbClr val="FF0000"/>
                  </a:solidFill>
                  <a:ea typeface="MS PGothic" panose="020B0600070205080204" pitchFamily="34" charset="-128"/>
                  <a:cs typeface="Arial" panose="020B0604020202020204" pitchFamily="34" charset="0"/>
                </a:endParaRPr>
              </a:p>
              <a:p>
                <a:pPr algn="ctr" fontAlgn="base">
                  <a:spcBef>
                    <a:spcPct val="0"/>
                  </a:spcBef>
                  <a:spcAft>
                    <a:spcPct val="0"/>
                  </a:spcAft>
                </a:pPr>
                <a:r>
                  <a:rPr lang="en-US" altLang="tr-TR" b="1">
                    <a:solidFill>
                      <a:srgbClr val="FF0000"/>
                    </a:solidFill>
                    <a:ea typeface="MS PGothic" panose="020B0600070205080204" pitchFamily="34" charset="-128"/>
                    <a:cs typeface="Arial" panose="020B0604020202020204" pitchFamily="34" charset="0"/>
                  </a:rPr>
                  <a:t>E</a:t>
                </a:r>
                <a:r>
                  <a:rPr lang="tr-TR" altLang="tr-TR" b="1">
                    <a:solidFill>
                      <a:srgbClr val="FF0000"/>
                    </a:solidFill>
                    <a:ea typeface="MS PGothic" panose="020B0600070205080204" pitchFamily="34" charset="-128"/>
                    <a:cs typeface="Arial" panose="020B0604020202020204" pitchFamily="34" charset="0"/>
                  </a:rPr>
                  <a:t>kspresyonu</a:t>
                </a:r>
                <a:endParaRPr lang="en-US" altLang="tr-TR" b="1">
                  <a:solidFill>
                    <a:srgbClr val="FF0000"/>
                  </a:solidFill>
                  <a:ea typeface="MS PGothic" panose="020B0600070205080204" pitchFamily="34" charset="-128"/>
                  <a:cs typeface="Arial" panose="020B0604020202020204" pitchFamily="34" charset="0"/>
                </a:endParaRPr>
              </a:p>
            </p:txBody>
          </p:sp>
          <p:sp>
            <p:nvSpPr>
              <p:cNvPr id="14406" name="Line 66"/>
              <p:cNvSpPr>
                <a:spLocks noChangeShapeType="1"/>
              </p:cNvSpPr>
              <p:nvPr/>
            </p:nvSpPr>
            <p:spPr bwMode="auto">
              <a:xfrm>
                <a:off x="4425" y="3195"/>
                <a:ext cx="0" cy="372"/>
              </a:xfrm>
              <a:prstGeom prst="line">
                <a:avLst/>
              </a:prstGeom>
              <a:noFill/>
              <a:ln w="28575">
                <a:solidFill>
                  <a:schemeClr val="tx1"/>
                </a:solidFill>
                <a:round/>
                <a:headEnd type="none" w="sm" len="sm"/>
                <a:tailEnd type="triangle" w="med" len="lg"/>
              </a:ln>
              <a:extLst>
                <a:ext uri="{909E8E84-426E-40DD-AFC4-6F175D3DCCD1}">
                  <a14:hiddenFill xmlns="" xmlns:a14="http://schemas.microsoft.com/office/drawing/2010/main">
                    <a:noFill/>
                  </a14:hiddenFill>
                </a:ext>
              </a:extLst>
            </p:spPr>
            <p:txBody>
              <a:bodyPr wrap="none" lIns="91430" tIns="45716" rIns="91430" bIns="45716"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grpSp>
        <p:grpSp>
          <p:nvGrpSpPr>
            <p:cNvPr id="14400" name="Group 67"/>
            <p:cNvGrpSpPr>
              <a:grpSpLocks/>
            </p:cNvGrpSpPr>
            <p:nvPr/>
          </p:nvGrpSpPr>
          <p:grpSpPr bwMode="auto">
            <a:xfrm>
              <a:off x="2361" y="2916"/>
              <a:ext cx="1405" cy="1122"/>
              <a:chOff x="2361" y="2916"/>
              <a:chExt cx="1405" cy="1122"/>
            </a:xfrm>
          </p:grpSpPr>
          <p:sp>
            <p:nvSpPr>
              <p:cNvPr id="14401" name="Text Box 68"/>
              <p:cNvSpPr txBox="1">
                <a:spLocks noChangeArrowheads="1"/>
              </p:cNvSpPr>
              <p:nvPr/>
            </p:nvSpPr>
            <p:spPr bwMode="auto">
              <a:xfrm>
                <a:off x="2437" y="3634"/>
                <a:ext cx="1252"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0" tIns="45716" rIns="91430" bIns="45716"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tr-TR" altLang="tr-TR" b="1">
                    <a:solidFill>
                      <a:srgbClr val="FF0000"/>
                    </a:solidFill>
                    <a:ea typeface="MS PGothic" panose="020B0600070205080204" pitchFamily="34" charset="-128"/>
                    <a:cs typeface="Arial" panose="020B0604020202020204" pitchFamily="34" charset="0"/>
                  </a:rPr>
                  <a:t>Hücre</a:t>
                </a:r>
                <a:r>
                  <a:rPr lang="en-US" altLang="tr-TR" b="1">
                    <a:solidFill>
                      <a:srgbClr val="FF0000"/>
                    </a:solidFill>
                    <a:ea typeface="MS PGothic" panose="020B0600070205080204" pitchFamily="34" charset="-128"/>
                    <a:cs typeface="Arial" panose="020B0604020202020204" pitchFamily="34" charset="0"/>
                  </a:rPr>
                  <a:t> </a:t>
                </a:r>
                <a:r>
                  <a:rPr lang="tr-TR" altLang="tr-TR" b="1">
                    <a:solidFill>
                      <a:srgbClr val="FF0000"/>
                    </a:solidFill>
                    <a:ea typeface="MS PGothic" panose="020B0600070205080204" pitchFamily="34" charset="-128"/>
                    <a:cs typeface="Arial" panose="020B0604020202020204" pitchFamily="34" charset="0"/>
                  </a:rPr>
                  <a:t>Büyümesi</a:t>
                </a:r>
                <a:endParaRPr lang="en-US" altLang="tr-TR" b="1">
                  <a:solidFill>
                    <a:srgbClr val="FF0000"/>
                  </a:solidFill>
                  <a:ea typeface="MS PGothic" panose="020B0600070205080204" pitchFamily="34" charset="-128"/>
                  <a:cs typeface="Arial" panose="020B0604020202020204" pitchFamily="34" charset="0"/>
                </a:endParaRPr>
              </a:p>
              <a:p>
                <a:pPr algn="ctr" fontAlgn="base">
                  <a:spcBef>
                    <a:spcPct val="0"/>
                  </a:spcBef>
                  <a:spcAft>
                    <a:spcPct val="0"/>
                  </a:spcAft>
                </a:pPr>
                <a:r>
                  <a:rPr lang="tr-TR" altLang="tr-TR" b="1">
                    <a:solidFill>
                      <a:srgbClr val="FF0000"/>
                    </a:solidFill>
                    <a:ea typeface="MS PGothic" panose="020B0600070205080204" pitchFamily="34" charset="-128"/>
                    <a:cs typeface="Arial" panose="020B0604020202020204" pitchFamily="34" charset="0"/>
                  </a:rPr>
                  <a:t>Farklılaşması</a:t>
                </a:r>
                <a:endParaRPr lang="en-US" altLang="tr-TR" b="1">
                  <a:solidFill>
                    <a:srgbClr val="FF0000"/>
                  </a:solidFill>
                  <a:ea typeface="MS PGothic" panose="020B0600070205080204" pitchFamily="34" charset="-128"/>
                  <a:cs typeface="Arial" panose="020B0604020202020204" pitchFamily="34" charset="0"/>
                </a:endParaRPr>
              </a:p>
            </p:txBody>
          </p:sp>
          <p:grpSp>
            <p:nvGrpSpPr>
              <p:cNvPr id="14402" name="Group 69"/>
              <p:cNvGrpSpPr>
                <a:grpSpLocks/>
              </p:cNvGrpSpPr>
              <p:nvPr/>
            </p:nvGrpSpPr>
            <p:grpSpPr bwMode="auto">
              <a:xfrm>
                <a:off x="2361" y="2916"/>
                <a:ext cx="1405" cy="605"/>
                <a:chOff x="2496" y="2880"/>
                <a:chExt cx="1632" cy="528"/>
              </a:xfrm>
            </p:grpSpPr>
            <p:sp>
              <p:nvSpPr>
                <p:cNvPr id="14403" name="Line 70"/>
                <p:cNvSpPr>
                  <a:spLocks noChangeShapeType="1"/>
                </p:cNvSpPr>
                <p:nvPr/>
              </p:nvSpPr>
              <p:spPr bwMode="auto">
                <a:xfrm>
                  <a:off x="2496" y="2880"/>
                  <a:ext cx="528" cy="528"/>
                </a:xfrm>
                <a:prstGeom prst="line">
                  <a:avLst/>
                </a:prstGeom>
                <a:noFill/>
                <a:ln w="28575" cap="sq">
                  <a:solidFill>
                    <a:schemeClr val="tx1"/>
                  </a:solidFill>
                  <a:round/>
                  <a:headEnd type="none" w="sm" len="sm"/>
                  <a:tailEnd type="triangle" w="med" len="lg"/>
                </a:ln>
                <a:extLst>
                  <a:ext uri="{909E8E84-426E-40DD-AFC4-6F175D3DCCD1}">
                    <a14:hiddenFill xmlns="" xmlns:a14="http://schemas.microsoft.com/office/drawing/2010/main">
                      <a:noFill/>
                    </a14:hiddenFill>
                  </a:ext>
                </a:extLst>
              </p:spPr>
              <p:txBody>
                <a:bodyPr wrap="none" lIns="91430" tIns="45716" rIns="91430" bIns="45716"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4404" name="Line 71"/>
                <p:cNvSpPr>
                  <a:spLocks noChangeShapeType="1"/>
                </p:cNvSpPr>
                <p:nvPr/>
              </p:nvSpPr>
              <p:spPr bwMode="auto">
                <a:xfrm flipH="1">
                  <a:off x="3600" y="2880"/>
                  <a:ext cx="528" cy="528"/>
                </a:xfrm>
                <a:prstGeom prst="line">
                  <a:avLst/>
                </a:prstGeom>
                <a:noFill/>
                <a:ln w="28575" cap="sq">
                  <a:solidFill>
                    <a:schemeClr val="tx1"/>
                  </a:solidFill>
                  <a:round/>
                  <a:headEnd type="none" w="sm" len="sm"/>
                  <a:tailEnd type="triangle" w="med" len="lg"/>
                </a:ln>
                <a:extLst>
                  <a:ext uri="{909E8E84-426E-40DD-AFC4-6F175D3DCCD1}">
                    <a14:hiddenFill xmlns="" xmlns:a14="http://schemas.microsoft.com/office/drawing/2010/main">
                      <a:noFill/>
                    </a14:hiddenFill>
                  </a:ext>
                </a:extLst>
              </p:spPr>
              <p:txBody>
                <a:bodyPr wrap="none" lIns="91430" tIns="45716" rIns="91430" bIns="45716"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grpSp>
        </p:grpSp>
      </p:grpSp>
      <p:sp>
        <p:nvSpPr>
          <p:cNvPr id="239688" name="AutoShape 72"/>
          <p:cNvSpPr>
            <a:spLocks noChangeArrowheads="1"/>
          </p:cNvSpPr>
          <p:nvPr/>
        </p:nvSpPr>
        <p:spPr bwMode="auto">
          <a:xfrm rot="16200000" flipV="1">
            <a:off x="5688013" y="1198563"/>
            <a:ext cx="742950" cy="295275"/>
          </a:xfrm>
          <a:prstGeom prst="flowChartOnlineStorage">
            <a:avLst/>
          </a:prstGeom>
          <a:gradFill rotWithShape="0">
            <a:gsLst>
              <a:gs pos="0">
                <a:srgbClr val="5E7072"/>
              </a:gs>
              <a:gs pos="50000">
                <a:schemeClr val="accent1"/>
              </a:gs>
              <a:gs pos="100000">
                <a:srgbClr val="5E7072"/>
              </a:gs>
            </a:gsLst>
            <a:lin ang="0" scaled="1"/>
          </a:gradFill>
          <a:ln w="9525">
            <a:miter lim="800000"/>
            <a:headEnd/>
            <a:tailEnd/>
          </a:ln>
          <a:scene3d>
            <a:camera prst="legacyObliqueTopRight"/>
            <a:lightRig rig="legacyFlat3" dir="b"/>
          </a:scene3d>
          <a:sp3d extrusionH="74600" prstMaterial="legacyMatte">
            <a:bevelT w="13500" h="13500" prst="angle"/>
            <a:bevelB w="13500" h="13500" prst="angle"/>
            <a:extrusionClr>
              <a:schemeClr val="accent1"/>
            </a:extrusionClr>
          </a:sp3d>
        </p:spPr>
        <p:txBody>
          <a:bodyPr rot="10800000" vert="eaVert" wrap="none" lIns="100650" tIns="50326" rIns="100650" bIns="50326" anchor="ctr">
            <a:flatTx/>
          </a:bodyPr>
          <a:lstStyle/>
          <a:p>
            <a:pPr fontAlgn="base">
              <a:spcBef>
                <a:spcPct val="0"/>
              </a:spcBef>
              <a:spcAft>
                <a:spcPct val="0"/>
              </a:spcAft>
              <a:defRPr/>
            </a:pPr>
            <a:endParaRPr lang="tr-TR">
              <a:solidFill>
                <a:srgbClr val="000000"/>
              </a:solidFill>
              <a:latin typeface="Arial" panose="020B0604020202020204" pitchFamily="34" charset="0"/>
              <a:cs typeface="Arial" pitchFamily="34" charset="0"/>
            </a:endParaRPr>
          </a:p>
        </p:txBody>
      </p:sp>
      <p:sp>
        <p:nvSpPr>
          <p:cNvPr id="239689" name="AutoShape 73"/>
          <p:cNvSpPr>
            <a:spLocks noChangeArrowheads="1"/>
          </p:cNvSpPr>
          <p:nvPr/>
        </p:nvSpPr>
        <p:spPr bwMode="auto">
          <a:xfrm rot="16200000" flipV="1">
            <a:off x="6057901" y="1198563"/>
            <a:ext cx="742950" cy="295275"/>
          </a:xfrm>
          <a:prstGeom prst="flowChartOnlineStorage">
            <a:avLst/>
          </a:prstGeom>
          <a:gradFill rotWithShape="0">
            <a:gsLst>
              <a:gs pos="0">
                <a:srgbClr val="5E7072"/>
              </a:gs>
              <a:gs pos="50000">
                <a:schemeClr val="accent1"/>
              </a:gs>
              <a:gs pos="100000">
                <a:srgbClr val="5E7072"/>
              </a:gs>
            </a:gsLst>
            <a:lin ang="0" scaled="1"/>
          </a:gradFill>
          <a:ln w="9525">
            <a:miter lim="800000"/>
            <a:headEnd/>
            <a:tailEnd/>
          </a:ln>
          <a:scene3d>
            <a:camera prst="legacyObliqueTopRight"/>
            <a:lightRig rig="legacyFlat3" dir="b"/>
          </a:scene3d>
          <a:sp3d extrusionH="74600" prstMaterial="legacyMatte">
            <a:bevelT w="13500" h="13500" prst="angle"/>
            <a:bevelB w="13500" h="13500" prst="angle"/>
            <a:extrusionClr>
              <a:schemeClr val="accent1"/>
            </a:extrusionClr>
          </a:sp3d>
        </p:spPr>
        <p:txBody>
          <a:bodyPr rot="10800000" vert="eaVert" wrap="none" lIns="100650" tIns="50326" rIns="100650" bIns="50326" anchor="ctr">
            <a:flatTx/>
          </a:bodyPr>
          <a:lstStyle/>
          <a:p>
            <a:pPr fontAlgn="base">
              <a:spcBef>
                <a:spcPct val="0"/>
              </a:spcBef>
              <a:spcAft>
                <a:spcPct val="0"/>
              </a:spcAft>
              <a:defRPr/>
            </a:pPr>
            <a:endParaRPr lang="tr-TR">
              <a:solidFill>
                <a:srgbClr val="000000"/>
              </a:solidFill>
              <a:latin typeface="Arial" panose="020B0604020202020204" pitchFamily="34" charset="0"/>
              <a:cs typeface="Arial" pitchFamily="34" charset="0"/>
            </a:endParaRPr>
          </a:p>
        </p:txBody>
      </p:sp>
      <p:sp>
        <p:nvSpPr>
          <p:cNvPr id="14351" name="Line 74"/>
          <p:cNvSpPr>
            <a:spLocks noChangeShapeType="1"/>
          </p:cNvSpPr>
          <p:nvPr/>
        </p:nvSpPr>
        <p:spPr bwMode="auto">
          <a:xfrm>
            <a:off x="6134101" y="1284288"/>
            <a:ext cx="220663" cy="0"/>
          </a:xfrm>
          <a:prstGeom prst="line">
            <a:avLst/>
          </a:prstGeom>
          <a:noFill/>
          <a:ln w="1270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lIns="100650" tIns="50326" rIns="100650" bIns="50326"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4352" name="Oval 75"/>
          <p:cNvSpPr>
            <a:spLocks noChangeArrowheads="1"/>
          </p:cNvSpPr>
          <p:nvPr/>
        </p:nvSpPr>
        <p:spPr bwMode="auto">
          <a:xfrm>
            <a:off x="6354764" y="788989"/>
            <a:ext cx="147637" cy="123825"/>
          </a:xfrm>
          <a:prstGeom prst="ellipse">
            <a:avLst/>
          </a:prstGeom>
          <a:gradFill rotWithShape="0">
            <a:gsLst>
              <a:gs pos="0">
                <a:schemeClr val="tx1"/>
              </a:gs>
              <a:gs pos="100000">
                <a:srgbClr val="969696"/>
              </a:gs>
            </a:gsLst>
            <a:path path="shape">
              <a:fillToRect l="50000" t="50000" r="50000" b="50000"/>
            </a:path>
          </a:gradFill>
          <a:ln w="9525">
            <a:round/>
            <a:headEnd/>
            <a:tailEnd/>
          </a:ln>
          <a:scene3d>
            <a:camera prst="legacyObliqueTopRight"/>
            <a:lightRig rig="legacyFlat3" dir="b"/>
          </a:scene3d>
          <a:sp3d extrusionH="11100" prstMaterial="legacyMatte">
            <a:bevelT w="13500" h="13500" prst="angle"/>
            <a:bevelB w="13500" h="13500" prst="angle"/>
            <a:extrusionClr>
              <a:schemeClr val="tx1"/>
            </a:extrusionClr>
            <a:contourClr>
              <a:schemeClr val="tx1"/>
            </a:contourClr>
          </a:sp3d>
        </p:spPr>
        <p:txBody>
          <a:bodyPr wrap="none" lIns="100650" tIns="50326" rIns="100650" bIns="50326"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a typeface="MS PGothic" panose="020B0600070205080204" pitchFamily="34" charset="-128"/>
              <a:cs typeface="Arial" panose="020B0604020202020204" pitchFamily="34" charset="0"/>
            </a:endParaRPr>
          </a:p>
        </p:txBody>
      </p:sp>
      <p:sp>
        <p:nvSpPr>
          <p:cNvPr id="14353" name="AutoShape 76"/>
          <p:cNvSpPr>
            <a:spLocks noChangeArrowheads="1"/>
          </p:cNvSpPr>
          <p:nvPr/>
        </p:nvSpPr>
        <p:spPr bwMode="auto">
          <a:xfrm rot="5400000">
            <a:off x="5181600" y="1978025"/>
            <a:ext cx="1238250" cy="222250"/>
          </a:xfrm>
          <a:prstGeom prst="roundRect">
            <a:avLst>
              <a:gd name="adj" fmla="val 16667"/>
            </a:avLst>
          </a:prstGeom>
          <a:gradFill rotWithShape="0">
            <a:gsLst>
              <a:gs pos="0">
                <a:srgbClr val="762525"/>
              </a:gs>
              <a:gs pos="50000">
                <a:srgbClr val="FF5050"/>
              </a:gs>
              <a:gs pos="100000">
                <a:srgbClr val="762525"/>
              </a:gs>
            </a:gsLst>
            <a:lin ang="0" scaled="1"/>
          </a:gradFill>
          <a:ln w="9525">
            <a:round/>
            <a:headEnd/>
            <a:tailEnd/>
          </a:ln>
          <a:scene3d>
            <a:camera prst="legacyObliqueTopRight"/>
            <a:lightRig rig="legacyFlat3" dir="b"/>
          </a:scene3d>
          <a:sp3d extrusionH="49200" prstMaterial="legacyMatte">
            <a:bevelT w="13500" h="13500" prst="angle"/>
            <a:bevelB w="13500" h="13500" prst="angle"/>
            <a:extrusionClr>
              <a:srgbClr val="FF5050"/>
            </a:extrusionClr>
            <a:contourClr>
              <a:srgbClr val="762525"/>
            </a:contourClr>
          </a:sp3d>
        </p:spPr>
        <p:txBody>
          <a:bodyPr rot="10800000" vert="eaVert" wrap="none" lIns="100650" tIns="50326" rIns="100650" bIns="50326"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a typeface="MS PGothic" panose="020B0600070205080204" pitchFamily="34" charset="-128"/>
              <a:cs typeface="Arial" panose="020B0604020202020204" pitchFamily="34" charset="0"/>
            </a:endParaRPr>
          </a:p>
        </p:txBody>
      </p:sp>
      <p:sp>
        <p:nvSpPr>
          <p:cNvPr id="14354" name="AutoShape 77"/>
          <p:cNvSpPr>
            <a:spLocks noChangeArrowheads="1"/>
          </p:cNvSpPr>
          <p:nvPr/>
        </p:nvSpPr>
        <p:spPr bwMode="auto">
          <a:xfrm rot="5400000">
            <a:off x="6068219" y="1978819"/>
            <a:ext cx="1238250" cy="220662"/>
          </a:xfrm>
          <a:prstGeom prst="roundRect">
            <a:avLst>
              <a:gd name="adj" fmla="val 16667"/>
            </a:avLst>
          </a:prstGeom>
          <a:gradFill rotWithShape="0">
            <a:gsLst>
              <a:gs pos="0">
                <a:srgbClr val="762525"/>
              </a:gs>
              <a:gs pos="50000">
                <a:srgbClr val="FF5050"/>
              </a:gs>
              <a:gs pos="100000">
                <a:srgbClr val="762525"/>
              </a:gs>
            </a:gsLst>
            <a:lin ang="0" scaled="1"/>
          </a:gradFill>
          <a:ln w="9525">
            <a:round/>
            <a:headEnd/>
            <a:tailEnd/>
          </a:ln>
          <a:scene3d>
            <a:camera prst="legacyObliqueTopRight"/>
            <a:lightRig rig="legacyFlat3" dir="b"/>
          </a:scene3d>
          <a:sp3d extrusionH="49200" prstMaterial="legacyMatte">
            <a:bevelT w="13500" h="13500" prst="angle"/>
            <a:bevelB w="13500" h="13500" prst="angle"/>
            <a:extrusionClr>
              <a:srgbClr val="FF5050"/>
            </a:extrusionClr>
            <a:contourClr>
              <a:srgbClr val="762525"/>
            </a:contourClr>
          </a:sp3d>
        </p:spPr>
        <p:txBody>
          <a:bodyPr rot="10800000" vert="eaVert" wrap="none" lIns="100650" tIns="50326" rIns="100650" bIns="50326"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a typeface="MS PGothic" panose="020B0600070205080204" pitchFamily="34" charset="-128"/>
              <a:cs typeface="Arial" panose="020B0604020202020204" pitchFamily="34" charset="0"/>
            </a:endParaRPr>
          </a:p>
        </p:txBody>
      </p:sp>
      <p:sp>
        <p:nvSpPr>
          <p:cNvPr id="14355" name="AutoShape 78"/>
          <p:cNvSpPr>
            <a:spLocks noChangeArrowheads="1"/>
          </p:cNvSpPr>
          <p:nvPr/>
        </p:nvSpPr>
        <p:spPr bwMode="auto">
          <a:xfrm>
            <a:off x="6872289" y="1965326"/>
            <a:ext cx="147637" cy="123825"/>
          </a:xfrm>
          <a:prstGeom prst="flowChartConnector">
            <a:avLst/>
          </a:prstGeom>
          <a:gradFill rotWithShape="0">
            <a:gsLst>
              <a:gs pos="0">
                <a:srgbClr val="FF0000"/>
              </a:gs>
              <a:gs pos="100000">
                <a:schemeClr val="bg2"/>
              </a:gs>
            </a:gsLst>
            <a:path path="shape">
              <a:fillToRect l="50000" t="50000" r="50000" b="50000"/>
            </a:path>
          </a:gradFill>
          <a:ln>
            <a:noFill/>
          </a:ln>
          <a:extLst>
            <a:ext uri="{91240B29-F687-4F45-9708-019B960494DF}">
              <a14:hiddenLine xmlns="" xmlns:a14="http://schemas.microsoft.com/office/drawing/2010/main" w="12700" cap="sq">
                <a:solidFill>
                  <a:srgbClr val="000000"/>
                </a:solidFill>
                <a:round/>
                <a:headEnd/>
                <a:tailEnd/>
              </a14:hiddenLine>
            </a:ext>
          </a:extLst>
        </p:spPr>
        <p:txBody>
          <a:bodyPr wrap="none" lIns="100647" tIns="50324" rIns="100647" bIns="5032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000">
                <a:solidFill>
                  <a:srgbClr val="000000"/>
                </a:solidFill>
                <a:ea typeface="MS PGothic" panose="020B0600070205080204" pitchFamily="34" charset="-128"/>
                <a:cs typeface="Arial" panose="020B0604020202020204" pitchFamily="34" charset="0"/>
              </a:rPr>
              <a:t>P</a:t>
            </a:r>
          </a:p>
        </p:txBody>
      </p:sp>
      <p:sp>
        <p:nvSpPr>
          <p:cNvPr id="14356" name="Line 79"/>
          <p:cNvSpPr>
            <a:spLocks noChangeShapeType="1"/>
          </p:cNvSpPr>
          <p:nvPr/>
        </p:nvSpPr>
        <p:spPr bwMode="auto">
          <a:xfrm>
            <a:off x="6797676" y="2027238"/>
            <a:ext cx="74613"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wrap="none" lIns="100650" tIns="50326" rIns="100650" bIns="50326"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4357" name="AutoShape 80"/>
          <p:cNvSpPr>
            <a:spLocks noChangeArrowheads="1"/>
          </p:cNvSpPr>
          <p:nvPr/>
        </p:nvSpPr>
        <p:spPr bwMode="auto">
          <a:xfrm>
            <a:off x="6872289" y="2089151"/>
            <a:ext cx="147637" cy="123825"/>
          </a:xfrm>
          <a:prstGeom prst="flowChartConnector">
            <a:avLst/>
          </a:prstGeom>
          <a:gradFill rotWithShape="0">
            <a:gsLst>
              <a:gs pos="0">
                <a:srgbClr val="FF0000"/>
              </a:gs>
              <a:gs pos="100000">
                <a:schemeClr val="bg2"/>
              </a:gs>
            </a:gsLst>
            <a:path path="shape">
              <a:fillToRect l="50000" t="50000" r="50000" b="50000"/>
            </a:path>
          </a:gradFill>
          <a:ln>
            <a:noFill/>
          </a:ln>
          <a:extLst>
            <a:ext uri="{91240B29-F687-4F45-9708-019B960494DF}">
              <a14:hiddenLine xmlns="" xmlns:a14="http://schemas.microsoft.com/office/drawing/2010/main" w="12700" cap="sq">
                <a:solidFill>
                  <a:srgbClr val="000000"/>
                </a:solidFill>
                <a:round/>
                <a:headEnd/>
                <a:tailEnd/>
              </a14:hiddenLine>
            </a:ext>
          </a:extLst>
        </p:spPr>
        <p:txBody>
          <a:bodyPr wrap="none" lIns="100647" tIns="50324" rIns="100647" bIns="5032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000">
                <a:solidFill>
                  <a:srgbClr val="000000"/>
                </a:solidFill>
                <a:ea typeface="MS PGothic" panose="020B0600070205080204" pitchFamily="34" charset="-128"/>
                <a:cs typeface="Arial" panose="020B0604020202020204" pitchFamily="34" charset="0"/>
              </a:rPr>
              <a:t>P</a:t>
            </a:r>
          </a:p>
        </p:txBody>
      </p:sp>
      <p:sp>
        <p:nvSpPr>
          <p:cNvPr id="14358" name="Line 81"/>
          <p:cNvSpPr>
            <a:spLocks noChangeShapeType="1"/>
          </p:cNvSpPr>
          <p:nvPr/>
        </p:nvSpPr>
        <p:spPr bwMode="auto">
          <a:xfrm>
            <a:off x="6797676" y="2152650"/>
            <a:ext cx="74613"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wrap="none" lIns="100650" tIns="50326" rIns="100650" bIns="50326"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4359" name="AutoShape 82"/>
          <p:cNvSpPr>
            <a:spLocks noChangeArrowheads="1"/>
          </p:cNvSpPr>
          <p:nvPr/>
        </p:nvSpPr>
        <p:spPr bwMode="auto">
          <a:xfrm>
            <a:off x="6872289" y="2212976"/>
            <a:ext cx="147637" cy="123825"/>
          </a:xfrm>
          <a:prstGeom prst="flowChartConnector">
            <a:avLst/>
          </a:prstGeom>
          <a:gradFill rotWithShape="0">
            <a:gsLst>
              <a:gs pos="0">
                <a:srgbClr val="FF0000"/>
              </a:gs>
              <a:gs pos="100000">
                <a:schemeClr val="bg2"/>
              </a:gs>
            </a:gsLst>
            <a:path path="shape">
              <a:fillToRect l="50000" t="50000" r="50000" b="50000"/>
            </a:path>
          </a:gradFill>
          <a:ln>
            <a:noFill/>
          </a:ln>
          <a:extLst>
            <a:ext uri="{91240B29-F687-4F45-9708-019B960494DF}">
              <a14:hiddenLine xmlns="" xmlns:a14="http://schemas.microsoft.com/office/drawing/2010/main" w="12700" cap="sq">
                <a:solidFill>
                  <a:srgbClr val="000000"/>
                </a:solidFill>
                <a:round/>
                <a:headEnd/>
                <a:tailEnd/>
              </a14:hiddenLine>
            </a:ext>
          </a:extLst>
        </p:spPr>
        <p:txBody>
          <a:bodyPr wrap="none" lIns="100647" tIns="50324" rIns="100647" bIns="5032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000">
                <a:solidFill>
                  <a:srgbClr val="000000"/>
                </a:solidFill>
                <a:ea typeface="MS PGothic" panose="020B0600070205080204" pitchFamily="34" charset="-128"/>
                <a:cs typeface="Arial" panose="020B0604020202020204" pitchFamily="34" charset="0"/>
              </a:rPr>
              <a:t>P</a:t>
            </a:r>
          </a:p>
        </p:txBody>
      </p:sp>
      <p:sp>
        <p:nvSpPr>
          <p:cNvPr id="14360" name="Line 83"/>
          <p:cNvSpPr>
            <a:spLocks noChangeShapeType="1"/>
          </p:cNvSpPr>
          <p:nvPr/>
        </p:nvSpPr>
        <p:spPr bwMode="auto">
          <a:xfrm>
            <a:off x="6797676" y="2274888"/>
            <a:ext cx="74613"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wrap="none" lIns="100650" tIns="50326" rIns="100650" bIns="50326"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4361" name="AutoShape 84"/>
          <p:cNvSpPr>
            <a:spLocks noChangeArrowheads="1"/>
          </p:cNvSpPr>
          <p:nvPr/>
        </p:nvSpPr>
        <p:spPr bwMode="auto">
          <a:xfrm>
            <a:off x="6872289" y="2336801"/>
            <a:ext cx="147637" cy="123825"/>
          </a:xfrm>
          <a:prstGeom prst="flowChartConnector">
            <a:avLst/>
          </a:prstGeom>
          <a:gradFill rotWithShape="0">
            <a:gsLst>
              <a:gs pos="0">
                <a:srgbClr val="FF0000"/>
              </a:gs>
              <a:gs pos="100000">
                <a:schemeClr val="bg2"/>
              </a:gs>
            </a:gsLst>
            <a:path path="shape">
              <a:fillToRect l="50000" t="50000" r="50000" b="50000"/>
            </a:path>
          </a:gradFill>
          <a:ln>
            <a:noFill/>
          </a:ln>
          <a:extLst>
            <a:ext uri="{91240B29-F687-4F45-9708-019B960494DF}">
              <a14:hiddenLine xmlns="" xmlns:a14="http://schemas.microsoft.com/office/drawing/2010/main" w="12700" cap="sq">
                <a:solidFill>
                  <a:srgbClr val="000000"/>
                </a:solidFill>
                <a:round/>
                <a:headEnd/>
                <a:tailEnd/>
              </a14:hiddenLine>
            </a:ext>
          </a:extLst>
        </p:spPr>
        <p:txBody>
          <a:bodyPr wrap="none" lIns="100647" tIns="50324" rIns="100647" bIns="5032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000">
                <a:solidFill>
                  <a:srgbClr val="000000"/>
                </a:solidFill>
                <a:ea typeface="MS PGothic" panose="020B0600070205080204" pitchFamily="34" charset="-128"/>
                <a:cs typeface="Arial" panose="020B0604020202020204" pitchFamily="34" charset="0"/>
              </a:rPr>
              <a:t>P</a:t>
            </a:r>
          </a:p>
        </p:txBody>
      </p:sp>
      <p:sp>
        <p:nvSpPr>
          <p:cNvPr id="14362" name="Line 85"/>
          <p:cNvSpPr>
            <a:spLocks noChangeShapeType="1"/>
          </p:cNvSpPr>
          <p:nvPr/>
        </p:nvSpPr>
        <p:spPr bwMode="auto">
          <a:xfrm>
            <a:off x="6797676" y="2400300"/>
            <a:ext cx="74613"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wrap="none" lIns="100650" tIns="50326" rIns="100650" bIns="50326"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4363" name="AutoShape 86"/>
          <p:cNvSpPr>
            <a:spLocks noChangeArrowheads="1"/>
          </p:cNvSpPr>
          <p:nvPr/>
        </p:nvSpPr>
        <p:spPr bwMode="auto">
          <a:xfrm>
            <a:off x="6872289" y="2460626"/>
            <a:ext cx="147637" cy="123825"/>
          </a:xfrm>
          <a:prstGeom prst="flowChartConnector">
            <a:avLst/>
          </a:prstGeom>
          <a:gradFill rotWithShape="0">
            <a:gsLst>
              <a:gs pos="0">
                <a:srgbClr val="FF0000"/>
              </a:gs>
              <a:gs pos="100000">
                <a:schemeClr val="bg2"/>
              </a:gs>
            </a:gsLst>
            <a:path path="shape">
              <a:fillToRect l="50000" t="50000" r="50000" b="50000"/>
            </a:path>
          </a:gradFill>
          <a:ln>
            <a:noFill/>
          </a:ln>
          <a:extLst>
            <a:ext uri="{91240B29-F687-4F45-9708-019B960494DF}">
              <a14:hiddenLine xmlns="" xmlns:a14="http://schemas.microsoft.com/office/drawing/2010/main" w="12700" cap="sq">
                <a:solidFill>
                  <a:srgbClr val="000000"/>
                </a:solidFill>
                <a:round/>
                <a:headEnd/>
                <a:tailEnd/>
              </a14:hiddenLine>
            </a:ext>
          </a:extLst>
        </p:spPr>
        <p:txBody>
          <a:bodyPr wrap="none" lIns="100647" tIns="50324" rIns="100647" bIns="5032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000">
                <a:solidFill>
                  <a:srgbClr val="000000"/>
                </a:solidFill>
                <a:ea typeface="MS PGothic" panose="020B0600070205080204" pitchFamily="34" charset="-128"/>
                <a:cs typeface="Arial" panose="020B0604020202020204" pitchFamily="34" charset="0"/>
              </a:rPr>
              <a:t>P</a:t>
            </a:r>
          </a:p>
        </p:txBody>
      </p:sp>
      <p:sp>
        <p:nvSpPr>
          <p:cNvPr id="14364" name="Line 87"/>
          <p:cNvSpPr>
            <a:spLocks noChangeShapeType="1"/>
          </p:cNvSpPr>
          <p:nvPr/>
        </p:nvSpPr>
        <p:spPr bwMode="auto">
          <a:xfrm>
            <a:off x="6797676" y="2522538"/>
            <a:ext cx="74613" cy="0"/>
          </a:xfrm>
          <a:prstGeom prst="line">
            <a:avLst/>
          </a:prstGeom>
          <a:noFill/>
          <a:ln w="12700" cap="sq">
            <a:solidFill>
              <a:schemeClr val="tx1"/>
            </a:solidFill>
            <a:round/>
            <a:headEnd/>
            <a:tailEnd/>
          </a:ln>
          <a:extLst>
            <a:ext uri="{909E8E84-426E-40DD-AFC4-6F175D3DCCD1}">
              <a14:hiddenFill xmlns="" xmlns:a14="http://schemas.microsoft.com/office/drawing/2010/main">
                <a:noFill/>
              </a14:hiddenFill>
            </a:ext>
          </a:extLst>
        </p:spPr>
        <p:txBody>
          <a:bodyPr wrap="none" lIns="100650" tIns="50326" rIns="100650" bIns="50326" anchor="ctr"/>
          <a:lstStyle/>
          <a:p>
            <a:pPr fontAlgn="base">
              <a:spcBef>
                <a:spcPct val="0"/>
              </a:spcBef>
              <a:spcAft>
                <a:spcPct val="0"/>
              </a:spcAft>
            </a:pPr>
            <a:endParaRPr lang="tr-TR">
              <a:solidFill>
                <a:srgbClr val="000000"/>
              </a:solidFill>
              <a:latin typeface="Arial" panose="020B0604020202020204" pitchFamily="34" charset="0"/>
            </a:endParaRPr>
          </a:p>
        </p:txBody>
      </p:sp>
      <p:sp>
        <p:nvSpPr>
          <p:cNvPr id="14365" name="Freeform 88"/>
          <p:cNvSpPr>
            <a:spLocks/>
          </p:cNvSpPr>
          <p:nvPr/>
        </p:nvSpPr>
        <p:spPr bwMode="auto">
          <a:xfrm>
            <a:off x="5595938" y="1827214"/>
            <a:ext cx="1416050" cy="60325"/>
          </a:xfrm>
          <a:custGeom>
            <a:avLst/>
            <a:gdLst>
              <a:gd name="T0" fmla="*/ 0 w 1034"/>
              <a:gd name="T1" fmla="*/ 2147483647 h 46"/>
              <a:gd name="T2" fmla="*/ 2147483647 w 1034"/>
              <a:gd name="T3" fmla="*/ 2147483647 h 46"/>
              <a:gd name="T4" fmla="*/ 2147483647 w 1034"/>
              <a:gd name="T5" fmla="*/ 2147483647 h 46"/>
              <a:gd name="T6" fmla="*/ 2147483647 w 1034"/>
              <a:gd name="T7" fmla="*/ 2147483647 h 46"/>
              <a:gd name="T8" fmla="*/ 0 60000 65536"/>
              <a:gd name="T9" fmla="*/ 0 60000 65536"/>
              <a:gd name="T10" fmla="*/ 0 60000 65536"/>
              <a:gd name="T11" fmla="*/ 0 60000 65536"/>
              <a:gd name="T12" fmla="*/ 0 w 1034"/>
              <a:gd name="T13" fmla="*/ 0 h 46"/>
              <a:gd name="T14" fmla="*/ 1034 w 1034"/>
              <a:gd name="T15" fmla="*/ 46 h 46"/>
            </a:gdLst>
            <a:ahLst/>
            <a:cxnLst>
              <a:cxn ang="T8">
                <a:pos x="T0" y="T1"/>
              </a:cxn>
              <a:cxn ang="T9">
                <a:pos x="T2" y="T3"/>
              </a:cxn>
              <a:cxn ang="T10">
                <a:pos x="T4" y="T5"/>
              </a:cxn>
              <a:cxn ang="T11">
                <a:pos x="T6" y="T7"/>
              </a:cxn>
            </a:cxnLst>
            <a:rect l="T12" t="T13" r="T14" b="T15"/>
            <a:pathLst>
              <a:path w="1034" h="46">
                <a:moveTo>
                  <a:pt x="0" y="24"/>
                </a:moveTo>
                <a:cubicBezTo>
                  <a:pt x="63" y="20"/>
                  <a:pt x="274" y="4"/>
                  <a:pt x="378" y="2"/>
                </a:cubicBezTo>
                <a:cubicBezTo>
                  <a:pt x="482" y="0"/>
                  <a:pt x="514" y="6"/>
                  <a:pt x="623" y="13"/>
                </a:cubicBezTo>
                <a:cubicBezTo>
                  <a:pt x="732" y="20"/>
                  <a:pt x="949" y="39"/>
                  <a:pt x="1034" y="46"/>
                </a:cubicBezTo>
              </a:path>
            </a:pathLst>
          </a:custGeom>
          <a:noFill/>
          <a:ln w="3175" cap="sq">
            <a:solidFill>
              <a:srgbClr val="FFCC00"/>
            </a:solidFill>
            <a:round/>
            <a:headEnd type="none" w="sm" len="sm"/>
            <a:tailEnd type="none" w="sm" len="sm"/>
          </a:ln>
          <a:scene3d>
            <a:camera prst="legacyObliqueTop"/>
            <a:lightRig rig="legacyFlat3" dir="l"/>
          </a:scene3d>
          <a:sp3d extrusionH="49200" prstMaterial="legacyMatte">
            <a:bevelT w="13500" h="13500" prst="angle"/>
            <a:bevelB w="13500" h="13500" prst="angle"/>
            <a:extrusionClr>
              <a:srgbClr val="FFCC00"/>
            </a:extrusionClr>
            <a:contourClr>
              <a:srgbClr val="FFCC00"/>
            </a:contourClr>
          </a:sp3d>
          <a:extLst>
            <a:ext uri="{909E8E84-426E-40DD-AFC4-6F175D3DCCD1}">
              <a14:hiddenFill xmlns="" xmlns:a14="http://schemas.microsoft.com/office/drawing/2010/main">
                <a:solidFill>
                  <a:srgbClr val="FFFFFF"/>
                </a:solidFill>
              </a14:hiddenFill>
            </a:ext>
          </a:extLst>
        </p:spPr>
        <p:txBody>
          <a:bodyPr wrap="none" lIns="100650" tIns="50326" rIns="100650" bIns="50326" anchor="ctr">
            <a:flatTx/>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4366" name="Freeform 89"/>
          <p:cNvSpPr>
            <a:spLocks/>
          </p:cNvSpPr>
          <p:nvPr/>
        </p:nvSpPr>
        <p:spPr bwMode="auto">
          <a:xfrm>
            <a:off x="7175500" y="2205038"/>
            <a:ext cx="439738" cy="368300"/>
          </a:xfrm>
          <a:custGeom>
            <a:avLst/>
            <a:gdLst>
              <a:gd name="T0" fmla="*/ 0 w 321"/>
              <a:gd name="T1" fmla="*/ 2147483647 h 245"/>
              <a:gd name="T2" fmla="*/ 2147483647 w 321"/>
              <a:gd name="T3" fmla="*/ 2147483647 h 245"/>
              <a:gd name="T4" fmla="*/ 2147483647 w 321"/>
              <a:gd name="T5" fmla="*/ 2147483647 h 245"/>
              <a:gd name="T6" fmla="*/ 0 60000 65536"/>
              <a:gd name="T7" fmla="*/ 0 60000 65536"/>
              <a:gd name="T8" fmla="*/ 0 60000 65536"/>
              <a:gd name="T9" fmla="*/ 0 w 321"/>
              <a:gd name="T10" fmla="*/ 0 h 245"/>
              <a:gd name="T11" fmla="*/ 321 w 321"/>
              <a:gd name="T12" fmla="*/ 245 h 245"/>
            </a:gdLst>
            <a:ahLst/>
            <a:cxnLst>
              <a:cxn ang="T6">
                <a:pos x="T0" y="T1"/>
              </a:cxn>
              <a:cxn ang="T7">
                <a:pos x="T2" y="T3"/>
              </a:cxn>
              <a:cxn ang="T8">
                <a:pos x="T4" y="T5"/>
              </a:cxn>
            </a:cxnLst>
            <a:rect l="T9" t="T10" r="T11" b="T12"/>
            <a:pathLst>
              <a:path w="321" h="245">
                <a:moveTo>
                  <a:pt x="0" y="128"/>
                </a:moveTo>
                <a:cubicBezTo>
                  <a:pt x="28" y="110"/>
                  <a:pt x="120" y="0"/>
                  <a:pt x="171" y="20"/>
                </a:cubicBezTo>
                <a:cubicBezTo>
                  <a:pt x="321" y="72"/>
                  <a:pt x="293" y="209"/>
                  <a:pt x="308" y="245"/>
                </a:cubicBezTo>
              </a:path>
            </a:pathLst>
          </a:custGeom>
          <a:noFill/>
          <a:ln w="28575" cap="sq">
            <a:solidFill>
              <a:schemeClr val="tx1"/>
            </a:solidFill>
            <a:round/>
            <a:headEnd type="none" w="sm" len="sm"/>
            <a:tailEnd type="triangle" w="med" len="lg"/>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tr-TR">
              <a:solidFill>
                <a:srgbClr val="000000"/>
              </a:solidFill>
              <a:latin typeface="Arial" panose="020B0604020202020204" pitchFamily="34" charset="0"/>
            </a:endParaRPr>
          </a:p>
        </p:txBody>
      </p:sp>
      <p:grpSp>
        <p:nvGrpSpPr>
          <p:cNvPr id="25" name="Group 90"/>
          <p:cNvGrpSpPr>
            <a:grpSpLocks/>
          </p:cNvGrpSpPr>
          <p:nvPr/>
        </p:nvGrpSpPr>
        <p:grpSpPr bwMode="auto">
          <a:xfrm>
            <a:off x="3792539" y="3068638"/>
            <a:ext cx="4060825" cy="711200"/>
            <a:chOff x="1416" y="1950"/>
            <a:chExt cx="2558" cy="448"/>
          </a:xfrm>
        </p:grpSpPr>
        <p:sp>
          <p:nvSpPr>
            <p:cNvPr id="239707" name="AutoShape 91"/>
            <p:cNvSpPr>
              <a:spLocks noChangeArrowheads="1"/>
            </p:cNvSpPr>
            <p:nvPr/>
          </p:nvSpPr>
          <p:spPr bwMode="auto">
            <a:xfrm flipH="1">
              <a:off x="3583" y="1950"/>
              <a:ext cx="391" cy="232"/>
            </a:xfrm>
            <a:prstGeom prst="flowChartOnlineStorage">
              <a:avLst/>
            </a:prstGeom>
            <a:gradFill rotWithShape="0">
              <a:gsLst>
                <a:gs pos="0">
                  <a:schemeClr val="accent1">
                    <a:gamma/>
                    <a:shade val="33333"/>
                    <a:invGamma/>
                  </a:schemeClr>
                </a:gs>
                <a:gs pos="50000">
                  <a:schemeClr val="accent1"/>
                </a:gs>
                <a:gs pos="100000">
                  <a:schemeClr val="accent1">
                    <a:gamma/>
                    <a:shade val="33333"/>
                    <a:invGamma/>
                  </a:schemeClr>
                </a:gs>
              </a:gsLst>
              <a:lin ang="5400000" scaled="1"/>
            </a:gradFill>
            <a:ln w="9525">
              <a:noFill/>
              <a:miter lim="800000"/>
              <a:headEnd/>
              <a:tailEnd/>
            </a:ln>
            <a:effectLst/>
          </p:spPr>
          <p:txBody>
            <a:bodyPr wrap="none" lIns="66630" tIns="33316" rIns="66630" bIns="33316" anchor="ctr"/>
            <a:lstStyle/>
            <a:p>
              <a:pPr algn="ctr" eaLnBrk="0" fontAlgn="base" hangingPunct="0">
                <a:spcBef>
                  <a:spcPct val="0"/>
                </a:spcBef>
                <a:spcAft>
                  <a:spcPct val="0"/>
                </a:spcAft>
                <a:defRPr/>
              </a:pPr>
              <a:r>
                <a:rPr lang="en-US" b="1">
                  <a:solidFill>
                    <a:srgbClr val="000000"/>
                  </a:solidFill>
                  <a:latin typeface="Arial" panose="020B0604020202020204" pitchFamily="34" charset="0"/>
                  <a:cs typeface="Arial" pitchFamily="34" charset="0"/>
                </a:rPr>
                <a:t>Grb2</a:t>
              </a:r>
              <a:endParaRPr lang="en-US" b="1">
                <a:solidFill>
                  <a:srgbClr val="FFFFFF"/>
                </a:solidFill>
                <a:latin typeface="Arial" panose="020B0604020202020204" pitchFamily="34" charset="0"/>
                <a:cs typeface="Arial" pitchFamily="34" charset="0"/>
              </a:endParaRPr>
            </a:p>
          </p:txBody>
        </p:sp>
        <p:grpSp>
          <p:nvGrpSpPr>
            <p:cNvPr id="14394" name="Group 92"/>
            <p:cNvGrpSpPr>
              <a:grpSpLocks/>
            </p:cNvGrpSpPr>
            <p:nvPr/>
          </p:nvGrpSpPr>
          <p:grpSpPr bwMode="auto">
            <a:xfrm>
              <a:off x="1416" y="1968"/>
              <a:ext cx="1070" cy="430"/>
              <a:chOff x="1416" y="1968"/>
              <a:chExt cx="1070" cy="430"/>
            </a:xfrm>
          </p:grpSpPr>
          <p:grpSp>
            <p:nvGrpSpPr>
              <p:cNvPr id="14395" name="Group 93"/>
              <p:cNvGrpSpPr>
                <a:grpSpLocks/>
              </p:cNvGrpSpPr>
              <p:nvPr/>
            </p:nvGrpSpPr>
            <p:grpSpPr bwMode="auto">
              <a:xfrm>
                <a:off x="1728" y="1968"/>
                <a:ext cx="758" cy="225"/>
                <a:chOff x="1640" y="1985"/>
                <a:chExt cx="846" cy="208"/>
              </a:xfrm>
            </p:grpSpPr>
            <p:sp>
              <p:nvSpPr>
                <p:cNvPr id="14397" name="AutoShape 94"/>
                <p:cNvSpPr>
                  <a:spLocks noChangeArrowheads="1"/>
                </p:cNvSpPr>
                <p:nvPr/>
              </p:nvSpPr>
              <p:spPr bwMode="auto">
                <a:xfrm>
                  <a:off x="2095" y="1985"/>
                  <a:ext cx="391" cy="208"/>
                </a:xfrm>
                <a:prstGeom prst="flowChartOnlineStorage">
                  <a:avLst/>
                </a:prstGeom>
                <a:gradFill rotWithShape="0">
                  <a:gsLst>
                    <a:gs pos="0">
                      <a:srgbClr val="003B00"/>
                    </a:gs>
                    <a:gs pos="50000">
                      <a:srgbClr val="008000"/>
                    </a:gs>
                    <a:gs pos="100000">
                      <a:srgbClr val="003B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66630" tIns="33316" rIns="66630" bIns="3331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600" b="1">
                      <a:solidFill>
                        <a:srgbClr val="FFFFFF"/>
                      </a:solidFill>
                      <a:ea typeface="MS PGothic" panose="020B0600070205080204" pitchFamily="34" charset="-128"/>
                      <a:cs typeface="Arial" panose="020B0604020202020204" pitchFamily="34" charset="0"/>
                    </a:rPr>
                    <a:t>p85-</a:t>
                  </a:r>
                </a:p>
              </p:txBody>
            </p:sp>
            <p:sp>
              <p:nvSpPr>
                <p:cNvPr id="14398" name="AutoShape 95"/>
                <p:cNvSpPr>
                  <a:spLocks noChangeArrowheads="1"/>
                </p:cNvSpPr>
                <p:nvPr/>
              </p:nvSpPr>
              <p:spPr bwMode="auto">
                <a:xfrm>
                  <a:off x="1640" y="1985"/>
                  <a:ext cx="579" cy="208"/>
                </a:xfrm>
                <a:prstGeom prst="flowChartOnlineStorage">
                  <a:avLst/>
                </a:prstGeom>
                <a:gradFill rotWithShape="0">
                  <a:gsLst>
                    <a:gs pos="0">
                      <a:srgbClr val="3B3B3B"/>
                    </a:gs>
                    <a:gs pos="50000">
                      <a:srgbClr val="808080"/>
                    </a:gs>
                    <a:gs pos="100000">
                      <a:srgbClr val="3B3B3B"/>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66630" tIns="33316" rIns="66630" bIns="3331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600" b="1">
                      <a:solidFill>
                        <a:srgbClr val="FFFFFF"/>
                      </a:solidFill>
                      <a:ea typeface="MS PGothic" panose="020B0600070205080204" pitchFamily="34" charset="-128"/>
                      <a:cs typeface="Arial" panose="020B0604020202020204" pitchFamily="34" charset="0"/>
                    </a:rPr>
                    <a:t>p110</a:t>
                  </a:r>
                </a:p>
              </p:txBody>
            </p:sp>
          </p:grpSp>
          <p:sp>
            <p:nvSpPr>
              <p:cNvPr id="14396" name="Text Box 96"/>
              <p:cNvSpPr txBox="1">
                <a:spLocks noChangeArrowheads="1"/>
              </p:cNvSpPr>
              <p:nvPr/>
            </p:nvSpPr>
            <p:spPr bwMode="auto">
              <a:xfrm>
                <a:off x="1416" y="2186"/>
                <a:ext cx="806"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6630" tIns="33316" rIns="66630" bIns="3331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sz="1600" b="1">
                    <a:solidFill>
                      <a:srgbClr val="000000"/>
                    </a:solidFill>
                    <a:ea typeface="MS PGothic" panose="020B0600070205080204" pitchFamily="34" charset="-128"/>
                    <a:cs typeface="Arial" panose="020B0604020202020204" pitchFamily="34" charset="0"/>
                  </a:rPr>
                  <a:t>PI 3-Kinase</a:t>
                </a:r>
              </a:p>
            </p:txBody>
          </p:sp>
        </p:grpSp>
      </p:grpSp>
      <p:grpSp>
        <p:nvGrpSpPr>
          <p:cNvPr id="28" name="Group 97"/>
          <p:cNvGrpSpPr>
            <a:grpSpLocks/>
          </p:cNvGrpSpPr>
          <p:nvPr/>
        </p:nvGrpSpPr>
        <p:grpSpPr bwMode="auto">
          <a:xfrm>
            <a:off x="1774826" y="1484313"/>
            <a:ext cx="3324225" cy="4965700"/>
            <a:chOff x="147" y="913"/>
            <a:chExt cx="2094" cy="3128"/>
          </a:xfrm>
        </p:grpSpPr>
        <p:grpSp>
          <p:nvGrpSpPr>
            <p:cNvPr id="14371" name="Group 98"/>
            <p:cNvGrpSpPr>
              <a:grpSpLocks/>
            </p:cNvGrpSpPr>
            <p:nvPr/>
          </p:nvGrpSpPr>
          <p:grpSpPr bwMode="auto">
            <a:xfrm>
              <a:off x="147" y="913"/>
              <a:ext cx="1411" cy="2539"/>
              <a:chOff x="147" y="913"/>
              <a:chExt cx="1411" cy="2539"/>
            </a:xfrm>
          </p:grpSpPr>
          <p:grpSp>
            <p:nvGrpSpPr>
              <p:cNvPr id="14377" name="Group 99"/>
              <p:cNvGrpSpPr>
                <a:grpSpLocks/>
              </p:cNvGrpSpPr>
              <p:nvPr/>
            </p:nvGrpSpPr>
            <p:grpSpPr bwMode="auto">
              <a:xfrm>
                <a:off x="649" y="913"/>
                <a:ext cx="590" cy="1488"/>
                <a:chOff x="649" y="913"/>
                <a:chExt cx="590" cy="1488"/>
              </a:xfrm>
            </p:grpSpPr>
            <p:grpSp>
              <p:nvGrpSpPr>
                <p:cNvPr id="14386" name="Group 100"/>
                <p:cNvGrpSpPr>
                  <a:grpSpLocks/>
                </p:cNvGrpSpPr>
                <p:nvPr/>
              </p:nvGrpSpPr>
              <p:grpSpPr bwMode="auto">
                <a:xfrm>
                  <a:off x="649" y="913"/>
                  <a:ext cx="590" cy="1072"/>
                  <a:chOff x="649" y="913"/>
                  <a:chExt cx="590" cy="1072"/>
                </a:xfrm>
              </p:grpSpPr>
              <p:sp>
                <p:nvSpPr>
                  <p:cNvPr id="14388" name="Line 101"/>
                  <p:cNvSpPr>
                    <a:spLocks noChangeShapeType="1"/>
                  </p:cNvSpPr>
                  <p:nvPr/>
                </p:nvSpPr>
                <p:spPr bwMode="auto">
                  <a:xfrm>
                    <a:off x="873" y="1148"/>
                    <a:ext cx="0" cy="837"/>
                  </a:xfrm>
                  <a:prstGeom prst="line">
                    <a:avLst/>
                  </a:prstGeom>
                  <a:noFill/>
                  <a:ln w="28575" cap="sq">
                    <a:solidFill>
                      <a:schemeClr val="tx1"/>
                    </a:solidFill>
                    <a:round/>
                    <a:headEnd type="none" w="sm" len="sm"/>
                    <a:tailEnd type="triangle" w="med" len="lg"/>
                  </a:ln>
                  <a:extLst>
                    <a:ext uri="{909E8E84-426E-40DD-AFC4-6F175D3DCCD1}">
                      <a14:hiddenFill xmlns="" xmlns:a14="http://schemas.microsoft.com/office/drawing/2010/main">
                        <a:noFill/>
                      </a14:hiddenFill>
                    </a:ext>
                  </a:extLst>
                </p:spPr>
                <p:txBody>
                  <a:bodyPr wrap="none" lIns="82278" tIns="41140" rIns="82278" bIns="41140"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grpSp>
                <p:nvGrpSpPr>
                  <p:cNvPr id="14389" name="Group 102"/>
                  <p:cNvGrpSpPr>
                    <a:grpSpLocks/>
                  </p:cNvGrpSpPr>
                  <p:nvPr/>
                </p:nvGrpSpPr>
                <p:grpSpPr bwMode="auto">
                  <a:xfrm>
                    <a:off x="791" y="1388"/>
                    <a:ext cx="179" cy="320"/>
                    <a:chOff x="753" y="2982"/>
                    <a:chExt cx="208" cy="330"/>
                  </a:xfrm>
                </p:grpSpPr>
                <p:sp>
                  <p:nvSpPr>
                    <p:cNvPr id="14391" name="Oval 103"/>
                    <p:cNvSpPr>
                      <a:spLocks noChangeArrowheads="1"/>
                    </p:cNvSpPr>
                    <p:nvPr/>
                  </p:nvSpPr>
                  <p:spPr bwMode="auto">
                    <a:xfrm>
                      <a:off x="753" y="2982"/>
                      <a:ext cx="113" cy="329"/>
                    </a:xfrm>
                    <a:prstGeom prst="ellipse">
                      <a:avLst/>
                    </a:prstGeom>
                    <a:solidFill>
                      <a:schemeClr val="accent2"/>
                    </a:solidFill>
                    <a:ln w="9525">
                      <a:solidFill>
                        <a:schemeClr val="tx1"/>
                      </a:solidFill>
                      <a:round/>
                      <a:headEnd/>
                      <a:tailEnd/>
                    </a:ln>
                  </p:spPr>
                  <p:txBody>
                    <a:bodyPr lIns="82278" tIns="41140" rIns="82278" bIns="4114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a typeface="MS PGothic" panose="020B0600070205080204" pitchFamily="34" charset="-128"/>
                        <a:cs typeface="Arial" panose="020B0604020202020204" pitchFamily="34" charset="0"/>
                      </a:endParaRPr>
                    </a:p>
                  </p:txBody>
                </p:sp>
                <p:sp>
                  <p:nvSpPr>
                    <p:cNvPr id="14392" name="Oval 104"/>
                    <p:cNvSpPr>
                      <a:spLocks noChangeArrowheads="1"/>
                    </p:cNvSpPr>
                    <p:nvPr/>
                  </p:nvSpPr>
                  <p:spPr bwMode="auto">
                    <a:xfrm>
                      <a:off x="847" y="2983"/>
                      <a:ext cx="114" cy="329"/>
                    </a:xfrm>
                    <a:prstGeom prst="ellipse">
                      <a:avLst/>
                    </a:prstGeom>
                    <a:solidFill>
                      <a:schemeClr val="accent2"/>
                    </a:solidFill>
                    <a:ln w="9525">
                      <a:solidFill>
                        <a:schemeClr val="tx1"/>
                      </a:solidFill>
                      <a:round/>
                      <a:headEnd/>
                      <a:tailEnd/>
                    </a:ln>
                  </p:spPr>
                  <p:txBody>
                    <a:bodyPr lIns="82278" tIns="41140" rIns="82278" bIns="4114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a typeface="MS PGothic" panose="020B0600070205080204" pitchFamily="34" charset="-128"/>
                        <a:cs typeface="Arial" panose="020B0604020202020204" pitchFamily="34" charset="0"/>
                      </a:endParaRPr>
                    </a:p>
                  </p:txBody>
                </p:sp>
              </p:grpSp>
              <p:sp>
                <p:nvSpPr>
                  <p:cNvPr id="14390" name="Text Box 105"/>
                  <p:cNvSpPr txBox="1">
                    <a:spLocks noChangeArrowheads="1"/>
                  </p:cNvSpPr>
                  <p:nvPr/>
                </p:nvSpPr>
                <p:spPr bwMode="auto">
                  <a:xfrm>
                    <a:off x="649" y="913"/>
                    <a:ext cx="590" cy="23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2278" tIns="41140" rIns="82278" bIns="4114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b="1">
                        <a:solidFill>
                          <a:srgbClr val="FF0000"/>
                        </a:solidFill>
                        <a:ea typeface="MS PGothic" panose="020B0600070205080204" pitchFamily="34" charset="-128"/>
                        <a:cs typeface="Arial" panose="020B0604020202020204" pitchFamily="34" charset="0"/>
                      </a:rPr>
                      <a:t>Glu</a:t>
                    </a:r>
                    <a:r>
                      <a:rPr lang="tr-TR" altLang="tr-TR" b="1">
                        <a:solidFill>
                          <a:srgbClr val="FF0000"/>
                        </a:solidFill>
                        <a:ea typeface="MS PGothic" panose="020B0600070205080204" pitchFamily="34" charset="-128"/>
                        <a:cs typeface="Arial" panose="020B0604020202020204" pitchFamily="34" charset="0"/>
                      </a:rPr>
                      <a:t>koz</a:t>
                    </a:r>
                    <a:endParaRPr lang="en-US" altLang="tr-TR" b="1">
                      <a:solidFill>
                        <a:srgbClr val="FF0000"/>
                      </a:solidFill>
                      <a:ea typeface="MS PGothic" panose="020B0600070205080204" pitchFamily="34" charset="-128"/>
                      <a:cs typeface="Arial" panose="020B0604020202020204" pitchFamily="34" charset="0"/>
                    </a:endParaRPr>
                  </a:p>
                </p:txBody>
              </p:sp>
            </p:grpSp>
            <p:sp>
              <p:nvSpPr>
                <p:cNvPr id="14387" name="Freeform 106"/>
                <p:cNvSpPr>
                  <a:spLocks/>
                </p:cNvSpPr>
                <p:nvPr/>
              </p:nvSpPr>
              <p:spPr bwMode="auto">
                <a:xfrm>
                  <a:off x="725" y="2174"/>
                  <a:ext cx="150" cy="227"/>
                </a:xfrm>
                <a:custGeom>
                  <a:avLst/>
                  <a:gdLst>
                    <a:gd name="T0" fmla="*/ 0 w 122"/>
                    <a:gd name="T1" fmla="*/ 0 h 1278"/>
                    <a:gd name="T2" fmla="*/ 0 w 122"/>
                    <a:gd name="T3" fmla="*/ 0 h 1278"/>
                    <a:gd name="T4" fmla="*/ 1368 w 122"/>
                    <a:gd name="T5" fmla="*/ 0 h 1278"/>
                    <a:gd name="T6" fmla="*/ 0 60000 65536"/>
                    <a:gd name="T7" fmla="*/ 0 60000 65536"/>
                    <a:gd name="T8" fmla="*/ 0 60000 65536"/>
                    <a:gd name="T9" fmla="*/ 0 w 122"/>
                    <a:gd name="T10" fmla="*/ 0 h 1278"/>
                    <a:gd name="T11" fmla="*/ 122 w 122"/>
                    <a:gd name="T12" fmla="*/ 1278 h 1278"/>
                  </a:gdLst>
                  <a:ahLst/>
                  <a:cxnLst>
                    <a:cxn ang="T6">
                      <a:pos x="T0" y="T1"/>
                    </a:cxn>
                    <a:cxn ang="T7">
                      <a:pos x="T2" y="T3"/>
                    </a:cxn>
                    <a:cxn ang="T8">
                      <a:pos x="T4" y="T5"/>
                    </a:cxn>
                  </a:cxnLst>
                  <a:rect l="T9" t="T10" r="T11" b="T12"/>
                  <a:pathLst>
                    <a:path w="122" h="1278">
                      <a:moveTo>
                        <a:pt x="0" y="1278"/>
                      </a:moveTo>
                      <a:lnTo>
                        <a:pt x="0" y="145"/>
                      </a:lnTo>
                      <a:lnTo>
                        <a:pt x="122" y="0"/>
                      </a:lnTo>
                    </a:path>
                  </a:pathLst>
                </a:custGeom>
                <a:noFill/>
                <a:ln w="2857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82278" tIns="41140" rIns="82278" bIns="41140"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grpSp>
          <p:grpSp>
            <p:nvGrpSpPr>
              <p:cNvPr id="14378" name="Group 107"/>
              <p:cNvGrpSpPr>
                <a:grpSpLocks/>
              </p:cNvGrpSpPr>
              <p:nvPr/>
            </p:nvGrpSpPr>
            <p:grpSpPr bwMode="auto">
              <a:xfrm>
                <a:off x="147" y="2526"/>
                <a:ext cx="1411" cy="926"/>
                <a:chOff x="147" y="2526"/>
                <a:chExt cx="1411" cy="926"/>
              </a:xfrm>
            </p:grpSpPr>
            <p:sp>
              <p:nvSpPr>
                <p:cNvPr id="14379" name="Line 108"/>
                <p:cNvSpPr>
                  <a:spLocks noChangeShapeType="1"/>
                </p:cNvSpPr>
                <p:nvPr/>
              </p:nvSpPr>
              <p:spPr bwMode="auto">
                <a:xfrm flipH="1">
                  <a:off x="1056" y="2823"/>
                  <a:ext cx="502" cy="9"/>
                </a:xfrm>
                <a:prstGeom prst="line">
                  <a:avLst/>
                </a:prstGeom>
                <a:noFill/>
                <a:ln w="28575" cap="sq">
                  <a:solidFill>
                    <a:schemeClr val="tx1"/>
                  </a:solidFill>
                  <a:round/>
                  <a:headEnd type="none" w="sm" len="sm"/>
                  <a:tailEnd type="triangle" w="med" len="lg"/>
                </a:ln>
                <a:extLst>
                  <a:ext uri="{909E8E84-426E-40DD-AFC4-6F175D3DCCD1}">
                    <a14:hiddenFill xmlns="" xmlns:a14="http://schemas.microsoft.com/office/drawing/2010/main">
                      <a:noFill/>
                    </a14:hiddenFill>
                  </a:ext>
                </a:extLst>
              </p:spPr>
              <p:txBody>
                <a:bodyPr wrap="none" lIns="82278" tIns="41140" rIns="82278" bIns="41140"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grpSp>
              <p:nvGrpSpPr>
                <p:cNvPr id="14380" name="Group 109"/>
                <p:cNvGrpSpPr>
                  <a:grpSpLocks/>
                </p:cNvGrpSpPr>
                <p:nvPr/>
              </p:nvGrpSpPr>
              <p:grpSpPr bwMode="auto">
                <a:xfrm>
                  <a:off x="147" y="2526"/>
                  <a:ext cx="870" cy="926"/>
                  <a:chOff x="147" y="2526"/>
                  <a:chExt cx="870" cy="926"/>
                </a:xfrm>
              </p:grpSpPr>
              <p:sp>
                <p:nvSpPr>
                  <p:cNvPr id="14381" name="Oval 110"/>
                  <p:cNvSpPr>
                    <a:spLocks noChangeArrowheads="1"/>
                  </p:cNvSpPr>
                  <p:nvPr/>
                </p:nvSpPr>
                <p:spPr bwMode="auto">
                  <a:xfrm>
                    <a:off x="596" y="2633"/>
                    <a:ext cx="321" cy="333"/>
                  </a:xfrm>
                  <a:prstGeom prst="ellipse">
                    <a:avLst/>
                  </a:prstGeom>
                  <a:noFill/>
                  <a:ln w="57150">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lIns="82278" tIns="41140" rIns="82278" bIns="4114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a typeface="MS PGothic" panose="020B0600070205080204" pitchFamily="34" charset="-128"/>
                      <a:cs typeface="Arial" panose="020B0604020202020204" pitchFamily="34" charset="0"/>
                    </a:endParaRPr>
                  </a:p>
                </p:txBody>
              </p:sp>
              <p:grpSp>
                <p:nvGrpSpPr>
                  <p:cNvPr id="14382" name="Group 111"/>
                  <p:cNvGrpSpPr>
                    <a:grpSpLocks/>
                  </p:cNvGrpSpPr>
                  <p:nvPr/>
                </p:nvGrpSpPr>
                <p:grpSpPr bwMode="auto">
                  <a:xfrm>
                    <a:off x="656" y="2526"/>
                    <a:ext cx="181" cy="319"/>
                    <a:chOff x="739" y="3015"/>
                    <a:chExt cx="210" cy="330"/>
                  </a:xfrm>
                </p:grpSpPr>
                <p:sp>
                  <p:nvSpPr>
                    <p:cNvPr id="14384" name="Oval 112"/>
                    <p:cNvSpPr>
                      <a:spLocks noChangeArrowheads="1"/>
                    </p:cNvSpPr>
                    <p:nvPr/>
                  </p:nvSpPr>
                  <p:spPr bwMode="auto">
                    <a:xfrm>
                      <a:off x="739" y="3015"/>
                      <a:ext cx="113" cy="329"/>
                    </a:xfrm>
                    <a:prstGeom prst="ellipse">
                      <a:avLst/>
                    </a:prstGeom>
                    <a:solidFill>
                      <a:schemeClr val="accent2"/>
                    </a:solidFill>
                    <a:ln w="9525">
                      <a:solidFill>
                        <a:schemeClr val="tx1"/>
                      </a:solidFill>
                      <a:round/>
                      <a:headEnd/>
                      <a:tailEnd/>
                    </a:ln>
                  </p:spPr>
                  <p:txBody>
                    <a:bodyPr lIns="82278" tIns="41140" rIns="82278" bIns="4114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a typeface="MS PGothic" panose="020B0600070205080204" pitchFamily="34" charset="-128"/>
                        <a:cs typeface="Arial" panose="020B0604020202020204" pitchFamily="34" charset="0"/>
                      </a:endParaRPr>
                    </a:p>
                  </p:txBody>
                </p:sp>
                <p:sp>
                  <p:nvSpPr>
                    <p:cNvPr id="14385" name="Oval 113"/>
                    <p:cNvSpPr>
                      <a:spLocks noChangeArrowheads="1"/>
                    </p:cNvSpPr>
                    <p:nvPr/>
                  </p:nvSpPr>
                  <p:spPr bwMode="auto">
                    <a:xfrm>
                      <a:off x="836" y="3015"/>
                      <a:ext cx="113" cy="330"/>
                    </a:xfrm>
                    <a:prstGeom prst="ellipse">
                      <a:avLst/>
                    </a:prstGeom>
                    <a:solidFill>
                      <a:schemeClr val="accent2"/>
                    </a:solidFill>
                    <a:ln w="9525">
                      <a:solidFill>
                        <a:schemeClr val="tx1"/>
                      </a:solidFill>
                      <a:round/>
                      <a:headEnd/>
                      <a:tailEnd/>
                    </a:ln>
                  </p:spPr>
                  <p:txBody>
                    <a:bodyPr lIns="82278" tIns="41140" rIns="82278" bIns="4114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tr-TR">
                        <a:solidFill>
                          <a:srgbClr val="000000"/>
                        </a:solidFill>
                        <a:ea typeface="MS PGothic" panose="020B0600070205080204" pitchFamily="34" charset="-128"/>
                        <a:cs typeface="Arial" panose="020B0604020202020204" pitchFamily="34" charset="0"/>
                      </a:endParaRPr>
                    </a:p>
                  </p:txBody>
                </p:sp>
              </p:grpSp>
              <p:sp>
                <p:nvSpPr>
                  <p:cNvPr id="14383" name="Text Box 114"/>
                  <p:cNvSpPr txBox="1">
                    <a:spLocks noChangeArrowheads="1"/>
                  </p:cNvSpPr>
                  <p:nvPr/>
                </p:nvSpPr>
                <p:spPr bwMode="auto">
                  <a:xfrm>
                    <a:off x="147" y="3048"/>
                    <a:ext cx="870" cy="40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2278" tIns="41140" rIns="82278" bIns="4114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b="1">
                        <a:solidFill>
                          <a:srgbClr val="FF0000"/>
                        </a:solidFill>
                        <a:ea typeface="MS PGothic" panose="020B0600070205080204" pitchFamily="34" charset="-128"/>
                        <a:cs typeface="Arial" panose="020B0604020202020204" pitchFamily="34" charset="0"/>
                      </a:rPr>
                      <a:t>Glu</a:t>
                    </a:r>
                    <a:r>
                      <a:rPr lang="tr-TR" altLang="tr-TR" b="1">
                        <a:solidFill>
                          <a:srgbClr val="FF0000"/>
                        </a:solidFill>
                        <a:ea typeface="MS PGothic" panose="020B0600070205080204" pitchFamily="34" charset="-128"/>
                        <a:cs typeface="Arial" panose="020B0604020202020204" pitchFamily="34" charset="0"/>
                      </a:rPr>
                      <a:t>koz</a:t>
                    </a:r>
                    <a:endParaRPr lang="en-US" altLang="tr-TR" b="1">
                      <a:solidFill>
                        <a:srgbClr val="FF0000"/>
                      </a:solidFill>
                      <a:ea typeface="MS PGothic" panose="020B0600070205080204" pitchFamily="34" charset="-128"/>
                      <a:cs typeface="Arial" panose="020B0604020202020204" pitchFamily="34" charset="0"/>
                    </a:endParaRPr>
                  </a:p>
                  <a:p>
                    <a:pPr algn="ctr" fontAlgn="base">
                      <a:spcBef>
                        <a:spcPct val="0"/>
                      </a:spcBef>
                      <a:spcAft>
                        <a:spcPct val="0"/>
                      </a:spcAft>
                    </a:pPr>
                    <a:r>
                      <a:rPr lang="en-US" altLang="tr-TR" b="1">
                        <a:solidFill>
                          <a:srgbClr val="FF0000"/>
                        </a:solidFill>
                        <a:ea typeface="MS PGothic" panose="020B0600070205080204" pitchFamily="34" charset="-128"/>
                        <a:cs typeface="Arial" panose="020B0604020202020204" pitchFamily="34" charset="0"/>
                      </a:rPr>
                      <a:t>Transport</a:t>
                    </a:r>
                    <a:r>
                      <a:rPr lang="tr-TR" altLang="tr-TR" b="1">
                        <a:solidFill>
                          <a:srgbClr val="FF0000"/>
                        </a:solidFill>
                        <a:ea typeface="MS PGothic" panose="020B0600070205080204" pitchFamily="34" charset="-128"/>
                        <a:cs typeface="Arial" panose="020B0604020202020204" pitchFamily="34" charset="0"/>
                      </a:rPr>
                      <a:t>u</a:t>
                    </a:r>
                    <a:endParaRPr lang="en-US" altLang="tr-TR" b="1">
                      <a:solidFill>
                        <a:srgbClr val="FF0000"/>
                      </a:solidFill>
                      <a:ea typeface="MS PGothic" panose="020B0600070205080204" pitchFamily="34" charset="-128"/>
                      <a:cs typeface="Arial" panose="020B0604020202020204" pitchFamily="34" charset="0"/>
                    </a:endParaRPr>
                  </a:p>
                </p:txBody>
              </p:sp>
            </p:grpSp>
          </p:grpSp>
        </p:grpSp>
        <p:grpSp>
          <p:nvGrpSpPr>
            <p:cNvPr id="14372" name="Group 115"/>
            <p:cNvGrpSpPr>
              <a:grpSpLocks/>
            </p:cNvGrpSpPr>
            <p:nvPr/>
          </p:nvGrpSpPr>
          <p:grpSpPr bwMode="auto">
            <a:xfrm>
              <a:off x="1047" y="3195"/>
              <a:ext cx="1194" cy="846"/>
              <a:chOff x="1047" y="3195"/>
              <a:chExt cx="1194" cy="846"/>
            </a:xfrm>
          </p:grpSpPr>
          <p:sp>
            <p:nvSpPr>
              <p:cNvPr id="14373" name="Text Box 116"/>
              <p:cNvSpPr txBox="1">
                <a:spLocks noChangeArrowheads="1"/>
              </p:cNvSpPr>
              <p:nvPr/>
            </p:nvSpPr>
            <p:spPr bwMode="auto">
              <a:xfrm>
                <a:off x="1047" y="3631"/>
                <a:ext cx="1194" cy="41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1430" tIns="45716" rIns="91430" bIns="45716"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tr-TR" b="1">
                    <a:solidFill>
                      <a:srgbClr val="FF0000"/>
                    </a:solidFill>
                    <a:ea typeface="MS PGothic" panose="020B0600070205080204" pitchFamily="34" charset="-128"/>
                    <a:cs typeface="Arial" panose="020B0604020202020204" pitchFamily="34" charset="0"/>
                  </a:rPr>
                  <a:t>Gl</a:t>
                </a:r>
                <a:r>
                  <a:rPr lang="tr-TR" altLang="tr-TR" b="1">
                    <a:solidFill>
                      <a:srgbClr val="FF0000"/>
                    </a:solidFill>
                    <a:ea typeface="MS PGothic" panose="020B0600070205080204" pitchFamily="34" charset="-128"/>
                    <a:cs typeface="Arial" panose="020B0604020202020204" pitchFamily="34" charset="0"/>
                  </a:rPr>
                  <a:t>ik</a:t>
                </a:r>
                <a:r>
                  <a:rPr lang="en-US" altLang="tr-TR" b="1">
                    <a:solidFill>
                      <a:srgbClr val="FF0000"/>
                    </a:solidFill>
                    <a:ea typeface="MS PGothic" panose="020B0600070205080204" pitchFamily="34" charset="-128"/>
                    <a:cs typeface="Arial" panose="020B0604020202020204" pitchFamily="34" charset="0"/>
                  </a:rPr>
                  <a:t>o</a:t>
                </a:r>
                <a:r>
                  <a:rPr lang="tr-TR" altLang="tr-TR" b="1">
                    <a:solidFill>
                      <a:srgbClr val="FF0000"/>
                    </a:solidFill>
                    <a:ea typeface="MS PGothic" panose="020B0600070205080204" pitchFamily="34" charset="-128"/>
                    <a:cs typeface="Arial" panose="020B0604020202020204" pitchFamily="34" charset="0"/>
                  </a:rPr>
                  <a:t>j</a:t>
                </a:r>
                <a:r>
                  <a:rPr lang="en-US" altLang="tr-TR" b="1">
                    <a:solidFill>
                      <a:srgbClr val="FF0000"/>
                    </a:solidFill>
                    <a:ea typeface="MS PGothic" panose="020B0600070205080204" pitchFamily="34" charset="-128"/>
                    <a:cs typeface="Arial" panose="020B0604020202020204" pitchFamily="34" charset="0"/>
                  </a:rPr>
                  <a:t>en /  Lipid</a:t>
                </a:r>
              </a:p>
              <a:p>
                <a:pPr algn="ctr" fontAlgn="base">
                  <a:spcBef>
                    <a:spcPct val="0"/>
                  </a:spcBef>
                  <a:spcAft>
                    <a:spcPct val="0"/>
                  </a:spcAft>
                </a:pPr>
                <a:r>
                  <a:rPr lang="en-US" altLang="tr-TR" b="1">
                    <a:solidFill>
                      <a:srgbClr val="FF0000"/>
                    </a:solidFill>
                    <a:ea typeface="MS PGothic" panose="020B0600070205080204" pitchFamily="34" charset="-128"/>
                    <a:cs typeface="Arial" panose="020B0604020202020204" pitchFamily="34" charset="0"/>
                  </a:rPr>
                  <a:t>Protein S</a:t>
                </a:r>
                <a:r>
                  <a:rPr lang="tr-TR" altLang="tr-TR" b="1">
                    <a:solidFill>
                      <a:srgbClr val="FF0000"/>
                    </a:solidFill>
                    <a:ea typeface="MS PGothic" panose="020B0600070205080204" pitchFamily="34" charset="-128"/>
                    <a:cs typeface="Arial" panose="020B0604020202020204" pitchFamily="34" charset="0"/>
                  </a:rPr>
                  <a:t>entezi</a:t>
                </a:r>
                <a:endParaRPr lang="en-US" altLang="tr-TR" b="1">
                  <a:solidFill>
                    <a:srgbClr val="FF0000"/>
                  </a:solidFill>
                  <a:ea typeface="MS PGothic" panose="020B0600070205080204" pitchFamily="34" charset="-128"/>
                  <a:cs typeface="Arial" panose="020B0604020202020204" pitchFamily="34" charset="0"/>
                </a:endParaRPr>
              </a:p>
            </p:txBody>
          </p:sp>
          <p:sp>
            <p:nvSpPr>
              <p:cNvPr id="14374" name="Line 117"/>
              <p:cNvSpPr>
                <a:spLocks noChangeShapeType="1"/>
              </p:cNvSpPr>
              <p:nvPr/>
            </p:nvSpPr>
            <p:spPr bwMode="auto">
              <a:xfrm>
                <a:off x="1826" y="3195"/>
                <a:ext cx="0" cy="372"/>
              </a:xfrm>
              <a:prstGeom prst="line">
                <a:avLst/>
              </a:prstGeom>
              <a:noFill/>
              <a:ln w="28575">
                <a:solidFill>
                  <a:schemeClr val="tx1"/>
                </a:solidFill>
                <a:round/>
                <a:headEnd type="none" w="sm" len="sm"/>
                <a:tailEnd type="triangle" w="med" len="lg"/>
              </a:ln>
              <a:extLst>
                <a:ext uri="{909E8E84-426E-40DD-AFC4-6F175D3DCCD1}">
                  <a14:hiddenFill xmlns="" xmlns:a14="http://schemas.microsoft.com/office/drawing/2010/main">
                    <a:noFill/>
                  </a14:hiddenFill>
                </a:ext>
              </a:extLst>
            </p:spPr>
            <p:txBody>
              <a:bodyPr wrap="none" lIns="91430" tIns="45716" rIns="91430" bIns="45716"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4375" name="Line 118"/>
              <p:cNvSpPr>
                <a:spLocks noChangeShapeType="1"/>
              </p:cNvSpPr>
              <p:nvPr/>
            </p:nvSpPr>
            <p:spPr bwMode="auto">
              <a:xfrm flipH="1">
                <a:off x="2054" y="3334"/>
                <a:ext cx="124" cy="233"/>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430" tIns="45716" rIns="91430" bIns="45716"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sp>
            <p:nvSpPr>
              <p:cNvPr id="14376" name="Line 119"/>
              <p:cNvSpPr>
                <a:spLocks noChangeShapeType="1"/>
              </p:cNvSpPr>
              <p:nvPr/>
            </p:nvSpPr>
            <p:spPr bwMode="auto">
              <a:xfrm>
                <a:off x="1475" y="3334"/>
                <a:ext cx="124" cy="233"/>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430" tIns="45716" rIns="91430" bIns="45716" anchor="ctr">
                <a:spAutoFit/>
              </a:bodyPr>
              <a:lstStyle/>
              <a:p>
                <a:pPr fontAlgn="base">
                  <a:spcBef>
                    <a:spcPct val="0"/>
                  </a:spcBef>
                  <a:spcAft>
                    <a:spcPct val="0"/>
                  </a:spcAft>
                </a:pPr>
                <a:endParaRPr lang="tr-TR">
                  <a:solidFill>
                    <a:srgbClr val="000000"/>
                  </a:solidFill>
                  <a:latin typeface="Arial" panose="020B0604020202020204" pitchFamily="34" charset="0"/>
                </a:endParaRPr>
              </a:p>
            </p:txBody>
          </p:sp>
        </p:grpSp>
      </p:grpSp>
      <p:sp>
        <p:nvSpPr>
          <p:cNvPr id="14369" name="Text Box 120"/>
          <p:cNvSpPr txBox="1">
            <a:spLocks noChangeArrowheads="1"/>
          </p:cNvSpPr>
          <p:nvPr/>
        </p:nvSpPr>
        <p:spPr bwMode="auto">
          <a:xfrm>
            <a:off x="6770069" y="762690"/>
            <a:ext cx="1903065" cy="646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0" tIns="45716" rIns="91430" bIns="45716"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tr-TR" altLang="tr-TR" b="1">
                <a:solidFill>
                  <a:srgbClr val="000099"/>
                </a:solidFill>
                <a:ea typeface="MS PGothic" panose="020B0600070205080204" pitchFamily="34" charset="-128"/>
                <a:cs typeface="Arial" panose="020B0604020202020204" pitchFamily="34" charset="0"/>
              </a:rPr>
              <a:t>İ</a:t>
            </a:r>
            <a:r>
              <a:rPr lang="en-US" altLang="tr-TR" b="1">
                <a:solidFill>
                  <a:srgbClr val="000099"/>
                </a:solidFill>
                <a:ea typeface="MS PGothic" panose="020B0600070205080204" pitchFamily="34" charset="-128"/>
                <a:cs typeface="Arial" panose="020B0604020202020204" pitchFamily="34" charset="0"/>
              </a:rPr>
              <a:t>nsulin </a:t>
            </a:r>
            <a:r>
              <a:rPr lang="tr-TR" altLang="tr-TR" b="1">
                <a:solidFill>
                  <a:srgbClr val="000099"/>
                </a:solidFill>
                <a:ea typeface="MS PGothic" panose="020B0600070205080204" pitchFamily="34" charset="-128"/>
                <a:cs typeface="Arial" panose="020B0604020202020204" pitchFamily="34" charset="0"/>
              </a:rPr>
              <a:t>ve</a:t>
            </a:r>
            <a:r>
              <a:rPr lang="en-US" altLang="tr-TR" b="1">
                <a:solidFill>
                  <a:srgbClr val="000099"/>
                </a:solidFill>
                <a:ea typeface="MS PGothic" panose="020B0600070205080204" pitchFamily="34" charset="-128"/>
                <a:cs typeface="Arial" panose="020B0604020202020204" pitchFamily="34" charset="0"/>
              </a:rPr>
              <a:t> </a:t>
            </a:r>
            <a:r>
              <a:rPr lang="tr-TR" altLang="tr-TR" b="1">
                <a:solidFill>
                  <a:srgbClr val="000099"/>
                </a:solidFill>
                <a:ea typeface="MS PGothic" panose="020B0600070205080204" pitchFamily="34" charset="-128"/>
                <a:cs typeface="Arial" panose="020B0604020202020204" pitchFamily="34" charset="0"/>
              </a:rPr>
              <a:t>İ</a:t>
            </a:r>
            <a:r>
              <a:rPr lang="en-US" altLang="tr-TR" b="1">
                <a:solidFill>
                  <a:srgbClr val="000099"/>
                </a:solidFill>
                <a:ea typeface="MS PGothic" panose="020B0600070205080204" pitchFamily="34" charset="-128"/>
                <a:cs typeface="Arial" panose="020B0604020202020204" pitchFamily="34" charset="0"/>
              </a:rPr>
              <a:t>GF-1</a:t>
            </a:r>
          </a:p>
          <a:p>
            <a:pPr algn="ctr" fontAlgn="base">
              <a:spcBef>
                <a:spcPct val="0"/>
              </a:spcBef>
              <a:spcAft>
                <a:spcPct val="0"/>
              </a:spcAft>
            </a:pPr>
            <a:r>
              <a:rPr lang="en-US" altLang="tr-TR" b="1">
                <a:solidFill>
                  <a:srgbClr val="000099"/>
                </a:solidFill>
                <a:ea typeface="MS PGothic" panose="020B0600070205080204" pitchFamily="34" charset="-128"/>
                <a:cs typeface="Arial" panose="020B0604020202020204" pitchFamily="34" charset="0"/>
              </a:rPr>
              <a:t>Re</a:t>
            </a:r>
            <a:r>
              <a:rPr lang="tr-TR" altLang="tr-TR" b="1">
                <a:solidFill>
                  <a:srgbClr val="000099"/>
                </a:solidFill>
                <a:ea typeface="MS PGothic" panose="020B0600070205080204" pitchFamily="34" charset="-128"/>
                <a:cs typeface="Arial" panose="020B0604020202020204" pitchFamily="34" charset="0"/>
              </a:rPr>
              <a:t>septörleri</a:t>
            </a:r>
            <a:endParaRPr lang="en-US" altLang="tr-TR" b="1">
              <a:solidFill>
                <a:srgbClr val="000099"/>
              </a:solidFill>
              <a:ea typeface="MS PGothic" panose="020B0600070205080204" pitchFamily="34" charset="-128"/>
              <a:cs typeface="Arial" panose="020B0604020202020204" pitchFamily="34" charset="0"/>
            </a:endParaRPr>
          </a:p>
        </p:txBody>
      </p:sp>
      <p:sp>
        <p:nvSpPr>
          <p:cNvPr id="81019" name="Text Box 123"/>
          <p:cNvSpPr txBox="1">
            <a:spLocks noChangeArrowheads="1"/>
          </p:cNvSpPr>
          <p:nvPr/>
        </p:nvSpPr>
        <p:spPr bwMode="auto">
          <a:xfrm>
            <a:off x="4643731" y="152400"/>
            <a:ext cx="2920415"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fontAlgn="base">
              <a:spcBef>
                <a:spcPct val="50000"/>
              </a:spcBef>
              <a:spcAft>
                <a:spcPct val="0"/>
              </a:spcAft>
              <a:defRPr/>
            </a:pPr>
            <a:r>
              <a:rPr lang="tr-TR" sz="2800" b="1">
                <a:solidFill>
                  <a:srgbClr val="3B812F"/>
                </a:solidFill>
                <a:latin typeface="Times New Roman" pitchFamily="18" charset="0"/>
                <a:ea typeface="MS PGothic" pitchFamily="34" charset="-128"/>
                <a:cs typeface="Times New Roman" pitchFamily="18" charset="0"/>
              </a:rPr>
              <a:t>İnsulin Sinyal Ağı</a:t>
            </a:r>
          </a:p>
        </p:txBody>
      </p:sp>
    </p:spTree>
    <p:extLst>
      <p:ext uri="{BB962C8B-B14F-4D97-AF65-F5344CB8AC3E}">
        <p14:creationId xmlns="" xmlns:p14="http://schemas.microsoft.com/office/powerpoint/2010/main" val="13184578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right)">
                                      <p:cBhvr>
                                        <p:cTn id="16" dur="5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enar Çizgili">
  <a:themeElements>
    <a:clrScheme name="Kenar Çizgil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Kenar Çizgili">
      <a:majorFont>
        <a:latin typeface="Garamond"/>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enar Çizgili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enar Çizgili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enar Çizgili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enar Çizgili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Kenar Çizgili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Kenar Çizgili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Kenar Çizgil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Kenar Çizgili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Kenar Çizgili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2311</Words>
  <Application>Microsoft Office PowerPoint</Application>
  <PresentationFormat>Özel</PresentationFormat>
  <Paragraphs>523</Paragraphs>
  <Slides>35</Slides>
  <Notes>5</Notes>
  <HiddenSlides>0</HiddenSlides>
  <MMClips>0</MMClips>
  <ScaleCrop>false</ScaleCrop>
  <HeadingPairs>
    <vt:vector size="6" baseType="variant">
      <vt:variant>
        <vt:lpstr>Tema</vt:lpstr>
      </vt:variant>
      <vt:variant>
        <vt:i4>6</vt:i4>
      </vt:variant>
      <vt:variant>
        <vt:lpstr>Katıştırılmış OLE Hizmet Programları</vt:lpstr>
      </vt:variant>
      <vt:variant>
        <vt:i4>2</vt:i4>
      </vt:variant>
      <vt:variant>
        <vt:lpstr>Slayt Başlıkları</vt:lpstr>
      </vt:variant>
      <vt:variant>
        <vt:i4>35</vt:i4>
      </vt:variant>
    </vt:vector>
  </HeadingPairs>
  <TitlesOfParts>
    <vt:vector size="43" baseType="lpstr">
      <vt:lpstr>Kenar Çizgili</vt:lpstr>
      <vt:lpstr>Office Teması</vt:lpstr>
      <vt:lpstr>Ofis Teması</vt:lpstr>
      <vt:lpstr>1_Ofis Teması</vt:lpstr>
      <vt:lpstr>2_Ofis Teması</vt:lpstr>
      <vt:lpstr>3_Ofis Teması</vt:lpstr>
      <vt:lpstr>Chart</vt:lpstr>
      <vt:lpstr>CorelDRAW</vt:lpstr>
      <vt:lpstr>Diabetes Mellitus:  Tanı, sınıflama, kronik komplikasyonları, eşlik eden hastalıklar ve izlem </vt:lpstr>
      <vt:lpstr>Diyabetin Tanımı</vt:lpstr>
      <vt:lpstr>Slayt 3</vt:lpstr>
      <vt:lpstr>Slayt 4</vt:lpstr>
      <vt:lpstr>Slayt 5</vt:lpstr>
      <vt:lpstr>Slayt 6</vt:lpstr>
      <vt:lpstr>Slayt 7</vt:lpstr>
      <vt:lpstr>Slayt 8</vt:lpstr>
      <vt:lpstr>Slayt 9</vt:lpstr>
      <vt:lpstr>Slayt 10</vt:lpstr>
      <vt:lpstr>Slayt 11</vt:lpstr>
      <vt:lpstr>Slayt 12</vt:lpstr>
      <vt:lpstr>Slayt 13</vt:lpstr>
      <vt:lpstr>Diabetes mellitus ve glukoz metabolizmasının diğer bozukluklarında tanı kriterleri</vt:lpstr>
      <vt:lpstr>Gestasyonel diyabet tanı kriterleri</vt:lpstr>
      <vt:lpstr>Slayt 16</vt:lpstr>
      <vt:lpstr>Diabetes Mellitus: Semptomlar</vt:lpstr>
      <vt:lpstr>Slayt 18</vt:lpstr>
      <vt:lpstr>Slayt 19</vt:lpstr>
      <vt:lpstr>Slayt 20</vt:lpstr>
      <vt:lpstr>Erişkinlerde tip 2 DM tarama algoritması</vt:lpstr>
      <vt:lpstr>Oral Glukoz Tolerans Testi (OGTT)Endikasyonları</vt:lpstr>
      <vt:lpstr>Diyabetin Akut Komplikasyonları</vt:lpstr>
      <vt:lpstr>Diyabetin Kronik Komplikasyonları</vt:lpstr>
      <vt:lpstr>Diyabet hafif bir hastalık DEĞİLDİR!</vt:lpstr>
      <vt:lpstr>Hipergliseminin Damar Duvarına Etkisi</vt:lpstr>
      <vt:lpstr>Slayt 27</vt:lpstr>
      <vt:lpstr>Diyabete eşlik eden hastalıklar</vt:lpstr>
      <vt:lpstr>Diyabetli hastalarda standart bakım ilkeleri</vt:lpstr>
      <vt:lpstr>Diyabetik Hastanın Anamnezinde Neleri Sorgulamak Gerekir?</vt:lpstr>
      <vt:lpstr>Diyabetik Hastalarda Fizik Muayene</vt:lpstr>
      <vt:lpstr>Diyabetik hastalarda tanı anında ve izlemde gerekli laboratuvar testleri</vt:lpstr>
      <vt:lpstr>Diyabetik Hastalarda Multidisipliner Yaklaşım Şart!</vt:lpstr>
      <vt:lpstr>Kılavuzlardaki Ortak Özellikler</vt:lpstr>
      <vt:lpstr>ÖZET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user</cp:lastModifiedBy>
  <cp:revision>23</cp:revision>
  <dcterms:created xsi:type="dcterms:W3CDTF">2020-08-31T12:03:46Z</dcterms:created>
  <dcterms:modified xsi:type="dcterms:W3CDTF">2021-09-06T06:24:03Z</dcterms:modified>
</cp:coreProperties>
</file>