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handoutMasterIdLst>
    <p:handoutMasterId r:id="rId13"/>
  </p:handoutMasterIdLst>
  <p:sldIdLst>
    <p:sldId id="256" r:id="rId2"/>
    <p:sldId id="274" r:id="rId3"/>
    <p:sldId id="259" r:id="rId4"/>
    <p:sldId id="275" r:id="rId5"/>
    <p:sldId id="263" r:id="rId6"/>
    <p:sldId id="265" r:id="rId7"/>
    <p:sldId id="267" r:id="rId8"/>
    <p:sldId id="268" r:id="rId9"/>
    <p:sldId id="269" r:id="rId10"/>
    <p:sldId id="270" r:id="rId11"/>
    <p:sldId id="273" r:id="rId12"/>
  </p:sldIdLst>
  <p:sldSz cx="9144000" cy="6858000" type="screen4x3"/>
  <p:notesSz cx="9710738" cy="6858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236" autoAdjust="0"/>
    <p:restoredTop sz="94660"/>
  </p:normalViewPr>
  <p:slideViewPr>
    <p:cSldViewPr>
      <p:cViewPr varScale="1">
        <p:scale>
          <a:sx n="69" d="100"/>
          <a:sy n="69" d="100"/>
        </p:scale>
        <p:origin x="110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08463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tr-TR" altLang="tr-TR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00688" y="0"/>
            <a:ext cx="4208462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D54CFC52-D684-459F-9674-0779A7C91697}" type="datetimeFigureOut">
              <a:rPr lang="tr-TR" altLang="tr-TR"/>
              <a:pPr/>
              <a:t>4.07.2017</a:t>
            </a:fld>
            <a:endParaRPr lang="tr-TR" altLang="tr-TR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513"/>
            <a:ext cx="4208463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tr-TR" altLang="tr-TR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00688" y="6513513"/>
            <a:ext cx="4208462" cy="342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FB42C995-96F5-4614-B520-55CE0C2A7305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656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9"/>
            <a:ext cx="6858000" cy="1655762"/>
          </a:xfrm>
        </p:spPr>
        <p:txBody>
          <a:bodyPr/>
          <a:lstStyle>
            <a:lvl1pPr marL="0" indent="0" algn="ctr">
              <a:buNone/>
              <a:defRPr sz="2263"/>
            </a:lvl1pPr>
            <a:lvl2pPr marL="430997" indent="0" algn="ctr">
              <a:buNone/>
              <a:defRPr sz="1886"/>
            </a:lvl2pPr>
            <a:lvl3pPr marL="861993" indent="0" algn="ctr">
              <a:buNone/>
              <a:defRPr sz="1697"/>
            </a:lvl3pPr>
            <a:lvl4pPr marL="1292990" indent="0" algn="ctr">
              <a:buNone/>
              <a:defRPr sz="1509"/>
            </a:lvl4pPr>
            <a:lvl5pPr marL="1723986" indent="0" algn="ctr">
              <a:buNone/>
              <a:defRPr sz="1509"/>
            </a:lvl5pPr>
            <a:lvl6pPr marL="2154983" indent="0" algn="ctr">
              <a:buNone/>
              <a:defRPr sz="1509"/>
            </a:lvl6pPr>
            <a:lvl7pPr marL="2585979" indent="0" algn="ctr">
              <a:buNone/>
              <a:defRPr sz="1509"/>
            </a:lvl7pPr>
            <a:lvl8pPr marL="3016975" indent="0" algn="ctr">
              <a:buNone/>
              <a:defRPr sz="1509"/>
            </a:lvl8pPr>
            <a:lvl9pPr marL="3447971" indent="0" algn="ctr">
              <a:buNone/>
              <a:defRPr sz="1509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F0E5A-E3A6-49EC-A1FE-561A566A91A8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411357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B7735-D912-4626-8D73-52FCD5B87DB5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77768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6"/>
            <a:ext cx="1971675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6"/>
            <a:ext cx="5800725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E65D36-6900-4E43-B989-1339A5D55EF0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22662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7D34-0509-45D0-8963-E653A37FBC15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75808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5656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263">
                <a:solidFill>
                  <a:schemeClr val="tx1"/>
                </a:solidFill>
              </a:defRPr>
            </a:lvl1pPr>
            <a:lvl2pPr marL="430997" indent="0">
              <a:buNone/>
              <a:defRPr sz="1886">
                <a:solidFill>
                  <a:schemeClr val="tx1">
                    <a:tint val="75000"/>
                  </a:schemeClr>
                </a:solidFill>
              </a:defRPr>
            </a:lvl2pPr>
            <a:lvl3pPr marL="861993" indent="0">
              <a:buNone/>
              <a:defRPr sz="1697">
                <a:solidFill>
                  <a:schemeClr val="tx1">
                    <a:tint val="75000"/>
                  </a:schemeClr>
                </a:solidFill>
              </a:defRPr>
            </a:lvl3pPr>
            <a:lvl4pPr marL="1292990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4pPr>
            <a:lvl5pPr marL="1723986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5pPr>
            <a:lvl6pPr marL="2154983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6pPr>
            <a:lvl7pPr marL="2585979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7pPr>
            <a:lvl8pPr marL="3016975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8pPr>
            <a:lvl9pPr marL="3447971" indent="0">
              <a:buNone/>
              <a:defRPr sz="15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084E6-A7BA-454B-871F-629C7A9B0E0C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5544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1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2A9CB-0885-4A8E-AD2C-4FAFEB9B6C35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3223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65126"/>
            <a:ext cx="78867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263" b="1"/>
            </a:lvl1pPr>
            <a:lvl2pPr marL="430997" indent="0">
              <a:buNone/>
              <a:defRPr sz="1886" b="1"/>
            </a:lvl2pPr>
            <a:lvl3pPr marL="861993" indent="0">
              <a:buNone/>
              <a:defRPr sz="1697" b="1"/>
            </a:lvl3pPr>
            <a:lvl4pPr marL="1292990" indent="0">
              <a:buNone/>
              <a:defRPr sz="1509" b="1"/>
            </a:lvl4pPr>
            <a:lvl5pPr marL="1723986" indent="0">
              <a:buNone/>
              <a:defRPr sz="1509" b="1"/>
            </a:lvl5pPr>
            <a:lvl6pPr marL="2154983" indent="0">
              <a:buNone/>
              <a:defRPr sz="1509" b="1"/>
            </a:lvl6pPr>
            <a:lvl7pPr marL="2585979" indent="0">
              <a:buNone/>
              <a:defRPr sz="1509" b="1"/>
            </a:lvl7pPr>
            <a:lvl8pPr marL="3016975" indent="0">
              <a:buNone/>
              <a:defRPr sz="1509" b="1"/>
            </a:lvl8pPr>
            <a:lvl9pPr marL="3447971" indent="0">
              <a:buNone/>
              <a:defRPr sz="1509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263" b="1"/>
            </a:lvl1pPr>
            <a:lvl2pPr marL="430997" indent="0">
              <a:buNone/>
              <a:defRPr sz="1886" b="1"/>
            </a:lvl2pPr>
            <a:lvl3pPr marL="861993" indent="0">
              <a:buNone/>
              <a:defRPr sz="1697" b="1"/>
            </a:lvl3pPr>
            <a:lvl4pPr marL="1292990" indent="0">
              <a:buNone/>
              <a:defRPr sz="1509" b="1"/>
            </a:lvl4pPr>
            <a:lvl5pPr marL="1723986" indent="0">
              <a:buNone/>
              <a:defRPr sz="1509" b="1"/>
            </a:lvl5pPr>
            <a:lvl6pPr marL="2154983" indent="0">
              <a:buNone/>
              <a:defRPr sz="1509" b="1"/>
            </a:lvl6pPr>
            <a:lvl7pPr marL="2585979" indent="0">
              <a:buNone/>
              <a:defRPr sz="1509" b="1"/>
            </a:lvl7pPr>
            <a:lvl8pPr marL="3016975" indent="0">
              <a:buNone/>
              <a:defRPr sz="1509" b="1"/>
            </a:lvl8pPr>
            <a:lvl9pPr marL="3447971" indent="0">
              <a:buNone/>
              <a:defRPr sz="1509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FE2F21-9FA0-4AC1-A5E4-7ECA38E0F4CD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39535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6ADC8-F4AF-4B75-A862-991789A63115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71905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B305A-41BD-464F-B012-37838E5C67CE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55352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016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7"/>
            <a:ext cx="4629150" cy="4873625"/>
          </a:xfrm>
        </p:spPr>
        <p:txBody>
          <a:bodyPr/>
          <a:lstStyle>
            <a:lvl1pPr>
              <a:defRPr sz="3016"/>
            </a:lvl1pPr>
            <a:lvl2pPr>
              <a:defRPr sz="2639"/>
            </a:lvl2pPr>
            <a:lvl3pPr>
              <a:defRPr sz="2263"/>
            </a:lvl3pPr>
            <a:lvl4pPr>
              <a:defRPr sz="1886"/>
            </a:lvl4pPr>
            <a:lvl5pPr>
              <a:defRPr sz="1886"/>
            </a:lvl5pPr>
            <a:lvl6pPr>
              <a:defRPr sz="1886"/>
            </a:lvl6pPr>
            <a:lvl7pPr>
              <a:defRPr sz="1886"/>
            </a:lvl7pPr>
            <a:lvl8pPr>
              <a:defRPr sz="1886"/>
            </a:lvl8pPr>
            <a:lvl9pPr>
              <a:defRPr sz="1886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509"/>
            </a:lvl1pPr>
            <a:lvl2pPr marL="430997" indent="0">
              <a:buNone/>
              <a:defRPr sz="1320"/>
            </a:lvl2pPr>
            <a:lvl3pPr marL="861993" indent="0">
              <a:buNone/>
              <a:defRPr sz="1131"/>
            </a:lvl3pPr>
            <a:lvl4pPr marL="1292990" indent="0">
              <a:buNone/>
              <a:defRPr sz="942"/>
            </a:lvl4pPr>
            <a:lvl5pPr marL="1723986" indent="0">
              <a:buNone/>
              <a:defRPr sz="942"/>
            </a:lvl5pPr>
            <a:lvl6pPr marL="2154983" indent="0">
              <a:buNone/>
              <a:defRPr sz="942"/>
            </a:lvl6pPr>
            <a:lvl7pPr marL="2585979" indent="0">
              <a:buNone/>
              <a:defRPr sz="942"/>
            </a:lvl7pPr>
            <a:lvl8pPr marL="3016975" indent="0">
              <a:buNone/>
              <a:defRPr sz="942"/>
            </a:lvl8pPr>
            <a:lvl9pPr marL="3447971" indent="0">
              <a:buNone/>
              <a:defRPr sz="942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9C8EC-36D6-4B6E-8DD7-5E8463F72669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837464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016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7"/>
            <a:ext cx="4629150" cy="4873625"/>
          </a:xfrm>
        </p:spPr>
        <p:txBody>
          <a:bodyPr anchor="t"/>
          <a:lstStyle>
            <a:lvl1pPr marL="0" indent="0">
              <a:buNone/>
              <a:defRPr sz="3016"/>
            </a:lvl1pPr>
            <a:lvl2pPr marL="430997" indent="0">
              <a:buNone/>
              <a:defRPr sz="2639"/>
            </a:lvl2pPr>
            <a:lvl3pPr marL="861993" indent="0">
              <a:buNone/>
              <a:defRPr sz="2263"/>
            </a:lvl3pPr>
            <a:lvl4pPr marL="1292990" indent="0">
              <a:buNone/>
              <a:defRPr sz="1886"/>
            </a:lvl4pPr>
            <a:lvl5pPr marL="1723986" indent="0">
              <a:buNone/>
              <a:defRPr sz="1886"/>
            </a:lvl5pPr>
            <a:lvl6pPr marL="2154983" indent="0">
              <a:buNone/>
              <a:defRPr sz="1886"/>
            </a:lvl6pPr>
            <a:lvl7pPr marL="2585979" indent="0">
              <a:buNone/>
              <a:defRPr sz="1886"/>
            </a:lvl7pPr>
            <a:lvl8pPr marL="3016975" indent="0">
              <a:buNone/>
              <a:defRPr sz="1886"/>
            </a:lvl8pPr>
            <a:lvl9pPr marL="3447971" indent="0">
              <a:buNone/>
              <a:defRPr sz="1886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509"/>
            </a:lvl1pPr>
            <a:lvl2pPr marL="430997" indent="0">
              <a:buNone/>
              <a:defRPr sz="1320"/>
            </a:lvl2pPr>
            <a:lvl3pPr marL="861993" indent="0">
              <a:buNone/>
              <a:defRPr sz="1131"/>
            </a:lvl3pPr>
            <a:lvl4pPr marL="1292990" indent="0">
              <a:buNone/>
              <a:defRPr sz="942"/>
            </a:lvl4pPr>
            <a:lvl5pPr marL="1723986" indent="0">
              <a:buNone/>
              <a:defRPr sz="942"/>
            </a:lvl5pPr>
            <a:lvl6pPr marL="2154983" indent="0">
              <a:buNone/>
              <a:defRPr sz="942"/>
            </a:lvl6pPr>
            <a:lvl7pPr marL="2585979" indent="0">
              <a:buNone/>
              <a:defRPr sz="942"/>
            </a:lvl7pPr>
            <a:lvl8pPr marL="3016975" indent="0">
              <a:buNone/>
              <a:defRPr sz="942"/>
            </a:lvl8pPr>
            <a:lvl9pPr marL="3447971" indent="0">
              <a:buNone/>
              <a:defRPr sz="942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6D9B1-726B-49EF-B8F1-F6D19921BF06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72310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2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B7735-D912-4626-8D73-52FCD5B87DB5}" type="slidenum">
              <a:rPr lang="tr-TR" altLang="tr-TR" smtClean="0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71854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</p:sldLayoutIdLst>
  <p:txStyles>
    <p:titleStyle>
      <a:lvl1pPr algn="l" defTabSz="861993" rtl="0" eaLnBrk="1" latinLnBrk="0" hangingPunct="1">
        <a:lnSpc>
          <a:spcPct val="90000"/>
        </a:lnSpc>
        <a:spcBef>
          <a:spcPct val="0"/>
        </a:spcBef>
        <a:buNone/>
        <a:defRPr sz="41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5498" indent="-215498" algn="l" defTabSz="861993" rtl="0" eaLnBrk="1" latinLnBrk="0" hangingPunct="1">
        <a:lnSpc>
          <a:spcPct val="90000"/>
        </a:lnSpc>
        <a:spcBef>
          <a:spcPts val="942"/>
        </a:spcBef>
        <a:buFont typeface="Arial" panose="020B0604020202020204" pitchFamily="34" charset="0"/>
        <a:buChar char="•"/>
        <a:defRPr sz="2639" kern="1200">
          <a:solidFill>
            <a:schemeClr val="tx1"/>
          </a:solidFill>
          <a:latin typeface="+mn-lt"/>
          <a:ea typeface="+mn-ea"/>
          <a:cs typeface="+mn-cs"/>
        </a:defRPr>
      </a:lvl1pPr>
      <a:lvl2pPr marL="646494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2263" kern="1200">
          <a:solidFill>
            <a:schemeClr val="tx1"/>
          </a:solidFill>
          <a:latin typeface="+mn-lt"/>
          <a:ea typeface="+mn-ea"/>
          <a:cs typeface="+mn-cs"/>
        </a:defRPr>
      </a:lvl2pPr>
      <a:lvl3pPr marL="1077491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886" kern="1200">
          <a:solidFill>
            <a:schemeClr val="tx1"/>
          </a:solidFill>
          <a:latin typeface="+mn-lt"/>
          <a:ea typeface="+mn-ea"/>
          <a:cs typeface="+mn-cs"/>
        </a:defRPr>
      </a:lvl3pPr>
      <a:lvl4pPr marL="1508487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697" kern="1200">
          <a:solidFill>
            <a:schemeClr val="tx1"/>
          </a:solidFill>
          <a:latin typeface="+mn-lt"/>
          <a:ea typeface="+mn-ea"/>
          <a:cs typeface="+mn-cs"/>
        </a:defRPr>
      </a:lvl4pPr>
      <a:lvl5pPr marL="1939484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697" kern="1200">
          <a:solidFill>
            <a:schemeClr val="tx1"/>
          </a:solidFill>
          <a:latin typeface="+mn-lt"/>
          <a:ea typeface="+mn-ea"/>
          <a:cs typeface="+mn-cs"/>
        </a:defRPr>
      </a:lvl5pPr>
      <a:lvl6pPr marL="2370481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697" kern="1200">
          <a:solidFill>
            <a:schemeClr val="tx1"/>
          </a:solidFill>
          <a:latin typeface="+mn-lt"/>
          <a:ea typeface="+mn-ea"/>
          <a:cs typeface="+mn-cs"/>
        </a:defRPr>
      </a:lvl6pPr>
      <a:lvl7pPr marL="2801477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697" kern="1200">
          <a:solidFill>
            <a:schemeClr val="tx1"/>
          </a:solidFill>
          <a:latin typeface="+mn-lt"/>
          <a:ea typeface="+mn-ea"/>
          <a:cs typeface="+mn-cs"/>
        </a:defRPr>
      </a:lvl7pPr>
      <a:lvl8pPr marL="3232474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697" kern="1200">
          <a:solidFill>
            <a:schemeClr val="tx1"/>
          </a:solidFill>
          <a:latin typeface="+mn-lt"/>
          <a:ea typeface="+mn-ea"/>
          <a:cs typeface="+mn-cs"/>
        </a:defRPr>
      </a:lvl8pPr>
      <a:lvl9pPr marL="3663470" indent="-215498" algn="l" defTabSz="861993" rtl="0" eaLnBrk="1" latinLnBrk="0" hangingPunct="1">
        <a:lnSpc>
          <a:spcPct val="90000"/>
        </a:lnSpc>
        <a:spcBef>
          <a:spcPts val="471"/>
        </a:spcBef>
        <a:buFont typeface="Arial" panose="020B0604020202020204" pitchFamily="34" charset="0"/>
        <a:buChar char="•"/>
        <a:defRPr sz="16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199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1pPr>
      <a:lvl2pPr marL="430997" algn="l" defTabSz="86199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2pPr>
      <a:lvl3pPr marL="861993" algn="l" defTabSz="86199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3pPr>
      <a:lvl4pPr marL="1292990" algn="l" defTabSz="86199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4pPr>
      <a:lvl5pPr marL="1723986" algn="l" defTabSz="86199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5pPr>
      <a:lvl6pPr marL="2154983" algn="l" defTabSz="86199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6pPr>
      <a:lvl7pPr marL="2585979" algn="l" defTabSz="86199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7pPr>
      <a:lvl8pPr marL="3016975" algn="l" defTabSz="86199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8pPr>
      <a:lvl9pPr marL="3447971" algn="l" defTabSz="861993" rtl="0" eaLnBrk="1" latinLnBrk="0" hangingPunct="1">
        <a:defRPr sz="16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827584" y="1484784"/>
            <a:ext cx="6840537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3600" b="1" dirty="0" smtClean="0"/>
              <a:t>GROUP II CATIONS</a:t>
            </a:r>
            <a:endParaRPr lang="tr-TR" altLang="tr-TR" sz="3600" b="1" dirty="0"/>
          </a:p>
          <a:p>
            <a:pPr algn="ctr" eaLnBrk="1" hangingPunct="1"/>
            <a:endParaRPr lang="tr-TR" altLang="tr-TR" sz="3600" b="1" dirty="0"/>
          </a:p>
          <a:p>
            <a:pPr algn="ctr" eaLnBrk="1" hangingPunct="1"/>
            <a:endParaRPr lang="tr-TR" altLang="tr-TR" sz="3600" dirty="0"/>
          </a:p>
          <a:p>
            <a:pPr algn="ctr" eaLnBrk="1" hangingPunct="1"/>
            <a:r>
              <a:rPr lang="tr-TR" altLang="tr-TR" sz="3600" b="1" dirty="0"/>
              <a:t>As</a:t>
            </a:r>
            <a:r>
              <a:rPr lang="tr-TR" altLang="tr-TR" sz="3600" b="1" baseline="30000" dirty="0"/>
              <a:t>+3</a:t>
            </a:r>
            <a:r>
              <a:rPr lang="tr-TR" altLang="tr-TR" sz="3600" b="1" dirty="0"/>
              <a:t>,  As</a:t>
            </a:r>
            <a:r>
              <a:rPr lang="tr-TR" altLang="tr-TR" sz="3600" b="1" baseline="30000" dirty="0"/>
              <a:t>+5</a:t>
            </a:r>
            <a:r>
              <a:rPr lang="tr-TR" altLang="tr-TR" sz="3600" b="1" dirty="0"/>
              <a:t>,  Sb</a:t>
            </a:r>
            <a:r>
              <a:rPr lang="tr-TR" altLang="tr-TR" sz="3600" b="1" baseline="30000" dirty="0"/>
              <a:t>+3</a:t>
            </a:r>
            <a:r>
              <a:rPr lang="tr-TR" altLang="tr-TR" sz="3600" b="1" dirty="0"/>
              <a:t>,  Sb</a:t>
            </a:r>
            <a:r>
              <a:rPr lang="tr-TR" altLang="tr-TR" sz="3600" b="1" baseline="30000" dirty="0"/>
              <a:t>+5</a:t>
            </a:r>
            <a:r>
              <a:rPr lang="tr-TR" altLang="tr-TR" sz="3600" b="1" dirty="0"/>
              <a:t>,  Sn</a:t>
            </a:r>
            <a:r>
              <a:rPr lang="tr-TR" altLang="tr-TR" sz="3600" b="1" baseline="30000" dirty="0"/>
              <a:t>+2</a:t>
            </a:r>
            <a:r>
              <a:rPr lang="tr-TR" altLang="tr-TR" sz="3600" b="1" dirty="0"/>
              <a:t>,</a:t>
            </a:r>
          </a:p>
          <a:p>
            <a:pPr algn="ctr" eaLnBrk="1" hangingPunct="1"/>
            <a:endParaRPr lang="tr-TR" altLang="tr-TR" sz="3600" b="1" dirty="0"/>
          </a:p>
          <a:p>
            <a:pPr algn="ctr" eaLnBrk="1" hangingPunct="1"/>
            <a:r>
              <a:rPr lang="tr-TR" altLang="tr-TR" sz="3600" b="1" dirty="0"/>
              <a:t>Cu</a:t>
            </a:r>
            <a:r>
              <a:rPr lang="tr-TR" altLang="tr-TR" sz="3600" b="1" baseline="30000" dirty="0"/>
              <a:t>+2</a:t>
            </a:r>
            <a:r>
              <a:rPr lang="tr-TR" altLang="tr-TR" sz="3600" b="1" dirty="0"/>
              <a:t>,  Hg</a:t>
            </a:r>
            <a:r>
              <a:rPr lang="tr-TR" altLang="tr-TR" sz="3600" b="1" baseline="30000" dirty="0"/>
              <a:t>+2</a:t>
            </a:r>
            <a:r>
              <a:rPr lang="tr-TR" altLang="tr-TR" sz="3600" b="1" dirty="0"/>
              <a:t>,  Pb</a:t>
            </a:r>
            <a:r>
              <a:rPr lang="tr-TR" altLang="tr-TR" sz="3600" b="1" baseline="30000" dirty="0"/>
              <a:t>+2</a:t>
            </a:r>
            <a:r>
              <a:rPr lang="tr-TR" altLang="tr-TR" sz="3600" b="1" dirty="0"/>
              <a:t>,  Cd</a:t>
            </a:r>
            <a:r>
              <a:rPr lang="tr-TR" altLang="tr-TR" sz="3600" b="1" baseline="30000" dirty="0"/>
              <a:t>+2</a:t>
            </a:r>
            <a:r>
              <a:rPr lang="tr-TR" altLang="tr-TR" sz="3600" b="1" dirty="0"/>
              <a:t>,  Bi</a:t>
            </a:r>
            <a:r>
              <a:rPr lang="tr-TR" altLang="tr-TR" sz="3600" b="1" baseline="30000" dirty="0"/>
              <a:t>+3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ChangeArrowheads="1"/>
          </p:cNvSpPr>
          <p:nvPr/>
        </p:nvSpPr>
        <p:spPr bwMode="auto">
          <a:xfrm>
            <a:off x="179512" y="1259469"/>
            <a:ext cx="8964488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b="1" dirty="0"/>
              <a:t>                                         </a:t>
            </a:r>
            <a:r>
              <a:rPr lang="tr-TR" altLang="tr-TR" sz="2400" b="1" dirty="0"/>
              <a:t>Sb</a:t>
            </a:r>
            <a:r>
              <a:rPr lang="tr-TR" altLang="tr-TR" sz="2400" b="1" baseline="30000" dirty="0"/>
              <a:t>+3</a:t>
            </a:r>
            <a:r>
              <a:rPr lang="tr-TR" altLang="tr-TR" sz="2400" b="1" dirty="0"/>
              <a:t>, Sb</a:t>
            </a:r>
            <a:r>
              <a:rPr lang="tr-TR" altLang="tr-TR" sz="2400" b="1" baseline="30000" dirty="0"/>
              <a:t>+5</a:t>
            </a:r>
            <a:r>
              <a:rPr lang="tr-TR" altLang="tr-TR" sz="2400" b="1" dirty="0"/>
              <a:t> (</a:t>
            </a:r>
            <a:r>
              <a:rPr lang="tr-TR" altLang="tr-TR" sz="2400" b="1" dirty="0" err="1" smtClean="0"/>
              <a:t>Antimony</a:t>
            </a:r>
            <a:r>
              <a:rPr lang="tr-TR" altLang="tr-TR" sz="2400" b="1" dirty="0" smtClean="0"/>
              <a:t>)</a:t>
            </a:r>
            <a:endParaRPr lang="tr-TR" altLang="tr-TR" sz="2400" b="1" dirty="0"/>
          </a:p>
          <a:p>
            <a:pPr eaLnBrk="1" hangingPunct="1"/>
            <a:r>
              <a:rPr lang="tr-TR" altLang="tr-TR" sz="2400" dirty="0" err="1" smtClean="0"/>
              <a:t>It</a:t>
            </a:r>
            <a:r>
              <a:rPr lang="tr-TR" altLang="tr-TR" sz="2400" dirty="0" smtClean="0"/>
              <a:t> can </a:t>
            </a:r>
            <a:r>
              <a:rPr lang="tr-TR" altLang="tr-TR" sz="2400" dirty="0" err="1" smtClean="0"/>
              <a:t>produce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white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colored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SbOCl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precipitates</a:t>
            </a:r>
            <a:r>
              <a:rPr lang="tr-TR" altLang="tr-TR" sz="2400" dirty="0" smtClean="0"/>
              <a:t> in </a:t>
            </a:r>
            <a:r>
              <a:rPr lang="tr-TR" altLang="tr-TR" sz="2400" dirty="0" err="1" smtClean="0"/>
              <a:t>water</a:t>
            </a:r>
            <a:r>
              <a:rPr lang="tr-TR" altLang="tr-TR" sz="2400" dirty="0" smtClean="0"/>
              <a:t>.</a:t>
            </a:r>
          </a:p>
          <a:p>
            <a:pPr eaLnBrk="1" hangingPunct="1"/>
            <a:endParaRPr lang="tr-TR" altLang="tr-TR" sz="2400" dirty="0"/>
          </a:p>
          <a:p>
            <a:pPr eaLnBrk="1" hangingPunct="1"/>
            <a:r>
              <a:rPr lang="tr-TR" altLang="tr-TR" sz="2400" b="1" dirty="0" smtClean="0">
                <a:solidFill>
                  <a:srgbClr val="FF0000"/>
                </a:solidFill>
              </a:rPr>
              <a:t>1</a:t>
            </a:r>
            <a:r>
              <a:rPr lang="tr-TR" altLang="tr-TR" sz="2400" b="1" dirty="0" smtClean="0"/>
              <a:t>- </a:t>
            </a:r>
            <a:r>
              <a:rPr lang="tr-TR" altLang="tr-TR" sz="2400" dirty="0" err="1" smtClean="0"/>
              <a:t>Reaction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with</a:t>
            </a:r>
            <a:r>
              <a:rPr lang="tr-TR" altLang="tr-TR" sz="2400" dirty="0" smtClean="0"/>
              <a:t> H</a:t>
            </a:r>
            <a:r>
              <a:rPr lang="tr-TR" altLang="tr-TR" sz="2400" baseline="-25000" dirty="0" smtClean="0"/>
              <a:t>2</a:t>
            </a:r>
            <a:r>
              <a:rPr lang="tr-TR" altLang="tr-TR" sz="2400" dirty="0" smtClean="0"/>
              <a:t>S: </a:t>
            </a:r>
            <a:r>
              <a:rPr lang="tr-TR" altLang="tr-TR" sz="2400" dirty="0" err="1" smtClean="0"/>
              <a:t>Orange</a:t>
            </a:r>
            <a:r>
              <a:rPr lang="tr-TR" altLang="tr-TR" sz="2400" dirty="0"/>
              <a:t> Sb</a:t>
            </a:r>
            <a:r>
              <a:rPr lang="tr-TR" altLang="tr-TR" sz="2400" baseline="-25000" dirty="0"/>
              <a:t>2</a:t>
            </a:r>
            <a:r>
              <a:rPr lang="tr-TR" altLang="tr-TR" sz="2400" dirty="0"/>
              <a:t>S</a:t>
            </a:r>
            <a:r>
              <a:rPr lang="tr-TR" altLang="tr-TR" sz="2400" baseline="-25000" dirty="0"/>
              <a:t>3 </a:t>
            </a:r>
            <a:r>
              <a:rPr lang="tr-TR" altLang="tr-TR" sz="2400" dirty="0" smtClean="0"/>
              <a:t>(</a:t>
            </a:r>
            <a:r>
              <a:rPr lang="tr-TR" altLang="tr-TR" sz="2400" dirty="0" err="1" smtClean="0"/>
              <a:t>antimony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sulfide</a:t>
            </a:r>
            <a:r>
              <a:rPr lang="tr-TR" altLang="tr-TR" sz="2400" dirty="0" smtClean="0"/>
              <a:t>) </a:t>
            </a:r>
            <a:r>
              <a:rPr lang="tr-TR" altLang="tr-TR" sz="2400" dirty="0" err="1" smtClean="0"/>
              <a:t>precipitates</a:t>
            </a:r>
            <a:endParaRPr lang="tr-TR" altLang="tr-TR" sz="2400" dirty="0" smtClean="0"/>
          </a:p>
          <a:p>
            <a:pPr eaLnBrk="1" hangingPunct="1"/>
            <a:r>
              <a:rPr lang="tr-TR" altLang="tr-TR" sz="2400" dirty="0" smtClean="0"/>
              <a:t>	2Sb</a:t>
            </a:r>
            <a:r>
              <a:rPr lang="tr-TR" altLang="tr-TR" sz="2400" baseline="30000" dirty="0" smtClean="0"/>
              <a:t>+3</a:t>
            </a:r>
            <a:r>
              <a:rPr lang="tr-TR" altLang="tr-TR" sz="2400" dirty="0" smtClean="0"/>
              <a:t>  + 3H</a:t>
            </a:r>
            <a:r>
              <a:rPr lang="tr-TR" altLang="tr-TR" sz="2400" baseline="-25000" dirty="0" smtClean="0"/>
              <a:t>2</a:t>
            </a:r>
            <a:r>
              <a:rPr lang="tr-TR" altLang="tr-TR" sz="2400" dirty="0" smtClean="0"/>
              <a:t>S   → Sb</a:t>
            </a:r>
            <a:r>
              <a:rPr lang="tr-TR" altLang="tr-TR" sz="2400" baseline="-25000" dirty="0" smtClean="0"/>
              <a:t>2</a:t>
            </a:r>
            <a:r>
              <a:rPr lang="tr-TR" altLang="tr-TR" sz="2400" dirty="0" smtClean="0"/>
              <a:t>S</a:t>
            </a:r>
            <a:r>
              <a:rPr lang="tr-TR" altLang="tr-TR" sz="2400" baseline="-25000" dirty="0" smtClean="0"/>
              <a:t>3</a:t>
            </a:r>
            <a:r>
              <a:rPr lang="tr-TR" altLang="tr-TR" sz="2400" dirty="0" smtClean="0"/>
              <a:t> ↓  +  6H</a:t>
            </a:r>
            <a:r>
              <a:rPr lang="tr-TR" altLang="tr-TR" sz="2400" baseline="30000" dirty="0" smtClean="0"/>
              <a:t>+</a:t>
            </a:r>
            <a:r>
              <a:rPr lang="tr-TR" altLang="tr-TR" sz="2400" dirty="0" smtClean="0"/>
              <a:t>  </a:t>
            </a:r>
          </a:p>
          <a:p>
            <a:pPr eaLnBrk="1" hangingPunct="1"/>
            <a:r>
              <a:rPr lang="tr-TR" altLang="tr-TR" sz="2400" dirty="0"/>
              <a:t>	</a:t>
            </a:r>
            <a:r>
              <a:rPr lang="tr-TR" altLang="tr-TR" sz="2400" dirty="0" smtClean="0"/>
              <a:t>		        </a:t>
            </a:r>
            <a:r>
              <a:rPr lang="tr-TR" altLang="tr-TR" sz="2400" dirty="0" err="1" smtClean="0"/>
              <a:t>orange</a:t>
            </a:r>
            <a:endParaRPr lang="tr-TR" altLang="tr-TR" sz="2400" dirty="0" smtClean="0"/>
          </a:p>
          <a:p>
            <a:pPr eaLnBrk="1" hangingPunct="1"/>
            <a:endParaRPr lang="tr-TR" altLang="tr-TR" sz="2400" dirty="0"/>
          </a:p>
          <a:p>
            <a:pPr eaLnBrk="1" hangingPunct="1"/>
            <a:r>
              <a:rPr lang="tr-TR" altLang="tr-TR" sz="2400" dirty="0" smtClean="0"/>
              <a:t>2- </a:t>
            </a:r>
            <a:r>
              <a:rPr lang="tr-TR" altLang="tr-TR" sz="2400" dirty="0" err="1" smtClean="0"/>
              <a:t>Reaction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with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NaOH</a:t>
            </a:r>
            <a:r>
              <a:rPr lang="tr-TR" altLang="tr-TR" sz="2400" dirty="0" smtClean="0"/>
              <a:t>: White </a:t>
            </a:r>
            <a:r>
              <a:rPr lang="tr-TR" altLang="tr-TR" sz="2400" dirty="0" err="1" smtClean="0"/>
              <a:t>colored</a:t>
            </a:r>
            <a:r>
              <a:rPr lang="tr-TR" altLang="tr-TR" sz="2400" dirty="0"/>
              <a:t> </a:t>
            </a:r>
            <a:r>
              <a:rPr lang="tr-TR" altLang="tr-TR" sz="2400" dirty="0" err="1"/>
              <a:t>SbOCl</a:t>
            </a:r>
            <a:r>
              <a:rPr lang="tr-TR" altLang="tr-TR" sz="2400" dirty="0"/>
              <a:t> </a:t>
            </a:r>
            <a:r>
              <a:rPr lang="tr-TR" altLang="tr-TR" sz="2400" dirty="0" err="1" smtClean="0"/>
              <a:t>precipitates</a:t>
            </a:r>
            <a:r>
              <a:rPr lang="tr-TR" altLang="tr-TR" sz="2400" dirty="0" smtClean="0"/>
              <a:t>.</a:t>
            </a:r>
          </a:p>
          <a:p>
            <a:pPr eaLnBrk="1" hangingPunct="1"/>
            <a:r>
              <a:rPr lang="tr-TR" altLang="tr-TR" sz="2400" dirty="0" smtClean="0"/>
              <a:t>  SbCl</a:t>
            </a:r>
            <a:r>
              <a:rPr lang="tr-TR" altLang="tr-TR" sz="2400" baseline="-25000" dirty="0" smtClean="0"/>
              <a:t>3</a:t>
            </a:r>
            <a:r>
              <a:rPr lang="tr-TR" altLang="tr-TR" sz="2400" dirty="0" smtClean="0"/>
              <a:t> + </a:t>
            </a:r>
            <a:r>
              <a:rPr lang="tr-TR" altLang="tr-TR" sz="2400" dirty="0" err="1" smtClean="0"/>
              <a:t>NaOH</a:t>
            </a:r>
            <a:r>
              <a:rPr lang="tr-TR" altLang="tr-TR" sz="2400" dirty="0" smtClean="0"/>
              <a:t> → </a:t>
            </a:r>
            <a:r>
              <a:rPr lang="tr-TR" altLang="tr-TR" sz="2400" dirty="0" err="1" smtClean="0"/>
              <a:t>SbOCl</a:t>
            </a:r>
            <a:r>
              <a:rPr lang="tr-TR" altLang="tr-TR" sz="2400" dirty="0" smtClean="0"/>
              <a:t> ↓ + </a:t>
            </a:r>
            <a:r>
              <a:rPr lang="tr-TR" altLang="tr-TR" sz="2400" dirty="0" err="1" smtClean="0"/>
              <a:t>HCl</a:t>
            </a:r>
            <a:r>
              <a:rPr lang="tr-TR" altLang="tr-TR" sz="2400" dirty="0" smtClean="0"/>
              <a:t> + </a:t>
            </a:r>
            <a:r>
              <a:rPr lang="tr-TR" altLang="tr-TR" sz="2400" dirty="0" err="1" smtClean="0"/>
              <a:t>NaCl</a:t>
            </a:r>
            <a:endParaRPr lang="tr-TR" altLang="tr-TR" sz="2400" baseline="30000" dirty="0" smtClean="0"/>
          </a:p>
          <a:p>
            <a:pPr eaLnBrk="1" hangingPunct="1"/>
            <a:r>
              <a:rPr lang="tr-TR" altLang="tr-TR" sz="2400" dirty="0" smtClean="0"/>
              <a:t>                               </a:t>
            </a:r>
            <a:r>
              <a:rPr lang="tr-TR" altLang="tr-TR" sz="2400" dirty="0" err="1" smtClean="0"/>
              <a:t>white</a:t>
            </a:r>
            <a:endParaRPr lang="tr-TR" altLang="tr-TR" sz="2400" dirty="0" smtClean="0"/>
          </a:p>
          <a:p>
            <a:pPr eaLnBrk="1" hangingPunct="1"/>
            <a:endParaRPr lang="tr-TR" alt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ChangeArrowheads="1"/>
          </p:cNvSpPr>
          <p:nvPr/>
        </p:nvSpPr>
        <p:spPr bwMode="auto">
          <a:xfrm>
            <a:off x="323528" y="1484784"/>
            <a:ext cx="7777163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400" smtClean="0"/>
              <a:t>ATTENTION!!!</a:t>
            </a:r>
            <a:endParaRPr lang="tr-TR" altLang="tr-TR" sz="2400" dirty="0" smtClean="0"/>
          </a:p>
          <a:p>
            <a:pPr eaLnBrk="1" hangingPunct="1"/>
            <a:endParaRPr lang="tr-TR" altLang="tr-TR" sz="2400" dirty="0" smtClean="0"/>
          </a:p>
          <a:p>
            <a:pPr eaLnBrk="1" hangingPunct="1"/>
            <a:r>
              <a:rPr lang="tr-TR" altLang="tr-TR" sz="2400" dirty="0" smtClean="0"/>
              <a:t>*</a:t>
            </a:r>
            <a:r>
              <a:rPr lang="tr-TR" altLang="tr-TR" sz="2400" dirty="0" err="1" smtClean="0"/>
              <a:t>While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working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with</a:t>
            </a:r>
            <a:r>
              <a:rPr lang="tr-TR" altLang="tr-TR" sz="2400" dirty="0"/>
              <a:t> </a:t>
            </a:r>
            <a:r>
              <a:rPr lang="tr-TR" altLang="tr-TR" sz="2400" dirty="0" smtClean="0"/>
              <a:t>KCN (</a:t>
            </a:r>
            <a:r>
              <a:rPr lang="tr-TR" altLang="tr-TR" sz="2400" dirty="0" err="1" smtClean="0"/>
              <a:t>For</a:t>
            </a:r>
            <a:r>
              <a:rPr lang="tr-TR" altLang="tr-TR" sz="2400" dirty="0" smtClean="0"/>
              <a:t> Cu</a:t>
            </a:r>
            <a:r>
              <a:rPr lang="tr-TR" altLang="tr-TR" sz="2400" baseline="30000" dirty="0" smtClean="0"/>
              <a:t>+2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and</a:t>
            </a:r>
            <a:r>
              <a:rPr lang="tr-TR" altLang="tr-TR" sz="2400" dirty="0" smtClean="0"/>
              <a:t> Cd</a:t>
            </a:r>
            <a:r>
              <a:rPr lang="tr-TR" altLang="tr-TR" sz="2400" baseline="30000" dirty="0" smtClean="0"/>
              <a:t>+2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tests</a:t>
            </a:r>
            <a:r>
              <a:rPr lang="tr-TR" altLang="tr-TR" sz="2400" dirty="0" smtClean="0"/>
              <a:t>), </a:t>
            </a:r>
            <a:r>
              <a:rPr lang="tr-TR" altLang="tr-TR" sz="2400" dirty="0" err="1" smtClean="0"/>
              <a:t>the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medium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must</a:t>
            </a:r>
            <a:r>
              <a:rPr lang="tr-TR" altLang="tr-TR" sz="2400" dirty="0" smtClean="0"/>
              <a:t> be </a:t>
            </a:r>
            <a:r>
              <a:rPr lang="tr-TR" altLang="tr-TR" sz="2400" dirty="0" err="1" smtClean="0"/>
              <a:t>strictly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checked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with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litmus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paper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for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its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basicity</a:t>
            </a:r>
            <a:r>
              <a:rPr lang="tr-TR" altLang="tr-TR" sz="2400" dirty="0" smtClean="0"/>
              <a:t>. </a:t>
            </a:r>
            <a:r>
              <a:rPr lang="tr-TR" altLang="tr-TR" sz="2400" dirty="0" err="1" smtClean="0"/>
              <a:t>If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the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solution</a:t>
            </a:r>
            <a:r>
              <a:rPr lang="tr-TR" altLang="tr-TR" sz="2400" dirty="0" smtClean="0"/>
              <a:t>  is </a:t>
            </a:r>
            <a:r>
              <a:rPr lang="tr-TR" altLang="tr-TR" sz="2400" dirty="0" err="1" smtClean="0"/>
              <a:t>acidic</a:t>
            </a:r>
            <a:r>
              <a:rPr lang="tr-TR" altLang="tr-TR" sz="2400" dirty="0" smtClean="0"/>
              <a:t>, </a:t>
            </a:r>
            <a:r>
              <a:rPr lang="tr-TR" altLang="tr-TR" sz="2400" dirty="0" err="1" smtClean="0"/>
              <a:t>then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highly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toxic</a:t>
            </a:r>
            <a:r>
              <a:rPr lang="tr-TR" altLang="tr-TR" sz="2400" dirty="0" smtClean="0"/>
              <a:t> HCN </a:t>
            </a:r>
            <a:r>
              <a:rPr lang="tr-TR" altLang="tr-TR" sz="2400" dirty="0" err="1" smtClean="0"/>
              <a:t>gas</a:t>
            </a:r>
            <a:r>
              <a:rPr lang="tr-TR" altLang="tr-TR" sz="2400" dirty="0" smtClean="0"/>
              <a:t> is </a:t>
            </a:r>
            <a:r>
              <a:rPr lang="tr-TR" altLang="tr-TR" sz="2400" dirty="0" err="1" smtClean="0"/>
              <a:t>evolved</a:t>
            </a:r>
            <a:r>
              <a:rPr lang="tr-TR" altLang="tr-TR" sz="2400" dirty="0" smtClean="0"/>
              <a:t>.</a:t>
            </a:r>
            <a:endParaRPr lang="tr-TR" altLang="tr-TR" sz="2400" dirty="0"/>
          </a:p>
          <a:p>
            <a:pPr eaLnBrk="1" hangingPunct="1"/>
            <a:endParaRPr lang="tr-TR" altLang="tr-TR" sz="2400" dirty="0"/>
          </a:p>
          <a:p>
            <a:pPr eaLnBrk="1" hangingPunct="1"/>
            <a:r>
              <a:rPr lang="tr-TR" altLang="tr-TR" sz="2400" dirty="0" smtClean="0"/>
              <a:t>KCN </a:t>
            </a:r>
            <a:r>
              <a:rPr lang="tr-TR" altLang="tr-TR" sz="2400" dirty="0"/>
              <a:t>+ H</a:t>
            </a:r>
            <a:r>
              <a:rPr lang="tr-TR" altLang="tr-TR" sz="2400" baseline="30000" dirty="0"/>
              <a:t>+ </a:t>
            </a:r>
            <a:r>
              <a:rPr lang="tr-TR" altLang="tr-TR" sz="2400" dirty="0"/>
              <a:t>→ </a:t>
            </a:r>
            <a:r>
              <a:rPr lang="tr-TR" altLang="tr-TR" sz="2400" dirty="0" smtClean="0"/>
              <a:t>HCN (g)</a:t>
            </a:r>
            <a:endParaRPr lang="tr-TR" altLang="tr-TR" sz="2400" dirty="0"/>
          </a:p>
          <a:p>
            <a:pPr>
              <a:spcBef>
                <a:spcPct val="50000"/>
              </a:spcBef>
            </a:pPr>
            <a:endParaRPr lang="tr-TR" altLang="tr-TR" sz="2400" dirty="0"/>
          </a:p>
        </p:txBody>
      </p:sp>
      <p:cxnSp>
        <p:nvCxnSpPr>
          <p:cNvPr id="3" name="Düz Ok Bağlayıcısı 2"/>
          <p:cNvCxnSpPr/>
          <p:nvPr/>
        </p:nvCxnSpPr>
        <p:spPr>
          <a:xfrm flipV="1">
            <a:off x="3419872" y="4077072"/>
            <a:ext cx="288032" cy="2880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28" y="3789040"/>
            <a:ext cx="1835696" cy="18356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0" y="1190553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systematic</a:t>
            </a:r>
            <a:r>
              <a:rPr lang="tr-TR" dirty="0"/>
              <a:t> </a:t>
            </a:r>
            <a:r>
              <a:rPr lang="tr-TR" dirty="0" err="1"/>
              <a:t>analysis</a:t>
            </a:r>
            <a:r>
              <a:rPr lang="tr-TR" dirty="0"/>
              <a:t> of </a:t>
            </a:r>
            <a:r>
              <a:rPr lang="tr-TR" dirty="0" err="1"/>
              <a:t>cations</a:t>
            </a:r>
            <a:r>
              <a:rPr lang="tr-TR" dirty="0"/>
              <a:t>, 13 </a:t>
            </a:r>
            <a:r>
              <a:rPr lang="tr-TR" dirty="0" err="1"/>
              <a:t>cations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precipitated</a:t>
            </a:r>
            <a:r>
              <a:rPr lang="tr-TR" dirty="0"/>
              <a:t> as </a:t>
            </a:r>
            <a:r>
              <a:rPr lang="tr-TR" dirty="0" err="1"/>
              <a:t>their</a:t>
            </a:r>
            <a:r>
              <a:rPr lang="tr-TR" dirty="0"/>
              <a:t> </a:t>
            </a:r>
            <a:r>
              <a:rPr lang="tr-TR" dirty="0" err="1"/>
              <a:t>sulfides</a:t>
            </a:r>
            <a:r>
              <a:rPr lang="tr-TR" dirty="0"/>
              <a:t>. </a:t>
            </a:r>
            <a:r>
              <a:rPr lang="tr-TR" dirty="0" err="1"/>
              <a:t>Among</a:t>
            </a:r>
            <a:r>
              <a:rPr lang="tr-TR" dirty="0"/>
              <a:t>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cations</a:t>
            </a:r>
            <a:r>
              <a:rPr lang="tr-TR" dirty="0"/>
              <a:t>, 8 of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lower</a:t>
            </a:r>
            <a:r>
              <a:rPr lang="tr-TR" dirty="0"/>
              <a:t> </a:t>
            </a:r>
            <a:r>
              <a:rPr lang="tr-TR" dirty="0" err="1"/>
              <a:t>solubilities</a:t>
            </a:r>
            <a:r>
              <a:rPr lang="tr-TR" dirty="0"/>
              <a:t> in </a:t>
            </a:r>
            <a:r>
              <a:rPr lang="tr-TR" dirty="0" err="1"/>
              <a:t>water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as </a:t>
            </a:r>
            <a:r>
              <a:rPr lang="tr-TR" dirty="0" err="1"/>
              <a:t>Group</a:t>
            </a:r>
            <a:r>
              <a:rPr lang="tr-TR" dirty="0"/>
              <a:t> II </a:t>
            </a:r>
            <a:r>
              <a:rPr lang="tr-TR" dirty="0" err="1"/>
              <a:t>cations</a:t>
            </a:r>
            <a:r>
              <a:rPr lang="tr-TR" dirty="0"/>
              <a:t> </a:t>
            </a:r>
            <a:r>
              <a:rPr lang="tr-TR" dirty="0" err="1"/>
              <a:t>while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remaning</a:t>
            </a:r>
            <a:r>
              <a:rPr lang="tr-TR" dirty="0"/>
              <a:t> 5 </a:t>
            </a:r>
            <a:r>
              <a:rPr lang="tr-TR" dirty="0" err="1"/>
              <a:t>cations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higher</a:t>
            </a:r>
            <a:r>
              <a:rPr lang="tr-TR" dirty="0"/>
              <a:t> </a:t>
            </a:r>
            <a:r>
              <a:rPr lang="tr-TR" dirty="0" err="1"/>
              <a:t>solubility</a:t>
            </a:r>
            <a:r>
              <a:rPr lang="tr-TR" dirty="0"/>
              <a:t> in </a:t>
            </a:r>
            <a:r>
              <a:rPr lang="tr-TR" dirty="0" err="1"/>
              <a:t>water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called</a:t>
            </a:r>
            <a:r>
              <a:rPr lang="tr-TR" dirty="0"/>
              <a:t> as </a:t>
            </a:r>
            <a:r>
              <a:rPr lang="tr-TR" dirty="0" err="1"/>
              <a:t>Group</a:t>
            </a:r>
            <a:r>
              <a:rPr lang="tr-TR" dirty="0"/>
              <a:t> III </a:t>
            </a:r>
            <a:r>
              <a:rPr lang="tr-TR" dirty="0" err="1"/>
              <a:t>cations</a:t>
            </a:r>
            <a:r>
              <a:rPr lang="tr-TR" dirty="0" smtClean="0"/>
              <a:t>:</a:t>
            </a:r>
            <a:endParaRPr lang="tr-TR" dirty="0"/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0636514"/>
              </p:ext>
            </p:extLst>
          </p:nvPr>
        </p:nvGraphicFramePr>
        <p:xfrm>
          <a:off x="1566632" y="2658861"/>
          <a:ext cx="4539833" cy="2737200"/>
        </p:xfrm>
        <a:graphic>
          <a:graphicData uri="http://schemas.openxmlformats.org/drawingml/2006/table">
            <a:tbl>
              <a:tblPr/>
              <a:tblGrid>
                <a:gridCol w="1142779">
                  <a:extLst>
                    <a:ext uri="{9D8B030D-6E8A-4147-A177-3AD203B41FA5}">
                      <a16:colId xmlns:a16="http://schemas.microsoft.com/office/drawing/2014/main" val="1732463081"/>
                    </a:ext>
                  </a:extLst>
                </a:gridCol>
                <a:gridCol w="1174063">
                  <a:extLst>
                    <a:ext uri="{9D8B030D-6E8A-4147-A177-3AD203B41FA5}">
                      <a16:colId xmlns:a16="http://schemas.microsoft.com/office/drawing/2014/main" val="4262571731"/>
                    </a:ext>
                  </a:extLst>
                </a:gridCol>
                <a:gridCol w="1048928">
                  <a:extLst>
                    <a:ext uri="{9D8B030D-6E8A-4147-A177-3AD203B41FA5}">
                      <a16:colId xmlns:a16="http://schemas.microsoft.com/office/drawing/2014/main" val="647284622"/>
                    </a:ext>
                  </a:extLst>
                </a:gridCol>
                <a:gridCol w="1174063">
                  <a:extLst>
                    <a:ext uri="{9D8B030D-6E8A-4147-A177-3AD203B41FA5}">
                      <a16:colId xmlns:a16="http://schemas.microsoft.com/office/drawing/2014/main" val="1510011273"/>
                    </a:ext>
                  </a:extLst>
                </a:gridCol>
              </a:tblGrid>
              <a:tr h="273720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Group</a:t>
                      </a:r>
                      <a:r>
                        <a:rPr lang="tr-TR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II</a:t>
                      </a:r>
                      <a:endParaRPr lang="tr-TR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Group</a:t>
                      </a:r>
                      <a:r>
                        <a:rPr lang="tr-TR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III</a:t>
                      </a:r>
                      <a:endParaRPr lang="tr-TR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237192"/>
                  </a:ext>
                </a:extLst>
              </a:tr>
              <a:tr h="2737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Sulfides</a:t>
                      </a:r>
                      <a:r>
                        <a:rPr lang="tr-TR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tr-TR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Ksp</a:t>
                      </a:r>
                      <a:r>
                        <a:rPr lang="tr-TR" sz="16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tr-TR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Sulfides</a:t>
                      </a:r>
                      <a:endParaRPr lang="tr-TR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b="1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Ksp</a:t>
                      </a:r>
                      <a:endParaRPr lang="tr-TR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4643922"/>
                  </a:ext>
                </a:extLst>
              </a:tr>
              <a:tr h="2737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HgS </a:t>
                      </a:r>
                      <a:endParaRPr lang="tr-TR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3,0x10</a:t>
                      </a:r>
                      <a:r>
                        <a:rPr lang="tr-TR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–53</a:t>
                      </a: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tr-TR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ZnS </a:t>
                      </a:r>
                      <a:endParaRPr lang="tr-TR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1,2x10</a:t>
                      </a:r>
                      <a:r>
                        <a:rPr lang="tr-TR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–23</a:t>
                      </a: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tr-TR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9545320"/>
                  </a:ext>
                </a:extLst>
              </a:tr>
              <a:tr h="2737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CuS </a:t>
                      </a:r>
                      <a:endParaRPr lang="tr-TR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1,0x10</a:t>
                      </a:r>
                      <a:r>
                        <a:rPr lang="tr-TR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–44</a:t>
                      </a: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tr-TR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CoS </a:t>
                      </a:r>
                      <a:endParaRPr lang="tr-TR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7,0x10</a:t>
                      </a:r>
                      <a:r>
                        <a:rPr lang="tr-TR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–23</a:t>
                      </a: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tr-TR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2442083"/>
                  </a:ext>
                </a:extLst>
              </a:tr>
              <a:tr h="2737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Bi</a:t>
                      </a:r>
                      <a:r>
                        <a:rPr lang="tr-TR" sz="1600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tr-TR" sz="1600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tr-TR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1,6x10</a:t>
                      </a:r>
                      <a:r>
                        <a:rPr lang="tr-TR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–72</a:t>
                      </a: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tr-TR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NiS </a:t>
                      </a:r>
                      <a:endParaRPr lang="tr-TR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1,4x10</a:t>
                      </a:r>
                      <a:r>
                        <a:rPr lang="tr-TR" sz="16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–24</a:t>
                      </a:r>
                      <a:r>
                        <a:rPr lang="tr-T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tr-TR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4884310"/>
                  </a:ext>
                </a:extLst>
              </a:tr>
              <a:tr h="2737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Sb</a:t>
                      </a:r>
                      <a:r>
                        <a:rPr lang="tr-TR" sz="1600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</a:t>
                      </a:r>
                      <a:r>
                        <a:rPr lang="tr-TR" sz="1600" baseline="-25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 </a:t>
                      </a:r>
                      <a:endParaRPr lang="tr-TR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1x10</a:t>
                      </a:r>
                      <a:r>
                        <a:rPr lang="tr-TR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–30</a:t>
                      </a: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tr-TR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FeS </a:t>
                      </a:r>
                      <a:endParaRPr lang="tr-TR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3,7x10</a:t>
                      </a:r>
                      <a:r>
                        <a:rPr lang="tr-TR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–19 </a:t>
                      </a:r>
                      <a:endParaRPr lang="tr-TR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4748965"/>
                  </a:ext>
                </a:extLst>
              </a:tr>
              <a:tr h="2737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CdS </a:t>
                      </a:r>
                      <a:endParaRPr lang="tr-TR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3,6x10</a:t>
                      </a:r>
                      <a:r>
                        <a:rPr lang="tr-TR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–29</a:t>
                      </a: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tr-TR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MnS</a:t>
                      </a:r>
                      <a:r>
                        <a:rPr lang="tr-TR" sz="16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tr-TR" sz="16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1,4x10</a:t>
                      </a:r>
                      <a:r>
                        <a:rPr lang="tr-TR" sz="1600" baseline="300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–15</a:t>
                      </a:r>
                      <a:r>
                        <a:rPr lang="tr-TR" sz="16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tr-TR" sz="16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7168843"/>
                  </a:ext>
                </a:extLst>
              </a:tr>
              <a:tr h="2737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PbS 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3,4x10</a:t>
                      </a:r>
                      <a:r>
                        <a:rPr lang="tr-TR" sz="1600" baseline="30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–28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9081979"/>
                  </a:ext>
                </a:extLst>
              </a:tr>
              <a:tr h="2737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SnS 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1,8x10</a:t>
                      </a:r>
                      <a:r>
                        <a:rPr lang="tr-TR" sz="1600" baseline="30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–28</a:t>
                      </a:r>
                      <a:r>
                        <a:rPr lang="tr-TR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6397893"/>
                  </a:ext>
                </a:extLst>
              </a:tr>
              <a:tr h="2737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As</a:t>
                      </a:r>
                      <a:r>
                        <a:rPr lang="tr-TR" sz="1600" baseline="-25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r>
                        <a:rPr lang="tr-TR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</a:t>
                      </a:r>
                      <a:r>
                        <a:rPr lang="tr-TR" sz="1600" baseline="-25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6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4,4x10</a:t>
                      </a:r>
                      <a:r>
                        <a:rPr lang="tr-TR" sz="1600" baseline="300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–27</a:t>
                      </a:r>
                      <a:endParaRPr lang="tr-TR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tr-TR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1943037"/>
                  </a:ext>
                </a:extLst>
              </a:tr>
            </a:tbl>
          </a:graphicData>
        </a:graphic>
      </p:graphicFrame>
      <p:sp>
        <p:nvSpPr>
          <p:cNvPr id="4" name="Dikdörtgen 3"/>
          <p:cNvSpPr/>
          <p:nvPr/>
        </p:nvSpPr>
        <p:spPr>
          <a:xfrm>
            <a:off x="1547663" y="2304918"/>
            <a:ext cx="58326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Ksp</a:t>
            </a:r>
            <a:r>
              <a:rPr lang="tr-TR" dirty="0"/>
              <a:t> </a:t>
            </a:r>
            <a:r>
              <a:rPr lang="tr-TR" dirty="0" err="1"/>
              <a:t>values</a:t>
            </a:r>
            <a:r>
              <a:rPr lang="tr-TR" dirty="0"/>
              <a:t> of </a:t>
            </a:r>
            <a:r>
              <a:rPr lang="tr-TR" dirty="0" err="1"/>
              <a:t>Group</a:t>
            </a:r>
            <a:r>
              <a:rPr lang="tr-TR" dirty="0"/>
              <a:t> II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Group</a:t>
            </a:r>
            <a:r>
              <a:rPr lang="tr-TR" dirty="0"/>
              <a:t> III </a:t>
            </a:r>
            <a:r>
              <a:rPr lang="tr-TR" dirty="0" err="1"/>
              <a:t>cations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0" y="5380672"/>
            <a:ext cx="9144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When</a:t>
            </a:r>
            <a:r>
              <a:rPr lang="tr-TR" dirty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concentrations</a:t>
            </a:r>
            <a:r>
              <a:rPr lang="tr-TR" dirty="0" smtClean="0"/>
              <a:t> </a:t>
            </a:r>
            <a:r>
              <a:rPr lang="tr-TR" dirty="0" smtClean="0"/>
              <a:t>of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cations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hold</a:t>
            </a:r>
            <a:r>
              <a:rPr lang="tr-TR" dirty="0" smtClean="0"/>
              <a:t> </a:t>
            </a:r>
            <a:r>
              <a:rPr lang="tr-TR" dirty="0" err="1" smtClean="0"/>
              <a:t>around</a:t>
            </a:r>
            <a:r>
              <a:rPr lang="tr-TR" dirty="0" smtClean="0"/>
              <a:t> 0,1 M - 0,01 M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medium</a:t>
            </a:r>
            <a:r>
              <a:rPr lang="tr-TR" dirty="0" smtClean="0"/>
              <a:t> is </a:t>
            </a:r>
            <a:r>
              <a:rPr lang="tr-TR" dirty="0" err="1" smtClean="0"/>
              <a:t>acidified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0.3 M </a:t>
            </a:r>
            <a:r>
              <a:rPr lang="tr-TR" dirty="0" err="1" smtClean="0"/>
              <a:t>acid</a:t>
            </a:r>
            <a:r>
              <a:rPr lang="tr-TR" dirty="0" smtClean="0"/>
              <a:t>, </a:t>
            </a:r>
            <a:r>
              <a:rPr lang="tr-TR" dirty="0" err="1" smtClean="0"/>
              <a:t>Group</a:t>
            </a:r>
            <a:r>
              <a:rPr lang="tr-TR" dirty="0" smtClean="0"/>
              <a:t> II </a:t>
            </a:r>
            <a:r>
              <a:rPr lang="tr-TR" dirty="0" err="1" smtClean="0"/>
              <a:t>cations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lower</a:t>
            </a:r>
            <a:r>
              <a:rPr lang="tr-TR" dirty="0" smtClean="0"/>
              <a:t> </a:t>
            </a:r>
            <a:r>
              <a:rPr lang="tr-TR" dirty="0" err="1" smtClean="0"/>
              <a:t>solubility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precipitated</a:t>
            </a:r>
            <a:r>
              <a:rPr lang="tr-TR" dirty="0" smtClean="0"/>
              <a:t> </a:t>
            </a:r>
            <a:r>
              <a:rPr lang="tr-TR" dirty="0" err="1" smtClean="0"/>
              <a:t>upon</a:t>
            </a:r>
            <a:r>
              <a:rPr lang="tr-TR" dirty="0" smtClean="0"/>
              <a:t> </a:t>
            </a:r>
            <a:r>
              <a:rPr lang="tr-TR" dirty="0" err="1" smtClean="0"/>
              <a:t>addition</a:t>
            </a:r>
            <a:r>
              <a:rPr lang="tr-TR" dirty="0" smtClean="0"/>
              <a:t> of </a:t>
            </a:r>
            <a:r>
              <a:rPr lang="tr-TR" dirty="0" err="1" smtClean="0"/>
              <a:t>sulfides</a:t>
            </a:r>
            <a:r>
              <a:rPr lang="tr-TR" dirty="0" smtClean="0"/>
              <a:t> </a:t>
            </a:r>
            <a:r>
              <a:rPr lang="tr-TR" dirty="0" err="1" smtClean="0"/>
              <a:t>while</a:t>
            </a:r>
            <a:r>
              <a:rPr lang="tr-TR" dirty="0" smtClean="0"/>
              <a:t> </a:t>
            </a:r>
            <a:r>
              <a:rPr lang="tr-TR" dirty="0" err="1" smtClean="0"/>
              <a:t>Group</a:t>
            </a:r>
            <a:r>
              <a:rPr lang="tr-TR" dirty="0" smtClean="0"/>
              <a:t> III </a:t>
            </a:r>
            <a:r>
              <a:rPr lang="tr-TR" dirty="0" err="1" smtClean="0"/>
              <a:t>cations</a:t>
            </a:r>
            <a:r>
              <a:rPr lang="tr-TR" dirty="0" smtClean="0"/>
              <a:t> </a:t>
            </a:r>
            <a:r>
              <a:rPr lang="tr-TR" dirty="0" err="1" smtClean="0"/>
              <a:t>having</a:t>
            </a:r>
            <a:r>
              <a:rPr lang="tr-TR" dirty="0" smtClean="0"/>
              <a:t> </a:t>
            </a:r>
            <a:r>
              <a:rPr lang="tr-TR" dirty="0" err="1" smtClean="0"/>
              <a:t>higher</a:t>
            </a:r>
            <a:r>
              <a:rPr lang="tr-TR" dirty="0" smtClean="0"/>
              <a:t> </a:t>
            </a:r>
            <a:r>
              <a:rPr lang="tr-TR" dirty="0" err="1" smtClean="0"/>
              <a:t>solubility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stay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solution</a:t>
            </a:r>
            <a:r>
              <a:rPr lang="tr-TR" dirty="0" smtClean="0"/>
              <a:t>.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reason</a:t>
            </a:r>
            <a:r>
              <a:rPr lang="tr-TR" dirty="0" smtClean="0"/>
              <a:t>, </a:t>
            </a:r>
            <a:r>
              <a:rPr lang="tr-TR" dirty="0" err="1" smtClean="0"/>
              <a:t>adjustment</a:t>
            </a:r>
            <a:r>
              <a:rPr lang="tr-TR" dirty="0" smtClean="0"/>
              <a:t> of </a:t>
            </a:r>
            <a:r>
              <a:rPr lang="tr-TR" dirty="0" err="1" smtClean="0"/>
              <a:t>acidity</a:t>
            </a:r>
            <a:r>
              <a:rPr lang="tr-TR" dirty="0" smtClean="0"/>
              <a:t> is </a:t>
            </a:r>
            <a:r>
              <a:rPr lang="tr-TR" dirty="0" err="1" smtClean="0"/>
              <a:t>important</a:t>
            </a:r>
            <a:r>
              <a:rPr lang="tr-TR" dirty="0" smtClean="0"/>
              <a:t> in </a:t>
            </a:r>
            <a:r>
              <a:rPr lang="tr-TR" dirty="0" err="1" smtClean="0"/>
              <a:t>separation</a:t>
            </a:r>
            <a:r>
              <a:rPr lang="tr-TR" dirty="0" smtClean="0"/>
              <a:t> of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groups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9379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1266" name="Rectangle 4"/>
              <p:cNvSpPr>
                <a:spLocks noChangeArrowheads="1"/>
              </p:cNvSpPr>
              <p:nvPr/>
            </p:nvSpPr>
            <p:spPr bwMode="auto">
              <a:xfrm>
                <a:off x="-27531" y="980729"/>
                <a:ext cx="9144000" cy="618412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anchor="ctr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tr-TR" altLang="tr-TR" dirty="0" err="1" smtClean="0"/>
                  <a:t>The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equilibrium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for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hydrogen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sulfide</a:t>
                </a:r>
                <a:r>
                  <a:rPr lang="tr-TR" altLang="tr-TR" dirty="0" smtClean="0"/>
                  <a:t>:</a:t>
                </a:r>
              </a:p>
              <a:p>
                <a:pPr algn="ctr" eaLnBrk="1" hangingPunct="1"/>
                <a:r>
                  <a:rPr lang="tr-TR" altLang="tr-TR" dirty="0" smtClean="0"/>
                  <a:t>H</a:t>
                </a:r>
                <a:r>
                  <a:rPr lang="tr-TR" altLang="tr-TR" baseline="-25000" dirty="0" smtClean="0"/>
                  <a:t>2</a:t>
                </a:r>
                <a:r>
                  <a:rPr lang="tr-TR" altLang="tr-TR" dirty="0" smtClean="0"/>
                  <a:t>S ↔ 2 H</a:t>
                </a:r>
                <a:r>
                  <a:rPr lang="tr-TR" altLang="tr-TR" baseline="30000" dirty="0" smtClean="0"/>
                  <a:t>+  </a:t>
                </a:r>
                <a:r>
                  <a:rPr lang="tr-TR" altLang="tr-TR" dirty="0" smtClean="0"/>
                  <a:t>+ S</a:t>
                </a:r>
                <a:r>
                  <a:rPr lang="tr-TR" altLang="tr-TR" baseline="30000" dirty="0" smtClean="0"/>
                  <a:t>–2</a:t>
                </a:r>
              </a:p>
              <a:p>
                <a:pPr algn="ctr" eaLnBrk="1" hangingPunct="1"/>
                <a:endParaRPr lang="tr-TR" altLang="tr-TR" baseline="30000" dirty="0" smtClean="0"/>
              </a:p>
              <a:p>
                <a:pPr algn="ctr" eaLnBrk="1" hangingPunct="1"/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tr-TR" altLang="tr-TR" b="0" i="0" smtClean="0">
                        <a:latin typeface="Cambria Math" panose="02040503050406030204" pitchFamily="18" charset="0"/>
                      </a:rPr>
                      <m:t>k</m:t>
                    </m:r>
                    <m:r>
                      <a:rPr lang="tr-TR" altLang="tr-TR" b="0" i="0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tr-TR" alt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altLang="tr-T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altLang="tr-TR" b="0" i="0" smtClean="0">
                                <a:latin typeface="Cambria Math" panose="02040503050406030204" pitchFamily="18" charset="0"/>
                              </a:rPr>
                              <m:t>[</m:t>
                            </m:r>
                            <m:r>
                              <m:rPr>
                                <m:sty m:val="p"/>
                              </m:rPr>
                              <a:rPr lang="tr-TR" altLang="tr-TR" b="0" i="0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p>
                            <m:r>
                              <a:rPr lang="tr-TR" altLang="tr-TR" b="0" i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sup>
                        </m:sSup>
                        <m:sSup>
                          <m:sSupPr>
                            <m:ctrlPr>
                              <a:rPr lang="tr-TR" altLang="tr-T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altLang="tr-TR" b="0" i="0" smtClean="0">
                                <a:latin typeface="Cambria Math" panose="02040503050406030204" pitchFamily="18" charset="0"/>
                              </a:rPr>
                              <m:t>]</m:t>
                            </m:r>
                          </m:e>
                          <m:sup>
                            <m:r>
                              <a:rPr lang="tr-TR" altLang="tr-TR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altLang="tr-TR" b="0" i="0" smtClean="0">
                            <a:latin typeface="Cambria Math" panose="02040503050406030204" pitchFamily="18" charset="0"/>
                          </a:rPr>
                          <m:t>[</m:t>
                        </m:r>
                        <m:sSup>
                          <m:sSupPr>
                            <m:ctrlPr>
                              <a:rPr lang="tr-TR" altLang="tr-T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tr-TR" altLang="tr-TR" b="0" i="0" smtClean="0"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p>
                            <m:r>
                              <a:rPr lang="tr-TR" altLang="tr-TR" b="0" i="0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sup>
                        </m:sSup>
                        <m:r>
                          <a:rPr lang="tr-TR" altLang="tr-TR" b="0" i="0" smtClean="0">
                            <a:latin typeface="Cambria Math" panose="02040503050406030204" pitchFamily="18" charset="0"/>
                          </a:rPr>
                          <m:t>]</m:t>
                        </m:r>
                      </m:num>
                      <m:den>
                        <m:r>
                          <a:rPr lang="tr-TR" altLang="tr-TR" b="0" i="0" smtClean="0">
                            <a:latin typeface="Cambria Math" panose="02040503050406030204" pitchFamily="18" charset="0"/>
                          </a:rPr>
                          <m:t>[</m:t>
                        </m:r>
                        <m:sSub>
                          <m:sSubPr>
                            <m:ctrlPr>
                              <a:rPr lang="tr-TR" altLang="tr-T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tr-TR" altLang="tr-TR" b="0" i="0" smtClean="0">
                                <a:latin typeface="Cambria Math" panose="02040503050406030204" pitchFamily="18" charset="0"/>
                              </a:rPr>
                              <m:t>H</m:t>
                            </m:r>
                          </m:e>
                          <m:sub>
                            <m:r>
                              <a:rPr lang="tr-TR" altLang="tr-TR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m:rPr>
                            <m:sty m:val="p"/>
                          </m:rPr>
                          <a:rPr lang="tr-TR" altLang="tr-TR" b="0" i="0" smtClean="0"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a:rPr lang="tr-TR" altLang="tr-TR" b="0" i="0" smtClean="0">
                            <a:latin typeface="Cambria Math" panose="02040503050406030204" pitchFamily="18" charset="0"/>
                          </a:rPr>
                          <m:t>]</m:t>
                        </m:r>
                      </m:den>
                    </m:f>
                  </m:oMath>
                </a14:m>
                <a:r>
                  <a:rPr lang="tr-TR" altLang="tr-TR" dirty="0" smtClean="0"/>
                  <a:t> = 6,8 x 10</a:t>
                </a:r>
                <a:r>
                  <a:rPr lang="tr-TR" altLang="tr-TR" baseline="30000" dirty="0" smtClean="0"/>
                  <a:t>–23</a:t>
                </a:r>
                <a:r>
                  <a:rPr lang="tr-TR" altLang="tr-TR" dirty="0" smtClean="0"/>
                  <a:t> </a:t>
                </a:r>
              </a:p>
              <a:p>
                <a:pPr eaLnBrk="1" hangingPunct="1"/>
                <a:r>
                  <a:rPr lang="tr-TR" altLang="tr-TR" dirty="0" err="1" smtClean="0"/>
                  <a:t>In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this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equilibrium</a:t>
                </a:r>
                <a:r>
                  <a:rPr lang="tr-TR" altLang="tr-TR" dirty="0" smtClean="0"/>
                  <a:t>, [H</a:t>
                </a:r>
                <a:r>
                  <a:rPr lang="tr-TR" altLang="tr-TR" baseline="30000" dirty="0" smtClean="0"/>
                  <a:t>+</a:t>
                </a:r>
                <a:r>
                  <a:rPr lang="tr-TR" altLang="tr-TR" dirty="0" smtClean="0"/>
                  <a:t>] = 0.3 M since </a:t>
                </a:r>
                <a:r>
                  <a:rPr lang="tr-TR" altLang="tr-TR" dirty="0" err="1" smtClean="0"/>
                  <a:t>the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acidity</a:t>
                </a:r>
                <a:r>
                  <a:rPr lang="tr-TR" altLang="tr-TR" dirty="0" smtClean="0"/>
                  <a:t> of </a:t>
                </a:r>
                <a:r>
                  <a:rPr lang="tr-TR" altLang="tr-TR" dirty="0" err="1" smtClean="0"/>
                  <a:t>the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medium</a:t>
                </a:r>
                <a:r>
                  <a:rPr lang="tr-TR" altLang="tr-TR" dirty="0" smtClean="0"/>
                  <a:t> is </a:t>
                </a:r>
                <a:r>
                  <a:rPr lang="tr-TR" altLang="tr-TR" dirty="0" err="1" smtClean="0"/>
                  <a:t>adjusted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to</a:t>
                </a:r>
                <a:r>
                  <a:rPr lang="tr-TR" altLang="tr-TR" dirty="0" smtClean="0"/>
                  <a:t> 0.3 M </a:t>
                </a:r>
                <a:r>
                  <a:rPr lang="tr-TR" altLang="tr-TR" dirty="0" err="1" smtClean="0"/>
                  <a:t>and</a:t>
                </a:r>
                <a:r>
                  <a:rPr lang="tr-TR" altLang="tr-TR" dirty="0" smtClean="0"/>
                  <a:t> [H</a:t>
                </a:r>
                <a:r>
                  <a:rPr lang="tr-TR" altLang="tr-TR" baseline="-25000" dirty="0" smtClean="0"/>
                  <a:t>2</a:t>
                </a:r>
                <a:r>
                  <a:rPr lang="tr-TR" altLang="tr-TR" dirty="0" smtClean="0"/>
                  <a:t>S]=0.1 M since </a:t>
                </a:r>
                <a:r>
                  <a:rPr lang="tr-TR" altLang="tr-TR" dirty="0" err="1" smtClean="0"/>
                  <a:t>the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highest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concentration</a:t>
                </a:r>
                <a:r>
                  <a:rPr lang="tr-TR" altLang="tr-TR" dirty="0" smtClean="0"/>
                  <a:t> of it is 0.1 M at 25</a:t>
                </a:r>
                <a:r>
                  <a:rPr lang="tr-TR" altLang="tr-TR" baseline="30000" dirty="0" smtClean="0"/>
                  <a:t>o</a:t>
                </a:r>
                <a:r>
                  <a:rPr lang="tr-TR" altLang="tr-TR" dirty="0" smtClean="0"/>
                  <a:t>C </a:t>
                </a:r>
                <a:r>
                  <a:rPr lang="tr-TR" altLang="tr-TR" dirty="0" err="1" smtClean="0"/>
                  <a:t>considering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the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solubility</a:t>
                </a:r>
                <a:r>
                  <a:rPr lang="tr-TR" altLang="tr-TR" dirty="0" smtClean="0"/>
                  <a:t>:</a:t>
                </a:r>
                <a:endParaRPr lang="tr-TR" altLang="tr-TR" dirty="0"/>
              </a:p>
              <a:p>
                <a:pPr eaLnBrk="1" hangingPunct="1"/>
                <a:r>
                  <a:rPr lang="tr-TR" altLang="tr-TR" dirty="0"/>
                  <a:t>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altLang="tr-T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altLang="tr-TR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altLang="tr-TR" b="0" i="0" smtClean="0">
                                <a:latin typeface="Cambria Math" panose="02040503050406030204" pitchFamily="18" charset="0"/>
                              </a:rPr>
                              <m:t>0,3</m:t>
                            </m:r>
                          </m:e>
                          <m:sup>
                            <m:r>
                              <a:rPr lang="tr-TR" altLang="tr-TR" b="0" i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altLang="tr-TR" b="0" i="0" smtClean="0">
                            <a:latin typeface="Cambria Math" panose="02040503050406030204" pitchFamily="18" charset="0"/>
                          </a:rPr>
                          <m:t> [</m:t>
                        </m:r>
                        <m:sSup>
                          <m:sSupPr>
                            <m:ctrlPr>
                              <a:rPr lang="tr-TR" altLang="tr-T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tr-TR" altLang="tr-TR" b="0" i="0" smtClean="0">
                                <a:latin typeface="Cambria Math" panose="02040503050406030204" pitchFamily="18" charset="0"/>
                              </a:rPr>
                              <m:t>S</m:t>
                            </m:r>
                          </m:e>
                          <m:sup>
                            <m:r>
                              <a:rPr lang="tr-TR" altLang="tr-TR" b="0" i="0" smtClean="0">
                                <a:latin typeface="Cambria Math" panose="02040503050406030204" pitchFamily="18" charset="0"/>
                              </a:rPr>
                              <m:t>−2</m:t>
                            </m:r>
                          </m:sup>
                        </m:sSup>
                        <m:r>
                          <a:rPr lang="tr-TR" altLang="tr-TR" b="0" i="0" smtClean="0">
                            <a:latin typeface="Cambria Math" panose="02040503050406030204" pitchFamily="18" charset="0"/>
                          </a:rPr>
                          <m:t>]</m:t>
                        </m:r>
                      </m:num>
                      <m:den>
                        <m:r>
                          <a:rPr lang="tr-TR" altLang="tr-TR" b="0" i="0" smtClean="0">
                            <a:latin typeface="Cambria Math" panose="02040503050406030204" pitchFamily="18" charset="0"/>
                          </a:rPr>
                          <m:t>0,1</m:t>
                        </m:r>
                      </m:den>
                    </m:f>
                  </m:oMath>
                </a14:m>
                <a:r>
                  <a:rPr lang="tr-TR" altLang="tr-TR" dirty="0" smtClean="0"/>
                  <a:t> = 6,8 x 10</a:t>
                </a:r>
                <a:r>
                  <a:rPr lang="tr-TR" altLang="tr-TR" baseline="30000" dirty="0" smtClean="0"/>
                  <a:t>–23</a:t>
                </a:r>
                <a:r>
                  <a:rPr lang="tr-TR" altLang="tr-TR" dirty="0" smtClean="0"/>
                  <a:t> </a:t>
                </a:r>
              </a:p>
              <a:p>
                <a:pPr eaLnBrk="1" hangingPunct="1"/>
                <a:r>
                  <a:rPr lang="tr-TR" altLang="tr-TR" dirty="0" smtClean="0"/>
                  <a:t> [S</a:t>
                </a:r>
                <a:r>
                  <a:rPr lang="tr-TR" altLang="tr-TR" baseline="30000" dirty="0" smtClean="0"/>
                  <a:t>–2</a:t>
                </a:r>
                <a:r>
                  <a:rPr lang="tr-TR" altLang="tr-TR" dirty="0" smtClean="0"/>
                  <a:t>] = 7,5 x 10</a:t>
                </a:r>
                <a:r>
                  <a:rPr lang="tr-TR" altLang="tr-TR" baseline="30000" dirty="0" smtClean="0"/>
                  <a:t>–23 </a:t>
                </a:r>
              </a:p>
              <a:p>
                <a:pPr eaLnBrk="1" hangingPunct="1"/>
                <a:endParaRPr lang="tr-TR" altLang="tr-TR" dirty="0"/>
              </a:p>
              <a:p>
                <a:pPr eaLnBrk="1" hangingPunct="1"/>
                <a:r>
                  <a:rPr lang="tr-TR" altLang="tr-TR" dirty="0" err="1" smtClean="0"/>
                  <a:t>Among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Group</a:t>
                </a:r>
                <a:r>
                  <a:rPr lang="tr-TR" altLang="tr-TR" dirty="0" smtClean="0"/>
                  <a:t> III</a:t>
                </a:r>
                <a:r>
                  <a:rPr lang="tr-TR" altLang="tr-TR" dirty="0"/>
                  <a:t> </a:t>
                </a:r>
                <a:r>
                  <a:rPr lang="tr-TR" altLang="tr-TR" dirty="0" err="1" smtClean="0"/>
                  <a:t>cations</a:t>
                </a:r>
                <a:r>
                  <a:rPr lang="tr-TR" altLang="tr-TR" dirty="0" smtClean="0"/>
                  <a:t>, </a:t>
                </a:r>
                <a:r>
                  <a:rPr lang="tr-TR" altLang="tr-TR" dirty="0" err="1"/>
                  <a:t>NiS</a:t>
                </a:r>
                <a:r>
                  <a:rPr lang="tr-TR" altLang="tr-TR" dirty="0"/>
                  <a:t> </a:t>
                </a:r>
                <a:r>
                  <a:rPr lang="tr-TR" altLang="tr-TR" dirty="0" smtClean="0"/>
                  <a:t>has </a:t>
                </a:r>
                <a:r>
                  <a:rPr lang="tr-TR" altLang="tr-TR" dirty="0" err="1" smtClean="0"/>
                  <a:t>the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lowest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solubility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and</a:t>
                </a:r>
                <a:r>
                  <a:rPr lang="tr-TR" altLang="tr-TR" dirty="0" smtClean="0"/>
                  <a:t> in </a:t>
                </a:r>
                <a:r>
                  <a:rPr lang="tr-TR" altLang="tr-TR" dirty="0" err="1" smtClean="0"/>
                  <a:t>our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courses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the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samples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are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prepared</a:t>
                </a:r>
                <a:r>
                  <a:rPr lang="tr-TR" altLang="tr-TR" dirty="0" smtClean="0"/>
                  <a:t> in  0.01 M: </a:t>
                </a:r>
              </a:p>
              <a:p>
                <a:pPr eaLnBrk="1" hangingPunct="1"/>
                <a:r>
                  <a:rPr lang="tr-TR" altLang="tr-TR" dirty="0" smtClean="0"/>
                  <a:t>Q= [Ni</a:t>
                </a:r>
                <a:r>
                  <a:rPr lang="tr-TR" altLang="tr-TR" baseline="30000" dirty="0" smtClean="0"/>
                  <a:t>+2</a:t>
                </a:r>
                <a:r>
                  <a:rPr lang="tr-TR" altLang="tr-TR" dirty="0" smtClean="0"/>
                  <a:t>] [S</a:t>
                </a:r>
                <a:r>
                  <a:rPr lang="tr-TR" altLang="tr-TR" baseline="30000" dirty="0" smtClean="0"/>
                  <a:t>–2</a:t>
                </a:r>
                <a:r>
                  <a:rPr lang="tr-TR" altLang="tr-TR" dirty="0" smtClean="0"/>
                  <a:t>] = 0,01 x 7,5 x 10</a:t>
                </a:r>
                <a:r>
                  <a:rPr lang="tr-TR" altLang="tr-TR" baseline="30000" dirty="0" smtClean="0"/>
                  <a:t>–23</a:t>
                </a:r>
                <a:r>
                  <a:rPr lang="tr-TR" altLang="tr-TR" dirty="0" smtClean="0"/>
                  <a:t> = 7,5 x 10</a:t>
                </a:r>
                <a:r>
                  <a:rPr lang="tr-TR" altLang="tr-TR" baseline="30000" dirty="0" smtClean="0"/>
                  <a:t>–25</a:t>
                </a:r>
                <a:endParaRPr lang="tr-TR" altLang="tr-TR" dirty="0" smtClean="0"/>
              </a:p>
              <a:p>
                <a:pPr eaLnBrk="1" hangingPunct="1"/>
                <a:r>
                  <a:rPr lang="tr-TR" altLang="tr-TR" dirty="0" smtClean="0"/>
                  <a:t>7,5 x 10</a:t>
                </a:r>
                <a:r>
                  <a:rPr lang="tr-TR" altLang="tr-TR" baseline="30000" dirty="0" smtClean="0"/>
                  <a:t>–25 </a:t>
                </a:r>
                <a:r>
                  <a:rPr lang="tr-TR" altLang="tr-TR" dirty="0" smtClean="0"/>
                  <a:t>&lt; </a:t>
                </a:r>
                <a:r>
                  <a:rPr lang="tr-TR" altLang="tr-TR" dirty="0" err="1" smtClean="0"/>
                  <a:t>Ksp</a:t>
                </a:r>
                <a:r>
                  <a:rPr lang="tr-TR" altLang="tr-TR" dirty="0" smtClean="0"/>
                  <a:t> (1,4x10</a:t>
                </a:r>
                <a:r>
                  <a:rPr lang="tr-TR" altLang="tr-TR" baseline="30000" dirty="0" smtClean="0"/>
                  <a:t>-24</a:t>
                </a:r>
                <a:r>
                  <a:rPr lang="tr-TR" altLang="tr-TR" dirty="0" smtClean="0"/>
                  <a:t>) </a:t>
                </a:r>
              </a:p>
              <a:p>
                <a:pPr eaLnBrk="1" hangingPunct="1"/>
                <a:r>
                  <a:rPr lang="tr-TR" altLang="tr-TR" dirty="0" smtClean="0"/>
                  <a:t>Since Q is </a:t>
                </a:r>
                <a:r>
                  <a:rPr lang="tr-TR" altLang="tr-TR" dirty="0" err="1" smtClean="0"/>
                  <a:t>smaller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than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Ksp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NiS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does</a:t>
                </a:r>
                <a:r>
                  <a:rPr lang="tr-TR" altLang="tr-TR" dirty="0" smtClean="0"/>
                  <a:t> not </a:t>
                </a:r>
                <a:r>
                  <a:rPr lang="tr-TR" altLang="tr-TR" dirty="0" err="1" smtClean="0"/>
                  <a:t>precipitate</a:t>
                </a:r>
                <a:r>
                  <a:rPr lang="tr-TR" altLang="tr-TR" dirty="0" smtClean="0"/>
                  <a:t>. </a:t>
                </a:r>
                <a:r>
                  <a:rPr lang="tr-TR" altLang="tr-TR" dirty="0" err="1" smtClean="0"/>
                  <a:t>The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other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Group</a:t>
                </a:r>
                <a:r>
                  <a:rPr lang="tr-TR" altLang="tr-TR" dirty="0" smtClean="0"/>
                  <a:t> III </a:t>
                </a:r>
                <a:r>
                  <a:rPr lang="tr-TR" altLang="tr-TR" dirty="0" err="1" smtClean="0"/>
                  <a:t>cations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have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higher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Ksp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than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NiS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and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all</a:t>
                </a:r>
                <a:r>
                  <a:rPr lang="tr-TR" altLang="tr-TR" dirty="0" smtClean="0"/>
                  <a:t> of </a:t>
                </a:r>
                <a:r>
                  <a:rPr lang="tr-TR" altLang="tr-TR" dirty="0" err="1" smtClean="0"/>
                  <a:t>them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stay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dissolved</a:t>
                </a:r>
                <a:r>
                  <a:rPr lang="tr-TR" altLang="tr-TR" dirty="0" smtClean="0"/>
                  <a:t>.</a:t>
                </a:r>
              </a:p>
              <a:p>
                <a:pPr eaLnBrk="1" hangingPunct="1"/>
                <a:endParaRPr lang="tr-TR" altLang="tr-TR" dirty="0" smtClean="0"/>
              </a:p>
              <a:p>
                <a:pPr eaLnBrk="1" hangingPunct="1"/>
                <a:r>
                  <a:rPr lang="tr-TR" altLang="tr-TR" dirty="0" smtClean="0"/>
                  <a:t>On </a:t>
                </a:r>
                <a:r>
                  <a:rPr lang="tr-TR" altLang="tr-TR" dirty="0" err="1" smtClean="0"/>
                  <a:t>the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other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hand</a:t>
                </a:r>
                <a:r>
                  <a:rPr lang="tr-TR" altLang="tr-TR" dirty="0" smtClean="0"/>
                  <a:t>  Q of </a:t>
                </a:r>
                <a:r>
                  <a:rPr lang="tr-TR" altLang="tr-TR" dirty="0" err="1" smtClean="0"/>
                  <a:t>Group</a:t>
                </a:r>
                <a:r>
                  <a:rPr lang="tr-TR" altLang="tr-TR" dirty="0" smtClean="0"/>
                  <a:t> II </a:t>
                </a:r>
                <a:r>
                  <a:rPr lang="tr-TR" altLang="tr-TR" dirty="0" err="1" smtClean="0"/>
                  <a:t>cations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are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higher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than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Ksp</a:t>
                </a:r>
                <a:r>
                  <a:rPr lang="tr-TR" altLang="tr-TR" dirty="0" smtClean="0"/>
                  <a:t> of </a:t>
                </a:r>
                <a:r>
                  <a:rPr lang="tr-TR" altLang="tr-TR" dirty="0" err="1" smtClean="0"/>
                  <a:t>them</a:t>
                </a:r>
                <a:r>
                  <a:rPr lang="tr-TR" altLang="tr-TR" dirty="0"/>
                  <a:t> in </a:t>
                </a:r>
                <a:r>
                  <a:rPr lang="tr-TR" altLang="tr-TR" dirty="0" err="1"/>
                  <a:t>this</a:t>
                </a:r>
                <a:r>
                  <a:rPr lang="tr-TR" altLang="tr-TR" dirty="0"/>
                  <a:t> </a:t>
                </a:r>
                <a:r>
                  <a:rPr lang="tr-TR" altLang="tr-TR" dirty="0" err="1" smtClean="0"/>
                  <a:t>medium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and</a:t>
                </a:r>
                <a:r>
                  <a:rPr lang="tr-TR" altLang="tr-TR" dirty="0" smtClean="0"/>
                  <a:t> it </a:t>
                </a:r>
                <a:r>
                  <a:rPr lang="tr-TR" altLang="tr-TR" dirty="0" err="1" smtClean="0"/>
                  <a:t>means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all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Group</a:t>
                </a:r>
                <a:r>
                  <a:rPr lang="tr-TR" altLang="tr-TR" dirty="0" smtClean="0"/>
                  <a:t> II </a:t>
                </a:r>
                <a:r>
                  <a:rPr lang="tr-TR" altLang="tr-TR" dirty="0" err="1" smtClean="0"/>
                  <a:t>cations</a:t>
                </a:r>
                <a:r>
                  <a:rPr lang="tr-TR" altLang="tr-TR" dirty="0" smtClean="0"/>
                  <a:t> </a:t>
                </a:r>
                <a:r>
                  <a:rPr lang="tr-TR" altLang="tr-TR" dirty="0" err="1" smtClean="0"/>
                  <a:t>will</a:t>
                </a:r>
                <a:r>
                  <a:rPr lang="tr-TR" altLang="tr-TR" dirty="0" smtClean="0"/>
                  <a:t> be </a:t>
                </a:r>
                <a:r>
                  <a:rPr lang="tr-TR" altLang="tr-TR" dirty="0" err="1" smtClean="0"/>
                  <a:t>precipitated</a:t>
                </a:r>
                <a:r>
                  <a:rPr lang="tr-TR" altLang="tr-TR" dirty="0" smtClean="0"/>
                  <a:t>.</a:t>
                </a:r>
              </a:p>
              <a:p>
                <a:pPr eaLnBrk="1" hangingPunct="1"/>
                <a:endParaRPr lang="tr-TR" altLang="tr-TR" dirty="0" smtClean="0"/>
              </a:p>
              <a:p>
                <a:pPr eaLnBrk="1" hangingPunct="1"/>
                <a:endParaRPr lang="tr-TR" altLang="tr-TR" dirty="0"/>
              </a:p>
            </p:txBody>
          </p:sp>
        </mc:Choice>
        <mc:Fallback xmlns="">
          <p:sp>
            <p:nvSpPr>
              <p:cNvPr id="11266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-27531" y="980729"/>
                <a:ext cx="9144000" cy="6184129"/>
              </a:xfrm>
              <a:prstGeom prst="rect">
                <a:avLst/>
              </a:prstGeom>
              <a:blipFill>
                <a:blip r:embed="rId2"/>
                <a:stretch>
                  <a:fillRect l="-533" t="-99" r="-40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539552" y="2348879"/>
            <a:ext cx="882745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tr-TR"/>
          </a:p>
        </p:txBody>
      </p:sp>
      <p:graphicFrame>
        <p:nvGraphicFramePr>
          <p:cNvPr id="3" name="Nesne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7129719"/>
              </p:ext>
            </p:extLst>
          </p:nvPr>
        </p:nvGraphicFramePr>
        <p:xfrm>
          <a:off x="455613" y="2416175"/>
          <a:ext cx="7189787" cy="1439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3" name="CS ChemDraw Drawing" r:id="rId3" imgW="5424969" imgH="1082951" progId="ChemDraw.Document.6.0">
                  <p:embed/>
                </p:oleObj>
              </mc:Choice>
              <mc:Fallback>
                <p:oleObj name="CS ChemDraw Drawing" r:id="rId3" imgW="5424969" imgH="1082951" progId="ChemDraw.Document.6.0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613" y="2416175"/>
                        <a:ext cx="7189787" cy="14398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Metin kutusu 3"/>
          <p:cNvSpPr txBox="1"/>
          <p:nvPr/>
        </p:nvSpPr>
        <p:spPr>
          <a:xfrm>
            <a:off x="-21169" y="1052736"/>
            <a:ext cx="916516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Thioacetamide</a:t>
            </a:r>
            <a:r>
              <a:rPr lang="tr-TR" dirty="0" smtClean="0"/>
              <a:t> can </a:t>
            </a:r>
            <a:r>
              <a:rPr lang="tr-TR" dirty="0" smtClean="0"/>
              <a:t>be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smtClean="0"/>
              <a:t>as </a:t>
            </a:r>
            <a:r>
              <a:rPr lang="tr-TR" dirty="0" err="1" smtClean="0"/>
              <a:t>sulfide</a:t>
            </a:r>
            <a:r>
              <a:rPr lang="tr-TR" dirty="0" smtClean="0"/>
              <a:t> </a:t>
            </a:r>
            <a:r>
              <a:rPr lang="tr-TR" dirty="0" err="1" smtClean="0"/>
              <a:t>source</a:t>
            </a:r>
            <a:r>
              <a:rPr lang="tr-TR" dirty="0" smtClean="0"/>
              <a:t>. </a:t>
            </a:r>
            <a:r>
              <a:rPr lang="tr-TR" dirty="0" err="1" smtClean="0"/>
              <a:t>Hydrogen</a:t>
            </a:r>
            <a:r>
              <a:rPr lang="tr-TR" dirty="0" smtClean="0"/>
              <a:t> </a:t>
            </a:r>
            <a:r>
              <a:rPr lang="tr-TR" dirty="0" err="1" smtClean="0"/>
              <a:t>sulfide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produced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thioacetamide</a:t>
            </a:r>
            <a:r>
              <a:rPr lang="tr-TR" dirty="0" smtClean="0"/>
              <a:t> </a:t>
            </a:r>
            <a:r>
              <a:rPr lang="tr-TR" dirty="0" err="1" smtClean="0"/>
              <a:t>solution</a:t>
            </a:r>
            <a:r>
              <a:rPr lang="tr-TR" dirty="0" smtClean="0"/>
              <a:t> is </a:t>
            </a:r>
            <a:r>
              <a:rPr lang="tr-TR" dirty="0" err="1" smtClean="0"/>
              <a:t>heated</a:t>
            </a:r>
            <a:r>
              <a:rPr lang="tr-TR" dirty="0" smtClean="0"/>
              <a:t>.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reason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test </a:t>
            </a:r>
            <a:r>
              <a:rPr lang="tr-TR" dirty="0" err="1" smtClean="0"/>
              <a:t>tube</a:t>
            </a:r>
            <a:r>
              <a:rPr lang="tr-TR" dirty="0" smtClean="0"/>
              <a:t> </a:t>
            </a:r>
            <a:r>
              <a:rPr lang="tr-TR" dirty="0" err="1" smtClean="0"/>
              <a:t>containing</a:t>
            </a:r>
            <a:r>
              <a:rPr lang="tr-TR" dirty="0" smtClean="0"/>
              <a:t> </a:t>
            </a:r>
            <a:r>
              <a:rPr lang="tr-TR" dirty="0" err="1" smtClean="0"/>
              <a:t>your</a:t>
            </a:r>
            <a:r>
              <a:rPr lang="tr-TR" dirty="0" smtClean="0"/>
              <a:t> </a:t>
            </a:r>
            <a:r>
              <a:rPr lang="tr-TR" dirty="0" err="1" smtClean="0"/>
              <a:t>sample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smtClean="0"/>
              <a:t>be </a:t>
            </a:r>
            <a:r>
              <a:rPr lang="tr-TR" dirty="0" err="1" smtClean="0"/>
              <a:t>heated</a:t>
            </a:r>
            <a:r>
              <a:rPr lang="tr-TR" dirty="0" smtClean="0"/>
              <a:t> in a </a:t>
            </a:r>
            <a:r>
              <a:rPr lang="tr-TR" dirty="0" err="1" smtClean="0"/>
              <a:t>water</a:t>
            </a:r>
            <a:r>
              <a:rPr lang="tr-TR" dirty="0" smtClean="0"/>
              <a:t> </a:t>
            </a:r>
            <a:r>
              <a:rPr lang="tr-TR" dirty="0" err="1" smtClean="0"/>
              <a:t>bath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tr-TR" dirty="0" err="1" smtClean="0"/>
              <a:t>addition</a:t>
            </a:r>
            <a:r>
              <a:rPr lang="tr-TR" dirty="0" smtClean="0"/>
              <a:t> of </a:t>
            </a:r>
            <a:r>
              <a:rPr lang="tr-TR" dirty="0" err="1" smtClean="0"/>
              <a:t>required</a:t>
            </a:r>
            <a:r>
              <a:rPr lang="tr-TR" dirty="0" smtClean="0"/>
              <a:t> </a:t>
            </a:r>
            <a:r>
              <a:rPr lang="tr-TR" dirty="0" err="1" smtClean="0"/>
              <a:t>amount</a:t>
            </a:r>
            <a:r>
              <a:rPr lang="tr-TR" dirty="0" smtClean="0"/>
              <a:t> of </a:t>
            </a:r>
            <a:r>
              <a:rPr lang="tr-TR" dirty="0" err="1" smtClean="0"/>
              <a:t>thioacetamide</a:t>
            </a:r>
            <a:r>
              <a:rPr lang="tr-TR" dirty="0" smtClean="0"/>
              <a:t>. Since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produced</a:t>
            </a:r>
            <a:r>
              <a:rPr lang="tr-TR" dirty="0" smtClean="0"/>
              <a:t> </a:t>
            </a:r>
            <a:r>
              <a:rPr lang="tr-TR" dirty="0" err="1" smtClean="0"/>
              <a:t>hydrogen</a:t>
            </a:r>
            <a:r>
              <a:rPr lang="tr-TR" dirty="0" smtClean="0"/>
              <a:t> </a:t>
            </a:r>
            <a:r>
              <a:rPr lang="tr-TR" dirty="0" err="1" smtClean="0"/>
              <a:t>sulfide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immediately</a:t>
            </a:r>
            <a:r>
              <a:rPr lang="tr-TR" dirty="0" smtClean="0"/>
              <a:t> </a:t>
            </a:r>
            <a:r>
              <a:rPr lang="tr-TR" dirty="0" err="1" smtClean="0"/>
              <a:t>react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cations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sample</a:t>
            </a:r>
            <a:r>
              <a:rPr lang="tr-TR" dirty="0" smtClean="0"/>
              <a:t>, </a:t>
            </a:r>
            <a:r>
              <a:rPr lang="tr-TR" dirty="0" err="1" smtClean="0"/>
              <a:t>hazardous</a:t>
            </a:r>
            <a:r>
              <a:rPr lang="tr-TR" dirty="0" smtClean="0"/>
              <a:t> </a:t>
            </a:r>
            <a:r>
              <a:rPr lang="tr-TR" dirty="0" err="1" smtClean="0"/>
              <a:t>effects</a:t>
            </a:r>
            <a:r>
              <a:rPr lang="tr-TR" dirty="0" smtClean="0"/>
              <a:t> of </a:t>
            </a:r>
            <a:r>
              <a:rPr lang="tr-TR" dirty="0" err="1" smtClean="0"/>
              <a:t>hydrogen</a:t>
            </a:r>
            <a:r>
              <a:rPr lang="tr-TR" dirty="0" smtClean="0"/>
              <a:t> </a:t>
            </a:r>
            <a:r>
              <a:rPr lang="tr-TR" dirty="0" err="1" smtClean="0"/>
              <a:t>sulfide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as </a:t>
            </a:r>
            <a:r>
              <a:rPr lang="tr-TR" dirty="0" err="1" smtClean="0"/>
              <a:t>rotten</a:t>
            </a:r>
            <a:r>
              <a:rPr lang="tr-TR" dirty="0" smtClean="0"/>
              <a:t> </a:t>
            </a:r>
            <a:r>
              <a:rPr lang="tr-TR" dirty="0" err="1" smtClean="0"/>
              <a:t>egg</a:t>
            </a:r>
            <a:r>
              <a:rPr lang="tr-TR" dirty="0" smtClean="0"/>
              <a:t> </a:t>
            </a:r>
            <a:r>
              <a:rPr lang="tr-TR" dirty="0" err="1" smtClean="0"/>
              <a:t>smell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reduced</a:t>
            </a:r>
            <a:r>
              <a:rPr lang="tr-TR" dirty="0" smtClean="0"/>
              <a:t>.</a:t>
            </a:r>
            <a:endParaRPr lang="tr-TR" dirty="0"/>
          </a:p>
        </p:txBody>
      </p:sp>
      <p:sp>
        <p:nvSpPr>
          <p:cNvPr id="5" name="Metin kutusu 4"/>
          <p:cNvSpPr txBox="1"/>
          <p:nvPr/>
        </p:nvSpPr>
        <p:spPr>
          <a:xfrm>
            <a:off x="0" y="3741845"/>
            <a:ext cx="91440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analysis</a:t>
            </a:r>
            <a:r>
              <a:rPr lang="tr-TR" dirty="0" smtClean="0"/>
              <a:t>,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flow</a:t>
            </a:r>
            <a:r>
              <a:rPr lang="tr-TR" dirty="0" smtClean="0"/>
              <a:t> </a:t>
            </a:r>
            <a:r>
              <a:rPr lang="tr-TR" dirty="0" err="1" smtClean="0"/>
              <a:t>chart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</a:t>
            </a:r>
            <a:r>
              <a:rPr lang="tr-TR" dirty="0" err="1" smtClean="0"/>
              <a:t>followed</a:t>
            </a:r>
            <a:r>
              <a:rPr lang="tr-TR" dirty="0" smtClean="0"/>
              <a:t>.</a:t>
            </a:r>
          </a:p>
          <a:p>
            <a:pPr eaLnBrk="1" hangingPunct="1"/>
            <a:r>
              <a:rPr lang="tr-TR" dirty="0" err="1" smtClean="0"/>
              <a:t>Sulfides</a:t>
            </a:r>
            <a:r>
              <a:rPr lang="tr-TR" dirty="0" smtClean="0"/>
              <a:t> of </a:t>
            </a:r>
            <a:r>
              <a:rPr lang="tr-TR" dirty="0" err="1" smtClean="0"/>
              <a:t>Group</a:t>
            </a:r>
            <a:r>
              <a:rPr lang="tr-TR" dirty="0" smtClean="0"/>
              <a:t> II </a:t>
            </a:r>
            <a:r>
              <a:rPr lang="tr-TR" dirty="0" err="1" smtClean="0"/>
              <a:t>cations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colors</a:t>
            </a:r>
            <a:r>
              <a:rPr lang="tr-TR" dirty="0"/>
              <a:t> </a:t>
            </a:r>
            <a:r>
              <a:rPr lang="tr-TR" dirty="0" err="1" smtClean="0"/>
              <a:t>so</a:t>
            </a:r>
            <a:r>
              <a:rPr lang="tr-TR" dirty="0" smtClean="0"/>
              <a:t> 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preliminary</a:t>
            </a:r>
            <a:r>
              <a:rPr lang="tr-TR" dirty="0" smtClean="0"/>
              <a:t> </a:t>
            </a:r>
            <a:r>
              <a:rPr lang="tr-TR" dirty="0" err="1" smtClean="0"/>
              <a:t>information</a:t>
            </a:r>
            <a:r>
              <a:rPr lang="tr-TR" dirty="0" smtClean="0"/>
              <a:t>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beginning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analysis</a:t>
            </a:r>
            <a:r>
              <a:rPr lang="tr-TR" dirty="0" smtClean="0"/>
              <a:t>:</a:t>
            </a:r>
          </a:p>
          <a:p>
            <a:pPr eaLnBrk="1" hangingPunct="1"/>
            <a:endParaRPr lang="tr-TR" altLang="tr-TR" sz="1800" dirty="0" smtClean="0"/>
          </a:p>
          <a:p>
            <a:pPr eaLnBrk="1" hangingPunct="1"/>
            <a:r>
              <a:rPr lang="tr-TR" altLang="tr-TR" sz="1800" dirty="0" smtClean="0"/>
              <a:t>Bi</a:t>
            </a:r>
            <a:r>
              <a:rPr lang="tr-TR" altLang="tr-TR" sz="1800" baseline="-25000" dirty="0" smtClean="0"/>
              <a:t>2</a:t>
            </a:r>
            <a:r>
              <a:rPr lang="tr-TR" altLang="tr-TR" sz="1800" dirty="0" smtClean="0"/>
              <a:t>S</a:t>
            </a:r>
            <a:r>
              <a:rPr lang="tr-TR" altLang="tr-TR" sz="1800" baseline="-25000" dirty="0" smtClean="0"/>
              <a:t>3</a:t>
            </a:r>
            <a:r>
              <a:rPr lang="tr-TR" altLang="tr-TR" sz="1800" dirty="0" smtClean="0"/>
              <a:t>,HgS, </a:t>
            </a:r>
            <a:r>
              <a:rPr lang="tr-TR" altLang="tr-TR" sz="1800" dirty="0" err="1" smtClean="0"/>
              <a:t>CuS</a:t>
            </a:r>
            <a:r>
              <a:rPr lang="tr-TR" altLang="tr-TR" sz="1800" dirty="0" smtClean="0"/>
              <a:t>, </a:t>
            </a:r>
            <a:r>
              <a:rPr lang="tr-TR" altLang="tr-TR" sz="1800" dirty="0" err="1" smtClean="0"/>
              <a:t>PbS</a:t>
            </a:r>
            <a:r>
              <a:rPr lang="tr-TR" altLang="tr-TR" sz="1800" dirty="0" smtClean="0"/>
              <a:t> = Black</a:t>
            </a:r>
          </a:p>
          <a:p>
            <a:pPr eaLnBrk="1" hangingPunct="1"/>
            <a:r>
              <a:rPr lang="tr-TR" altLang="tr-TR" sz="1800" dirty="0" smtClean="0"/>
              <a:t>As</a:t>
            </a:r>
            <a:r>
              <a:rPr lang="tr-TR" altLang="tr-TR" sz="1800" baseline="-25000" dirty="0" smtClean="0"/>
              <a:t>2</a:t>
            </a:r>
            <a:r>
              <a:rPr lang="tr-TR" altLang="tr-TR" sz="1800" dirty="0" smtClean="0"/>
              <a:t>S</a:t>
            </a:r>
            <a:r>
              <a:rPr lang="tr-TR" altLang="tr-TR" sz="1800" baseline="-25000" dirty="0" smtClean="0"/>
              <a:t>3</a:t>
            </a:r>
            <a:r>
              <a:rPr lang="tr-TR" altLang="tr-TR" sz="1800" dirty="0" smtClean="0"/>
              <a:t>, As</a:t>
            </a:r>
            <a:r>
              <a:rPr lang="tr-TR" altLang="tr-TR" sz="1800" baseline="-25000" dirty="0" smtClean="0"/>
              <a:t>2</a:t>
            </a:r>
            <a:r>
              <a:rPr lang="tr-TR" altLang="tr-TR" sz="1800" dirty="0" smtClean="0"/>
              <a:t>S</a:t>
            </a:r>
            <a:r>
              <a:rPr lang="tr-TR" altLang="tr-TR" sz="1800" baseline="-25000" dirty="0" smtClean="0"/>
              <a:t>5</a:t>
            </a:r>
            <a:r>
              <a:rPr lang="tr-TR" altLang="tr-TR" sz="1800" dirty="0" smtClean="0"/>
              <a:t> = </a:t>
            </a:r>
            <a:r>
              <a:rPr lang="tr-TR" altLang="tr-TR" sz="1800" dirty="0" err="1" smtClean="0"/>
              <a:t>Yellow</a:t>
            </a:r>
            <a:r>
              <a:rPr lang="tr-TR" altLang="tr-TR" sz="1800" dirty="0" smtClean="0"/>
              <a:t>       </a:t>
            </a:r>
          </a:p>
          <a:p>
            <a:pPr eaLnBrk="1" hangingPunct="1"/>
            <a:r>
              <a:rPr lang="tr-TR" altLang="tr-TR" sz="1800" dirty="0" err="1" smtClean="0"/>
              <a:t>CdS</a:t>
            </a:r>
            <a:r>
              <a:rPr lang="tr-TR" altLang="tr-TR" sz="1800" dirty="0" smtClean="0"/>
              <a:t> = </a:t>
            </a:r>
            <a:r>
              <a:rPr lang="tr-TR" altLang="tr-TR" sz="1800" dirty="0" err="1" smtClean="0"/>
              <a:t>Pale</a:t>
            </a:r>
            <a:r>
              <a:rPr lang="tr-TR" altLang="tr-TR" sz="1800" dirty="0" smtClean="0"/>
              <a:t> </a:t>
            </a:r>
            <a:r>
              <a:rPr lang="tr-TR" altLang="tr-TR" sz="1800" dirty="0" err="1" smtClean="0"/>
              <a:t>yellow</a:t>
            </a:r>
            <a:endParaRPr lang="tr-TR" altLang="tr-TR" sz="1800" dirty="0" smtClean="0"/>
          </a:p>
          <a:p>
            <a:pPr eaLnBrk="1" hangingPunct="1"/>
            <a:r>
              <a:rPr lang="tr-TR" altLang="tr-TR" sz="1800" dirty="0" smtClean="0"/>
              <a:t>Sb</a:t>
            </a:r>
            <a:r>
              <a:rPr lang="tr-TR" altLang="tr-TR" sz="1800" baseline="-25000" dirty="0" smtClean="0"/>
              <a:t>2</a:t>
            </a:r>
            <a:r>
              <a:rPr lang="tr-TR" altLang="tr-TR" sz="1800" dirty="0" smtClean="0"/>
              <a:t>S</a:t>
            </a:r>
            <a:r>
              <a:rPr lang="tr-TR" altLang="tr-TR" sz="1800" baseline="-25000" dirty="0" smtClean="0"/>
              <a:t>3</a:t>
            </a:r>
            <a:r>
              <a:rPr lang="tr-TR" altLang="tr-TR" sz="1800" dirty="0" smtClean="0"/>
              <a:t>, Sb</a:t>
            </a:r>
            <a:r>
              <a:rPr lang="tr-TR" altLang="tr-TR" sz="1800" baseline="-25000" dirty="0" smtClean="0"/>
              <a:t>2</a:t>
            </a:r>
            <a:r>
              <a:rPr lang="tr-TR" altLang="tr-TR" sz="1800" dirty="0" smtClean="0"/>
              <a:t>S</a:t>
            </a:r>
            <a:r>
              <a:rPr lang="tr-TR" altLang="tr-TR" sz="1800" baseline="-25000" dirty="0" smtClean="0"/>
              <a:t>5</a:t>
            </a:r>
            <a:r>
              <a:rPr lang="tr-TR" altLang="tr-TR" sz="1800" dirty="0" smtClean="0"/>
              <a:t> = </a:t>
            </a:r>
            <a:r>
              <a:rPr lang="tr-TR" altLang="tr-TR" sz="1800" dirty="0" err="1" smtClean="0"/>
              <a:t>Orange</a:t>
            </a:r>
            <a:endParaRPr lang="tr-TR" altLang="tr-TR" sz="1800" dirty="0" smtClean="0"/>
          </a:p>
          <a:p>
            <a:pPr eaLnBrk="1" hangingPunct="1"/>
            <a:r>
              <a:rPr lang="tr-TR" altLang="tr-TR" sz="1800" dirty="0" err="1" smtClean="0"/>
              <a:t>SnS</a:t>
            </a:r>
            <a:r>
              <a:rPr lang="tr-TR" altLang="tr-TR" sz="1800" dirty="0" smtClean="0"/>
              <a:t>= </a:t>
            </a:r>
            <a:r>
              <a:rPr lang="tr-TR" altLang="tr-TR" sz="1800" dirty="0" err="1" smtClean="0"/>
              <a:t>Deep</a:t>
            </a:r>
            <a:r>
              <a:rPr lang="tr-TR" altLang="tr-TR" sz="1800" dirty="0" smtClean="0"/>
              <a:t> </a:t>
            </a:r>
            <a:r>
              <a:rPr lang="tr-TR" altLang="tr-TR" sz="1800" dirty="0" err="1" smtClean="0"/>
              <a:t>brown</a:t>
            </a:r>
            <a:endParaRPr lang="tr-TR" altLang="tr-TR" sz="1800" dirty="0" smtClean="0"/>
          </a:p>
          <a:p>
            <a:pPr eaLnBrk="1" hangingPunct="1"/>
            <a:r>
              <a:rPr lang="tr-TR" dirty="0" err="1" smtClean="0"/>
              <a:t>Following</a:t>
            </a:r>
            <a:r>
              <a:rPr lang="tr-TR" dirty="0" smtClean="0"/>
              <a:t> </a:t>
            </a:r>
            <a:r>
              <a:rPr lang="tr-TR" dirty="0" err="1" smtClean="0"/>
              <a:t>you</a:t>
            </a:r>
            <a:r>
              <a:rPr lang="tr-TR" dirty="0" smtClean="0"/>
              <a:t> can </a:t>
            </a:r>
            <a:r>
              <a:rPr lang="tr-TR" dirty="0" err="1" smtClean="0"/>
              <a:t>find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specific</a:t>
            </a:r>
            <a:r>
              <a:rPr lang="tr-TR" dirty="0" smtClean="0"/>
              <a:t> </a:t>
            </a:r>
            <a:r>
              <a:rPr lang="tr-TR" dirty="0" err="1" smtClean="0"/>
              <a:t>reactions</a:t>
            </a:r>
            <a:r>
              <a:rPr lang="tr-TR" dirty="0" smtClean="0"/>
              <a:t> of </a:t>
            </a:r>
            <a:r>
              <a:rPr lang="tr-TR" dirty="0" err="1" smtClean="0"/>
              <a:t>Group</a:t>
            </a:r>
            <a:r>
              <a:rPr lang="tr-TR" dirty="0" smtClean="0"/>
              <a:t> II </a:t>
            </a:r>
            <a:r>
              <a:rPr lang="tr-TR" dirty="0" err="1" smtClean="0"/>
              <a:t>cations</a:t>
            </a:r>
            <a:r>
              <a:rPr lang="tr-TR" dirty="0" smtClean="0"/>
              <a:t> </a:t>
            </a:r>
            <a:r>
              <a:rPr lang="tr-TR" dirty="0" err="1" smtClean="0"/>
              <a:t>when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alone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3328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4"/>
          <p:cNvSpPr>
            <a:spLocks noChangeArrowheads="1"/>
          </p:cNvSpPr>
          <p:nvPr/>
        </p:nvSpPr>
        <p:spPr bwMode="auto">
          <a:xfrm>
            <a:off x="12785" y="1514400"/>
            <a:ext cx="9170996" cy="4298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 b="1" dirty="0"/>
              <a:t>                                          </a:t>
            </a:r>
            <a:r>
              <a:rPr lang="tr-TR" altLang="tr-TR" sz="2000" b="1" dirty="0" smtClean="0"/>
              <a:t> </a:t>
            </a:r>
            <a:r>
              <a:rPr lang="tr-TR" altLang="tr-TR" sz="2000" b="1" dirty="0"/>
              <a:t>Cu</a:t>
            </a:r>
            <a:r>
              <a:rPr lang="tr-TR" altLang="tr-TR" sz="2000" b="1" baseline="30000" dirty="0"/>
              <a:t>+2</a:t>
            </a:r>
          </a:p>
          <a:p>
            <a:pPr eaLnBrk="1" hangingPunct="1"/>
            <a:endParaRPr lang="tr-TR" altLang="tr-TR" sz="2000" baseline="30000" dirty="0"/>
          </a:p>
          <a:p>
            <a:pPr eaLnBrk="1" hangingPunct="1"/>
            <a:r>
              <a:rPr lang="tr-TR" altLang="tr-TR" sz="2000" b="1" dirty="0">
                <a:solidFill>
                  <a:srgbClr val="FF0000"/>
                </a:solidFill>
              </a:rPr>
              <a:t>1</a:t>
            </a:r>
            <a:r>
              <a:rPr lang="tr-TR" altLang="tr-TR" sz="2000" b="1" dirty="0"/>
              <a:t>-</a:t>
            </a:r>
            <a:r>
              <a:rPr lang="tr-TR" altLang="tr-TR" sz="2000" dirty="0"/>
              <a:t> </a:t>
            </a:r>
            <a:r>
              <a:rPr lang="tr-TR" altLang="tr-TR" sz="2000" u="sng" dirty="0" err="1" smtClean="0"/>
              <a:t>The</a:t>
            </a:r>
            <a:r>
              <a:rPr lang="tr-TR" altLang="tr-TR" sz="2000" u="sng" dirty="0" smtClean="0"/>
              <a:t> </a:t>
            </a:r>
            <a:r>
              <a:rPr lang="tr-TR" altLang="tr-TR" sz="2000" u="sng" dirty="0" err="1" smtClean="0"/>
              <a:t>solutions</a:t>
            </a:r>
            <a:r>
              <a:rPr lang="tr-TR" altLang="tr-TR" sz="2000" u="sng" dirty="0" smtClean="0"/>
              <a:t> of Cu </a:t>
            </a:r>
            <a:r>
              <a:rPr lang="tr-TR" altLang="tr-TR" sz="2000" u="sng" dirty="0" err="1" smtClean="0"/>
              <a:t>salts</a:t>
            </a:r>
            <a:r>
              <a:rPr lang="tr-TR" altLang="tr-TR" sz="2000" u="sng" dirty="0" smtClean="0"/>
              <a:t> </a:t>
            </a:r>
            <a:r>
              <a:rPr lang="tr-TR" altLang="tr-TR" sz="2000" u="sng" dirty="0" err="1" smtClean="0"/>
              <a:t>have</a:t>
            </a:r>
            <a:r>
              <a:rPr lang="tr-TR" altLang="tr-TR" sz="2000" u="sng" dirty="0" smtClean="0"/>
              <a:t> </a:t>
            </a:r>
            <a:r>
              <a:rPr lang="tr-TR" altLang="tr-TR" sz="2000" u="sng" dirty="0" err="1" smtClean="0"/>
              <a:t>blue</a:t>
            </a:r>
            <a:r>
              <a:rPr lang="tr-TR" altLang="tr-TR" sz="2000" u="sng" dirty="0" smtClean="0"/>
              <a:t> </a:t>
            </a:r>
            <a:r>
              <a:rPr lang="tr-TR" altLang="tr-TR" sz="2000" u="sng" dirty="0" err="1" smtClean="0"/>
              <a:t>or</a:t>
            </a:r>
            <a:r>
              <a:rPr lang="tr-TR" altLang="tr-TR" sz="2000" u="sng" dirty="0" smtClean="0"/>
              <a:t> </a:t>
            </a:r>
            <a:r>
              <a:rPr lang="tr-TR" altLang="tr-TR" sz="2000" u="sng" dirty="0" err="1" smtClean="0"/>
              <a:t>bluish-green</a:t>
            </a:r>
            <a:r>
              <a:rPr lang="tr-TR" altLang="tr-TR" sz="2000" u="sng" dirty="0" smtClean="0"/>
              <a:t> </a:t>
            </a:r>
            <a:r>
              <a:rPr lang="tr-TR" altLang="tr-TR" sz="2000" u="sng" dirty="0" err="1" smtClean="0"/>
              <a:t>color</a:t>
            </a:r>
            <a:r>
              <a:rPr lang="tr-TR" altLang="tr-TR" sz="2000" dirty="0" smtClean="0"/>
              <a:t>. </a:t>
            </a:r>
            <a:r>
              <a:rPr lang="tr-TR" altLang="tr-TR" sz="2000" u="sng" dirty="0" err="1" smtClean="0"/>
              <a:t>Looking</a:t>
            </a:r>
            <a:r>
              <a:rPr lang="tr-TR" altLang="tr-TR" sz="2000" u="sng" dirty="0" smtClean="0"/>
              <a:t> </a:t>
            </a:r>
            <a:r>
              <a:rPr lang="tr-TR" altLang="tr-TR" sz="2000" u="sng" dirty="0" err="1" smtClean="0"/>
              <a:t>the</a:t>
            </a:r>
            <a:r>
              <a:rPr lang="tr-TR" altLang="tr-TR" sz="2000" u="sng" dirty="0" smtClean="0"/>
              <a:t> </a:t>
            </a:r>
            <a:r>
              <a:rPr lang="tr-TR" altLang="tr-TR" sz="2000" u="sng" dirty="0" err="1" smtClean="0"/>
              <a:t>color</a:t>
            </a:r>
            <a:r>
              <a:rPr lang="tr-TR" altLang="tr-TR" sz="2000" u="sng" dirty="0" smtClean="0"/>
              <a:t> of </a:t>
            </a:r>
            <a:r>
              <a:rPr lang="tr-TR" altLang="tr-TR" sz="2000" u="sng" dirty="0" err="1" smtClean="0"/>
              <a:t>your</a:t>
            </a:r>
            <a:r>
              <a:rPr lang="tr-TR" altLang="tr-TR" sz="2000" u="sng" dirty="0" smtClean="0"/>
              <a:t> </a:t>
            </a:r>
            <a:r>
              <a:rPr lang="tr-TR" altLang="tr-TR" sz="2000" u="sng" dirty="0" err="1" smtClean="0"/>
              <a:t>sample</a:t>
            </a:r>
            <a:r>
              <a:rPr lang="tr-TR" altLang="tr-TR" sz="2000" u="sng" dirty="0" smtClean="0"/>
              <a:t> </a:t>
            </a:r>
            <a:r>
              <a:rPr lang="tr-TR" altLang="tr-TR" sz="2000" u="sng" dirty="0" err="1" smtClean="0"/>
              <a:t>you</a:t>
            </a:r>
            <a:r>
              <a:rPr lang="tr-TR" altLang="tr-TR" sz="2000" u="sng" dirty="0" smtClean="0"/>
              <a:t> can </a:t>
            </a:r>
            <a:r>
              <a:rPr lang="tr-TR" altLang="tr-TR" sz="2000" u="sng" dirty="0" err="1" smtClean="0"/>
              <a:t>predict</a:t>
            </a:r>
            <a:r>
              <a:rPr lang="tr-TR" altLang="tr-TR" sz="2000" u="sng" dirty="0" smtClean="0"/>
              <a:t> </a:t>
            </a:r>
            <a:r>
              <a:rPr lang="tr-TR" altLang="tr-TR" sz="2000" u="sng" dirty="0" err="1" smtClean="0"/>
              <a:t>the</a:t>
            </a:r>
            <a:r>
              <a:rPr lang="tr-TR" altLang="tr-TR" sz="2000" u="sng" dirty="0" smtClean="0"/>
              <a:t> presence of Cu in </a:t>
            </a:r>
            <a:r>
              <a:rPr lang="tr-TR" altLang="tr-TR" sz="2000" u="sng" dirty="0" err="1" smtClean="0"/>
              <a:t>your</a:t>
            </a:r>
            <a:r>
              <a:rPr lang="tr-TR" altLang="tr-TR" sz="2000" u="sng" dirty="0" smtClean="0"/>
              <a:t> </a:t>
            </a:r>
            <a:r>
              <a:rPr lang="tr-TR" altLang="tr-TR" sz="2000" u="sng" dirty="0" err="1" smtClean="0"/>
              <a:t>sample</a:t>
            </a:r>
            <a:r>
              <a:rPr lang="tr-TR" altLang="tr-TR" sz="2000" u="sng" dirty="0" smtClean="0"/>
              <a:t>.</a:t>
            </a:r>
            <a:endParaRPr lang="tr-TR" altLang="tr-TR" sz="2000" u="sng" dirty="0"/>
          </a:p>
          <a:p>
            <a:pPr eaLnBrk="1" hangingPunct="1"/>
            <a:endParaRPr lang="tr-TR" altLang="tr-TR" sz="2000" dirty="0"/>
          </a:p>
          <a:p>
            <a:pPr eaLnBrk="1" hangingPunct="1"/>
            <a:r>
              <a:rPr lang="tr-TR" altLang="tr-TR" sz="2000" b="1" dirty="0"/>
              <a:t>2-</a:t>
            </a:r>
            <a:r>
              <a:rPr lang="tr-TR" altLang="tr-TR" sz="2000" dirty="0"/>
              <a:t> </a:t>
            </a:r>
            <a:r>
              <a:rPr lang="tr-TR" altLang="tr-TR" sz="2000" dirty="0" err="1"/>
              <a:t>R</a:t>
            </a:r>
            <a:r>
              <a:rPr lang="tr-TR" altLang="tr-TR" sz="2000" dirty="0" err="1" smtClean="0"/>
              <a:t>eaction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with</a:t>
            </a:r>
            <a:r>
              <a:rPr lang="tr-TR" altLang="tr-TR" sz="2000" dirty="0"/>
              <a:t> </a:t>
            </a:r>
            <a:r>
              <a:rPr lang="tr-TR" altLang="tr-TR" sz="2000" dirty="0" smtClean="0"/>
              <a:t>K</a:t>
            </a:r>
            <a:r>
              <a:rPr lang="tr-TR" altLang="tr-TR" sz="2000" baseline="-25000" dirty="0" smtClean="0"/>
              <a:t>4</a:t>
            </a:r>
            <a:r>
              <a:rPr lang="tr-TR" altLang="tr-TR" sz="2000" dirty="0" smtClean="0"/>
              <a:t>[Fe(CN)</a:t>
            </a:r>
            <a:r>
              <a:rPr lang="tr-TR" altLang="tr-TR" sz="2000" baseline="-25000" dirty="0" smtClean="0"/>
              <a:t>6</a:t>
            </a:r>
            <a:r>
              <a:rPr lang="tr-TR" altLang="tr-TR" sz="2000" dirty="0" smtClean="0"/>
              <a:t>] (</a:t>
            </a:r>
            <a:r>
              <a:rPr lang="tr-TR" altLang="tr-TR" sz="2000" dirty="0" err="1"/>
              <a:t>potassium</a:t>
            </a:r>
            <a:r>
              <a:rPr lang="tr-TR" altLang="tr-TR" sz="2000" dirty="0"/>
              <a:t> </a:t>
            </a:r>
            <a:r>
              <a:rPr lang="tr-TR" altLang="tr-TR" sz="2000" dirty="0" err="1" smtClean="0"/>
              <a:t>ferrocyanide</a:t>
            </a:r>
            <a:r>
              <a:rPr lang="tr-TR" altLang="tr-TR" sz="2000" dirty="0" smtClean="0"/>
              <a:t>) </a:t>
            </a:r>
            <a:r>
              <a:rPr lang="tr-TR" altLang="tr-TR" sz="2000" dirty="0"/>
              <a:t>:     </a:t>
            </a:r>
            <a:endParaRPr lang="tr-TR" altLang="tr-TR" sz="2000" dirty="0" smtClean="0"/>
          </a:p>
          <a:p>
            <a:pPr eaLnBrk="1" hangingPunct="1"/>
            <a:r>
              <a:rPr lang="tr-TR" altLang="tr-TR" sz="2000" dirty="0" err="1" smtClean="0"/>
              <a:t>Red-brown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precipitates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are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formed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and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they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are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soluble</a:t>
            </a:r>
            <a:r>
              <a:rPr lang="tr-TR" altLang="tr-TR" sz="2000" dirty="0" smtClean="0"/>
              <a:t> in </a:t>
            </a:r>
            <a:r>
              <a:rPr lang="tr-TR" altLang="tr-TR" sz="2000" dirty="0" err="1" smtClean="0"/>
              <a:t>diluted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ammonia</a:t>
            </a:r>
            <a:endParaRPr lang="tr-TR" altLang="tr-TR" sz="2000" dirty="0" smtClean="0"/>
          </a:p>
          <a:p>
            <a:pPr eaLnBrk="1" hangingPunct="1"/>
            <a:endParaRPr lang="tr-TR" altLang="tr-TR" sz="2000" dirty="0"/>
          </a:p>
          <a:p>
            <a:pPr eaLnBrk="1" hangingPunct="1"/>
            <a:r>
              <a:rPr lang="tr-TR" altLang="tr-TR" sz="2000" dirty="0"/>
              <a:t>               2Cu</a:t>
            </a:r>
            <a:r>
              <a:rPr lang="tr-TR" altLang="tr-TR" sz="2000" baseline="30000" dirty="0"/>
              <a:t>+2</a:t>
            </a:r>
            <a:r>
              <a:rPr lang="tr-TR" altLang="tr-TR" sz="2000" dirty="0"/>
              <a:t> + [Fe(CN)</a:t>
            </a:r>
            <a:r>
              <a:rPr lang="tr-TR" altLang="tr-TR" sz="2000" baseline="-25000" dirty="0"/>
              <a:t>6</a:t>
            </a:r>
            <a:r>
              <a:rPr lang="tr-TR" altLang="tr-TR" sz="2000" dirty="0"/>
              <a:t>] </a:t>
            </a:r>
            <a:r>
              <a:rPr lang="tr-TR" altLang="tr-TR" sz="2000" baseline="30000" dirty="0"/>
              <a:t>–4</a:t>
            </a:r>
            <a:r>
              <a:rPr lang="tr-TR" altLang="tr-TR" sz="2000" dirty="0"/>
              <a:t> → Cu</a:t>
            </a:r>
            <a:r>
              <a:rPr lang="tr-TR" altLang="tr-TR" sz="2000" baseline="-25000" dirty="0"/>
              <a:t>2</a:t>
            </a:r>
            <a:r>
              <a:rPr lang="tr-TR" altLang="tr-TR" sz="2000" dirty="0"/>
              <a:t>[Fe(CN)</a:t>
            </a:r>
            <a:r>
              <a:rPr lang="tr-TR" altLang="tr-TR" sz="2000" baseline="-25000" dirty="0"/>
              <a:t>6</a:t>
            </a:r>
            <a:r>
              <a:rPr lang="tr-TR" altLang="tr-TR" sz="2000" dirty="0"/>
              <a:t>] ↓</a:t>
            </a:r>
          </a:p>
          <a:p>
            <a:pPr eaLnBrk="1" hangingPunct="1"/>
            <a:endParaRPr lang="tr-TR" altLang="tr-TR" sz="2000" dirty="0"/>
          </a:p>
          <a:p>
            <a:pPr eaLnBrk="1" hangingPunct="1"/>
            <a:r>
              <a:rPr lang="tr-TR" altLang="tr-TR" sz="2000" b="1" dirty="0"/>
              <a:t>3-  </a:t>
            </a:r>
            <a:r>
              <a:rPr lang="tr-TR" altLang="tr-TR" sz="2000" dirty="0" err="1" smtClean="0"/>
              <a:t>Reaction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with</a:t>
            </a:r>
            <a:r>
              <a:rPr lang="tr-TR" altLang="tr-TR" sz="2000" dirty="0" smtClean="0"/>
              <a:t> KCN (</a:t>
            </a:r>
            <a:r>
              <a:rPr lang="tr-TR" altLang="tr-TR" sz="2000" dirty="0" err="1" smtClean="0"/>
              <a:t>potassium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cyanide</a:t>
            </a:r>
            <a:r>
              <a:rPr lang="tr-TR" altLang="tr-TR" sz="2000" dirty="0" smtClean="0"/>
              <a:t>): </a:t>
            </a:r>
          </a:p>
          <a:p>
            <a:pPr eaLnBrk="1" hangingPunct="1"/>
            <a:r>
              <a:rPr lang="tr-TR" altLang="tr-TR" sz="2000" dirty="0" err="1" smtClean="0"/>
              <a:t>Firstly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greenish-yellow</a:t>
            </a:r>
            <a:r>
              <a:rPr lang="tr-TR" altLang="tr-TR" sz="2000" dirty="0" smtClean="0"/>
              <a:t>  </a:t>
            </a:r>
            <a:r>
              <a:rPr lang="tr-TR" altLang="tr-TR" sz="2000" dirty="0"/>
              <a:t>Cu(CN)</a:t>
            </a:r>
            <a:r>
              <a:rPr lang="tr-TR" altLang="tr-TR" sz="2000" baseline="-25000" dirty="0"/>
              <a:t>2</a:t>
            </a:r>
            <a:r>
              <a:rPr lang="tr-TR" altLang="tr-TR" sz="2000" dirty="0"/>
              <a:t> ↓  </a:t>
            </a:r>
            <a:r>
              <a:rPr lang="tr-TR" altLang="tr-TR" sz="2000" dirty="0" err="1" smtClean="0"/>
              <a:t>precipitates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are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formed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and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upon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excess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adition</a:t>
            </a:r>
            <a:r>
              <a:rPr lang="tr-TR" altLang="tr-TR" sz="2000" dirty="0" smtClean="0"/>
              <a:t> of KCN, it </a:t>
            </a:r>
            <a:r>
              <a:rPr lang="tr-TR" altLang="tr-TR" sz="2000" dirty="0" err="1" smtClean="0"/>
              <a:t>will</a:t>
            </a:r>
            <a:r>
              <a:rPr lang="tr-TR" altLang="tr-TR" sz="2000" dirty="0" smtClean="0"/>
              <a:t> be </a:t>
            </a:r>
            <a:r>
              <a:rPr lang="tr-TR" altLang="tr-TR" sz="2000" dirty="0" err="1" smtClean="0"/>
              <a:t>dissolved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by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formation</a:t>
            </a:r>
            <a:r>
              <a:rPr lang="tr-TR" altLang="tr-TR" sz="2000" dirty="0" smtClean="0"/>
              <a:t> of K</a:t>
            </a:r>
            <a:r>
              <a:rPr lang="tr-TR" altLang="tr-TR" sz="2000" baseline="-25000" dirty="0" smtClean="0"/>
              <a:t>3</a:t>
            </a:r>
            <a:r>
              <a:rPr lang="tr-TR" altLang="tr-TR" sz="2000" dirty="0" smtClean="0"/>
              <a:t>[Cu(CN)</a:t>
            </a:r>
            <a:r>
              <a:rPr lang="tr-TR" altLang="tr-TR" sz="2000" baseline="-25000" dirty="0" smtClean="0"/>
              <a:t>4</a:t>
            </a:r>
            <a:r>
              <a:rPr lang="tr-TR" altLang="tr-TR" sz="2000" dirty="0"/>
              <a:t>] </a:t>
            </a:r>
            <a:r>
              <a:rPr lang="tr-TR" altLang="tr-TR" sz="2000" dirty="0" smtClean="0"/>
              <a:t>(</a:t>
            </a:r>
            <a:r>
              <a:rPr lang="tr-TR" altLang="tr-TR" sz="2000" dirty="0" err="1" smtClean="0"/>
              <a:t>potassium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cyanocuprate</a:t>
            </a:r>
            <a:r>
              <a:rPr lang="tr-TR" altLang="tr-TR" sz="2000" dirty="0" smtClean="0"/>
              <a:t>)</a:t>
            </a:r>
            <a:endParaRPr lang="tr-TR" alt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ChangeArrowheads="1"/>
          </p:cNvSpPr>
          <p:nvPr/>
        </p:nvSpPr>
        <p:spPr bwMode="auto">
          <a:xfrm>
            <a:off x="0" y="1206624"/>
            <a:ext cx="8964613" cy="5221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000" b="1" dirty="0"/>
              <a:t>Cd</a:t>
            </a:r>
            <a:r>
              <a:rPr lang="tr-TR" altLang="tr-TR" sz="2000" b="1" baseline="30000" dirty="0"/>
              <a:t>+2</a:t>
            </a:r>
          </a:p>
          <a:p>
            <a:pPr algn="ctr" eaLnBrk="1" hangingPunct="1"/>
            <a:endParaRPr lang="tr-TR" altLang="tr-TR" sz="2000" baseline="30000" dirty="0"/>
          </a:p>
          <a:p>
            <a:pPr eaLnBrk="1" hangingPunct="1"/>
            <a:r>
              <a:rPr lang="tr-TR" altLang="tr-TR" sz="2000" b="1" dirty="0">
                <a:solidFill>
                  <a:srgbClr val="FF0000"/>
                </a:solidFill>
              </a:rPr>
              <a:t>1-</a:t>
            </a:r>
            <a:r>
              <a:rPr lang="tr-TR" altLang="tr-TR" sz="2000" b="1" dirty="0"/>
              <a:t> </a:t>
            </a:r>
            <a:r>
              <a:rPr lang="tr-TR" altLang="tr-TR" sz="2000" dirty="0" err="1" smtClean="0"/>
              <a:t>Reaction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with</a:t>
            </a:r>
            <a:r>
              <a:rPr lang="tr-TR" altLang="tr-TR" sz="2000" b="1" dirty="0" smtClean="0"/>
              <a:t> </a:t>
            </a:r>
            <a:r>
              <a:rPr lang="tr-TR" altLang="tr-TR" sz="2000" dirty="0" smtClean="0"/>
              <a:t>H</a:t>
            </a:r>
            <a:r>
              <a:rPr lang="tr-TR" altLang="tr-TR" sz="2000" baseline="-25000" dirty="0" smtClean="0"/>
              <a:t>2</a:t>
            </a:r>
            <a:r>
              <a:rPr lang="tr-TR" altLang="tr-TR" sz="2000" dirty="0" smtClean="0"/>
              <a:t>S:  </a:t>
            </a:r>
            <a:r>
              <a:rPr lang="tr-TR" altLang="tr-TR" sz="2000" dirty="0" err="1" smtClean="0"/>
              <a:t>colloidal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and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yellow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colored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CdS</a:t>
            </a:r>
            <a:r>
              <a:rPr lang="tr-TR" altLang="tr-TR" sz="2000" dirty="0" smtClean="0"/>
              <a:t> is </a:t>
            </a:r>
            <a:r>
              <a:rPr lang="tr-TR" altLang="tr-TR" sz="2000" dirty="0" err="1" smtClean="0"/>
              <a:t>formed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and</a:t>
            </a:r>
            <a:r>
              <a:rPr lang="tr-TR" altLang="tr-TR" sz="2000" dirty="0" smtClean="0"/>
              <a:t> it is </a:t>
            </a:r>
            <a:r>
              <a:rPr lang="tr-TR" altLang="tr-TR" sz="2000" dirty="0" err="1" smtClean="0"/>
              <a:t>soluble</a:t>
            </a:r>
            <a:r>
              <a:rPr lang="tr-TR" altLang="tr-TR" sz="2000" dirty="0" smtClean="0"/>
              <a:t> in HNO</a:t>
            </a:r>
            <a:r>
              <a:rPr lang="tr-TR" altLang="tr-TR" sz="2000" baseline="-25000" dirty="0" smtClean="0"/>
              <a:t>3</a:t>
            </a:r>
            <a:r>
              <a:rPr lang="tr-TR" altLang="tr-TR" sz="2000" dirty="0" smtClean="0"/>
              <a:t>.</a:t>
            </a:r>
            <a:endParaRPr lang="tr-TR" altLang="tr-TR" sz="2000" dirty="0"/>
          </a:p>
          <a:p>
            <a:pPr eaLnBrk="1" hangingPunct="1"/>
            <a:r>
              <a:rPr lang="tr-TR" altLang="tr-TR" sz="2000" dirty="0"/>
              <a:t>         Cd</a:t>
            </a:r>
            <a:r>
              <a:rPr lang="tr-TR" altLang="tr-TR" sz="2000" baseline="30000" dirty="0"/>
              <a:t>+2</a:t>
            </a:r>
            <a:r>
              <a:rPr lang="tr-TR" altLang="tr-TR" sz="2000" dirty="0"/>
              <a:t> +H</a:t>
            </a:r>
            <a:r>
              <a:rPr lang="tr-TR" altLang="tr-TR" sz="2000" baseline="-25000" dirty="0"/>
              <a:t>2</a:t>
            </a:r>
            <a:r>
              <a:rPr lang="tr-TR" altLang="tr-TR" sz="2000" dirty="0"/>
              <a:t>S → </a:t>
            </a:r>
            <a:r>
              <a:rPr lang="tr-TR" altLang="tr-TR" sz="2000" dirty="0" err="1"/>
              <a:t>CdS</a:t>
            </a:r>
            <a:r>
              <a:rPr lang="tr-TR" altLang="tr-TR" sz="2000" dirty="0"/>
              <a:t> ↓ (sarı) + 2H</a:t>
            </a:r>
            <a:r>
              <a:rPr lang="tr-TR" altLang="tr-TR" sz="2000" baseline="30000" dirty="0"/>
              <a:t>+</a:t>
            </a:r>
          </a:p>
          <a:p>
            <a:pPr eaLnBrk="1" hangingPunct="1"/>
            <a:r>
              <a:rPr lang="tr-TR" altLang="tr-TR" sz="2000" dirty="0"/>
              <a:t>         3CdS + 8H</a:t>
            </a:r>
            <a:r>
              <a:rPr lang="tr-TR" altLang="tr-TR" sz="2000" baseline="30000" dirty="0"/>
              <a:t>+</a:t>
            </a:r>
            <a:r>
              <a:rPr lang="tr-TR" altLang="tr-TR" sz="2000" dirty="0"/>
              <a:t> + 2NO</a:t>
            </a:r>
            <a:r>
              <a:rPr lang="tr-TR" altLang="tr-TR" sz="2000" baseline="-25000" dirty="0"/>
              <a:t>3</a:t>
            </a:r>
            <a:r>
              <a:rPr lang="tr-TR" altLang="tr-TR" sz="2000" baseline="30000" dirty="0"/>
              <a:t>–</a:t>
            </a:r>
            <a:r>
              <a:rPr lang="tr-TR" altLang="tr-TR" sz="2000" dirty="0"/>
              <a:t> → 3Cd</a:t>
            </a:r>
            <a:r>
              <a:rPr lang="tr-TR" altLang="tr-TR" sz="2000" baseline="30000" dirty="0"/>
              <a:t>+2</a:t>
            </a:r>
            <a:r>
              <a:rPr lang="tr-TR" altLang="tr-TR" sz="2000" dirty="0"/>
              <a:t> + 3S + 2NO + 4H</a:t>
            </a:r>
            <a:r>
              <a:rPr lang="tr-TR" altLang="tr-TR" sz="2000" baseline="-25000" dirty="0"/>
              <a:t>2</a:t>
            </a:r>
            <a:r>
              <a:rPr lang="tr-TR" altLang="tr-TR" sz="2000" dirty="0"/>
              <a:t>O</a:t>
            </a:r>
          </a:p>
          <a:p>
            <a:pPr eaLnBrk="1" hangingPunct="1"/>
            <a:endParaRPr lang="tr-TR" altLang="tr-TR" sz="2000" dirty="0"/>
          </a:p>
          <a:p>
            <a:pPr eaLnBrk="1" hangingPunct="1"/>
            <a:r>
              <a:rPr lang="tr-TR" altLang="tr-TR" sz="2000" b="1" dirty="0"/>
              <a:t>2- </a:t>
            </a:r>
            <a:r>
              <a:rPr lang="tr-TR" altLang="tr-TR" sz="2000" dirty="0" err="1"/>
              <a:t>Reaction</a:t>
            </a:r>
            <a:r>
              <a:rPr lang="tr-TR" altLang="tr-TR" sz="2000" dirty="0"/>
              <a:t> </a:t>
            </a:r>
            <a:r>
              <a:rPr lang="tr-TR" altLang="tr-TR" sz="2000" dirty="0" err="1"/>
              <a:t>with</a:t>
            </a:r>
            <a:r>
              <a:rPr lang="tr-TR" altLang="tr-TR" sz="2000" b="1" dirty="0" smtClean="0"/>
              <a:t> </a:t>
            </a:r>
            <a:r>
              <a:rPr lang="tr-TR" altLang="tr-TR" sz="2000" dirty="0" smtClean="0"/>
              <a:t>KCN: </a:t>
            </a:r>
            <a:r>
              <a:rPr lang="tr-TR" altLang="tr-TR" sz="2000" dirty="0" err="1" smtClean="0"/>
              <a:t>In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the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beginning</a:t>
            </a:r>
            <a:r>
              <a:rPr lang="tr-TR" altLang="tr-TR" sz="2000" dirty="0" smtClean="0"/>
              <a:t>, </a:t>
            </a:r>
            <a:r>
              <a:rPr lang="tr-TR" altLang="tr-TR" sz="2000" dirty="0" err="1" smtClean="0"/>
              <a:t>white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colored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Cd</a:t>
            </a:r>
            <a:r>
              <a:rPr lang="tr-TR" altLang="tr-TR" sz="2000" dirty="0" smtClean="0"/>
              <a:t>(CN)</a:t>
            </a:r>
            <a:r>
              <a:rPr lang="tr-TR" altLang="tr-TR" sz="2000" baseline="-25000" dirty="0" smtClean="0"/>
              <a:t>2 </a:t>
            </a:r>
            <a:r>
              <a:rPr lang="tr-TR" altLang="tr-TR" sz="2000" dirty="0" err="1" smtClean="0"/>
              <a:t>precipitates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are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formed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and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upon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addition</a:t>
            </a:r>
            <a:r>
              <a:rPr lang="tr-TR" altLang="tr-TR" sz="2000" dirty="0" smtClean="0"/>
              <a:t> of </a:t>
            </a:r>
            <a:r>
              <a:rPr lang="tr-TR" altLang="tr-TR" sz="2000" dirty="0" err="1" smtClean="0"/>
              <a:t>excess</a:t>
            </a:r>
            <a:r>
              <a:rPr lang="tr-TR" altLang="tr-TR" sz="2000" dirty="0" smtClean="0"/>
              <a:t> KCN it is </a:t>
            </a:r>
            <a:r>
              <a:rPr lang="tr-TR" altLang="tr-TR" sz="2000" dirty="0" err="1" smtClean="0"/>
              <a:t>dissolved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by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formation</a:t>
            </a:r>
            <a:r>
              <a:rPr lang="tr-TR" altLang="tr-TR" sz="2000" dirty="0" smtClean="0"/>
              <a:t> </a:t>
            </a:r>
            <a:r>
              <a:rPr lang="tr-TR" altLang="tr-TR" sz="2000" dirty="0"/>
              <a:t>of K</a:t>
            </a:r>
            <a:r>
              <a:rPr lang="tr-TR" altLang="tr-TR" sz="2000" baseline="-25000" dirty="0"/>
              <a:t>2</a:t>
            </a:r>
            <a:r>
              <a:rPr lang="tr-TR" altLang="tr-TR" sz="2000" dirty="0"/>
              <a:t>[</a:t>
            </a:r>
            <a:r>
              <a:rPr lang="tr-TR" altLang="tr-TR" sz="2000" dirty="0" err="1"/>
              <a:t>Cd</a:t>
            </a:r>
            <a:r>
              <a:rPr lang="tr-TR" altLang="tr-TR" sz="2000" dirty="0"/>
              <a:t>(CN)</a:t>
            </a:r>
            <a:r>
              <a:rPr lang="tr-TR" altLang="tr-TR" sz="2000" baseline="-25000" dirty="0"/>
              <a:t>4</a:t>
            </a:r>
            <a:r>
              <a:rPr lang="tr-TR" altLang="tr-TR" sz="2000" dirty="0" smtClean="0"/>
              <a:t>] (</a:t>
            </a:r>
            <a:r>
              <a:rPr lang="tr-TR" sz="2000" dirty="0" err="1"/>
              <a:t>potassium</a:t>
            </a:r>
            <a:r>
              <a:rPr lang="tr-TR" sz="2000" dirty="0"/>
              <a:t> </a:t>
            </a:r>
            <a:r>
              <a:rPr lang="tr-TR" sz="2000" dirty="0" err="1"/>
              <a:t>tetracyanocadmate</a:t>
            </a:r>
            <a:r>
              <a:rPr lang="tr-TR" sz="2000" dirty="0"/>
              <a:t>(II</a:t>
            </a:r>
            <a:r>
              <a:rPr lang="tr-TR" sz="2000" dirty="0" smtClean="0"/>
              <a:t>)) </a:t>
            </a:r>
            <a:r>
              <a:rPr lang="tr-TR" altLang="tr-TR" sz="2000" dirty="0" err="1" smtClean="0"/>
              <a:t>complex</a:t>
            </a:r>
            <a:r>
              <a:rPr lang="tr-TR" altLang="tr-TR" sz="2000" dirty="0" smtClean="0"/>
              <a:t>. </a:t>
            </a:r>
            <a:r>
              <a:rPr lang="tr-TR" altLang="tr-TR" sz="2000" dirty="0" err="1" smtClean="0"/>
              <a:t>This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complex</a:t>
            </a:r>
            <a:r>
              <a:rPr lang="tr-TR" altLang="tr-TR" sz="2000" dirty="0" smtClean="0"/>
              <a:t> can </a:t>
            </a:r>
            <a:r>
              <a:rPr lang="tr-TR" altLang="tr-TR" sz="2000" dirty="0" err="1" smtClean="0"/>
              <a:t>react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with</a:t>
            </a:r>
            <a:r>
              <a:rPr lang="tr-TR" altLang="tr-TR" sz="2000" dirty="0"/>
              <a:t> </a:t>
            </a:r>
            <a:r>
              <a:rPr lang="tr-TR" altLang="tr-TR" sz="2000" dirty="0" smtClean="0"/>
              <a:t>H</a:t>
            </a:r>
            <a:r>
              <a:rPr lang="tr-TR" altLang="tr-TR" sz="2000" baseline="-25000" dirty="0" smtClean="0"/>
              <a:t>2</a:t>
            </a:r>
            <a:r>
              <a:rPr lang="tr-TR" altLang="tr-TR" sz="2000" dirty="0" smtClean="0"/>
              <a:t>S </a:t>
            </a:r>
            <a:r>
              <a:rPr lang="tr-TR" altLang="tr-TR" sz="2000" dirty="0" err="1" smtClean="0"/>
              <a:t>to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produce</a:t>
            </a:r>
            <a:r>
              <a:rPr lang="tr-TR" altLang="tr-TR" sz="2000" dirty="0" smtClean="0"/>
              <a:t> </a:t>
            </a:r>
            <a:r>
              <a:rPr lang="tr-TR" altLang="tr-TR" sz="2000" dirty="0" err="1"/>
              <a:t>CdS</a:t>
            </a:r>
            <a:endParaRPr lang="tr-TR" altLang="tr-TR" sz="2000" dirty="0"/>
          </a:p>
          <a:p>
            <a:pPr eaLnBrk="1" hangingPunct="1"/>
            <a:r>
              <a:rPr lang="tr-TR" altLang="tr-TR" sz="2000" dirty="0" smtClean="0"/>
              <a:t>		CdSO</a:t>
            </a:r>
            <a:r>
              <a:rPr lang="tr-TR" altLang="tr-TR" sz="2000" baseline="-25000" dirty="0" smtClean="0"/>
              <a:t>4</a:t>
            </a:r>
            <a:r>
              <a:rPr lang="tr-TR" altLang="tr-TR" sz="2000" dirty="0" smtClean="0"/>
              <a:t> </a:t>
            </a:r>
            <a:r>
              <a:rPr lang="tr-TR" altLang="tr-TR" sz="2000" dirty="0"/>
              <a:t>+ 2 KCN  →  </a:t>
            </a:r>
            <a:r>
              <a:rPr lang="tr-TR" altLang="tr-TR" sz="2000" dirty="0" err="1"/>
              <a:t>Cd</a:t>
            </a:r>
            <a:r>
              <a:rPr lang="tr-TR" altLang="tr-TR" sz="2000" dirty="0"/>
              <a:t>(CN)</a:t>
            </a:r>
            <a:r>
              <a:rPr lang="tr-TR" altLang="tr-TR" sz="2000" baseline="-25000" dirty="0"/>
              <a:t>2</a:t>
            </a:r>
            <a:r>
              <a:rPr lang="tr-TR" altLang="tr-TR" sz="2000" dirty="0"/>
              <a:t>   +    K</a:t>
            </a:r>
            <a:r>
              <a:rPr lang="tr-TR" altLang="tr-TR" sz="2000" baseline="-25000" dirty="0"/>
              <a:t>2</a:t>
            </a:r>
            <a:r>
              <a:rPr lang="tr-TR" altLang="tr-TR" sz="2000" dirty="0"/>
              <a:t> SO</a:t>
            </a:r>
            <a:r>
              <a:rPr lang="tr-TR" altLang="tr-TR" sz="2000" baseline="-25000" dirty="0"/>
              <a:t>4</a:t>
            </a:r>
          </a:p>
          <a:p>
            <a:pPr eaLnBrk="1" hangingPunct="1"/>
            <a:r>
              <a:rPr lang="tr-TR" altLang="tr-TR" sz="2000" dirty="0" smtClean="0"/>
              <a:t>		</a:t>
            </a:r>
            <a:r>
              <a:rPr lang="tr-TR" altLang="tr-TR" sz="2000" dirty="0" err="1" smtClean="0"/>
              <a:t>Cd</a:t>
            </a:r>
            <a:r>
              <a:rPr lang="tr-TR" altLang="tr-TR" sz="2000" dirty="0" smtClean="0"/>
              <a:t>(CN)</a:t>
            </a:r>
            <a:r>
              <a:rPr lang="tr-TR" altLang="tr-TR" sz="2000" baseline="-25000" dirty="0" smtClean="0"/>
              <a:t>2</a:t>
            </a:r>
            <a:r>
              <a:rPr lang="tr-TR" altLang="tr-TR" sz="2000" dirty="0" smtClean="0"/>
              <a:t> </a:t>
            </a:r>
            <a:r>
              <a:rPr lang="tr-TR" altLang="tr-TR" sz="2000" dirty="0"/>
              <a:t>+ 2 KCN → K</a:t>
            </a:r>
            <a:r>
              <a:rPr lang="tr-TR" altLang="tr-TR" sz="2000" baseline="-25000" dirty="0"/>
              <a:t>2</a:t>
            </a:r>
            <a:r>
              <a:rPr lang="tr-TR" altLang="tr-TR" sz="2000" dirty="0"/>
              <a:t>[</a:t>
            </a:r>
            <a:r>
              <a:rPr lang="tr-TR" altLang="tr-TR" sz="2000" dirty="0" err="1"/>
              <a:t>Cd</a:t>
            </a:r>
            <a:r>
              <a:rPr lang="tr-TR" altLang="tr-TR" sz="2000" dirty="0"/>
              <a:t>(CN)</a:t>
            </a:r>
            <a:r>
              <a:rPr lang="tr-TR" altLang="tr-TR" sz="2000" baseline="-25000" dirty="0"/>
              <a:t>4</a:t>
            </a:r>
            <a:r>
              <a:rPr lang="tr-TR" altLang="tr-TR" sz="2000" dirty="0"/>
              <a:t>]</a:t>
            </a:r>
          </a:p>
          <a:p>
            <a:pPr eaLnBrk="1" hangingPunct="1"/>
            <a:r>
              <a:rPr lang="tr-TR" altLang="tr-TR" sz="2000" dirty="0" smtClean="0"/>
              <a:t>		K</a:t>
            </a:r>
            <a:r>
              <a:rPr lang="tr-TR" altLang="tr-TR" sz="2000" baseline="-25000" dirty="0" smtClean="0"/>
              <a:t>2</a:t>
            </a:r>
            <a:r>
              <a:rPr lang="tr-TR" altLang="tr-TR" sz="2000" dirty="0" smtClean="0"/>
              <a:t>[</a:t>
            </a:r>
            <a:r>
              <a:rPr lang="tr-TR" altLang="tr-TR" sz="2000" dirty="0" err="1" smtClean="0"/>
              <a:t>Cd</a:t>
            </a:r>
            <a:r>
              <a:rPr lang="tr-TR" altLang="tr-TR" sz="2000" dirty="0" smtClean="0"/>
              <a:t>(CN)</a:t>
            </a:r>
            <a:r>
              <a:rPr lang="tr-TR" altLang="tr-TR" sz="2000" baseline="-25000" dirty="0" smtClean="0"/>
              <a:t>4</a:t>
            </a:r>
            <a:r>
              <a:rPr lang="tr-TR" altLang="tr-TR" sz="2000" dirty="0"/>
              <a:t>] + H2S → </a:t>
            </a:r>
            <a:r>
              <a:rPr lang="tr-TR" altLang="tr-TR" sz="2000" dirty="0" err="1"/>
              <a:t>CdS</a:t>
            </a:r>
            <a:r>
              <a:rPr lang="tr-TR" altLang="tr-TR" sz="2000" dirty="0"/>
              <a:t> ↓ + 2KCN +2HCN</a:t>
            </a:r>
          </a:p>
          <a:p>
            <a:pPr eaLnBrk="1" hangingPunct="1"/>
            <a:r>
              <a:rPr lang="tr-TR" altLang="tr-TR" sz="2000" dirty="0"/>
              <a:t>                                                  </a:t>
            </a:r>
            <a:r>
              <a:rPr lang="tr-TR" altLang="tr-TR" sz="2000" dirty="0" err="1" smtClean="0"/>
              <a:t>Yellow</a:t>
            </a:r>
            <a:endParaRPr lang="tr-TR" altLang="tr-TR" sz="2000" dirty="0"/>
          </a:p>
          <a:p>
            <a:pPr eaLnBrk="1" hangingPunct="1"/>
            <a:r>
              <a:rPr lang="tr-TR" altLang="tr-TR" sz="2000" dirty="0" err="1" smtClean="0"/>
              <a:t>The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last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reaction</a:t>
            </a:r>
            <a:r>
              <a:rPr lang="tr-TR" altLang="tr-TR" sz="2000" dirty="0" smtClean="0"/>
              <a:t> is </a:t>
            </a:r>
            <a:r>
              <a:rPr lang="tr-TR" altLang="tr-TR" sz="2000" dirty="0" err="1" smtClean="0"/>
              <a:t>the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difference</a:t>
            </a:r>
            <a:r>
              <a:rPr lang="tr-TR" altLang="tr-TR" sz="2000" dirty="0"/>
              <a:t> </a:t>
            </a:r>
            <a:r>
              <a:rPr lang="tr-TR" altLang="tr-TR" sz="2000" dirty="0" err="1" smtClean="0"/>
              <a:t>between</a:t>
            </a:r>
            <a:r>
              <a:rPr lang="tr-TR" altLang="tr-TR" sz="2000" dirty="0" smtClean="0"/>
              <a:t> Cd</a:t>
            </a:r>
            <a:r>
              <a:rPr lang="tr-TR" altLang="tr-TR" sz="2000" baseline="30000" dirty="0" smtClean="0"/>
              <a:t>+2</a:t>
            </a:r>
            <a:r>
              <a:rPr lang="tr-TR" altLang="tr-TR" sz="2000" dirty="0"/>
              <a:t> </a:t>
            </a:r>
            <a:r>
              <a:rPr lang="tr-TR" altLang="tr-TR" sz="2000" dirty="0" err="1"/>
              <a:t>and</a:t>
            </a:r>
            <a:r>
              <a:rPr lang="tr-TR" altLang="tr-TR" sz="2000" dirty="0"/>
              <a:t> Cu</a:t>
            </a:r>
            <a:r>
              <a:rPr lang="tr-TR" altLang="tr-TR" sz="2000" baseline="30000" dirty="0" smtClean="0"/>
              <a:t>+2</a:t>
            </a:r>
            <a:r>
              <a:rPr lang="tr-TR" altLang="tr-TR" sz="2000" dirty="0"/>
              <a:t> , K</a:t>
            </a:r>
            <a:r>
              <a:rPr lang="tr-TR" altLang="tr-TR" sz="2000" baseline="-25000" dirty="0"/>
              <a:t>3</a:t>
            </a:r>
            <a:r>
              <a:rPr lang="tr-TR" altLang="tr-TR" sz="2000" dirty="0"/>
              <a:t>[Cu(CN)</a:t>
            </a:r>
            <a:r>
              <a:rPr lang="tr-TR" altLang="tr-TR" sz="2000" baseline="-25000" dirty="0"/>
              <a:t>4</a:t>
            </a:r>
            <a:r>
              <a:rPr lang="tr-TR" altLang="tr-TR" sz="2000" dirty="0" smtClean="0"/>
              <a:t>] </a:t>
            </a:r>
            <a:r>
              <a:rPr lang="tr-TR" altLang="tr-TR" sz="2000" dirty="0" err="1" smtClean="0"/>
              <a:t>complex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does</a:t>
            </a:r>
            <a:r>
              <a:rPr lang="tr-TR" altLang="tr-TR" sz="2000" dirty="0" smtClean="0"/>
              <a:t> not </a:t>
            </a:r>
            <a:r>
              <a:rPr lang="tr-TR" altLang="tr-TR" sz="2000" dirty="0" err="1" smtClean="0"/>
              <a:t>react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with</a:t>
            </a:r>
            <a:r>
              <a:rPr lang="tr-TR" altLang="tr-TR" sz="2000" dirty="0" smtClean="0"/>
              <a:t> H</a:t>
            </a:r>
            <a:r>
              <a:rPr lang="tr-TR" altLang="tr-TR" sz="2000" baseline="-25000" dirty="0" smtClean="0"/>
              <a:t>2</a:t>
            </a:r>
            <a:r>
              <a:rPr lang="tr-TR" altLang="tr-TR" sz="2000" dirty="0" smtClean="0"/>
              <a:t>S </a:t>
            </a:r>
            <a:r>
              <a:rPr lang="tr-TR" altLang="tr-TR" sz="2000" dirty="0" err="1" smtClean="0"/>
              <a:t>while</a:t>
            </a:r>
            <a:r>
              <a:rPr lang="tr-TR" altLang="tr-TR" sz="2000" dirty="0" smtClean="0"/>
              <a:t> </a:t>
            </a:r>
            <a:r>
              <a:rPr lang="tr-TR" altLang="tr-TR" sz="2000" dirty="0"/>
              <a:t>K</a:t>
            </a:r>
            <a:r>
              <a:rPr lang="tr-TR" altLang="tr-TR" sz="2000" baseline="-25000" dirty="0"/>
              <a:t>2</a:t>
            </a:r>
            <a:r>
              <a:rPr lang="tr-TR" altLang="tr-TR" sz="2000" dirty="0"/>
              <a:t>[</a:t>
            </a:r>
            <a:r>
              <a:rPr lang="tr-TR" altLang="tr-TR" sz="2000" dirty="0" err="1"/>
              <a:t>Cd</a:t>
            </a:r>
            <a:r>
              <a:rPr lang="tr-TR" altLang="tr-TR" sz="2000" dirty="0"/>
              <a:t>(CN)</a:t>
            </a:r>
            <a:r>
              <a:rPr lang="tr-TR" altLang="tr-TR" sz="2000" baseline="-25000" dirty="0"/>
              <a:t>4</a:t>
            </a:r>
            <a:r>
              <a:rPr lang="tr-TR" altLang="tr-TR" sz="2000" dirty="0"/>
              <a:t>] </a:t>
            </a:r>
            <a:r>
              <a:rPr lang="tr-TR" altLang="tr-TR" sz="2000" dirty="0" err="1" smtClean="0"/>
              <a:t>reacts</a:t>
            </a:r>
            <a:r>
              <a:rPr lang="tr-TR" altLang="tr-TR" sz="2000" dirty="0" smtClean="0"/>
              <a:t>.</a:t>
            </a:r>
            <a:endParaRPr lang="tr-TR" alt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ChangeArrowheads="1"/>
          </p:cNvSpPr>
          <p:nvPr/>
        </p:nvSpPr>
        <p:spPr bwMode="auto">
          <a:xfrm>
            <a:off x="179512" y="1268761"/>
            <a:ext cx="8459787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tr-TR" altLang="tr-TR" sz="2000" b="1" dirty="0" smtClean="0"/>
              <a:t>Bi</a:t>
            </a:r>
            <a:r>
              <a:rPr lang="tr-TR" altLang="tr-TR" sz="2000" b="1" baseline="30000" dirty="0" smtClean="0"/>
              <a:t>+3</a:t>
            </a:r>
          </a:p>
          <a:p>
            <a:pPr eaLnBrk="1" hangingPunct="1"/>
            <a:r>
              <a:rPr lang="tr-TR" altLang="tr-TR" sz="2000" b="1" dirty="0" smtClean="0"/>
              <a:t>**</a:t>
            </a:r>
            <a:r>
              <a:rPr lang="tr-TR" altLang="tr-TR" sz="2000" dirty="0" smtClean="0"/>
              <a:t> Main </a:t>
            </a:r>
            <a:r>
              <a:rPr lang="tr-TR" altLang="tr-TR" sz="2000" dirty="0" err="1" smtClean="0"/>
              <a:t>oxidation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states</a:t>
            </a:r>
            <a:r>
              <a:rPr lang="tr-TR" altLang="tr-TR" sz="2000" dirty="0" smtClean="0"/>
              <a:t> of </a:t>
            </a:r>
            <a:r>
              <a:rPr lang="tr-TR" altLang="tr-TR" sz="2000" dirty="0" err="1" smtClean="0"/>
              <a:t>bismuth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are</a:t>
            </a:r>
            <a:r>
              <a:rPr lang="tr-TR" altLang="tr-TR" sz="2000" dirty="0" smtClean="0"/>
              <a:t> +3, –3, +5.</a:t>
            </a:r>
          </a:p>
          <a:p>
            <a:pPr eaLnBrk="1" hangingPunct="1"/>
            <a:endParaRPr lang="tr-TR" altLang="tr-TR" sz="2000" dirty="0" smtClean="0"/>
          </a:p>
          <a:p>
            <a:pPr eaLnBrk="1" hangingPunct="1"/>
            <a:r>
              <a:rPr lang="tr-TR" altLang="tr-TR" sz="2000" dirty="0" smtClean="0"/>
              <a:t>     Bi</a:t>
            </a:r>
            <a:r>
              <a:rPr lang="tr-TR" altLang="tr-TR" sz="2000" baseline="30000" dirty="0" smtClean="0"/>
              <a:t>-3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behaves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strong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reducing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agent</a:t>
            </a:r>
            <a:r>
              <a:rPr lang="tr-TR" altLang="tr-TR" sz="2000" dirty="0" smtClean="0"/>
              <a:t>  </a:t>
            </a:r>
            <a:r>
              <a:rPr lang="tr-TR" altLang="tr-TR" sz="2000" dirty="0" err="1" smtClean="0"/>
              <a:t>while</a:t>
            </a:r>
            <a:r>
              <a:rPr lang="tr-TR" altLang="tr-TR" sz="2000" dirty="0" smtClean="0"/>
              <a:t> Bi</a:t>
            </a:r>
            <a:r>
              <a:rPr lang="tr-TR" altLang="tr-TR" sz="2000" baseline="30000" dirty="0" smtClean="0"/>
              <a:t>+5</a:t>
            </a:r>
            <a:r>
              <a:rPr lang="tr-TR" altLang="tr-TR" sz="2000" dirty="0" smtClean="0"/>
              <a:t> is </a:t>
            </a:r>
            <a:r>
              <a:rPr lang="tr-TR" altLang="tr-TR" sz="2000" dirty="0" err="1" smtClean="0"/>
              <a:t>strong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oxidizing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agent</a:t>
            </a:r>
            <a:r>
              <a:rPr lang="tr-TR" altLang="tr-TR" sz="2000" dirty="0" smtClean="0"/>
              <a:t>.</a:t>
            </a:r>
          </a:p>
          <a:p>
            <a:pPr eaLnBrk="1" hangingPunct="1"/>
            <a:endParaRPr lang="tr-TR" altLang="tr-TR" sz="2000" b="1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tr-TR" altLang="tr-TR" sz="2000" b="1" dirty="0" smtClean="0">
                <a:solidFill>
                  <a:srgbClr val="FF0000"/>
                </a:solidFill>
              </a:rPr>
              <a:t>1-</a:t>
            </a:r>
            <a:r>
              <a:rPr lang="tr-TR" altLang="tr-TR" sz="2000" dirty="0" smtClean="0">
                <a:solidFill>
                  <a:srgbClr val="FF0000"/>
                </a:solidFill>
              </a:rPr>
              <a:t> </a:t>
            </a:r>
            <a:r>
              <a:rPr lang="tr-TR" altLang="tr-TR" sz="2000" dirty="0" err="1" smtClean="0"/>
              <a:t>Reaction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with</a:t>
            </a:r>
            <a:r>
              <a:rPr lang="tr-TR" altLang="tr-TR" sz="2000" dirty="0" smtClean="0"/>
              <a:t> Na</a:t>
            </a:r>
            <a:r>
              <a:rPr lang="tr-TR" altLang="tr-TR" sz="2000" baseline="-25000" dirty="0" smtClean="0"/>
              <a:t>2</a:t>
            </a:r>
            <a:r>
              <a:rPr lang="tr-TR" altLang="tr-TR" sz="2000" dirty="0" smtClean="0"/>
              <a:t>SnO</a:t>
            </a:r>
            <a:r>
              <a:rPr lang="tr-TR" altLang="tr-TR" sz="2000" baseline="-25000" dirty="0" smtClean="0"/>
              <a:t>2</a:t>
            </a:r>
            <a:r>
              <a:rPr lang="tr-TR" altLang="tr-TR" sz="2000" dirty="0" smtClean="0"/>
              <a:t> (</a:t>
            </a:r>
            <a:r>
              <a:rPr lang="tr-TR" altLang="tr-TR" sz="2000" dirty="0" err="1"/>
              <a:t>Sodium</a:t>
            </a:r>
            <a:r>
              <a:rPr lang="tr-TR" altLang="tr-TR" sz="2000" dirty="0"/>
              <a:t> </a:t>
            </a:r>
            <a:r>
              <a:rPr lang="tr-TR" altLang="tr-TR" sz="2000" dirty="0" err="1" smtClean="0"/>
              <a:t>stannite</a:t>
            </a:r>
            <a:r>
              <a:rPr lang="tr-TR" altLang="tr-TR" sz="2000" dirty="0" smtClean="0"/>
              <a:t> ): </a:t>
            </a:r>
          </a:p>
          <a:p>
            <a:pPr eaLnBrk="1" hangingPunct="1"/>
            <a:r>
              <a:rPr lang="tr-TR" altLang="tr-TR" sz="2000" dirty="0" err="1" smtClean="0"/>
              <a:t>Bismuth</a:t>
            </a:r>
            <a:r>
              <a:rPr lang="tr-TR" altLang="tr-TR" sz="2000" dirty="0" smtClean="0"/>
              <a:t> is </a:t>
            </a:r>
            <a:r>
              <a:rPr lang="tr-TR" altLang="tr-TR" sz="2000" dirty="0" err="1" smtClean="0"/>
              <a:t>reduced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to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black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colored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metallic</a:t>
            </a:r>
            <a:r>
              <a:rPr lang="tr-TR" altLang="tr-TR" sz="2000" dirty="0" smtClean="0"/>
              <a:t> Bi</a:t>
            </a:r>
            <a:r>
              <a:rPr lang="tr-TR" altLang="tr-TR" sz="2000" baseline="30000" dirty="0" smtClean="0"/>
              <a:t>0</a:t>
            </a:r>
            <a:r>
              <a:rPr lang="tr-TR" altLang="tr-TR" sz="2000" dirty="0" smtClean="0"/>
              <a:t> </a:t>
            </a:r>
          </a:p>
          <a:p>
            <a:r>
              <a:rPr lang="tr-TR" altLang="tr-TR" sz="2000" dirty="0" smtClean="0"/>
              <a:t>2Bi(OH)</a:t>
            </a:r>
            <a:r>
              <a:rPr lang="tr-TR" altLang="tr-TR" sz="2000" baseline="-25000" dirty="0" smtClean="0"/>
              <a:t>3</a:t>
            </a:r>
            <a:r>
              <a:rPr lang="tr-TR" altLang="tr-TR" sz="2000" dirty="0" smtClean="0"/>
              <a:t>  +  3Na</a:t>
            </a:r>
            <a:r>
              <a:rPr lang="tr-TR" altLang="tr-TR" sz="2000" baseline="-25000" dirty="0" smtClean="0"/>
              <a:t>2</a:t>
            </a:r>
            <a:r>
              <a:rPr lang="tr-TR" altLang="tr-TR" sz="2000" dirty="0" smtClean="0"/>
              <a:t>SnO</a:t>
            </a:r>
            <a:r>
              <a:rPr lang="tr-TR" altLang="tr-TR" sz="2000" baseline="-25000" dirty="0" smtClean="0"/>
              <a:t>2</a:t>
            </a:r>
            <a:r>
              <a:rPr lang="tr-TR" altLang="tr-TR" sz="2000" dirty="0" smtClean="0"/>
              <a:t> → 2Bi</a:t>
            </a:r>
            <a:r>
              <a:rPr lang="tr-TR" altLang="tr-TR" sz="2000" baseline="30000" dirty="0" smtClean="0"/>
              <a:t>0</a:t>
            </a:r>
            <a:r>
              <a:rPr lang="tr-TR" altLang="tr-TR" sz="2000" dirty="0" smtClean="0"/>
              <a:t>↓+ 3Na</a:t>
            </a:r>
            <a:r>
              <a:rPr lang="tr-TR" altLang="tr-TR" sz="2000" baseline="-25000" dirty="0" smtClean="0"/>
              <a:t>2</a:t>
            </a:r>
            <a:r>
              <a:rPr lang="tr-TR" altLang="tr-TR" sz="2000" dirty="0" smtClean="0"/>
              <a:t>SnO</a:t>
            </a:r>
            <a:r>
              <a:rPr lang="tr-TR" altLang="tr-TR" sz="2000" baseline="-25000" dirty="0" smtClean="0"/>
              <a:t>3</a:t>
            </a:r>
            <a:r>
              <a:rPr lang="tr-TR" altLang="tr-TR" sz="2000" dirty="0" smtClean="0"/>
              <a:t> + 3H</a:t>
            </a:r>
            <a:r>
              <a:rPr lang="tr-TR" altLang="tr-TR" sz="2000" baseline="-25000" dirty="0" smtClean="0"/>
              <a:t>2</a:t>
            </a:r>
            <a:r>
              <a:rPr lang="tr-TR" altLang="tr-TR" sz="2000" dirty="0" smtClean="0"/>
              <a:t>O</a:t>
            </a:r>
            <a:endParaRPr lang="tr-TR" altLang="tr-TR" sz="2000" dirty="0"/>
          </a:p>
          <a:p>
            <a:pPr eaLnBrk="1" hangingPunct="1"/>
            <a:r>
              <a:rPr lang="tr-TR" altLang="tr-TR" sz="2000" dirty="0" smtClean="0"/>
              <a:t>		</a:t>
            </a:r>
            <a:r>
              <a:rPr lang="tr-TR" altLang="tr-TR" sz="2000" dirty="0"/>
              <a:t>	</a:t>
            </a:r>
            <a:r>
              <a:rPr lang="tr-TR" altLang="tr-TR" sz="2000" dirty="0" err="1" smtClean="0"/>
              <a:t>black</a:t>
            </a:r>
            <a:endParaRPr lang="tr-TR" altLang="tr-TR" sz="2000" dirty="0" smtClean="0"/>
          </a:p>
          <a:p>
            <a:pPr eaLnBrk="1" hangingPunct="1"/>
            <a:endParaRPr lang="tr-TR" altLang="tr-TR" sz="2000" dirty="0"/>
          </a:p>
          <a:p>
            <a:pPr eaLnBrk="1" hangingPunct="1"/>
            <a:endParaRPr lang="tr-TR" altLang="tr-TR" sz="2000" dirty="0"/>
          </a:p>
          <a:p>
            <a:pPr eaLnBrk="1" hangingPunct="1"/>
            <a:r>
              <a:rPr lang="tr-TR" altLang="tr-TR" sz="2000" b="1" dirty="0"/>
              <a:t>2-</a:t>
            </a:r>
            <a:r>
              <a:rPr lang="tr-TR" altLang="tr-TR" sz="2000" dirty="0"/>
              <a:t> </a:t>
            </a:r>
            <a:r>
              <a:rPr lang="tr-TR" altLang="tr-TR" sz="2000" dirty="0" err="1" smtClean="0"/>
              <a:t>Reaction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with</a:t>
            </a:r>
            <a:r>
              <a:rPr lang="tr-TR" altLang="tr-TR" sz="2000" dirty="0" smtClean="0"/>
              <a:t> KI:         </a:t>
            </a:r>
            <a:endParaRPr lang="tr-TR" altLang="tr-TR" sz="2000" dirty="0"/>
          </a:p>
          <a:p>
            <a:pPr eaLnBrk="1" hangingPunct="1"/>
            <a:r>
              <a:rPr lang="tr-TR" altLang="tr-TR" sz="2000" dirty="0"/>
              <a:t>                        Bi</a:t>
            </a:r>
            <a:r>
              <a:rPr lang="tr-TR" altLang="tr-TR" sz="2000" baseline="30000" dirty="0"/>
              <a:t>+3</a:t>
            </a:r>
            <a:r>
              <a:rPr lang="tr-TR" altLang="tr-TR" sz="2000" dirty="0"/>
              <a:t> + KI→ BiI</a:t>
            </a:r>
            <a:r>
              <a:rPr lang="tr-TR" altLang="tr-TR" sz="2000" baseline="-25000" dirty="0"/>
              <a:t>3</a:t>
            </a:r>
            <a:r>
              <a:rPr lang="tr-TR" altLang="tr-TR" sz="2000" dirty="0"/>
              <a:t> ↓ </a:t>
            </a:r>
            <a:r>
              <a:rPr lang="tr-TR" altLang="tr-TR" sz="2000" dirty="0" err="1" smtClean="0"/>
              <a:t>black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precipitate</a:t>
            </a:r>
            <a:endParaRPr lang="tr-TR" altLang="tr-TR" sz="2000" dirty="0"/>
          </a:p>
          <a:p>
            <a:pPr eaLnBrk="1" hangingPunct="1"/>
            <a:r>
              <a:rPr lang="tr-TR" altLang="tr-TR" sz="2000" dirty="0"/>
              <a:t>                        BiI</a:t>
            </a:r>
            <a:r>
              <a:rPr lang="tr-TR" altLang="tr-TR" sz="2000" baseline="-25000" dirty="0"/>
              <a:t>3</a:t>
            </a:r>
            <a:r>
              <a:rPr lang="tr-TR" altLang="tr-TR" sz="2000" dirty="0"/>
              <a:t> + KI ↔ [BiI</a:t>
            </a:r>
            <a:r>
              <a:rPr lang="tr-TR" altLang="tr-TR" sz="2000" baseline="-25000" dirty="0"/>
              <a:t>4</a:t>
            </a:r>
            <a:r>
              <a:rPr lang="tr-TR" altLang="tr-TR" sz="2000" dirty="0" smtClean="0"/>
              <a:t>]</a:t>
            </a:r>
            <a:r>
              <a:rPr lang="tr-TR" altLang="tr-TR" sz="2000" baseline="30000" dirty="0" smtClean="0"/>
              <a:t>–  </a:t>
            </a:r>
            <a:r>
              <a:rPr lang="tr-TR" altLang="tr-TR" sz="2000" dirty="0" err="1" smtClean="0"/>
              <a:t>Soluble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complex</a:t>
            </a:r>
            <a:endParaRPr lang="tr-TR" altLang="tr-TR" sz="2000" baseline="30000" dirty="0"/>
          </a:p>
          <a:p>
            <a:pPr eaLnBrk="1" hangingPunct="1"/>
            <a:r>
              <a:rPr lang="tr-TR" altLang="tr-TR" sz="2000" dirty="0"/>
              <a:t>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ChangeArrowheads="1"/>
          </p:cNvSpPr>
          <p:nvPr/>
        </p:nvSpPr>
        <p:spPr bwMode="auto">
          <a:xfrm>
            <a:off x="179512" y="1340768"/>
            <a:ext cx="8320088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000" b="1" dirty="0"/>
              <a:t>                                      Sn</a:t>
            </a:r>
            <a:r>
              <a:rPr lang="tr-TR" altLang="tr-TR" sz="2000" b="1" baseline="30000" dirty="0"/>
              <a:t>+2</a:t>
            </a:r>
            <a:r>
              <a:rPr lang="tr-TR" altLang="tr-TR" sz="2000" b="1" dirty="0"/>
              <a:t> </a:t>
            </a:r>
            <a:r>
              <a:rPr lang="tr-TR" altLang="tr-TR" sz="2000" b="1" dirty="0" smtClean="0"/>
              <a:t>(Tin)</a:t>
            </a:r>
            <a:endParaRPr lang="tr-TR" altLang="tr-TR" sz="2000" b="1" dirty="0"/>
          </a:p>
          <a:p>
            <a:pPr eaLnBrk="1" hangingPunct="1"/>
            <a:r>
              <a:rPr lang="tr-TR" altLang="tr-TR" sz="2000" dirty="0" err="1" smtClean="0"/>
              <a:t>The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hydrolysis</a:t>
            </a:r>
            <a:r>
              <a:rPr lang="tr-TR" altLang="tr-TR" sz="2000" dirty="0" smtClean="0"/>
              <a:t> of Sn</a:t>
            </a:r>
            <a:r>
              <a:rPr lang="tr-TR" altLang="tr-TR" sz="2000" baseline="30000" dirty="0" smtClean="0"/>
              <a:t>+2 </a:t>
            </a:r>
            <a:r>
              <a:rPr lang="tr-TR" altLang="tr-TR" sz="2000" dirty="0" err="1" smtClean="0"/>
              <a:t>salts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produce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white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precipitates</a:t>
            </a:r>
            <a:r>
              <a:rPr lang="tr-TR" altLang="tr-TR" sz="2000" dirty="0" smtClean="0"/>
              <a:t> of </a:t>
            </a:r>
            <a:r>
              <a:rPr lang="tr-TR" altLang="tr-TR" sz="2000" dirty="0" err="1" smtClean="0"/>
              <a:t>Sn</a:t>
            </a:r>
            <a:r>
              <a:rPr lang="tr-TR" altLang="tr-TR" sz="2000" dirty="0" smtClean="0"/>
              <a:t>(OH)Cl.</a:t>
            </a:r>
            <a:endParaRPr lang="tr-TR" altLang="tr-TR" sz="2000" dirty="0"/>
          </a:p>
          <a:p>
            <a:pPr eaLnBrk="1" hangingPunct="1"/>
            <a:r>
              <a:rPr lang="tr-TR" altLang="tr-TR" sz="2000" b="1" dirty="0"/>
              <a:t>1- </a:t>
            </a:r>
            <a:r>
              <a:rPr lang="tr-TR" altLang="tr-TR" sz="2000" b="1" dirty="0" err="1" smtClean="0"/>
              <a:t>Luminescence</a:t>
            </a:r>
            <a:r>
              <a:rPr lang="tr-TR" altLang="tr-TR" sz="2000" b="1" dirty="0" smtClean="0"/>
              <a:t> test:</a:t>
            </a:r>
            <a:endParaRPr lang="tr-TR" altLang="tr-TR" sz="2000" dirty="0"/>
          </a:p>
          <a:p>
            <a:pPr eaLnBrk="1" hangingPunct="1"/>
            <a:r>
              <a:rPr lang="tr-TR" altLang="tr-TR" sz="2000" dirty="0"/>
              <a:t>     </a:t>
            </a:r>
            <a:r>
              <a:rPr lang="tr-TR" altLang="tr-TR" sz="2000" u="sng" dirty="0" err="1" smtClean="0"/>
              <a:t>The</a:t>
            </a:r>
            <a:r>
              <a:rPr lang="tr-TR" altLang="tr-TR" sz="2000" u="sng" dirty="0" smtClean="0"/>
              <a:t> </a:t>
            </a:r>
            <a:r>
              <a:rPr lang="tr-TR" altLang="tr-TR" sz="2000" u="sng" dirty="0" err="1" smtClean="0"/>
              <a:t>sample</a:t>
            </a:r>
            <a:r>
              <a:rPr lang="tr-TR" altLang="tr-TR" sz="2000" u="sng" dirty="0" smtClean="0"/>
              <a:t> is </a:t>
            </a:r>
            <a:r>
              <a:rPr lang="tr-TR" altLang="tr-TR" sz="2000" u="sng" dirty="0" err="1" smtClean="0"/>
              <a:t>directly</a:t>
            </a:r>
            <a:r>
              <a:rPr lang="tr-TR" altLang="tr-TR" sz="2000" u="sng" dirty="0" smtClean="0"/>
              <a:t> </a:t>
            </a:r>
            <a:r>
              <a:rPr lang="tr-TR" altLang="tr-TR" sz="2000" u="sng" dirty="0" err="1" smtClean="0"/>
              <a:t>used</a:t>
            </a:r>
            <a:r>
              <a:rPr lang="tr-TR" altLang="tr-TR" sz="2000" u="sng" dirty="0" smtClean="0"/>
              <a:t> </a:t>
            </a:r>
            <a:r>
              <a:rPr lang="tr-TR" altLang="tr-TR" sz="2000" u="sng" dirty="0" err="1" smtClean="0"/>
              <a:t>without</a:t>
            </a:r>
            <a:r>
              <a:rPr lang="tr-TR" altLang="tr-TR" sz="2000" u="sng" dirty="0" smtClean="0"/>
              <a:t> </a:t>
            </a:r>
            <a:r>
              <a:rPr lang="tr-TR" altLang="tr-TR" sz="2000" u="sng" dirty="0" err="1" smtClean="0"/>
              <a:t>any</a:t>
            </a:r>
            <a:r>
              <a:rPr lang="tr-TR" altLang="tr-TR" sz="2000" u="sng" dirty="0" smtClean="0"/>
              <a:t> </a:t>
            </a:r>
            <a:r>
              <a:rPr lang="tr-TR" altLang="tr-TR" sz="2000" u="sng" dirty="0" err="1" smtClean="0"/>
              <a:t>pretreatment</a:t>
            </a:r>
            <a:r>
              <a:rPr lang="tr-TR" altLang="tr-TR" sz="2000" u="sng" dirty="0" smtClean="0"/>
              <a:t>.</a:t>
            </a:r>
            <a:endParaRPr lang="tr-TR" altLang="tr-TR" sz="2000" dirty="0"/>
          </a:p>
          <a:p>
            <a:pPr eaLnBrk="1" hangingPunct="1"/>
            <a:r>
              <a:rPr lang="tr-TR" altLang="tr-TR" sz="2000" dirty="0"/>
              <a:t>     </a:t>
            </a:r>
            <a:r>
              <a:rPr lang="tr-TR" altLang="tr-TR" sz="2000" dirty="0" err="1" smtClean="0"/>
              <a:t>In</a:t>
            </a:r>
            <a:r>
              <a:rPr lang="tr-TR" altLang="tr-TR" sz="2000" dirty="0" smtClean="0"/>
              <a:t> a </a:t>
            </a:r>
            <a:r>
              <a:rPr lang="tr-TR" altLang="tr-TR" sz="2000" dirty="0" err="1" smtClean="0"/>
              <a:t>small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beaker</a:t>
            </a:r>
            <a:r>
              <a:rPr lang="tr-TR" altLang="tr-TR" sz="2000" dirty="0" smtClean="0"/>
              <a:t>, </a:t>
            </a:r>
            <a:r>
              <a:rPr lang="tr-TR" altLang="tr-TR" sz="2000" dirty="0" err="1" smtClean="0"/>
              <a:t>add</a:t>
            </a:r>
            <a:r>
              <a:rPr lang="tr-TR" altLang="tr-TR" sz="2000" dirty="0" smtClean="0"/>
              <a:t> 5-10 </a:t>
            </a:r>
            <a:r>
              <a:rPr lang="tr-TR" altLang="tr-TR" sz="2000" dirty="0" err="1" smtClean="0"/>
              <a:t>mL</a:t>
            </a:r>
            <a:r>
              <a:rPr lang="tr-TR" altLang="tr-TR" sz="2000" dirty="0" smtClean="0"/>
              <a:t> of </a:t>
            </a:r>
            <a:r>
              <a:rPr lang="tr-TR" altLang="tr-TR" sz="2000" dirty="0" err="1" smtClean="0"/>
              <a:t>sample</a:t>
            </a:r>
            <a:r>
              <a:rPr lang="tr-TR" altLang="tr-TR" sz="2000" dirty="0" smtClean="0"/>
              <a:t>. </a:t>
            </a:r>
            <a:r>
              <a:rPr lang="tr-TR" altLang="tr-TR" sz="2000" dirty="0" err="1" smtClean="0"/>
              <a:t>Add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one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spatula</a:t>
            </a:r>
            <a:r>
              <a:rPr lang="tr-TR" altLang="tr-TR" sz="2000" dirty="0" smtClean="0"/>
              <a:t> of </a:t>
            </a:r>
            <a:r>
              <a:rPr lang="tr-TR" altLang="tr-TR" sz="2000" dirty="0" err="1" smtClean="0"/>
              <a:t>Zn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granules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and</a:t>
            </a:r>
            <a:r>
              <a:rPr lang="tr-TR" altLang="tr-TR" sz="2000" dirty="0" smtClean="0"/>
              <a:t> 4-5 </a:t>
            </a:r>
            <a:r>
              <a:rPr lang="tr-TR" altLang="tr-TR" sz="2000" dirty="0" err="1" smtClean="0"/>
              <a:t>mL</a:t>
            </a:r>
            <a:r>
              <a:rPr lang="tr-TR" altLang="tr-TR" sz="2000" dirty="0" smtClean="0"/>
              <a:t> of 6 </a:t>
            </a:r>
            <a:r>
              <a:rPr lang="tr-TR" altLang="tr-TR" sz="2000" dirty="0" err="1" smtClean="0"/>
              <a:t>HCl</a:t>
            </a:r>
            <a:r>
              <a:rPr lang="tr-TR" altLang="tr-TR" sz="2000" dirty="0" smtClean="0"/>
              <a:t>. </a:t>
            </a:r>
            <a:r>
              <a:rPr lang="tr-TR" altLang="tr-TR" sz="2000" dirty="0" err="1" smtClean="0"/>
              <a:t>Fill</a:t>
            </a:r>
            <a:r>
              <a:rPr lang="tr-TR" altLang="tr-TR" sz="2000" dirty="0" smtClean="0"/>
              <a:t> a test </a:t>
            </a:r>
            <a:r>
              <a:rPr lang="tr-TR" altLang="tr-TR" sz="2000" dirty="0" err="1" smtClean="0"/>
              <a:t>tube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with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cold</a:t>
            </a:r>
            <a:r>
              <a:rPr lang="tr-TR" altLang="tr-TR" sz="2000" dirty="0" smtClean="0"/>
              <a:t> tap </a:t>
            </a:r>
            <a:r>
              <a:rPr lang="tr-TR" altLang="tr-TR" sz="2000" dirty="0" err="1" smtClean="0"/>
              <a:t>water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and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immerse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this</a:t>
            </a:r>
            <a:r>
              <a:rPr lang="tr-TR" altLang="tr-TR" sz="2000" dirty="0" smtClean="0"/>
              <a:t> test </a:t>
            </a:r>
            <a:r>
              <a:rPr lang="tr-TR" altLang="tr-TR" sz="2000" dirty="0" err="1" smtClean="0"/>
              <a:t>tube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into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the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beaker</a:t>
            </a:r>
            <a:r>
              <a:rPr lang="tr-TR" altLang="tr-TR" sz="2000" dirty="0" smtClean="0"/>
              <a:t>. </a:t>
            </a:r>
            <a:r>
              <a:rPr lang="tr-TR" altLang="tr-TR" sz="2000" dirty="0" err="1" smtClean="0"/>
              <a:t>Then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hold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the</a:t>
            </a:r>
            <a:r>
              <a:rPr lang="tr-TR" altLang="tr-TR" sz="2000" dirty="0" smtClean="0"/>
              <a:t> test </a:t>
            </a:r>
            <a:r>
              <a:rPr lang="tr-TR" altLang="tr-TR" sz="2000" dirty="0" err="1" smtClean="0"/>
              <a:t>tube</a:t>
            </a:r>
            <a:r>
              <a:rPr lang="tr-TR" altLang="tr-TR" sz="2000" dirty="0" smtClean="0"/>
              <a:t> </a:t>
            </a:r>
            <a:r>
              <a:rPr lang="tr-TR" altLang="tr-TR" sz="2000" dirty="0" err="1"/>
              <a:t>i</a:t>
            </a:r>
            <a:r>
              <a:rPr lang="tr-TR" altLang="tr-TR" sz="2000" dirty="0" err="1" smtClean="0"/>
              <a:t>nto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the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reducing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zone</a:t>
            </a:r>
            <a:r>
              <a:rPr lang="tr-TR" altLang="tr-TR" sz="2000" dirty="0" smtClean="0"/>
              <a:t> of a </a:t>
            </a:r>
            <a:r>
              <a:rPr lang="tr-TR" altLang="tr-TR" sz="2000" dirty="0" err="1" smtClean="0"/>
              <a:t>flame</a:t>
            </a:r>
            <a:r>
              <a:rPr lang="tr-TR" altLang="tr-TR" sz="2000" dirty="0" smtClean="0"/>
              <a:t>. Blue </a:t>
            </a:r>
            <a:r>
              <a:rPr lang="tr-TR" altLang="tr-TR" sz="2000" dirty="0" err="1" smtClean="0"/>
              <a:t>shining</a:t>
            </a:r>
            <a:r>
              <a:rPr lang="tr-TR" altLang="tr-TR" sz="2000" dirty="0" smtClean="0"/>
              <a:t> (</a:t>
            </a:r>
            <a:r>
              <a:rPr lang="tr-TR" altLang="tr-TR" sz="2000" dirty="0" err="1" smtClean="0"/>
              <a:t>luminescence</a:t>
            </a:r>
            <a:r>
              <a:rPr lang="tr-TR" altLang="tr-TR" sz="2000" dirty="0" smtClean="0"/>
              <a:t>) </a:t>
            </a:r>
            <a:r>
              <a:rPr lang="tr-TR" altLang="tr-TR" sz="2000" dirty="0" err="1" smtClean="0"/>
              <a:t>indicates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the</a:t>
            </a:r>
            <a:r>
              <a:rPr lang="tr-TR" altLang="tr-TR" sz="2000" dirty="0" smtClean="0"/>
              <a:t> presence of  Sn</a:t>
            </a:r>
            <a:r>
              <a:rPr lang="tr-TR" altLang="tr-TR" sz="2000" baseline="30000" dirty="0" smtClean="0"/>
              <a:t>+2</a:t>
            </a:r>
            <a:endParaRPr lang="tr-TR" altLang="tr-TR" sz="2000" dirty="0"/>
          </a:p>
          <a:p>
            <a:pPr eaLnBrk="1" hangingPunct="1"/>
            <a:endParaRPr lang="tr-TR" altLang="tr-TR" sz="2000" dirty="0"/>
          </a:p>
          <a:p>
            <a:pPr eaLnBrk="1" hangingPunct="1"/>
            <a:r>
              <a:rPr lang="tr-TR" altLang="tr-TR" sz="2000" b="1" dirty="0"/>
              <a:t>2-</a:t>
            </a:r>
            <a:r>
              <a:rPr lang="tr-TR" altLang="tr-TR" sz="2000" dirty="0"/>
              <a:t> 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Reaction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with</a:t>
            </a:r>
            <a:r>
              <a:rPr lang="tr-TR" altLang="tr-TR" sz="2000" dirty="0" smtClean="0"/>
              <a:t> H</a:t>
            </a:r>
            <a:r>
              <a:rPr lang="tr-TR" altLang="tr-TR" sz="2000" baseline="-25000" dirty="0" smtClean="0"/>
              <a:t>2</a:t>
            </a:r>
            <a:r>
              <a:rPr lang="tr-TR" altLang="tr-TR" sz="2000" dirty="0" smtClean="0"/>
              <a:t>S: Brown </a:t>
            </a:r>
            <a:r>
              <a:rPr lang="tr-TR" altLang="tr-TR" sz="2000" dirty="0" err="1"/>
              <a:t>SnS</a:t>
            </a:r>
            <a:r>
              <a:rPr lang="tr-TR" altLang="tr-TR" sz="2000" dirty="0"/>
              <a:t> </a:t>
            </a:r>
            <a:r>
              <a:rPr lang="tr-TR" altLang="tr-TR" sz="2000" dirty="0" err="1" smtClean="0"/>
              <a:t>precipitates</a:t>
            </a:r>
            <a:r>
              <a:rPr lang="tr-TR" altLang="tr-TR" sz="2000" dirty="0" smtClean="0"/>
              <a:t>.</a:t>
            </a:r>
            <a:endParaRPr lang="tr-TR" altLang="tr-TR" sz="2000" dirty="0"/>
          </a:p>
          <a:p>
            <a:pPr eaLnBrk="1" hangingPunct="1"/>
            <a:endParaRPr lang="tr-TR" altLang="tr-TR" sz="2000" dirty="0"/>
          </a:p>
          <a:p>
            <a:pPr eaLnBrk="1" hangingPunct="1"/>
            <a:r>
              <a:rPr lang="tr-TR" altLang="tr-TR" sz="2000" b="1" dirty="0">
                <a:solidFill>
                  <a:srgbClr val="FF0000"/>
                </a:solidFill>
              </a:rPr>
              <a:t>3</a:t>
            </a:r>
            <a:r>
              <a:rPr lang="tr-TR" altLang="tr-TR" sz="2000" b="1" dirty="0"/>
              <a:t>-</a:t>
            </a:r>
            <a:r>
              <a:rPr lang="tr-TR" altLang="tr-TR" sz="2000" dirty="0"/>
              <a:t> </a:t>
            </a:r>
            <a:r>
              <a:rPr lang="tr-TR" altLang="tr-TR" sz="2000" dirty="0" smtClean="0"/>
              <a:t>Tin </a:t>
            </a:r>
            <a:r>
              <a:rPr lang="tr-TR" altLang="tr-TR" sz="2000" dirty="0" err="1" smtClean="0"/>
              <a:t>reduce</a:t>
            </a:r>
            <a:r>
              <a:rPr lang="tr-TR" altLang="tr-TR" sz="2000" dirty="0" smtClean="0"/>
              <a:t> Bi</a:t>
            </a:r>
            <a:r>
              <a:rPr lang="tr-TR" altLang="tr-TR" sz="2000" baseline="30000" dirty="0" smtClean="0"/>
              <a:t>+3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to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black</a:t>
            </a:r>
            <a:r>
              <a:rPr lang="tr-TR" altLang="tr-TR" sz="2000" dirty="0" smtClean="0"/>
              <a:t> Bi</a:t>
            </a:r>
            <a:r>
              <a:rPr lang="tr-TR" altLang="tr-TR" sz="2000" baseline="30000" dirty="0" smtClean="0"/>
              <a:t>0</a:t>
            </a:r>
            <a:r>
              <a:rPr lang="tr-TR" altLang="tr-TR" sz="2000" dirty="0" smtClean="0"/>
              <a:t> in </a:t>
            </a:r>
            <a:r>
              <a:rPr lang="tr-TR" altLang="tr-TR" sz="2000" dirty="0" err="1" smtClean="0"/>
              <a:t>basic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medium</a:t>
            </a:r>
            <a:r>
              <a:rPr lang="tr-TR" altLang="tr-TR" sz="2000" dirty="0" smtClean="0"/>
              <a:t>. </a:t>
            </a:r>
            <a:r>
              <a:rPr lang="tr-TR" altLang="tr-TR" sz="2000" dirty="0" err="1" smtClean="0"/>
              <a:t>Add</a:t>
            </a:r>
            <a:r>
              <a:rPr lang="tr-TR" altLang="tr-TR" sz="2000" dirty="0" smtClean="0"/>
              <a:t> NaBiO</a:t>
            </a:r>
            <a:r>
              <a:rPr lang="tr-TR" altLang="tr-TR" sz="2000" baseline="-25000" dirty="0" smtClean="0"/>
              <a:t>3</a:t>
            </a:r>
            <a:r>
              <a:rPr lang="tr-TR" altLang="tr-TR" sz="2000" dirty="0" smtClean="0"/>
              <a:t> (</a:t>
            </a:r>
            <a:r>
              <a:rPr lang="tr-TR" altLang="tr-TR" sz="2000" dirty="0" err="1" smtClean="0"/>
              <a:t>sodium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bismuthate</a:t>
            </a:r>
            <a:r>
              <a:rPr lang="tr-TR" altLang="tr-TR" sz="2000" dirty="0" smtClean="0"/>
              <a:t>) </a:t>
            </a:r>
            <a:r>
              <a:rPr lang="tr-TR" altLang="tr-TR" sz="2000" dirty="0" err="1" smtClean="0"/>
              <a:t>prepared</a:t>
            </a:r>
            <a:r>
              <a:rPr lang="tr-TR" altLang="tr-TR" sz="2000" dirty="0" smtClean="0"/>
              <a:t> in </a:t>
            </a:r>
            <a:r>
              <a:rPr lang="tr-TR" altLang="tr-TR" sz="2000" dirty="0" err="1" smtClean="0"/>
              <a:t>basic</a:t>
            </a:r>
            <a:r>
              <a:rPr lang="tr-TR" altLang="tr-TR" sz="2000" dirty="0" smtClean="0"/>
              <a:t> </a:t>
            </a:r>
            <a:r>
              <a:rPr lang="tr-TR" altLang="tr-TR" sz="2000" dirty="0" err="1" smtClean="0"/>
              <a:t>medium</a:t>
            </a:r>
            <a:r>
              <a:rPr lang="tr-TR" altLang="tr-TR" sz="2000" dirty="0" smtClean="0"/>
              <a:t>.</a:t>
            </a:r>
            <a:endParaRPr lang="tr-TR" altLang="tr-T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179512" y="1525434"/>
            <a:ext cx="8964488" cy="4770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sz="2400" b="1" dirty="0"/>
              <a:t>                 As</a:t>
            </a:r>
            <a:r>
              <a:rPr lang="tr-TR" altLang="tr-TR" sz="2400" b="1" baseline="30000" dirty="0"/>
              <a:t>+3</a:t>
            </a:r>
            <a:r>
              <a:rPr lang="tr-TR" altLang="tr-TR" sz="2400" b="1" dirty="0"/>
              <a:t>, As</a:t>
            </a:r>
            <a:r>
              <a:rPr lang="tr-TR" altLang="tr-TR" sz="2400" b="1" baseline="30000" dirty="0"/>
              <a:t>+5</a:t>
            </a:r>
            <a:r>
              <a:rPr lang="tr-TR" altLang="tr-TR" sz="2400" b="1" dirty="0"/>
              <a:t> (</a:t>
            </a:r>
            <a:r>
              <a:rPr lang="tr-TR" altLang="tr-TR" sz="2400" b="1" dirty="0" err="1" smtClean="0"/>
              <a:t>Arsenic</a:t>
            </a:r>
            <a:r>
              <a:rPr lang="tr-TR" altLang="tr-TR" sz="2400" b="1" dirty="0" smtClean="0"/>
              <a:t>)</a:t>
            </a:r>
            <a:endParaRPr lang="tr-TR" altLang="tr-TR" sz="2400" b="1" dirty="0"/>
          </a:p>
          <a:p>
            <a:pPr eaLnBrk="1" hangingPunct="1"/>
            <a:endParaRPr lang="tr-TR" altLang="tr-TR" sz="2400" dirty="0"/>
          </a:p>
          <a:p>
            <a:pPr eaLnBrk="1" hangingPunct="1"/>
            <a:r>
              <a:rPr lang="tr-TR" altLang="tr-TR" sz="2400" dirty="0" err="1" smtClean="0"/>
              <a:t>They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both</a:t>
            </a:r>
            <a:r>
              <a:rPr lang="tr-TR" altLang="tr-TR" sz="2400" dirty="0" smtClean="0"/>
              <a:t> form </a:t>
            </a:r>
            <a:r>
              <a:rPr lang="tr-TR" altLang="tr-TR" sz="2400" dirty="0" err="1" smtClean="0"/>
              <a:t>strong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covalent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bonds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with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oxygen</a:t>
            </a:r>
            <a:r>
              <a:rPr lang="tr-TR" altLang="tr-TR" sz="2400" dirty="0" smtClean="0"/>
              <a:t> in </a:t>
            </a:r>
            <a:r>
              <a:rPr lang="tr-TR" altLang="tr-TR" sz="2400" dirty="0" err="1" smtClean="0"/>
              <a:t>water</a:t>
            </a:r>
            <a:endParaRPr lang="tr-TR" altLang="tr-TR" sz="2400" dirty="0"/>
          </a:p>
          <a:p>
            <a:pPr eaLnBrk="1" hangingPunct="1"/>
            <a:r>
              <a:rPr lang="tr-TR" altLang="tr-TR" sz="2400" dirty="0" smtClean="0"/>
              <a:t>As</a:t>
            </a:r>
            <a:r>
              <a:rPr lang="tr-TR" altLang="tr-TR" sz="2400" baseline="30000" dirty="0" smtClean="0"/>
              <a:t>+3</a:t>
            </a:r>
            <a:r>
              <a:rPr lang="tr-TR" altLang="tr-TR" sz="2400" dirty="0" smtClean="0"/>
              <a:t> </a:t>
            </a:r>
            <a:r>
              <a:rPr lang="tr-TR" altLang="tr-TR" sz="2400" dirty="0"/>
              <a:t>: AsO</a:t>
            </a:r>
            <a:r>
              <a:rPr lang="tr-TR" altLang="tr-TR" sz="2400" baseline="-25000" dirty="0"/>
              <a:t>3</a:t>
            </a:r>
            <a:r>
              <a:rPr lang="tr-TR" altLang="tr-TR" sz="2400" baseline="30000" dirty="0"/>
              <a:t>–3</a:t>
            </a:r>
            <a:r>
              <a:rPr lang="tr-TR" altLang="tr-TR" sz="2400" dirty="0"/>
              <a:t>, AsO</a:t>
            </a:r>
            <a:r>
              <a:rPr lang="tr-TR" altLang="tr-TR" sz="2400" baseline="-25000" dirty="0"/>
              <a:t>2</a:t>
            </a:r>
            <a:r>
              <a:rPr lang="tr-TR" altLang="tr-TR" sz="2400" baseline="30000" dirty="0"/>
              <a:t>–</a:t>
            </a:r>
            <a:r>
              <a:rPr lang="tr-TR" altLang="tr-TR" sz="2400" dirty="0"/>
              <a:t>      (</a:t>
            </a:r>
            <a:r>
              <a:rPr lang="tr-TR" altLang="tr-TR" sz="2400" dirty="0" err="1" smtClean="0"/>
              <a:t>arsenite</a:t>
            </a:r>
            <a:r>
              <a:rPr lang="tr-TR" altLang="tr-TR" sz="2400" dirty="0" smtClean="0"/>
              <a:t>)</a:t>
            </a:r>
            <a:endParaRPr lang="tr-TR" altLang="tr-TR" sz="2400" dirty="0"/>
          </a:p>
          <a:p>
            <a:pPr eaLnBrk="1" hangingPunct="1"/>
            <a:r>
              <a:rPr lang="tr-TR" altLang="tr-TR" sz="2400" dirty="0"/>
              <a:t>As</a:t>
            </a:r>
            <a:r>
              <a:rPr lang="tr-TR" altLang="tr-TR" sz="2400" baseline="30000" dirty="0"/>
              <a:t>+5</a:t>
            </a:r>
            <a:r>
              <a:rPr lang="tr-TR" altLang="tr-TR" sz="2400" dirty="0"/>
              <a:t> : AsO</a:t>
            </a:r>
            <a:r>
              <a:rPr lang="tr-TR" altLang="tr-TR" sz="2400" baseline="-25000" dirty="0"/>
              <a:t>4</a:t>
            </a:r>
            <a:r>
              <a:rPr lang="tr-TR" altLang="tr-TR" sz="2400" baseline="30000" dirty="0"/>
              <a:t>–3 </a:t>
            </a:r>
            <a:r>
              <a:rPr lang="tr-TR" altLang="tr-TR" sz="2400" dirty="0"/>
              <a:t>                 (</a:t>
            </a:r>
            <a:r>
              <a:rPr lang="tr-TR" altLang="tr-TR" sz="2400" dirty="0" err="1" smtClean="0"/>
              <a:t>arsenate</a:t>
            </a:r>
            <a:r>
              <a:rPr lang="tr-TR" altLang="tr-TR" sz="2400" dirty="0" smtClean="0"/>
              <a:t>)</a:t>
            </a:r>
          </a:p>
          <a:p>
            <a:pPr eaLnBrk="1" hangingPunct="1"/>
            <a:endParaRPr lang="tr-TR" altLang="tr-TR" sz="2400" dirty="0" smtClean="0"/>
          </a:p>
          <a:p>
            <a:pPr eaLnBrk="1" hangingPunct="1"/>
            <a:r>
              <a:rPr lang="tr-TR" altLang="tr-TR" sz="2400" b="1" dirty="0" smtClean="0">
                <a:solidFill>
                  <a:srgbClr val="FF0000"/>
                </a:solidFill>
              </a:rPr>
              <a:t>1</a:t>
            </a:r>
            <a:r>
              <a:rPr lang="tr-TR" altLang="tr-TR" sz="2400" dirty="0" smtClean="0"/>
              <a:t>-Reaction </a:t>
            </a:r>
            <a:r>
              <a:rPr lang="tr-TR" altLang="tr-TR" sz="2400" dirty="0" err="1" smtClean="0"/>
              <a:t>with</a:t>
            </a:r>
            <a:r>
              <a:rPr lang="tr-TR" altLang="tr-TR" sz="2400" dirty="0" smtClean="0"/>
              <a:t> AgNO</a:t>
            </a:r>
            <a:r>
              <a:rPr lang="tr-TR" altLang="tr-TR" sz="2400" baseline="-25000" dirty="0" smtClean="0"/>
              <a:t>3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yields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red-brown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colored</a:t>
            </a:r>
            <a:r>
              <a:rPr lang="tr-TR" altLang="tr-TR" sz="2400" dirty="0"/>
              <a:t> Ag</a:t>
            </a:r>
            <a:r>
              <a:rPr lang="tr-TR" altLang="tr-TR" sz="2400" baseline="-25000" dirty="0"/>
              <a:t>3</a:t>
            </a:r>
            <a:r>
              <a:rPr lang="tr-TR" altLang="tr-TR" sz="2400" dirty="0"/>
              <a:t>AsO</a:t>
            </a:r>
            <a:r>
              <a:rPr lang="tr-TR" altLang="tr-TR" sz="2400" baseline="-25000" dirty="0"/>
              <a:t>4 </a:t>
            </a:r>
            <a:r>
              <a:rPr lang="tr-TR" altLang="tr-TR" sz="2400" baseline="-25000" dirty="0" smtClean="0"/>
              <a:t> </a:t>
            </a:r>
            <a:r>
              <a:rPr lang="tr-TR" altLang="tr-TR" sz="2400" dirty="0" smtClean="0"/>
              <a:t>(</a:t>
            </a:r>
            <a:r>
              <a:rPr lang="tr-TR" altLang="tr-TR" sz="2400" dirty="0" err="1" smtClean="0"/>
              <a:t>silver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arsenate</a:t>
            </a:r>
            <a:r>
              <a:rPr lang="tr-TR" altLang="tr-TR" sz="2400" dirty="0" smtClean="0"/>
              <a:t>).</a:t>
            </a:r>
          </a:p>
          <a:p>
            <a:r>
              <a:rPr lang="tr-TR" altLang="tr-TR" sz="2400" dirty="0" smtClean="0"/>
              <a:t>3Ag+  +  AsO</a:t>
            </a:r>
            <a:r>
              <a:rPr lang="tr-TR" altLang="tr-TR" sz="2400" baseline="-25000" dirty="0" smtClean="0"/>
              <a:t>4</a:t>
            </a:r>
            <a:r>
              <a:rPr lang="tr-TR" altLang="tr-TR" sz="2400" baseline="30000" dirty="0" smtClean="0"/>
              <a:t>-</a:t>
            </a:r>
            <a:r>
              <a:rPr lang="tr-TR" altLang="tr-TR" sz="2400" dirty="0" smtClean="0"/>
              <a:t> → Ag</a:t>
            </a:r>
            <a:r>
              <a:rPr lang="tr-TR" altLang="tr-TR" sz="2400" baseline="-25000" dirty="0" smtClean="0"/>
              <a:t>3</a:t>
            </a:r>
            <a:r>
              <a:rPr lang="tr-TR" altLang="tr-TR" sz="2400" dirty="0" smtClean="0"/>
              <a:t>AsO</a:t>
            </a:r>
            <a:r>
              <a:rPr lang="tr-TR" altLang="tr-TR" sz="2400" baseline="-25000" dirty="0" smtClean="0"/>
              <a:t>4</a:t>
            </a:r>
            <a:r>
              <a:rPr lang="tr-TR" altLang="tr-TR" sz="2400" dirty="0" smtClean="0"/>
              <a:t>↓</a:t>
            </a:r>
          </a:p>
          <a:p>
            <a:r>
              <a:rPr lang="tr-TR" altLang="tr-TR" sz="2400" dirty="0"/>
              <a:t>	</a:t>
            </a:r>
            <a:r>
              <a:rPr lang="tr-TR" altLang="tr-TR" sz="2400" dirty="0" smtClean="0"/>
              <a:t>	       </a:t>
            </a:r>
            <a:r>
              <a:rPr lang="tr-TR" altLang="tr-TR" sz="2400" dirty="0" err="1" smtClean="0"/>
              <a:t>red-brown</a:t>
            </a:r>
            <a:endParaRPr lang="tr-TR" altLang="tr-TR" sz="2400" dirty="0" smtClean="0"/>
          </a:p>
          <a:p>
            <a:endParaRPr lang="tr-TR" altLang="tr-TR" sz="2400" baseline="-25000" dirty="0" smtClean="0"/>
          </a:p>
          <a:p>
            <a:pPr eaLnBrk="1" hangingPunct="1"/>
            <a:endParaRPr lang="tr-TR" altLang="tr-TR" sz="2400" dirty="0"/>
          </a:p>
          <a:p>
            <a:endParaRPr lang="tr-TR" altLang="tr-T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alitik kimya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unu1" id="{B1CBC437-67A4-4073-B8B8-BC7844E89544}" vid="{3DF07CFF-E392-4957-879D-FA63B8DFDB03}"/>
    </a:ext>
  </a:extLst>
</a:theme>
</file>

<file path=ppt/theme/theme2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analitik kimya</Template>
  <TotalTime>455</TotalTime>
  <Words>845</Words>
  <Application>Microsoft Office PowerPoint</Application>
  <PresentationFormat>Ekran Gösterisi (4:3)</PresentationFormat>
  <Paragraphs>140</Paragraphs>
  <Slides>11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Times New Roman</vt:lpstr>
      <vt:lpstr>analitik kimya</vt:lpstr>
      <vt:lpstr>CS ChemDraw Drawing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kullanici</dc:creator>
  <cp:lastModifiedBy>gokhan</cp:lastModifiedBy>
  <cp:revision>52</cp:revision>
  <dcterms:created xsi:type="dcterms:W3CDTF">2005-11-22T08:54:39Z</dcterms:created>
  <dcterms:modified xsi:type="dcterms:W3CDTF">2017-07-04T08:05:27Z</dcterms:modified>
</cp:coreProperties>
</file>