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8"/>
  </p:notesMasterIdLst>
  <p:sldIdLst>
    <p:sldId id="257" r:id="rId2"/>
    <p:sldId id="323" r:id="rId3"/>
    <p:sldId id="341" r:id="rId4"/>
    <p:sldId id="297" r:id="rId5"/>
    <p:sldId id="259" r:id="rId6"/>
    <p:sldId id="298" r:id="rId7"/>
    <p:sldId id="299" r:id="rId8"/>
    <p:sldId id="260" r:id="rId9"/>
    <p:sldId id="300" r:id="rId10"/>
    <p:sldId id="279" r:id="rId11"/>
    <p:sldId id="354" r:id="rId12"/>
    <p:sldId id="280" r:id="rId13"/>
    <p:sldId id="262" r:id="rId14"/>
    <p:sldId id="263" r:id="rId15"/>
    <p:sldId id="355" r:id="rId16"/>
    <p:sldId id="301" r:id="rId17"/>
    <p:sldId id="307" r:id="rId18"/>
    <p:sldId id="329" r:id="rId19"/>
    <p:sldId id="356" r:id="rId20"/>
    <p:sldId id="282" r:id="rId21"/>
    <p:sldId id="264" r:id="rId22"/>
    <p:sldId id="337" r:id="rId23"/>
    <p:sldId id="336" r:id="rId24"/>
    <p:sldId id="358" r:id="rId25"/>
    <p:sldId id="342" r:id="rId26"/>
    <p:sldId id="325" r:id="rId27"/>
    <p:sldId id="370" r:id="rId28"/>
    <p:sldId id="327" r:id="rId29"/>
    <p:sldId id="371" r:id="rId30"/>
    <p:sldId id="265" r:id="rId31"/>
    <p:sldId id="361" r:id="rId32"/>
    <p:sldId id="362" r:id="rId33"/>
    <p:sldId id="266" r:id="rId34"/>
    <p:sldId id="267" r:id="rId35"/>
    <p:sldId id="330" r:id="rId36"/>
    <p:sldId id="359" r:id="rId37"/>
    <p:sldId id="268" r:id="rId38"/>
    <p:sldId id="360" r:id="rId39"/>
    <p:sldId id="363" r:id="rId40"/>
    <p:sldId id="269" r:id="rId41"/>
    <p:sldId id="270" r:id="rId42"/>
    <p:sldId id="344" r:id="rId43"/>
    <p:sldId id="348" r:id="rId44"/>
    <p:sldId id="349" r:id="rId45"/>
    <p:sldId id="287" r:id="rId46"/>
    <p:sldId id="271" r:id="rId47"/>
    <p:sldId id="304" r:id="rId48"/>
    <p:sldId id="368" r:id="rId49"/>
    <p:sldId id="346" r:id="rId50"/>
    <p:sldId id="290" r:id="rId51"/>
    <p:sldId id="364" r:id="rId52"/>
    <p:sldId id="306" r:id="rId53"/>
    <p:sldId id="331" r:id="rId54"/>
    <p:sldId id="352" r:id="rId55"/>
    <p:sldId id="365" r:id="rId56"/>
    <p:sldId id="273" r:id="rId57"/>
    <p:sldId id="274" r:id="rId58"/>
    <p:sldId id="347" r:id="rId59"/>
    <p:sldId id="367" r:id="rId60"/>
    <p:sldId id="292" r:id="rId61"/>
    <p:sldId id="293" r:id="rId62"/>
    <p:sldId id="294" r:id="rId63"/>
    <p:sldId id="334" r:id="rId64"/>
    <p:sldId id="275" r:id="rId65"/>
    <p:sldId id="276" r:id="rId66"/>
    <p:sldId id="335" r:id="rId6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9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DD53BD-7043-44B8-A1B0-1C5145A428C3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B97414-53BF-4C44-8D6D-AD35DA9F12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3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727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57E7ED-AE6C-45A0-8C76-E9AB02B7904E}" type="slidenum">
              <a:rPr lang="tr-TR" smtClean="0"/>
              <a:pPr/>
              <a:t>30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59004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737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2C093C-3748-4CA6-B165-AC4FCF2B3226}" type="slidenum">
              <a:rPr lang="tr-TR" smtClean="0"/>
              <a:pPr/>
              <a:t>63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38750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FEA42-C2C0-46B1-90C4-A1D177B46AC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42512-B534-4248-9CBE-F637B800EC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BBC43-4953-4F91-B6E6-5294ECFAD13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2E11-0691-466C-8D98-F84039D9B5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57E6A-383F-49E1-A0F5-E73D8731A521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1138D-270E-446F-B901-C59397A4BA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17D2-79AB-4BB7-8DB2-22FAEF4590F1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BD00D-2543-4739-BB4B-8F0FDC3011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E47B-010A-438F-A1FA-7C2485F9F3CF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D0F8E-FADA-4D74-B4A5-ACADC5EBB1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8D9C3-4B61-4BA7-A63B-AA07ECB148D7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87BDA-F0FF-4947-BF99-600440AB4F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C523-168B-4895-81B9-054D4A0D096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26D48-4EED-43A5-BC38-3CA1B01C95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04F9-4863-4F0D-99C4-B31E8115968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C6586-5EC0-417F-B37A-9AF080BADE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5D431-D486-4E20-B272-06E51C6E03CD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EFF3-8286-4B4A-9631-8ADB54C53A2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8A03D-5E5E-4C41-9409-E636BEF5EB62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51D97-3EC5-49B9-96C0-3711A9633B2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F1923-3BCC-4F03-A64F-50891FB39538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DBCC3-5D17-48C2-B484-BC3AEE58FB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DB1B3F-C08F-477E-B7C3-6A2987EC33AB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91C09-70C1-43F9-9490-5CECDC82BE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0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tr-TR" sz="4000" i="1" dirty="0" err="1" smtClean="0">
                <a:solidFill>
                  <a:srgbClr val="FF0000"/>
                </a:solidFill>
              </a:rPr>
              <a:t>Brucella</a:t>
            </a:r>
            <a:endParaRPr lang="tr-TR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tr-TR" dirty="0" smtClean="0">
                <a:solidFill>
                  <a:schemeClr val="bg1">
                    <a:lumMod val="65000"/>
                  </a:schemeClr>
                </a:solidFill>
              </a:rPr>
              <a:t>Prof. Dr. Ebru Us</a:t>
            </a:r>
          </a:p>
          <a:p>
            <a:pPr eaLnBrk="1" hangingPunct="1">
              <a:buFont typeface="Arial" charset="0"/>
              <a:buNone/>
              <a:defRPr/>
            </a:pPr>
            <a:endParaRPr lang="tr-TR" dirty="0" smtClean="0"/>
          </a:p>
          <a:p>
            <a:pPr eaLnBrk="1" hangingPunct="1">
              <a:buFont typeface="Arial" charset="0"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Morfoloji ve tanımlama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Üreme özellikleri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Besin gereksinimleri karmaşıktır</a:t>
            </a:r>
          </a:p>
          <a:p>
            <a:r>
              <a:rPr lang="tr-TR" sz="2400" smtClean="0"/>
              <a:t>aa</a:t>
            </a:r>
          </a:p>
          <a:p>
            <a:r>
              <a:rPr lang="tr-TR" sz="2400" smtClean="0"/>
              <a:t>vitamin</a:t>
            </a:r>
          </a:p>
          <a:p>
            <a:r>
              <a:rPr lang="tr-TR" sz="2400" smtClean="0"/>
              <a:t>tuz </a:t>
            </a:r>
          </a:p>
          <a:p>
            <a:r>
              <a:rPr lang="tr-TR" sz="2400" smtClean="0"/>
              <a:t>glukoz</a:t>
            </a:r>
            <a:endParaRPr lang="tr-TR" smtClean="0"/>
          </a:p>
          <a:p>
            <a:endParaRPr lang="tr-TR" smtClean="0">
              <a:sym typeface="Symbol" pitchFamily="18" charset="2"/>
            </a:endParaRPr>
          </a:p>
          <a:p>
            <a:endParaRPr lang="tr-TR" smtClean="0"/>
          </a:p>
          <a:p>
            <a:endParaRPr lang="tr-TR" smtClean="0"/>
          </a:p>
        </p:txBody>
      </p:sp>
      <p:sp>
        <p:nvSpPr>
          <p:cNvPr id="5" name="4 Dikdörtgen"/>
          <p:cNvSpPr/>
          <p:nvPr/>
        </p:nvSpPr>
        <p:spPr>
          <a:xfrm>
            <a:off x="2700338" y="2924175"/>
            <a:ext cx="4392612" cy="4016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içeren tanımlanmış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</a:rPr>
              <a:t>besiyerlerinde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ürer</a:t>
            </a:r>
            <a:endParaRPr lang="tr-TR" sz="2000" dirty="0"/>
          </a:p>
        </p:txBody>
      </p:sp>
      <p:sp>
        <p:nvSpPr>
          <p:cNvPr id="6" name="5 Sağ Ayraç"/>
          <p:cNvSpPr/>
          <p:nvPr/>
        </p:nvSpPr>
        <p:spPr>
          <a:xfrm>
            <a:off x="2051050" y="2565400"/>
            <a:ext cx="576263" cy="105886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Morfoloji ve tanımlama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Üreme özellikleri</a:t>
            </a:r>
            <a:endParaRPr lang="tr-TR" smtClean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smtClean="0"/>
              <a:t>Genellikle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800" smtClean="0"/>
              <a:t> triptikaz soy agar</a:t>
            </a:r>
          </a:p>
          <a:p>
            <a:pPr>
              <a:buFont typeface="Arial" charset="0"/>
              <a:buNone/>
            </a:pP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			 </a:t>
            </a:r>
            <a:r>
              <a:rPr lang="tr-TR" sz="2800" smtClean="0"/>
              <a:t> kan kültür besiyeri</a:t>
            </a:r>
          </a:p>
          <a:p>
            <a:pPr>
              <a:buFont typeface="Arial" charset="0"/>
              <a:buNone/>
            </a:pPr>
            <a:endParaRPr lang="tr-TR" sz="2800" smtClean="0"/>
          </a:p>
          <a:p>
            <a:r>
              <a:rPr lang="tr-TR" sz="2800" i="1" smtClean="0"/>
              <a:t>B. abortus</a:t>
            </a:r>
            <a:r>
              <a:rPr lang="tr-TR" sz="2800" smtClean="0">
                <a:sym typeface="Symbol" pitchFamily="18" charset="2"/>
              </a:rPr>
              <a:t>%5-10 CO</a:t>
            </a:r>
            <a:r>
              <a:rPr lang="tr-TR" sz="2800" baseline="-25000" smtClean="0">
                <a:sym typeface="Symbol" pitchFamily="18" charset="2"/>
              </a:rPr>
              <a:t>2</a:t>
            </a:r>
            <a:r>
              <a:rPr lang="tr-TR" sz="2800" smtClean="0">
                <a:sym typeface="Symbol" pitchFamily="18" charset="2"/>
              </a:rPr>
              <a:t>’ye gereksinim gösterir</a:t>
            </a:r>
          </a:p>
          <a:p>
            <a:endParaRPr lang="tr-TR" sz="2800" smtClean="0">
              <a:sym typeface="Symbol" pitchFamily="18" charset="2"/>
            </a:endParaRPr>
          </a:p>
          <a:p>
            <a:r>
              <a:rPr lang="tr-TR" sz="2800" smtClean="0">
                <a:sym typeface="Symbol" pitchFamily="18" charset="2"/>
              </a:rPr>
              <a:t>Brusellalar karbonhidratları kullanırlar ama sınıflandırmaya yetecek kadar asit ve gaz oluşturmazlar</a:t>
            </a:r>
            <a:endParaRPr lang="tr-TR" sz="280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Morfoloji ve tanımlama</a:t>
            </a:r>
            <a:r>
              <a:rPr lang="tr-TR" smtClean="0"/>
              <a:t> </a:t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Üreme özellikleri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smtClean="0"/>
              <a:t>İnsanları enfekte eden 4 tür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 </a:t>
            </a:r>
            <a:r>
              <a:rPr lang="tr-TR" sz="2800" smtClean="0"/>
              <a:t> katalaz 						        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800" smtClean="0"/>
              <a:t>oksidaz</a:t>
            </a:r>
          </a:p>
          <a:p>
            <a:endParaRPr lang="tr-TR" sz="2800" smtClean="0"/>
          </a:p>
          <a:p>
            <a:r>
              <a:rPr lang="tr-TR" sz="2800" smtClean="0"/>
              <a:t>Bir çok suş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800" smtClean="0"/>
              <a:t>hidrojen sülfür (H</a:t>
            </a:r>
            <a:r>
              <a:rPr lang="tr-TR" sz="2800" baseline="-25000" smtClean="0"/>
              <a:t>2</a:t>
            </a:r>
            <a:r>
              <a:rPr lang="tr-TR" sz="2800" smtClean="0"/>
              <a:t>S) </a:t>
            </a:r>
          </a:p>
          <a:p>
            <a:pPr>
              <a:buFont typeface="Arial" charset="0"/>
              <a:buNone/>
            </a:pP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			   </a:t>
            </a:r>
            <a:r>
              <a:rPr lang="tr-TR" sz="2800" smtClean="0"/>
              <a:t>nitrat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tr-TR" sz="2800" smtClean="0">
                <a:sym typeface="Symbol" pitchFamily="18" charset="2"/>
              </a:rPr>
              <a:t></a:t>
            </a:r>
            <a:r>
              <a:rPr lang="tr-TR" sz="2800" smtClean="0"/>
              <a:t> nitrit indirgenmesi</a:t>
            </a:r>
          </a:p>
          <a:p>
            <a:endParaRPr lang="tr-TR" sz="2800" smtClean="0"/>
          </a:p>
          <a:p>
            <a:r>
              <a:rPr lang="tr-TR" sz="2800" smtClean="0"/>
              <a:t>Brusellalar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800" smtClean="0"/>
              <a:t>sıcaklık ve asiditeye duyarlı</a:t>
            </a:r>
          </a:p>
          <a:p>
            <a:pPr>
              <a:buFont typeface="Arial" charset="0"/>
              <a:buNone/>
            </a:pPr>
            <a:r>
              <a:rPr lang="tr-TR" sz="2800" smtClean="0"/>
              <a:t>			       pastörizasyon ile süttekiler ölür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6659563" y="1844675"/>
            <a:ext cx="15303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oluşturur</a:t>
            </a:r>
            <a:endParaRPr lang="tr-TR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Patogenez ve bağışıklık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867775" cy="4525963"/>
          </a:xfrm>
        </p:spPr>
        <p:txBody>
          <a:bodyPr/>
          <a:lstStyle/>
          <a:p>
            <a:pPr eaLnBrk="1" hangingPunct="1"/>
            <a:r>
              <a:rPr lang="tr-TR" sz="2400" dirty="0" err="1" smtClean="0"/>
              <a:t>Ekzotoksini</a:t>
            </a:r>
            <a:r>
              <a:rPr lang="tr-TR" sz="2400" dirty="0" smtClean="0"/>
              <a:t> yok</a:t>
            </a:r>
          </a:p>
          <a:p>
            <a:pPr eaLnBrk="1" hangingPunct="1"/>
            <a:r>
              <a:rPr lang="tr-TR" sz="2400" dirty="0" err="1" smtClean="0"/>
              <a:t>Endotoksini</a:t>
            </a:r>
            <a:r>
              <a:rPr lang="tr-TR" sz="2400" dirty="0" smtClean="0"/>
              <a:t> diğer gram negatif </a:t>
            </a:r>
          </a:p>
          <a:p>
            <a:pPr eaLnBrk="1" hangingPunct="1">
              <a:buFont typeface="Arial" charset="0"/>
              <a:buNone/>
            </a:pPr>
            <a:r>
              <a:rPr lang="tr-TR" sz="2400" dirty="0" smtClean="0"/>
              <a:t>	bakterilerinki kadar </a:t>
            </a:r>
            <a:r>
              <a:rPr lang="tr-TR" sz="2400" dirty="0" err="1" smtClean="0"/>
              <a:t>toksik</a:t>
            </a:r>
            <a:r>
              <a:rPr lang="tr-TR" sz="2400" dirty="0" smtClean="0"/>
              <a:t> değil</a:t>
            </a:r>
          </a:p>
          <a:p>
            <a:pPr eaLnBrk="1" hangingPunct="1"/>
            <a:r>
              <a:rPr lang="tr-TR" sz="2400" dirty="0" smtClean="0"/>
              <a:t>O </a:t>
            </a:r>
            <a:r>
              <a:rPr lang="tr-TR" sz="2400" dirty="0" err="1" smtClean="0"/>
              <a:t>polisakkariti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400" dirty="0" smtClean="0"/>
              <a:t> önemli bir </a:t>
            </a:r>
            <a:r>
              <a:rPr lang="tr-TR" sz="2400" dirty="0" err="1" smtClean="0"/>
              <a:t>virulans</a:t>
            </a:r>
            <a:r>
              <a:rPr lang="tr-TR" sz="2400" dirty="0" smtClean="0"/>
              <a:t> faktörü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Patogenez ve bağışıklık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i="1" smtClean="0"/>
              <a:t>Brucella</a:t>
            </a:r>
            <a:r>
              <a:rPr lang="tr-TR" smtClean="0"/>
              <a:t> </a:t>
            </a:r>
            <a:r>
              <a:rPr lang="tr-TR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mtClean="0"/>
              <a:t>hücre içi yerleşme özelliğinde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ağ Ayraç"/>
          <p:cNvSpPr/>
          <p:nvPr/>
        </p:nvSpPr>
        <p:spPr>
          <a:xfrm>
            <a:off x="3492500" y="2565400"/>
            <a:ext cx="576263" cy="194310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4356100" y="2349500"/>
            <a:ext cx="99377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Dalak</a:t>
            </a:r>
            <a:endParaRPr lang="tr-TR" sz="2800" dirty="0"/>
          </a:p>
        </p:txBody>
      </p:sp>
      <p:sp>
        <p:nvSpPr>
          <p:cNvPr id="6" name="5 Dikdörtgen"/>
          <p:cNvSpPr/>
          <p:nvPr/>
        </p:nvSpPr>
        <p:spPr>
          <a:xfrm>
            <a:off x="4356100" y="2781300"/>
            <a:ext cx="547688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KC</a:t>
            </a:r>
            <a:endParaRPr lang="tr-TR" sz="2800" dirty="0"/>
          </a:p>
        </p:txBody>
      </p:sp>
      <p:sp>
        <p:nvSpPr>
          <p:cNvPr id="7" name="6 Dikdörtgen"/>
          <p:cNvSpPr/>
          <p:nvPr/>
        </p:nvSpPr>
        <p:spPr>
          <a:xfrm>
            <a:off x="4356100" y="3213100"/>
            <a:ext cx="4603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Kİ</a:t>
            </a:r>
            <a:endParaRPr lang="tr-TR" sz="2800" dirty="0"/>
          </a:p>
        </p:txBody>
      </p:sp>
      <p:sp>
        <p:nvSpPr>
          <p:cNvPr id="9" name="8 Dikdörtgen"/>
          <p:cNvSpPr/>
          <p:nvPr/>
        </p:nvSpPr>
        <p:spPr>
          <a:xfrm>
            <a:off x="4356100" y="3644900"/>
            <a:ext cx="22860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Lenf nodülleri </a:t>
            </a:r>
            <a:endParaRPr lang="tr-TR" sz="2800" dirty="0"/>
          </a:p>
        </p:txBody>
      </p:sp>
      <p:sp>
        <p:nvSpPr>
          <p:cNvPr id="10" name="9 Dikdörtgen"/>
          <p:cNvSpPr/>
          <p:nvPr/>
        </p:nvSpPr>
        <p:spPr>
          <a:xfrm>
            <a:off x="4356100" y="4076700"/>
            <a:ext cx="121443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Böbrek</a:t>
            </a:r>
            <a:endParaRPr lang="tr-TR" sz="2800" dirty="0"/>
          </a:p>
        </p:txBody>
      </p:sp>
      <p:sp>
        <p:nvSpPr>
          <p:cNvPr id="11" name="10 Dikdörtgen"/>
          <p:cNvSpPr/>
          <p:nvPr/>
        </p:nvSpPr>
        <p:spPr>
          <a:xfrm>
            <a:off x="684213" y="3141663"/>
            <a:ext cx="50165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>
                <a:solidFill>
                  <a:prstClr val="black"/>
                </a:solidFill>
                <a:latin typeface="Calibri"/>
                <a:cs typeface="+mn-cs"/>
              </a:rPr>
              <a:t>Fagositler içinde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Patogenez ve bağışıklık</a:t>
            </a:r>
            <a:endParaRPr lang="tr-TR" smtClean="0"/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Bakterinin salgıladığı proteinler </a:t>
            </a:r>
          </a:p>
          <a:p>
            <a:pPr eaLnBrk="1" hangingPunct="1"/>
            <a:endParaRPr lang="tr-TR" sz="2800" smtClean="0"/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>
                <a:solidFill>
                  <a:srgbClr val="FF0000"/>
                </a:solidFill>
              </a:rPr>
              <a:t>Granülom</a:t>
            </a:r>
            <a:r>
              <a:rPr lang="tr-TR" sz="2800" smtClean="0"/>
              <a:t> oluşumunu indükler 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Hastalığın ileri evrelerinde bu organlarda ve diğer dokularda destrüktif değişiklikler meydana gelir</a:t>
            </a:r>
          </a:p>
          <a:p>
            <a:pPr eaLnBrk="1" hangingPunct="1"/>
            <a:endParaRPr lang="tr-TR" smtClean="0"/>
          </a:p>
          <a:p>
            <a:endParaRPr lang="tr-TR" smtClean="0"/>
          </a:p>
        </p:txBody>
      </p:sp>
      <p:sp>
        <p:nvSpPr>
          <p:cNvPr id="4" name="3 Aşağı Ok"/>
          <p:cNvSpPr/>
          <p:nvPr/>
        </p:nvSpPr>
        <p:spPr>
          <a:xfrm>
            <a:off x="2700338" y="2420938"/>
            <a:ext cx="215900" cy="574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Patogenez ve bağışıklık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mtClean="0"/>
              <a:t>Fagositik hücrelerde canlılığını sürdürebilir ve çoğalabilir </a:t>
            </a:r>
          </a:p>
          <a:p>
            <a:pPr eaLnBrk="1" hangingPunct="1"/>
            <a:endParaRPr lang="tr-TR" smtClean="0"/>
          </a:p>
          <a:p>
            <a:pPr algn="ctr" eaLnBrk="1" hangingPunct="1">
              <a:buFont typeface="Arial" charset="0"/>
              <a:buNone/>
            </a:pPr>
            <a:r>
              <a:rPr lang="tr-TR" sz="2800" smtClean="0"/>
              <a:t>Hücre içinde yaşamını sürdürme yetisi</a:t>
            </a:r>
          </a:p>
          <a:p>
            <a:pPr lvl="1" eaLnBrk="1" hangingPunct="1"/>
            <a:r>
              <a:rPr lang="tr-TR" sz="2400" smtClean="0"/>
              <a:t>Bakterinin bağışıklık sistemi tarafından eliminasyonunu önler </a:t>
            </a:r>
          </a:p>
          <a:p>
            <a:pPr lvl="1" eaLnBrk="1" hangingPunct="1"/>
            <a:r>
              <a:rPr lang="tr-TR" sz="2400" smtClean="0"/>
              <a:t>Antibakteriyel maddelerle tedaviyi güçleştirir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Aşağı Ok"/>
          <p:cNvSpPr/>
          <p:nvPr/>
        </p:nvSpPr>
        <p:spPr>
          <a:xfrm>
            <a:off x="4572000" y="2636838"/>
            <a:ext cx="217488" cy="576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>
          <a:xfrm>
            <a:off x="-1620838" y="333375"/>
            <a:ext cx="8229601" cy="1143000"/>
          </a:xfrm>
        </p:spPr>
        <p:txBody>
          <a:bodyPr/>
          <a:lstStyle/>
          <a:p>
            <a:r>
              <a:rPr lang="tr-TR" sz="4000" smtClean="0">
                <a:solidFill>
                  <a:srgbClr val="FF0000"/>
                </a:solidFill>
              </a:rPr>
              <a:t>Patogenez ve bağışıklık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-323850" y="2332038"/>
            <a:ext cx="8435975" cy="4525962"/>
          </a:xfrm>
        </p:spPr>
        <p:txBody>
          <a:bodyPr/>
          <a:lstStyle/>
          <a:p>
            <a:pPr lvl="1" eaLnBrk="1" hangingPunct="1">
              <a:buFont typeface="Arial" charset="0"/>
              <a:buChar char="•"/>
              <a:defRPr/>
            </a:pPr>
            <a:r>
              <a:rPr lang="tr-TR" dirty="0" smtClean="0"/>
              <a:t>Hücre içi yaşam</a:t>
            </a:r>
          </a:p>
          <a:p>
            <a:pPr lvl="1" eaLnBrk="1" hangingPunct="1">
              <a:buFont typeface="Arial" charset="0"/>
              <a:buChar char="•"/>
              <a:defRPr/>
            </a:pPr>
            <a:endParaRPr lang="tr-TR" dirty="0" smtClean="0"/>
          </a:p>
          <a:p>
            <a:pPr lvl="2" eaLnBrk="1" hangingPunct="1">
              <a:defRPr/>
            </a:pPr>
            <a:r>
              <a:rPr lang="tr-TR" sz="2000" dirty="0" err="1" smtClean="0">
                <a:solidFill>
                  <a:srgbClr val="00B0F0"/>
                </a:solidFill>
              </a:rPr>
              <a:t>Fagolizozom</a:t>
            </a:r>
            <a:r>
              <a:rPr lang="tr-TR" sz="2000" dirty="0" smtClean="0">
                <a:solidFill>
                  <a:srgbClr val="00B0F0"/>
                </a:solidFill>
              </a:rPr>
              <a:t> füzyonunu önleyerek </a:t>
            </a:r>
            <a:r>
              <a:rPr lang="tr-TR" sz="1600" dirty="0" smtClean="0"/>
              <a:t>(Bakteri yüzeyindeki düşük 						moleküler ağırlıklı maddeler ile )</a:t>
            </a:r>
          </a:p>
          <a:p>
            <a:pPr lvl="2" eaLnBrk="1" hangingPunct="1">
              <a:defRPr/>
            </a:pPr>
            <a:r>
              <a:rPr lang="tr-TR" sz="2000" dirty="0" smtClean="0">
                <a:solidFill>
                  <a:srgbClr val="00B0F0"/>
                </a:solidFill>
              </a:rPr>
              <a:t>Hücre içi granüllerden </a:t>
            </a:r>
            <a:r>
              <a:rPr lang="tr-TR" sz="2000" dirty="0" err="1" smtClean="0">
                <a:solidFill>
                  <a:srgbClr val="00B0F0"/>
                </a:solidFill>
              </a:rPr>
              <a:t>toksik</a:t>
            </a:r>
            <a:r>
              <a:rPr lang="tr-TR" sz="2000" dirty="0" smtClean="0">
                <a:solidFill>
                  <a:srgbClr val="00B0F0"/>
                </a:solidFill>
              </a:rPr>
              <a:t> enzimlerin salınmasını engelleyerek</a:t>
            </a:r>
          </a:p>
          <a:p>
            <a:pPr lvl="2" eaLnBrk="1" hangingPunct="1">
              <a:defRPr/>
            </a:pPr>
            <a:r>
              <a:rPr lang="tr-TR" dirty="0" smtClean="0">
                <a:solidFill>
                  <a:srgbClr val="00B0F0"/>
                </a:solidFill>
              </a:rPr>
              <a:t>TNF-</a:t>
            </a:r>
            <a:r>
              <a:rPr lang="tr-TR" dirty="0" smtClean="0">
                <a:solidFill>
                  <a:srgbClr val="00B0F0"/>
                </a:solidFill>
                <a:sym typeface="Symbol" pitchFamily="18" charset="2"/>
              </a:rPr>
              <a:t> üretimini baskılayarak</a:t>
            </a:r>
          </a:p>
          <a:p>
            <a:pPr lvl="2" eaLnBrk="1" hangingPunct="1">
              <a:defRPr/>
            </a:pPr>
            <a:r>
              <a:rPr lang="tr-TR" dirty="0" smtClean="0">
                <a:solidFill>
                  <a:srgbClr val="00B0F0"/>
                </a:solidFill>
              </a:rPr>
              <a:t>Hidrojen peroksit ve </a:t>
            </a:r>
            <a:r>
              <a:rPr lang="tr-TR" dirty="0" err="1" smtClean="0">
                <a:solidFill>
                  <a:srgbClr val="00B0F0"/>
                </a:solidFill>
              </a:rPr>
              <a:t>süperoksiti</a:t>
            </a:r>
            <a:r>
              <a:rPr lang="tr-TR" dirty="0" smtClean="0">
                <a:solidFill>
                  <a:srgbClr val="00B0F0"/>
                </a:solidFill>
              </a:rPr>
              <a:t> </a:t>
            </a:r>
            <a:r>
              <a:rPr lang="tr-TR" dirty="0" err="1" smtClean="0">
                <a:solidFill>
                  <a:srgbClr val="00B0F0"/>
                </a:solidFill>
              </a:rPr>
              <a:t>inaktive</a:t>
            </a:r>
            <a:r>
              <a:rPr lang="tr-TR" dirty="0" smtClean="0">
                <a:solidFill>
                  <a:srgbClr val="00B0F0"/>
                </a:solidFill>
              </a:rPr>
              <a:t> ederek </a:t>
            </a:r>
            <a:r>
              <a:rPr lang="tr-TR" sz="1600" dirty="0" smtClean="0"/>
              <a:t>(</a:t>
            </a:r>
            <a:r>
              <a:rPr lang="tr-TR" sz="1600" dirty="0" err="1" smtClean="0"/>
              <a:t>k</a:t>
            </a:r>
            <a:r>
              <a:rPr lang="tr-TR" sz="1600" dirty="0" err="1" smtClean="0">
                <a:sym typeface="Symbol" pitchFamily="18" charset="2"/>
              </a:rPr>
              <a:t>atalaz</a:t>
            </a:r>
            <a:r>
              <a:rPr lang="tr-TR" sz="1600" dirty="0" smtClean="0">
                <a:sym typeface="Symbol" pitchFamily="18" charset="2"/>
              </a:rPr>
              <a:t> ve 						</a:t>
            </a:r>
            <a:r>
              <a:rPr lang="tr-TR" sz="1600" dirty="0" err="1" smtClean="0">
                <a:sym typeface="Symbol" pitchFamily="18" charset="2"/>
              </a:rPr>
              <a:t>süperoksit</a:t>
            </a:r>
            <a:r>
              <a:rPr lang="tr-TR" sz="1600" dirty="0" smtClean="0">
                <a:sym typeface="Symbol" pitchFamily="18" charset="2"/>
              </a:rPr>
              <a:t> </a:t>
            </a:r>
            <a:r>
              <a:rPr lang="tr-TR" sz="1600" dirty="0" err="1" smtClean="0">
                <a:sym typeface="Symbol" pitchFamily="18" charset="2"/>
              </a:rPr>
              <a:t>dismutaz</a:t>
            </a:r>
            <a:r>
              <a:rPr lang="tr-TR" sz="1600" dirty="0" smtClean="0">
                <a:sym typeface="Symbol" pitchFamily="18" charset="2"/>
              </a:rPr>
              <a:t> enzimleri ile)</a:t>
            </a:r>
            <a:endParaRPr lang="tr-TR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2" eaLnBrk="1" hangingPunct="1">
              <a:defRPr/>
            </a:pPr>
            <a:r>
              <a:rPr lang="tr-TR" dirty="0" smtClean="0">
                <a:solidFill>
                  <a:srgbClr val="00B0F0"/>
                </a:solidFill>
              </a:rPr>
              <a:t>Oksijene bağlı </a:t>
            </a:r>
            <a:r>
              <a:rPr lang="tr-TR" dirty="0" err="1" smtClean="0">
                <a:solidFill>
                  <a:srgbClr val="00B0F0"/>
                </a:solidFill>
              </a:rPr>
              <a:t>bakterisidal</a:t>
            </a:r>
            <a:r>
              <a:rPr lang="tr-TR" dirty="0" smtClean="0">
                <a:solidFill>
                  <a:srgbClr val="00B0F0"/>
                </a:solidFill>
              </a:rPr>
              <a:t> aktiviteyi önleyerek </a:t>
            </a:r>
            <a:r>
              <a:rPr lang="tr-TR" sz="1600" dirty="0" smtClean="0"/>
              <a:t>(5’ </a:t>
            </a:r>
            <a:r>
              <a:rPr lang="tr-TR" sz="1600" dirty="0" err="1" smtClean="0"/>
              <a:t>guanozin</a:t>
            </a:r>
            <a:r>
              <a:rPr lang="tr-TR" sz="1600" dirty="0" smtClean="0"/>
              <a:t> 						</a:t>
            </a:r>
            <a:r>
              <a:rPr lang="tr-TR" sz="1600" dirty="0" err="1" smtClean="0"/>
              <a:t>monofosfat</a:t>
            </a:r>
            <a:r>
              <a:rPr lang="tr-TR" sz="1600" dirty="0" smtClean="0"/>
              <a:t> enzimleri ile</a:t>
            </a:r>
            <a:r>
              <a:rPr lang="tr-TR" sz="1600" dirty="0" smtClean="0">
                <a:sym typeface="Symbol" pitchFamily="18" charset="2"/>
              </a:rPr>
              <a:t>)</a:t>
            </a:r>
            <a:endParaRPr lang="tr-TR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</p:txBody>
      </p:sp>
      <p:sp>
        <p:nvSpPr>
          <p:cNvPr id="5" name="4 Sola Bükülü Ok"/>
          <p:cNvSpPr/>
          <p:nvPr/>
        </p:nvSpPr>
        <p:spPr>
          <a:xfrm>
            <a:off x="2771775" y="2565400"/>
            <a:ext cx="360363" cy="784225"/>
          </a:xfrm>
          <a:prstGeom prst="curved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Patogenez ve bağışıklık</a:t>
            </a:r>
            <a:endParaRPr lang="tr-TR" smtClean="0"/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Hastalığın ileri dönemlerinde</a:t>
            </a:r>
            <a:r>
              <a:rPr lang="tr-TR" sz="240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400" smtClean="0"/>
              <a:t> </a:t>
            </a:r>
            <a:r>
              <a:rPr lang="tr-TR" sz="2800" smtClean="0">
                <a:solidFill>
                  <a:srgbClr val="FF0000"/>
                </a:solidFill>
              </a:rPr>
              <a:t>edinsel immünite </a:t>
            </a:r>
            <a:r>
              <a:rPr lang="tr-TR" sz="2400" smtClean="0"/>
              <a:t>gelişir</a:t>
            </a:r>
          </a:p>
          <a:p>
            <a:endParaRPr lang="tr-TR" sz="2400" smtClean="0"/>
          </a:p>
          <a:p>
            <a:r>
              <a:rPr lang="tr-TR" sz="2400" smtClean="0"/>
              <a:t>Th-1 tipinde </a:t>
            </a:r>
            <a:r>
              <a:rPr lang="tr-TR" sz="2400" smtClean="0">
                <a:solidFill>
                  <a:srgbClr val="00B0F0"/>
                </a:solidFill>
              </a:rPr>
              <a:t>hücre aracılı immünite </a:t>
            </a:r>
            <a:r>
              <a:rPr lang="tr-TR" sz="240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400" smtClean="0"/>
              <a:t> makrofaj aktivasyonu 				</a:t>
            </a:r>
          </a:p>
          <a:p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r>
              <a:rPr lang="tr-TR" sz="2400" smtClean="0"/>
              <a:t>Rol oynayan sitokinler</a:t>
            </a:r>
            <a:endParaRPr lang="tr-TR" sz="2400" smtClean="0">
              <a:sym typeface="Symbol" pitchFamily="18" charset="2"/>
            </a:endParaRPr>
          </a:p>
          <a:p>
            <a:endParaRPr lang="tr-TR" sz="2400" smtClean="0">
              <a:sym typeface="Symbol" pitchFamily="18" charset="2"/>
            </a:endParaRPr>
          </a:p>
          <a:p>
            <a:endParaRPr lang="tr-TR" sz="2400" smtClean="0">
              <a:sym typeface="Symbol" pitchFamily="18" charset="2"/>
            </a:endParaRPr>
          </a:p>
          <a:p>
            <a:endParaRPr lang="tr-TR" sz="2400" smtClean="0">
              <a:sym typeface="Symbol" pitchFamily="18" charset="2"/>
            </a:endParaRPr>
          </a:p>
        </p:txBody>
      </p:sp>
      <p:sp>
        <p:nvSpPr>
          <p:cNvPr id="4" name="3 Sağ Ayraç"/>
          <p:cNvSpPr/>
          <p:nvPr/>
        </p:nvSpPr>
        <p:spPr>
          <a:xfrm>
            <a:off x="3635375" y="4437063"/>
            <a:ext cx="360363" cy="136842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4140200" y="4149725"/>
            <a:ext cx="6413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IL-1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4140200" y="4581525"/>
            <a:ext cx="6413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IL-2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4140200" y="5013325"/>
            <a:ext cx="9636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TNF-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</a:t>
            </a:r>
            <a:endParaRPr lang="tr-TR" dirty="0"/>
          </a:p>
        </p:txBody>
      </p:sp>
      <p:sp>
        <p:nvSpPr>
          <p:cNvPr id="8" name="7 Dikdörtgen"/>
          <p:cNvSpPr/>
          <p:nvPr/>
        </p:nvSpPr>
        <p:spPr>
          <a:xfrm>
            <a:off x="4140200" y="5445125"/>
            <a:ext cx="9334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TNF-</a:t>
            </a:r>
            <a:r>
              <a:rPr lang="el-GR" sz="24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β</a:t>
            </a:r>
            <a:endParaRPr lang="tr-TR" dirty="0"/>
          </a:p>
        </p:txBody>
      </p:sp>
      <p:sp>
        <p:nvSpPr>
          <p:cNvPr id="9" name="8 Dikdörtgen"/>
          <p:cNvSpPr/>
          <p:nvPr/>
        </p:nvSpPr>
        <p:spPr>
          <a:xfrm>
            <a:off x="5651500" y="3213100"/>
            <a:ext cx="30972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bakteri eliminasyonu</a:t>
            </a:r>
            <a:endParaRPr lang="tr-TR" dirty="0"/>
          </a:p>
        </p:txBody>
      </p:sp>
      <p:sp>
        <p:nvSpPr>
          <p:cNvPr id="10" name="9 Aşağı Ok"/>
          <p:cNvSpPr/>
          <p:nvPr/>
        </p:nvSpPr>
        <p:spPr>
          <a:xfrm>
            <a:off x="6732588" y="2924175"/>
            <a:ext cx="142875" cy="3603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Patogenez ve bağışıklık</a:t>
            </a:r>
            <a:endParaRPr lang="tr-TR" smtClean="0"/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tr-TR" sz="2800" smtClean="0">
                <a:sym typeface="Symbol" pitchFamily="18" charset="2"/>
              </a:rPr>
              <a:t>Mikrobisidal etkinlikte </a:t>
            </a:r>
            <a:r>
              <a:rPr lang="tr-TR" sz="2800" smtClean="0">
                <a:solidFill>
                  <a:srgbClr val="00B0F0"/>
                </a:solidFill>
                <a:sym typeface="Symbol" pitchFamily="18" charset="2"/>
              </a:rPr>
              <a:t>hücresel immunite </a:t>
            </a:r>
            <a:r>
              <a:rPr lang="tr-TR" sz="2800" smtClean="0">
                <a:sym typeface="Symbol" pitchFamily="18" charset="2"/>
              </a:rPr>
              <a:t>daha önemli olmakla birlikte</a:t>
            </a:r>
            <a:endParaRPr lang="tr-TR" sz="2800" smtClean="0"/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1187450" y="3573463"/>
            <a:ext cx="6992938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özellikle LPS yapısına karşı gelişen </a:t>
            </a:r>
            <a:r>
              <a:rPr lang="tr-TR" sz="2800" dirty="0" err="1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humoral</a:t>
            </a:r>
            <a:r>
              <a:rPr lang="tr-TR" sz="2800" dirty="0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 yanıt </a:t>
            </a: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da korunmada rol oynar </a:t>
            </a:r>
            <a:endParaRPr lang="tr-TR" sz="2800" dirty="0"/>
          </a:p>
        </p:txBody>
      </p:sp>
      <p:sp>
        <p:nvSpPr>
          <p:cNvPr id="5" name="4 Aşağı Ok"/>
          <p:cNvSpPr/>
          <p:nvPr/>
        </p:nvSpPr>
        <p:spPr>
          <a:xfrm>
            <a:off x="4284663" y="2997200"/>
            <a:ext cx="358775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1510" name="5 Dikdörtgen"/>
          <p:cNvSpPr>
            <a:spLocks noChangeArrowheads="1"/>
          </p:cNvSpPr>
          <p:nvPr/>
        </p:nvSpPr>
        <p:spPr bwMode="auto">
          <a:xfrm>
            <a:off x="1547813" y="5084763"/>
            <a:ext cx="63373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/>
              <a:t>Enfeksiyona karşı oluşan bu ab yanıtı daha sonraki ataklara karşı hafif bir </a:t>
            </a:r>
            <a:r>
              <a:rPr lang="tr-TR" sz="2400">
                <a:solidFill>
                  <a:srgbClr val="FF0000"/>
                </a:solidFill>
              </a:rPr>
              <a:t>direnç </a:t>
            </a:r>
            <a:r>
              <a:rPr lang="tr-TR" sz="2400"/>
              <a:t>oluşturur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Bruselloz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smtClean="0"/>
              <a:t>Esas olarak bir hayvan hastalığı (</a:t>
            </a:r>
            <a:r>
              <a:rPr lang="tr-TR" sz="2400" dirty="0" err="1" smtClean="0"/>
              <a:t>zoonoz</a:t>
            </a:r>
            <a:r>
              <a:rPr lang="tr-TR" sz="2400" dirty="0" smtClean="0"/>
              <a:t>) olan </a:t>
            </a:r>
            <a:r>
              <a:rPr lang="tr-TR" sz="2400" dirty="0" err="1" smtClean="0"/>
              <a:t>bruselloz</a:t>
            </a:r>
            <a:r>
              <a:rPr lang="tr-TR" sz="2400" dirty="0" smtClean="0"/>
              <a:t>, hayvanlardan insanlara tesadüfen bulaşarak önemli bir </a:t>
            </a:r>
            <a:r>
              <a:rPr lang="tr-TR" sz="2400" dirty="0" err="1" smtClean="0"/>
              <a:t>morbiditeye</a:t>
            </a:r>
            <a:r>
              <a:rPr lang="tr-TR" sz="2400" dirty="0" smtClean="0"/>
              <a:t> neden olmaktadır</a:t>
            </a:r>
          </a:p>
          <a:p>
            <a:pPr>
              <a:defRPr/>
            </a:pPr>
            <a:endParaRPr lang="tr-TR" sz="2400" dirty="0" smtClean="0"/>
          </a:p>
          <a:p>
            <a:pPr>
              <a:defRPr/>
            </a:pPr>
            <a:r>
              <a:rPr lang="tr-TR" sz="2400" dirty="0" smtClean="0"/>
              <a:t>Hastalık ilk kez</a:t>
            </a:r>
            <a:r>
              <a:rPr lang="tr-TR" sz="24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Hipokrat -</a:t>
            </a:r>
            <a:r>
              <a:rPr lang="tr-TR" sz="2400" dirty="0" smtClean="0"/>
              <a:t>humma olarak tanımlamış</a:t>
            </a:r>
          </a:p>
          <a:p>
            <a:pPr>
              <a:defRPr/>
            </a:pPr>
            <a:r>
              <a:rPr lang="tr-TR" sz="2400" dirty="0" smtClean="0"/>
              <a:t>1861 	    </a:t>
            </a:r>
            <a:r>
              <a:rPr lang="tr-TR" sz="24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tr-TR" sz="2400" dirty="0" smtClean="0"/>
              <a:t> </a:t>
            </a:r>
            <a:r>
              <a:rPr lang="tr-T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Marston</a:t>
            </a:r>
            <a:r>
              <a:rPr lang="tr-T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tr-TR" sz="2400" dirty="0" smtClean="0"/>
              <a:t> ilk insan </a:t>
            </a:r>
            <a:r>
              <a:rPr lang="tr-TR" sz="2400" dirty="0" err="1" smtClean="0"/>
              <a:t>brusellozunu</a:t>
            </a:r>
            <a:r>
              <a:rPr lang="tr-TR" sz="2400" dirty="0" smtClean="0"/>
              <a:t> saptamış</a:t>
            </a:r>
          </a:p>
          <a:p>
            <a:pPr>
              <a:defRPr/>
            </a:pPr>
            <a:r>
              <a:rPr lang="tr-TR" sz="2400" dirty="0" smtClean="0"/>
              <a:t>1886	</a:t>
            </a:r>
            <a:r>
              <a:rPr lang="tr-TR" sz="2400" dirty="0" smtClean="0">
                <a:solidFill>
                  <a:srgbClr val="FF0000"/>
                </a:solidFill>
                <a:sym typeface="Symbol"/>
              </a:rPr>
              <a:t>    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Bruce-</a:t>
            </a:r>
            <a:r>
              <a:rPr lang="tr-TR" sz="2400" dirty="0" smtClean="0"/>
              <a:t> 	</a:t>
            </a:r>
            <a:r>
              <a:rPr lang="tr-TR" sz="2400" i="1" dirty="0" err="1" smtClean="0"/>
              <a:t>Micrococcus</a:t>
            </a:r>
            <a:r>
              <a:rPr lang="tr-TR" sz="2400" i="1" dirty="0" smtClean="0"/>
              <a:t> (</a:t>
            </a:r>
            <a:r>
              <a:rPr lang="tr-TR" sz="2400" i="1" dirty="0" err="1" smtClean="0"/>
              <a:t>Brucella</a:t>
            </a:r>
            <a:r>
              <a:rPr lang="tr-TR" sz="2400" i="1" dirty="0" smtClean="0"/>
              <a:t>) </a:t>
            </a:r>
            <a:r>
              <a:rPr lang="tr-TR" sz="2400" i="1" dirty="0" err="1" smtClean="0"/>
              <a:t>melitensis’</a:t>
            </a:r>
            <a:r>
              <a:rPr lang="tr-TR" sz="2400" dirty="0" err="1" smtClean="0"/>
              <a:t>i</a:t>
            </a:r>
            <a:r>
              <a:rPr lang="tr-TR" sz="2400" i="1" dirty="0" smtClean="0"/>
              <a:t> 		         	        	</a:t>
            </a:r>
            <a:r>
              <a:rPr lang="tr-TR" sz="2400" dirty="0" smtClean="0"/>
              <a:t>izole etmiş</a:t>
            </a:r>
          </a:p>
          <a:p>
            <a:pPr>
              <a:defRPr/>
            </a:pPr>
            <a:endParaRPr lang="tr-TR" sz="24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Antijen yapısı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5" name="4 Dikdörtgen"/>
          <p:cNvSpPr/>
          <p:nvPr/>
        </p:nvSpPr>
        <p:spPr>
          <a:xfrm>
            <a:off x="611188" y="1628775"/>
            <a:ext cx="7615237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algn="ctr" eaLnBrk="0" hangingPunct="0">
              <a:spcBef>
                <a:spcPct val="20000"/>
              </a:spcBef>
              <a:defRPr/>
            </a:pP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Brusellaların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laboratuvarda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tehlikeli olmaları nedeniyle bunları sınıflandıracak testlerin sadece referans halk sağlığı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laboratuvarlarında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yapılması uygundur</a:t>
            </a:r>
          </a:p>
        </p:txBody>
      </p:sp>
      <p:sp>
        <p:nvSpPr>
          <p:cNvPr id="6" name="5 Dikdörtgen"/>
          <p:cNvSpPr/>
          <p:nvPr/>
        </p:nvSpPr>
        <p:spPr>
          <a:xfrm>
            <a:off x="468313" y="5013325"/>
            <a:ext cx="568801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Boyalara duyarlılık (bazik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fuksin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,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tionin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)</a:t>
            </a:r>
          </a:p>
        </p:txBody>
      </p:sp>
      <p:sp>
        <p:nvSpPr>
          <p:cNvPr id="7" name="6 Dikdörtgen"/>
          <p:cNvSpPr/>
          <p:nvPr/>
        </p:nvSpPr>
        <p:spPr>
          <a:xfrm>
            <a:off x="6084888" y="5013325"/>
            <a:ext cx="39973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H</a:t>
            </a:r>
            <a:r>
              <a:rPr lang="tr-TR" sz="2400" baseline="-25000" dirty="0">
                <a:solidFill>
                  <a:prstClr val="black"/>
                </a:solidFill>
                <a:latin typeface="Calibri"/>
                <a:cs typeface="+mn-cs"/>
              </a:rPr>
              <a:t>2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S üretimi</a:t>
            </a:r>
          </a:p>
        </p:txBody>
      </p:sp>
      <p:sp>
        <p:nvSpPr>
          <p:cNvPr id="8" name="7 Dikdörtgen"/>
          <p:cNvSpPr/>
          <p:nvPr/>
        </p:nvSpPr>
        <p:spPr>
          <a:xfrm>
            <a:off x="3924300" y="3429000"/>
            <a:ext cx="2286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Tür ayrımı </a:t>
            </a:r>
            <a:endParaRPr lang="tr-TR" dirty="0"/>
          </a:p>
        </p:txBody>
      </p:sp>
      <p:sp>
        <p:nvSpPr>
          <p:cNvPr id="17" name="16 Aşağı Ok"/>
          <p:cNvSpPr/>
          <p:nvPr/>
        </p:nvSpPr>
        <p:spPr>
          <a:xfrm rot="1656691">
            <a:off x="2816225" y="4090988"/>
            <a:ext cx="388938" cy="7096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18 Aşağı Ok"/>
          <p:cNvSpPr/>
          <p:nvPr/>
        </p:nvSpPr>
        <p:spPr>
          <a:xfrm rot="19061732">
            <a:off x="6588125" y="4205288"/>
            <a:ext cx="444500" cy="739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900" dirty="0" smtClean="0">
                <a:solidFill>
                  <a:srgbClr val="FF0000"/>
                </a:solidFill>
              </a:rPr>
              <a:t>Epidemiyoloji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tr-TR" smtClean="0"/>
              <a:t>Bruselloz 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400" smtClean="0"/>
              <a:t>Dünyanın en fazla yayılım alanına sahip zoonozu</a:t>
            </a:r>
          </a:p>
          <a:p>
            <a:pPr lvl="1" eaLnBrk="1" hangingPunct="1">
              <a:buFont typeface="Arial" charset="0"/>
              <a:buChar char="•"/>
            </a:pPr>
            <a:endParaRPr lang="tr-TR" sz="2400" smtClean="0"/>
          </a:p>
          <a:p>
            <a:pPr lvl="1" eaLnBrk="1" hangingPunct="1">
              <a:buFont typeface="Arial" charset="0"/>
              <a:buChar char="•"/>
            </a:pPr>
            <a:r>
              <a:rPr lang="tr-TR" sz="2400" smtClean="0"/>
              <a:t>Başlıca etken </a:t>
            </a:r>
            <a:r>
              <a:rPr lang="tr-TR" sz="2400" i="1" smtClean="0"/>
              <a:t>B. melitensis</a:t>
            </a:r>
            <a:r>
              <a:rPr lang="tr-TR" sz="2400" smtClean="0"/>
              <a:t> </a:t>
            </a:r>
          </a:p>
          <a:p>
            <a:pPr lvl="1" eaLnBrk="1" hangingPunct="1">
              <a:buFont typeface="Arial" charset="0"/>
              <a:buChar char="•"/>
            </a:pPr>
            <a:endParaRPr lang="tr-TR" sz="2400" smtClean="0"/>
          </a:p>
          <a:p>
            <a:pPr lvl="1" eaLnBrk="1" hangingPunct="1">
              <a:buFont typeface="Arial" charset="0"/>
              <a:buChar char="•"/>
            </a:pPr>
            <a:r>
              <a:rPr lang="tr-TR" sz="2400" smtClean="0"/>
              <a:t>En sık yiyeceklerle (pastörize edilmememiş süt ve süt ürünleri ile) bulaşan bir hastalık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İnsanlara ciddi zararlar vermesinin yanısıra, evcil hayvanları da enfekte etmesi nedeniyle ekonomik zararlara da yol açar</a:t>
            </a:r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r>
              <a:rPr lang="tr-TR" sz="2400" smtClean="0"/>
              <a:t>Gelişmekte olan bir çok ülkede</a:t>
            </a:r>
            <a:r>
              <a:rPr lang="tr-TR" sz="2400" i="1" smtClean="0">
                <a:sym typeface="Symbol" pitchFamily="18" charset="2"/>
              </a:rPr>
              <a:t> </a:t>
            </a:r>
            <a:endParaRPr lang="tr-TR" sz="2400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  <a:p>
            <a:pPr eaLnBrk="1" hangingPunct="1"/>
            <a:endParaRPr lang="tr-TR" sz="2400" i="1" smtClean="0"/>
          </a:p>
        </p:txBody>
      </p:sp>
      <p:sp>
        <p:nvSpPr>
          <p:cNvPr id="4" name="3 Dikdörtgen"/>
          <p:cNvSpPr/>
          <p:nvPr/>
        </p:nvSpPr>
        <p:spPr>
          <a:xfrm>
            <a:off x="5076825" y="4652963"/>
            <a:ext cx="489585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Küçük geviş getiren hayvanlar, </a:t>
            </a:r>
          </a:p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ve evcil hayvanlar ve </a:t>
            </a:r>
          </a:p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barındıkları yerlerde </a:t>
            </a:r>
          </a:p>
          <a:p>
            <a:pPr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bruselloz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hemen her zaman mevcuttur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endParaRPr lang="tr-TR" sz="2000" dirty="0"/>
          </a:p>
        </p:txBody>
      </p:sp>
      <p:sp>
        <p:nvSpPr>
          <p:cNvPr id="5" name="4 Dikdörtgen"/>
          <p:cNvSpPr/>
          <p:nvPr/>
        </p:nvSpPr>
        <p:spPr>
          <a:xfrm>
            <a:off x="900113" y="2781300"/>
            <a:ext cx="1755775" cy="4302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200" dirty="0">
                <a:solidFill>
                  <a:prstClr val="black"/>
                </a:solidFill>
                <a:latin typeface="Calibri"/>
                <a:cs typeface="+mn-cs"/>
              </a:rPr>
              <a:t>Latin Amerika</a:t>
            </a:r>
            <a:endParaRPr lang="tr-TR" sz="2200" dirty="0"/>
          </a:p>
        </p:txBody>
      </p:sp>
      <p:sp>
        <p:nvSpPr>
          <p:cNvPr id="6" name="5 Dikdörtgen"/>
          <p:cNvSpPr/>
          <p:nvPr/>
        </p:nvSpPr>
        <p:spPr>
          <a:xfrm>
            <a:off x="827088" y="3141663"/>
            <a:ext cx="1176337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tr-TR" sz="2200" dirty="0">
                <a:solidFill>
                  <a:prstClr val="black"/>
                </a:solidFill>
                <a:latin typeface="Calibri"/>
                <a:cs typeface="+mn-cs"/>
              </a:rPr>
              <a:t>Afrika </a:t>
            </a:r>
            <a:endParaRPr lang="tr-TR" sz="2200" dirty="0"/>
          </a:p>
        </p:txBody>
      </p:sp>
      <p:sp>
        <p:nvSpPr>
          <p:cNvPr id="7" name="6 Dikdörtgen"/>
          <p:cNvSpPr/>
          <p:nvPr/>
        </p:nvSpPr>
        <p:spPr>
          <a:xfrm>
            <a:off x="900113" y="3500438"/>
            <a:ext cx="1952625" cy="4302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200" dirty="0">
                <a:solidFill>
                  <a:prstClr val="black"/>
                </a:solidFill>
                <a:latin typeface="Calibri"/>
                <a:cs typeface="+mn-cs"/>
              </a:rPr>
              <a:t>Akdeniz bölgesi</a:t>
            </a:r>
            <a:endParaRPr lang="tr-TR" sz="2200" dirty="0"/>
          </a:p>
        </p:txBody>
      </p:sp>
      <p:sp>
        <p:nvSpPr>
          <p:cNvPr id="8" name="7 Dikdörtgen"/>
          <p:cNvSpPr/>
          <p:nvPr/>
        </p:nvSpPr>
        <p:spPr>
          <a:xfrm>
            <a:off x="900113" y="3860800"/>
            <a:ext cx="1362075" cy="4302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200" dirty="0">
                <a:solidFill>
                  <a:prstClr val="black"/>
                </a:solidFill>
                <a:latin typeface="Calibri"/>
                <a:cs typeface="+mn-cs"/>
              </a:rPr>
              <a:t>Orta Doğu</a:t>
            </a:r>
            <a:endParaRPr lang="tr-TR" sz="2200" dirty="0"/>
          </a:p>
        </p:txBody>
      </p:sp>
      <p:sp>
        <p:nvSpPr>
          <p:cNvPr id="9" name="8 Dikdörtgen"/>
          <p:cNvSpPr/>
          <p:nvPr/>
        </p:nvSpPr>
        <p:spPr>
          <a:xfrm>
            <a:off x="900113" y="4221163"/>
            <a:ext cx="1220787" cy="4302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200" dirty="0">
                <a:solidFill>
                  <a:prstClr val="black"/>
                </a:solidFill>
                <a:latin typeface="Calibri"/>
                <a:cs typeface="+mn-cs"/>
              </a:rPr>
              <a:t>Batı Asya</a:t>
            </a:r>
            <a:endParaRPr lang="tr-TR" sz="2200" dirty="0"/>
          </a:p>
        </p:txBody>
      </p:sp>
      <p:sp>
        <p:nvSpPr>
          <p:cNvPr id="11" name="10 Dikdörtgen"/>
          <p:cNvSpPr/>
          <p:nvPr/>
        </p:nvSpPr>
        <p:spPr>
          <a:xfrm>
            <a:off x="3276600" y="3429000"/>
            <a:ext cx="76565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Endemik olmak üzere tüm dünyada yaygın</a:t>
            </a:r>
          </a:p>
        </p:txBody>
      </p:sp>
      <p:sp>
        <p:nvSpPr>
          <p:cNvPr id="12" name="11 Sağ Ayraç"/>
          <p:cNvSpPr/>
          <p:nvPr/>
        </p:nvSpPr>
        <p:spPr>
          <a:xfrm>
            <a:off x="2843213" y="2924175"/>
            <a:ext cx="360362" cy="156210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Yılda 500 bin olgu (dünyada)</a:t>
            </a:r>
          </a:p>
          <a:p>
            <a:pPr eaLnBrk="1" hangingPunct="1"/>
            <a:r>
              <a:rPr lang="tr-TR" sz="2400" smtClean="0"/>
              <a:t>Gelişmiş ülkelerde bu enfeksiyon hayvanlardan eradike edilmiş olmakla birlikte, Türkiye gibi gelişmekte olan ülkelerde önemli bir morbiditeye sahip</a:t>
            </a:r>
          </a:p>
          <a:p>
            <a:pPr eaLnBrk="1" hangingPunct="1"/>
            <a:r>
              <a:rPr lang="tr-TR" sz="2400" smtClean="0"/>
              <a:t>Türkiye’de </a:t>
            </a:r>
            <a:r>
              <a:rPr lang="tr-TR" sz="240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400" i="1" smtClean="0">
                <a:sym typeface="Symbol" pitchFamily="18" charset="2"/>
              </a:rPr>
              <a:t> </a:t>
            </a:r>
            <a:r>
              <a:rPr lang="tr-TR" sz="2400" smtClean="0"/>
              <a:t>Orta, Güneydoğu ve Doğu Anadolu bölgelerinde 							yaygın		</a:t>
            </a:r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2555875" y="4076700"/>
            <a:ext cx="42481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Seropozitiflik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oranı % 2-6 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2195513" y="4076700"/>
            <a:ext cx="48736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FF0000"/>
                </a:solidFill>
                <a:latin typeface="Calibri"/>
                <a:cs typeface="+mn-cs"/>
                <a:sym typeface="Symbol" pitchFamily="18" charset="2"/>
              </a:rPr>
              <a:t></a:t>
            </a:r>
            <a:endParaRPr lang="tr-T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Hastalık </a:t>
            </a:r>
            <a:r>
              <a:rPr lang="tr-TR" sz="2400" smtClean="0">
                <a:solidFill>
                  <a:srgbClr val="FF0000"/>
                </a:solidFill>
              </a:rPr>
              <a:t>her yaşta </a:t>
            </a:r>
            <a:r>
              <a:rPr lang="tr-TR" sz="2400" smtClean="0"/>
              <a:t>görülebilmekle beraber özellikle 15-35 yaş grubunda daha çok </a:t>
            </a:r>
          </a:p>
          <a:p>
            <a:pPr eaLnBrk="1" hangingPunct="1"/>
            <a:endParaRPr lang="tr-TR" sz="2400" smtClean="0"/>
          </a:p>
          <a:p>
            <a:pPr eaLnBrk="1" hangingPunct="1"/>
            <a:r>
              <a:rPr lang="tr-TR" sz="2400" smtClean="0">
                <a:solidFill>
                  <a:srgbClr val="FF0000"/>
                </a:solidFill>
              </a:rPr>
              <a:t>Yaz aylarında </a:t>
            </a:r>
            <a:r>
              <a:rPr lang="tr-TR" sz="2400" smtClean="0"/>
              <a:t>kırsal kesimlere seyahat ve peynir yapma olanaklarının artması nedeniyle daha sık ortaya çıkar</a:t>
            </a:r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Tedavi görmeyen bruselloz olgularında mortalite oranı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800" smtClean="0"/>
              <a:t>%5-10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Antibiyotiklerin kullanılmasıyla ölüm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800" smtClean="0"/>
              <a:t>%2’nin altına düşmüştür</a:t>
            </a:r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Bulaş yolları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tr-TR" sz="2800" smtClean="0">
                <a:solidFill>
                  <a:srgbClr val="FF0000"/>
                </a:solidFill>
              </a:rPr>
              <a:t>GİS </a:t>
            </a:r>
            <a:r>
              <a:rPr lang="tr-TR" sz="2800" smtClean="0"/>
              <a:t>(en sık)</a:t>
            </a:r>
          </a:p>
          <a:p>
            <a:pPr lvl="1">
              <a:buFont typeface="Wingdings" pitchFamily="2" charset="2"/>
              <a:buChar char="§"/>
            </a:pPr>
            <a:r>
              <a:rPr lang="tr-TR" sz="2400" smtClean="0"/>
              <a:t>Çiğ sütten yapılmış peynir</a:t>
            </a:r>
          </a:p>
          <a:p>
            <a:pPr lvl="1"/>
            <a:endParaRPr lang="tr-TR" sz="2400" smtClean="0"/>
          </a:p>
          <a:p>
            <a:pPr lvl="1"/>
            <a:endParaRPr lang="tr-TR" sz="2400" smtClean="0"/>
          </a:p>
          <a:p>
            <a:pPr lvl="1">
              <a:buFont typeface="Wingdings" pitchFamily="2" charset="2"/>
              <a:buChar char="§"/>
            </a:pPr>
            <a:r>
              <a:rPr lang="tr-TR" sz="2400" smtClean="0"/>
              <a:t>Hasta hayvanın dalak ve KC gibi RES </a:t>
            </a:r>
          </a:p>
          <a:p>
            <a:pPr lvl="1">
              <a:buFont typeface="Arial" charset="0"/>
              <a:buNone/>
            </a:pPr>
            <a:r>
              <a:rPr lang="tr-TR" sz="2400" smtClean="0"/>
              <a:t>    organlarının iyi pişirilmeden yenmesi</a:t>
            </a:r>
          </a:p>
        </p:txBody>
      </p:sp>
      <p:sp>
        <p:nvSpPr>
          <p:cNvPr id="4" name="3 Dikdörtgen"/>
          <p:cNvSpPr/>
          <p:nvPr/>
        </p:nvSpPr>
        <p:spPr>
          <a:xfrm>
            <a:off x="3132138" y="2565400"/>
            <a:ext cx="15049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krema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563938" y="2997200"/>
            <a:ext cx="12588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tereyağı 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4859338" y="2420938"/>
            <a:ext cx="338455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gibi süt ürünleri</a:t>
            </a:r>
            <a:endParaRPr lang="tr-TR" sz="2400" dirty="0"/>
          </a:p>
        </p:txBody>
      </p:sp>
      <p:sp>
        <p:nvSpPr>
          <p:cNvPr id="7" name="6 Dikdörtgen"/>
          <p:cNvSpPr/>
          <p:nvPr/>
        </p:nvSpPr>
        <p:spPr>
          <a:xfrm>
            <a:off x="395288" y="4221163"/>
            <a:ext cx="8334375" cy="16303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tr-TR" sz="2800" dirty="0">
                <a:solidFill>
                  <a:srgbClr val="FF0000"/>
                </a:solidFill>
                <a:latin typeface="+mn-lt"/>
              </a:rPr>
              <a:t>2.   Temas</a:t>
            </a:r>
          </a:p>
          <a:p>
            <a:pPr lvl="1">
              <a:defRPr/>
            </a:pPr>
            <a:r>
              <a:rPr lang="tr-TR" sz="2400" dirty="0" err="1">
                <a:latin typeface="+mn-lt"/>
              </a:rPr>
              <a:t>Enfekte</a:t>
            </a:r>
            <a:r>
              <a:rPr lang="tr-TR" sz="2400" dirty="0">
                <a:latin typeface="+mn-lt"/>
              </a:rPr>
              <a:t> salgıların deri çatlakları, </a:t>
            </a:r>
            <a:r>
              <a:rPr lang="tr-TR" sz="2400" dirty="0" err="1">
                <a:latin typeface="+mn-lt"/>
              </a:rPr>
              <a:t>konjuktiva</a:t>
            </a:r>
            <a:r>
              <a:rPr lang="tr-TR" sz="2400" dirty="0">
                <a:latin typeface="+mn-lt"/>
              </a:rPr>
              <a:t> </a:t>
            </a:r>
          </a:p>
          <a:p>
            <a:pPr lvl="1">
              <a:defRPr/>
            </a:pPr>
            <a:r>
              <a:rPr lang="tr-TR" sz="2400" dirty="0">
                <a:latin typeface="+mn-lt"/>
              </a:rPr>
              <a:t>ile teması </a:t>
            </a:r>
          </a:p>
          <a:p>
            <a:pPr lvl="1">
              <a:defRPr/>
            </a:pPr>
            <a:endParaRPr lang="tr-TR" sz="2400" dirty="0">
              <a:latin typeface="+mn-lt"/>
            </a:endParaRPr>
          </a:p>
        </p:txBody>
      </p:sp>
      <p:sp>
        <p:nvSpPr>
          <p:cNvPr id="28680" name="7 Dikdörtgen"/>
          <p:cNvSpPr>
            <a:spLocks noChangeArrowheads="1"/>
          </p:cNvSpPr>
          <p:nvPr/>
        </p:nvSpPr>
        <p:spPr bwMode="auto">
          <a:xfrm>
            <a:off x="0" y="5300663"/>
            <a:ext cx="9144000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tr-TR" sz="2800">
                <a:solidFill>
                  <a:srgbClr val="FF0000"/>
                </a:solidFill>
                <a:latin typeface="Calibri" pitchFamily="34" charset="0"/>
              </a:rPr>
              <a:t>3.</a:t>
            </a:r>
            <a:r>
              <a:rPr lang="tr-TR" sz="280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tr-TR" sz="2800">
                <a:solidFill>
                  <a:srgbClr val="FF0000"/>
                </a:solidFill>
                <a:latin typeface="Calibri" pitchFamily="34" charset="0"/>
              </a:rPr>
              <a:t>Solunum yolu</a:t>
            </a:r>
          </a:p>
          <a:p>
            <a:pPr lvl="1"/>
            <a:r>
              <a:rPr lang="tr-TR" sz="2400">
                <a:solidFill>
                  <a:srgbClr val="000000"/>
                </a:solidFill>
                <a:latin typeface="Calibri" pitchFamily="34" charset="0"/>
              </a:rPr>
              <a:t>	Ahır tozlarının, damlacık ve aerosollerin (lab) inhalasyonu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Bulaş yolları</a:t>
            </a:r>
            <a:endParaRPr lang="tr-TR" smtClean="0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Laboratuvar çalışanları için doğrudan temas ve solunum yolu ile bulaşma riski söz konusu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Biyolojik silah olabilme özelliği (solunum yolu ile bulaşma)</a:t>
            </a:r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Bulaş yolları</a:t>
            </a:r>
            <a:endParaRPr lang="tr-TR" smtClean="0"/>
          </a:p>
        </p:txBody>
      </p:sp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İnsandan insana bulaş çoğunlukla söz konusu değil</a:t>
            </a:r>
          </a:p>
          <a:p>
            <a:endParaRPr lang="tr-TR" sz="2400" smtClean="0"/>
          </a:p>
          <a:p>
            <a:r>
              <a:rPr lang="tr-TR" sz="2400" smtClean="0"/>
              <a:t>Ancak </a:t>
            </a:r>
            <a:r>
              <a:rPr lang="tr-TR" sz="2400" smtClean="0">
                <a:solidFill>
                  <a:srgbClr val="FF0000"/>
                </a:solidFill>
              </a:rPr>
              <a:t>doku nakliyle </a:t>
            </a:r>
            <a:endParaRPr lang="tr-TR" sz="2400" smtClean="0"/>
          </a:p>
          <a:p>
            <a:r>
              <a:rPr lang="tr-TR" sz="2400" smtClean="0"/>
              <a:t>Spermatogenez hücrelerinde üretilebildiklerinden </a:t>
            </a:r>
            <a:r>
              <a:rPr lang="tr-TR" sz="2400" smtClean="0">
                <a:solidFill>
                  <a:srgbClr val="FF0000"/>
                </a:solidFill>
              </a:rPr>
              <a:t>cinsel yolla </a:t>
            </a:r>
            <a:r>
              <a:rPr lang="tr-TR" sz="2400" smtClean="0"/>
              <a:t>geçme riski var</a:t>
            </a:r>
          </a:p>
          <a:p>
            <a:pPr lvl="1">
              <a:buFont typeface="Arial" charset="0"/>
              <a:buNone/>
            </a:pPr>
            <a:r>
              <a:rPr lang="tr-TR" sz="2400" smtClean="0"/>
              <a:t> </a:t>
            </a:r>
          </a:p>
        </p:txBody>
      </p:sp>
      <p:sp>
        <p:nvSpPr>
          <p:cNvPr id="5" name="4 Aşağı Ok"/>
          <p:cNvSpPr/>
          <p:nvPr/>
        </p:nvSpPr>
        <p:spPr>
          <a:xfrm>
            <a:off x="2555875" y="2060575"/>
            <a:ext cx="144463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Bulaş yolları</a:t>
            </a:r>
            <a:endParaRPr lang="tr-TR" smtClean="0"/>
          </a:p>
        </p:txBody>
      </p:sp>
      <p:sp>
        <p:nvSpPr>
          <p:cNvPr id="5" name="4 Dikdörtgen"/>
          <p:cNvSpPr/>
          <p:nvPr/>
        </p:nvSpPr>
        <p:spPr>
          <a:xfrm>
            <a:off x="755650" y="1989138"/>
            <a:ext cx="357346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Riskli meslek grupları</a:t>
            </a:r>
          </a:p>
        </p:txBody>
      </p:sp>
      <p:sp>
        <p:nvSpPr>
          <p:cNvPr id="6" name="5 Dikdörtgen"/>
          <p:cNvSpPr/>
          <p:nvPr/>
        </p:nvSpPr>
        <p:spPr>
          <a:xfrm>
            <a:off x="2771775" y="2708275"/>
            <a:ext cx="5795963" cy="2616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Hayvan yetiştiricileri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Veteriner hekimler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Mezbaha işçileri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Et sanayisinde çalışanlar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Mandıracılıkla uğraşanlar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Bakteri izolasyonu ile uğraşan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</a:rPr>
              <a:t>laboratuvarlarda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	çalışan hekim ve teknisyenler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Brucella genusu</a:t>
            </a:r>
          </a:p>
          <a:p>
            <a:pPr lvl="1" eaLnBrk="1" hangingPunct="1"/>
            <a:r>
              <a:rPr lang="tr-TR" sz="2400" smtClean="0"/>
              <a:t>Konaklarına </a:t>
            </a:r>
          </a:p>
          <a:p>
            <a:pPr lvl="1" eaLnBrk="1" hangingPunct="1"/>
            <a:r>
              <a:rPr lang="tr-TR" sz="2400" smtClean="0"/>
              <a:t>Kültür özelliklerine</a:t>
            </a:r>
          </a:p>
          <a:p>
            <a:pPr lvl="1" eaLnBrk="1" hangingPunct="1"/>
            <a:r>
              <a:rPr lang="tr-TR" sz="2400" smtClean="0"/>
              <a:t>Metabolik özelliklerine</a:t>
            </a:r>
          </a:p>
          <a:p>
            <a:pPr lvl="1" eaLnBrk="1" hangingPunct="1"/>
            <a:r>
              <a:rPr lang="tr-TR" sz="2400" smtClean="0"/>
              <a:t>Antijenik özelliklerine göre</a:t>
            </a:r>
            <a:r>
              <a:rPr lang="tr-TR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tr-TR" sz="2800" smtClean="0"/>
              <a:t>	</a:t>
            </a:r>
          </a:p>
          <a:p>
            <a:pPr eaLnBrk="1" hangingPunct="1">
              <a:buFont typeface="Arial" charset="0"/>
              <a:buNone/>
            </a:pPr>
            <a:r>
              <a:rPr lang="tr-TR" sz="2800" smtClean="0"/>
              <a:t>	DNA-DNA hibridizasyon </a:t>
            </a:r>
            <a:r>
              <a:rPr lang="tr-TR" sz="2800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tr-TR" sz="2800" smtClean="0"/>
              <a:t> %95’den fazla homoloji </a:t>
            </a:r>
          </a:p>
          <a:p>
            <a:pPr eaLnBrk="1" hangingPunct="1"/>
            <a:endParaRPr lang="tr-TR" sz="2800" smtClean="0"/>
          </a:p>
          <a:p>
            <a:pPr eaLnBrk="1" hangingPunct="1">
              <a:buFont typeface="Arial" charset="0"/>
              <a:buNone/>
            </a:pPr>
            <a:r>
              <a:rPr lang="tr-TR" sz="2800" smtClean="0"/>
              <a:t>			hepsi </a:t>
            </a:r>
            <a:r>
              <a:rPr lang="tr-TR" sz="2800" i="1" smtClean="0">
                <a:solidFill>
                  <a:srgbClr val="FF0000"/>
                </a:solidFill>
              </a:rPr>
              <a:t>B. melitensis</a:t>
            </a:r>
            <a:r>
              <a:rPr lang="tr-TR" sz="2800" smtClean="0"/>
              <a:t>’in bir alt türü</a:t>
            </a:r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5364163" y="2708275"/>
            <a:ext cx="417671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6 türe ayrılmakla birlikte </a:t>
            </a:r>
          </a:p>
        </p:txBody>
      </p:sp>
      <p:sp>
        <p:nvSpPr>
          <p:cNvPr id="5" name="4 Sağ Ayraç"/>
          <p:cNvSpPr/>
          <p:nvPr/>
        </p:nvSpPr>
        <p:spPr>
          <a:xfrm>
            <a:off x="4787900" y="2420938"/>
            <a:ext cx="576263" cy="105886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4356100" y="5084763"/>
            <a:ext cx="28733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Epidemiyoloji</a:t>
            </a:r>
          </a:p>
        </p:txBody>
      </p:sp>
      <p:sp>
        <p:nvSpPr>
          <p:cNvPr id="327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i="1" smtClean="0"/>
              <a:t>B. abortus</a:t>
            </a:r>
            <a:r>
              <a:rPr lang="tr-TR" sz="2400" smtClean="0"/>
              <a:t>	</a:t>
            </a:r>
            <a:r>
              <a:rPr lang="tr-TR" sz="2400" smtClean="0">
                <a:sym typeface="Symbol" pitchFamily="18" charset="2"/>
              </a:rPr>
              <a:t> sığır</a:t>
            </a:r>
          </a:p>
          <a:p>
            <a:pPr eaLnBrk="1" hangingPunct="1"/>
            <a:r>
              <a:rPr lang="tr-TR" sz="2400" i="1" smtClean="0">
                <a:sym typeface="Symbol" pitchFamily="18" charset="2"/>
              </a:rPr>
              <a:t>B. melitensis </a:t>
            </a:r>
            <a:r>
              <a:rPr lang="tr-TR" sz="2400" smtClean="0">
                <a:sym typeface="Symbol" pitchFamily="18" charset="2"/>
              </a:rPr>
              <a:t> koyun,keçi</a:t>
            </a:r>
          </a:p>
          <a:p>
            <a:pPr eaLnBrk="1" hangingPunct="1"/>
            <a:r>
              <a:rPr lang="tr-TR" sz="2400" i="1" smtClean="0"/>
              <a:t>B. suis</a:t>
            </a:r>
            <a:r>
              <a:rPr lang="tr-TR" sz="2400" smtClean="0"/>
              <a:t>	 </a:t>
            </a:r>
            <a:r>
              <a:rPr lang="tr-TR" sz="2400" smtClean="0">
                <a:sym typeface="Symbol" pitchFamily="18" charset="2"/>
              </a:rPr>
              <a:t> domuz</a:t>
            </a:r>
          </a:p>
          <a:p>
            <a:pPr eaLnBrk="1" hangingPunct="1"/>
            <a:r>
              <a:rPr lang="tr-TR" sz="2400" i="1" smtClean="0">
                <a:sym typeface="Symbol" pitchFamily="18" charset="2"/>
              </a:rPr>
              <a:t>B. canis </a:t>
            </a:r>
            <a:r>
              <a:rPr lang="tr-TR" sz="2400" smtClean="0">
                <a:sym typeface="Symbol" pitchFamily="18" charset="2"/>
              </a:rPr>
              <a:t>	  köpek</a:t>
            </a:r>
          </a:p>
          <a:p>
            <a:pPr eaLnBrk="1" hangingPunct="1"/>
            <a:endParaRPr lang="tr-TR" smtClean="0">
              <a:sym typeface="Symbol" pitchFamily="18" charset="2"/>
            </a:endParaRP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z="2400" smtClean="0">
                <a:sym typeface="Symbol" pitchFamily="18" charset="2"/>
              </a:rPr>
              <a:t>Bakteri </a:t>
            </a:r>
            <a:r>
              <a:rPr lang="tr-TR" sz="2400" smtClean="0">
                <a:solidFill>
                  <a:srgbClr val="FF0000"/>
                </a:solidFill>
                <a:sym typeface="Symbol" pitchFamily="18" charset="2"/>
              </a:rPr>
              <a:t>eritritol</a:t>
            </a:r>
            <a:r>
              <a:rPr lang="tr-TR" sz="2400" smtClean="0">
                <a:sym typeface="Symbol" pitchFamily="18" charset="2"/>
              </a:rPr>
              <a:t>den zengin dokulara yerleşme eğiliminde (metabolizmasında glikoza tercih ettiği bir şeker)</a:t>
            </a:r>
          </a:p>
          <a:p>
            <a:pPr eaLnBrk="1" hangingPunct="1"/>
            <a:endParaRPr lang="tr-TR" sz="2400" smtClean="0">
              <a:sym typeface="Symbol" pitchFamily="18" charset="2"/>
            </a:endParaRPr>
          </a:p>
          <a:p>
            <a:pPr eaLnBrk="1" hangingPunct="1"/>
            <a:r>
              <a:rPr lang="tr-TR" sz="2400" smtClean="0">
                <a:sym typeface="Symbol" pitchFamily="18" charset="2"/>
              </a:rPr>
              <a:t>Hayvanlarda eritritolden zengin dokular</a:t>
            </a:r>
          </a:p>
          <a:p>
            <a:pPr eaLnBrk="1" hangingPunct="1"/>
            <a:endParaRPr lang="tr-TR" sz="2400" smtClean="0">
              <a:sym typeface="Symbol" pitchFamily="18" charset="2"/>
            </a:endParaRPr>
          </a:p>
          <a:p>
            <a:pPr eaLnBrk="1" hangingPunct="1"/>
            <a:endParaRPr lang="tr-TR" sz="2400" smtClean="0">
              <a:sym typeface="Symbol" pitchFamily="18" charset="2"/>
            </a:endParaRPr>
          </a:p>
          <a:p>
            <a:pPr eaLnBrk="1" hangingPunct="1"/>
            <a:endParaRPr lang="tr-TR" sz="2400" smtClean="0">
              <a:sym typeface="Symbol" pitchFamily="18" charset="2"/>
            </a:endParaRPr>
          </a:p>
          <a:p>
            <a:pPr eaLnBrk="1" hangingPunct="1"/>
            <a:endParaRPr lang="tr-TR" sz="2400" smtClean="0">
              <a:sym typeface="Symbol" pitchFamily="18" charset="2"/>
            </a:endParaRPr>
          </a:p>
          <a:p>
            <a:pPr eaLnBrk="1" hangingPunct="1"/>
            <a:endParaRPr lang="tr-TR" sz="2400" smtClean="0">
              <a:sym typeface="Symbol" pitchFamily="18" charset="2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971550" y="3933825"/>
            <a:ext cx="7419975" cy="7064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b="1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-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Hayvanların süt, idrar ve doğum sonrasında açığa çıkan atıklarında        çok sayıda bakteri bulunur</a:t>
            </a:r>
            <a:endParaRPr lang="tr-TR" sz="2000" dirty="0"/>
          </a:p>
        </p:txBody>
      </p:sp>
      <p:sp>
        <p:nvSpPr>
          <p:cNvPr id="5" name="4 Aşağı Ok"/>
          <p:cNvSpPr/>
          <p:nvPr/>
        </p:nvSpPr>
        <p:spPr>
          <a:xfrm>
            <a:off x="4067175" y="2349500"/>
            <a:ext cx="144463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5 Dikdörtgen"/>
          <p:cNvSpPr/>
          <p:nvPr/>
        </p:nvSpPr>
        <p:spPr>
          <a:xfrm>
            <a:off x="5940425" y="2636838"/>
            <a:ext cx="12954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Meme</a:t>
            </a:r>
          </a:p>
          <a:p>
            <a:pPr>
              <a:defRPr/>
            </a:pP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Uterus</a:t>
            </a:r>
            <a:endParaRPr lang="tr-TR" dirty="0">
              <a:solidFill>
                <a:prstClr val="black"/>
              </a:solidFill>
              <a:latin typeface="Calibri"/>
              <a:cs typeface="+mn-cs"/>
              <a:sym typeface="Symbol"/>
            </a:endParaRPr>
          </a:p>
          <a:p>
            <a:pPr>
              <a:defRPr/>
            </a:pP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Plesenta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</a:t>
            </a:r>
          </a:p>
          <a:p>
            <a:pPr>
              <a:defRPr/>
            </a:pP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Epididim</a:t>
            </a:r>
            <a:endParaRPr lang="tr-TR" dirty="0"/>
          </a:p>
        </p:txBody>
      </p:sp>
      <p:sp>
        <p:nvSpPr>
          <p:cNvPr id="7" name="6 Aşağı Ok"/>
          <p:cNvSpPr/>
          <p:nvPr/>
        </p:nvSpPr>
        <p:spPr>
          <a:xfrm>
            <a:off x="4067175" y="3357563"/>
            <a:ext cx="144463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611188" y="4724400"/>
            <a:ext cx="795655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	-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Bu organlara yerleşerek kısırlık, düşük ve yaşam boyu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asemptomatik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taşıyıcılığa neden olur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Epidemiyoloji</a:t>
            </a:r>
            <a:endParaRPr lang="tr-TR" smtClean="0"/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tr-TR" smtClean="0">
                <a:sym typeface="Symbol" pitchFamily="18" charset="2"/>
              </a:rPr>
              <a:t>İnsan plasentasında eritritol yok</a:t>
            </a:r>
          </a:p>
          <a:p>
            <a:endParaRPr lang="tr-TR" smtClean="0">
              <a:sym typeface="Symbol" pitchFamily="18" charset="2"/>
            </a:endParaRPr>
          </a:p>
          <a:p>
            <a:pPr algn="ctr">
              <a:buFont typeface="Arial" charset="0"/>
              <a:buNone/>
            </a:pPr>
            <a:r>
              <a:rPr lang="tr-TR" smtClean="0">
                <a:sym typeface="Symbol" pitchFamily="18" charset="2"/>
              </a:rPr>
              <a:t>İnsanlardaki brusella enfeksiyonunda düşük oluşmaz</a:t>
            </a:r>
          </a:p>
          <a:p>
            <a:endParaRPr lang="tr-TR" smtClean="0"/>
          </a:p>
        </p:txBody>
      </p:sp>
      <p:sp>
        <p:nvSpPr>
          <p:cNvPr id="4" name="3 Aşağı Ok"/>
          <p:cNvSpPr/>
          <p:nvPr/>
        </p:nvSpPr>
        <p:spPr>
          <a:xfrm>
            <a:off x="4427538" y="2420938"/>
            <a:ext cx="144462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Klinik belirtiler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256213"/>
          </a:xfrm>
        </p:spPr>
        <p:txBody>
          <a:bodyPr/>
          <a:lstStyle/>
          <a:p>
            <a:pPr eaLnBrk="1" hangingPunct="1"/>
            <a:r>
              <a:rPr lang="tr-TR" sz="2800" smtClean="0"/>
              <a:t>Hastalığın seyri etken mikroorganizmaya bağlı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/>
            <a:endParaRPr lang="tr-TR" i="1" smtClean="0"/>
          </a:p>
          <a:p>
            <a:pPr eaLnBrk="1" hangingPunct="1"/>
            <a:endParaRPr lang="tr-TR" smtClean="0"/>
          </a:p>
          <a:p>
            <a:pPr eaLnBrk="1" hangingPunct="1"/>
            <a:endParaRPr lang="tr-TR" sz="2800" i="1" smtClean="0"/>
          </a:p>
          <a:p>
            <a:pPr eaLnBrk="1" hangingPunct="1"/>
            <a:endParaRPr lang="tr-TR" sz="2800" i="1" smtClean="0"/>
          </a:p>
          <a:p>
            <a:pPr eaLnBrk="1" hangingPunct="1"/>
            <a:endParaRPr lang="tr-TR" i="1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>
              <a:sym typeface="Symbol" pitchFamily="18" charset="2"/>
            </a:endParaRPr>
          </a:p>
          <a:p>
            <a:pPr eaLnBrk="1" hangingPunct="1"/>
            <a:endParaRPr lang="tr-TR" i="1" smtClean="0">
              <a:sym typeface="Symbol" pitchFamily="18" charset="2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132138" y="3429000"/>
            <a:ext cx="5616575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Daha az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invaziv</a:t>
            </a:r>
            <a:endParaRPr lang="tr-TR" sz="2000" dirty="0">
              <a:solidFill>
                <a:prstClr val="black"/>
              </a:solidFill>
              <a:latin typeface="Calibri"/>
              <a:cs typeface="+mn-cs"/>
              <a:sym typeface="Symbol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Hafif seyreder 	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Süpüratif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kompl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. nadir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RES de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kazeifiye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olmayan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granülomalar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bulunur</a:t>
            </a:r>
            <a:endParaRPr lang="tr-TR" sz="2000" dirty="0"/>
          </a:p>
        </p:txBody>
      </p:sp>
      <p:sp>
        <p:nvSpPr>
          <p:cNvPr id="5" name="4 Dikdörtgen"/>
          <p:cNvSpPr/>
          <p:nvPr/>
        </p:nvSpPr>
        <p:spPr>
          <a:xfrm>
            <a:off x="2555875" y="6165850"/>
            <a:ext cx="3116263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Hafif hastalık oluşturur</a:t>
            </a:r>
            <a:endParaRPr lang="tr-TR" sz="2000" dirty="0"/>
          </a:p>
        </p:txBody>
      </p:sp>
      <p:sp>
        <p:nvSpPr>
          <p:cNvPr id="6" name="5 Dikdörtgen"/>
          <p:cNvSpPr/>
          <p:nvPr/>
        </p:nvSpPr>
        <p:spPr>
          <a:xfrm>
            <a:off x="2411413" y="4797425"/>
            <a:ext cx="5129212" cy="13223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Destrüktif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lezyonlar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Hastalık tablosu uzun sürer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Süpüratif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lezyonlarla kronikleşme eğiliminde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Kazeifiye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granülomalar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bulunabilir</a:t>
            </a:r>
            <a:endParaRPr lang="tr-TR" sz="2000" dirty="0"/>
          </a:p>
        </p:txBody>
      </p:sp>
      <p:sp>
        <p:nvSpPr>
          <p:cNvPr id="7" name="6 Dikdörtgen"/>
          <p:cNvSpPr/>
          <p:nvPr/>
        </p:nvSpPr>
        <p:spPr>
          <a:xfrm>
            <a:off x="3419475" y="1844675"/>
            <a:ext cx="6481763" cy="1292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Diğer türlere göre daha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invaziv</a:t>
            </a:r>
            <a:endParaRPr lang="tr-TR" sz="2000" dirty="0">
              <a:solidFill>
                <a:prstClr val="black"/>
              </a:solidFill>
              <a:latin typeface="Calibri"/>
              <a:cs typeface="+mn-cs"/>
              <a:sym typeface="Symbol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Akut ve ciddi seyirli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hast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. 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(</a:t>
            </a: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fokal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lezyonvesüpürasyonlar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Önemli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kompl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.sık 	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(</a:t>
            </a: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fagositik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hcler</a:t>
            </a:r>
            <a:r>
              <a:rPr lang="tr-TR" dirty="0">
                <a:solidFill>
                  <a:prstClr val="black"/>
                </a:solidFill>
                <a:latin typeface="Calibri"/>
                <a:cs typeface="+mn-cs"/>
                <a:sym typeface="Symbol"/>
              </a:rPr>
              <a:t> içinde çoğalarak 			yüksek konsantrasyonlara ulaşır)</a:t>
            </a:r>
            <a:endParaRPr lang="tr-TR" dirty="0"/>
          </a:p>
        </p:txBody>
      </p:sp>
      <p:sp>
        <p:nvSpPr>
          <p:cNvPr id="8" name="7 Dikdörtgen"/>
          <p:cNvSpPr/>
          <p:nvPr/>
        </p:nvSpPr>
        <p:spPr>
          <a:xfrm>
            <a:off x="827088" y="3716338"/>
            <a:ext cx="4729162" cy="5857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</a:rPr>
              <a:t>B. </a:t>
            </a:r>
            <a:r>
              <a:rPr lang="tr-TR" sz="2800" i="1" dirty="0" err="1">
                <a:solidFill>
                  <a:srgbClr val="00B0F0"/>
                </a:solidFill>
                <a:latin typeface="Calibri"/>
                <a:cs typeface="+mn-cs"/>
              </a:rPr>
              <a:t>abortus</a:t>
            </a: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</a:rPr>
              <a:t> </a:t>
            </a:r>
            <a:r>
              <a:rPr lang="tr-TR" sz="32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</a:t>
            </a:r>
          </a:p>
        </p:txBody>
      </p:sp>
      <p:sp>
        <p:nvSpPr>
          <p:cNvPr id="9" name="8 Dikdörtgen"/>
          <p:cNvSpPr/>
          <p:nvPr/>
        </p:nvSpPr>
        <p:spPr>
          <a:xfrm>
            <a:off x="755650" y="5949950"/>
            <a:ext cx="17780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</a:rPr>
              <a:t>B. </a:t>
            </a:r>
            <a:r>
              <a:rPr lang="tr-TR" sz="2800" i="1" dirty="0" err="1">
                <a:solidFill>
                  <a:srgbClr val="00B0F0"/>
                </a:solidFill>
                <a:latin typeface="Calibri"/>
                <a:cs typeface="+mn-cs"/>
              </a:rPr>
              <a:t>canis</a:t>
            </a: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 </a:t>
            </a:r>
            <a:r>
              <a:rPr lang="tr-TR" sz="32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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827088" y="4797425"/>
            <a:ext cx="1585912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</a:rPr>
              <a:t>B. </a:t>
            </a:r>
            <a:r>
              <a:rPr lang="tr-TR" sz="2800" i="1" dirty="0" err="1">
                <a:solidFill>
                  <a:srgbClr val="00B0F0"/>
                </a:solidFill>
                <a:latin typeface="Calibri"/>
                <a:cs typeface="+mn-cs"/>
              </a:rPr>
              <a:t>suis</a:t>
            </a: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</a:rPr>
              <a:t> </a:t>
            </a:r>
            <a:r>
              <a:rPr lang="tr-TR" sz="32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</a:t>
            </a:r>
          </a:p>
        </p:txBody>
      </p:sp>
      <p:sp>
        <p:nvSpPr>
          <p:cNvPr id="11" name="10 Dikdörtgen"/>
          <p:cNvSpPr/>
          <p:nvPr/>
        </p:nvSpPr>
        <p:spPr>
          <a:xfrm>
            <a:off x="900113" y="2205038"/>
            <a:ext cx="3455987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B. </a:t>
            </a:r>
            <a:r>
              <a:rPr lang="tr-TR" sz="2800" i="1" dirty="0" err="1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melitensis</a:t>
            </a:r>
            <a:r>
              <a:rPr lang="tr-TR" sz="2800" i="1" dirty="0">
                <a:solidFill>
                  <a:srgbClr val="00B0F0"/>
                </a:solidFill>
                <a:latin typeface="Calibri"/>
                <a:cs typeface="+mn-cs"/>
                <a:sym typeface="Symbol" pitchFamily="18" charset="2"/>
              </a:rPr>
              <a:t> </a:t>
            </a:r>
            <a:r>
              <a:rPr lang="tr-TR" sz="3200" dirty="0">
                <a:solidFill>
                  <a:prstClr val="black"/>
                </a:solidFill>
                <a:latin typeface="Calibri"/>
                <a:cs typeface="+mn-cs"/>
                <a:sym typeface="Symbol" pitchFamily="18" charset="2"/>
              </a:rPr>
              <a:t></a:t>
            </a:r>
            <a:endParaRPr lang="tr-TR" sz="32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Klinik belirtiler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/>
              <a:t>İnokulumun</a:t>
            </a:r>
            <a:r>
              <a:rPr lang="tr-TR" dirty="0" smtClean="0"/>
              <a:t> büyüklüğüne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Bakterinin </a:t>
            </a:r>
            <a:r>
              <a:rPr lang="tr-TR" dirty="0" err="1" smtClean="0"/>
              <a:t>virulansına</a:t>
            </a:r>
            <a:r>
              <a:rPr lang="tr-TR" dirty="0" smtClean="0"/>
              <a:t>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Konağın </a:t>
            </a:r>
            <a:r>
              <a:rPr lang="tr-TR" dirty="0" err="1" smtClean="0"/>
              <a:t>immun</a:t>
            </a:r>
            <a:r>
              <a:rPr lang="tr-TR" dirty="0" smtClean="0"/>
              <a:t> durumuna göre </a:t>
            </a:r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dirty="0" smtClean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tr-TR" dirty="0" smtClean="0"/>
              <a:t>değişmekle birlikte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/>
              <a:t>Olguların yarısında </a:t>
            </a:r>
            <a:r>
              <a:rPr lang="tr-TR" sz="2800" dirty="0" smtClean="0">
                <a:solidFill>
                  <a:srgbClr val="FF0000"/>
                </a:solidFill>
              </a:rPr>
              <a:t>akut</a:t>
            </a:r>
            <a:r>
              <a:rPr lang="tr-TR" sz="2800" dirty="0" smtClean="0"/>
              <a:t> hastalık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/>
              <a:t>Uygunsuz veya yetersiz antibiyotik tedavisi alan hastalarda özellikle ilk 3-6 ay içinde </a:t>
            </a:r>
            <a:r>
              <a:rPr lang="tr-TR" sz="2800" dirty="0" err="1" smtClean="0"/>
              <a:t>nükslerle</a:t>
            </a:r>
            <a:r>
              <a:rPr lang="tr-TR" sz="2800" dirty="0" smtClean="0"/>
              <a:t> seyreden </a:t>
            </a:r>
            <a:r>
              <a:rPr lang="tr-TR" sz="2800" dirty="0" err="1" smtClean="0">
                <a:solidFill>
                  <a:srgbClr val="FF0000"/>
                </a:solidFill>
              </a:rPr>
              <a:t>subakut</a:t>
            </a:r>
            <a:r>
              <a:rPr lang="tr-TR" sz="2800" dirty="0" smtClean="0"/>
              <a:t> formda semptomlar daha hafif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/>
              <a:t>Semptomları 1 yıldan uzun süren hastalar ise </a:t>
            </a:r>
            <a:r>
              <a:rPr lang="tr-TR" sz="2800" dirty="0" smtClean="0">
                <a:solidFill>
                  <a:srgbClr val="FF0000"/>
                </a:solidFill>
              </a:rPr>
              <a:t>kronik</a:t>
            </a:r>
            <a:r>
              <a:rPr lang="tr-TR" sz="2800" dirty="0" smtClean="0"/>
              <a:t> olarak değerlendirilmektedir. Genelde 40 yaş üzeri erişkinlerde görülür. Çocuklarda nadir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5580063" y="1844675"/>
            <a:ext cx="316706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Kuluçka dönemi 2-4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hf</a:t>
            </a:r>
            <a:endParaRPr lang="tr-TR" sz="24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" name="4 Sağ Ayraç"/>
          <p:cNvSpPr/>
          <p:nvPr/>
        </p:nvSpPr>
        <p:spPr>
          <a:xfrm>
            <a:off x="5292725" y="1628775"/>
            <a:ext cx="287338" cy="91440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Klinik belirtiler</a:t>
            </a:r>
            <a:endParaRPr lang="tr-TR" smtClean="0"/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Üşüme</a:t>
            </a:r>
            <a:endParaRPr lang="tr-TR" sz="2000" smtClean="0"/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Terleme</a:t>
            </a:r>
            <a:endParaRPr lang="tr-TR" sz="2000" smtClean="0"/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Titreme</a:t>
            </a:r>
            <a:endParaRPr lang="tr-TR" sz="2000" smtClean="0"/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Kırıklık</a:t>
            </a:r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Halsizlik</a:t>
            </a:r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Kilo kaybı</a:t>
            </a:r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Kas, eklem ağrıları</a:t>
            </a:r>
          </a:p>
          <a:p>
            <a:pPr eaLnBrk="1" hangingPunct="1"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</a:rPr>
              <a:t>Kuru öksürük</a:t>
            </a:r>
            <a:endParaRPr lang="tr-TR" sz="20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>
              <a:buFont typeface="Arial" charset="0"/>
              <a:buNone/>
            </a:pPr>
            <a:r>
              <a:rPr lang="tr-TR" sz="2400" smtClean="0"/>
              <a:t>Neredeyse tüm hastalarda </a:t>
            </a:r>
            <a:r>
              <a:rPr lang="tr-TR" sz="2400" smtClean="0">
                <a:solidFill>
                  <a:srgbClr val="FF0000"/>
                </a:solidFill>
              </a:rPr>
              <a:t>ateş</a:t>
            </a:r>
            <a:r>
              <a:rPr lang="tr-TR" sz="2400" smtClean="0"/>
              <a:t> var</a:t>
            </a:r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endParaRPr lang="tr-TR" sz="2400" smtClean="0"/>
          </a:p>
        </p:txBody>
      </p:sp>
      <p:sp>
        <p:nvSpPr>
          <p:cNvPr id="4" name="3 Dikdörtgen"/>
          <p:cNvSpPr/>
          <p:nvPr/>
        </p:nvSpPr>
        <p:spPr>
          <a:xfrm>
            <a:off x="5343525" y="5157788"/>
            <a:ext cx="380047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(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tedavi edilmeyen olgularda ateş iniş ve çıkışlar gösterir-dalgalı ateş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)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924300" y="2708275"/>
            <a:ext cx="41036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nonspesifik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belirtiler</a:t>
            </a:r>
          </a:p>
        </p:txBody>
      </p:sp>
      <p:sp>
        <p:nvSpPr>
          <p:cNvPr id="6" name="5 Sağ Ayraç"/>
          <p:cNvSpPr/>
          <p:nvPr/>
        </p:nvSpPr>
        <p:spPr>
          <a:xfrm>
            <a:off x="2700338" y="1773238"/>
            <a:ext cx="1008062" cy="2354262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Klinik belirtiler</a:t>
            </a:r>
            <a:endParaRPr lang="tr-TR" smtClean="0"/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z="1400" smtClean="0"/>
          </a:p>
          <a:p>
            <a:pPr eaLnBrk="1" hangingPunct="1"/>
            <a:endParaRPr lang="tr-TR" sz="1400" smtClean="0"/>
          </a:p>
          <a:p>
            <a:pPr eaLnBrk="1" hangingPunct="1"/>
            <a:endParaRPr lang="tr-TR" sz="1400" smtClean="0"/>
          </a:p>
          <a:p>
            <a:pPr eaLnBrk="1" hangingPunct="1"/>
            <a:endParaRPr lang="tr-TR" sz="2400" smtClean="0"/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2627313" y="1773238"/>
            <a:ext cx="331311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Gİ sistem belirtileri (</a:t>
            </a:r>
            <a:r>
              <a:rPr lang="tr-TR" dirty="0"/>
              <a:t>%70</a:t>
            </a:r>
            <a:r>
              <a:rPr lang="tr-TR" sz="2000" dirty="0"/>
              <a:t>)</a:t>
            </a:r>
          </a:p>
        </p:txBody>
      </p:sp>
      <p:sp>
        <p:nvSpPr>
          <p:cNvPr id="5" name="4 Dikdörtgen"/>
          <p:cNvSpPr/>
          <p:nvPr/>
        </p:nvSpPr>
        <p:spPr>
          <a:xfrm>
            <a:off x="2627313" y="2276475"/>
            <a:ext cx="63007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</a:rPr>
              <a:t>Osteolitik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lezyonlar ve eklemlerde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</a:rPr>
              <a:t>efüzyon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(%20-60)</a:t>
            </a:r>
            <a:endParaRPr lang="tr-TR" sz="2000" dirty="0"/>
          </a:p>
        </p:txBody>
      </p:sp>
      <p:sp>
        <p:nvSpPr>
          <p:cNvPr id="6" name="5 Dikdörtgen"/>
          <p:cNvSpPr/>
          <p:nvPr/>
        </p:nvSpPr>
        <p:spPr>
          <a:xfrm>
            <a:off x="2627313" y="2781300"/>
            <a:ext cx="388937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Solunum sistemi belirtileri (%25) </a:t>
            </a:r>
            <a:endParaRPr lang="tr-TR" sz="2000" dirty="0"/>
          </a:p>
        </p:txBody>
      </p:sp>
      <p:sp>
        <p:nvSpPr>
          <p:cNvPr id="7" name="6 Dikdörtgen"/>
          <p:cNvSpPr/>
          <p:nvPr/>
        </p:nvSpPr>
        <p:spPr>
          <a:xfrm>
            <a:off x="2627313" y="3213100"/>
            <a:ext cx="579596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Nörolojik, </a:t>
            </a:r>
            <a:r>
              <a:rPr lang="tr-TR" sz="2000" dirty="0" err="1">
                <a:solidFill>
                  <a:prstClr val="black"/>
                </a:solidFill>
                <a:latin typeface="Calibri"/>
                <a:cs typeface="+mn-cs"/>
              </a:rPr>
              <a:t>kardiyovasküler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ve cilt belirtileri (daha az) </a:t>
            </a:r>
            <a:endParaRPr lang="tr-TR" sz="2000" dirty="0"/>
          </a:p>
        </p:txBody>
      </p:sp>
      <p:sp>
        <p:nvSpPr>
          <p:cNvPr id="8" name="7 Dikdörtgen"/>
          <p:cNvSpPr/>
          <p:nvPr/>
        </p:nvSpPr>
        <p:spPr>
          <a:xfrm>
            <a:off x="395288" y="2133600"/>
            <a:ext cx="1925637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İleri evrelerde</a:t>
            </a:r>
          </a:p>
        </p:txBody>
      </p:sp>
      <p:sp>
        <p:nvSpPr>
          <p:cNvPr id="9" name="8 Sağ Ayraç"/>
          <p:cNvSpPr/>
          <p:nvPr/>
        </p:nvSpPr>
        <p:spPr>
          <a:xfrm>
            <a:off x="2339975" y="1773238"/>
            <a:ext cx="215900" cy="1417637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1763713" y="4076700"/>
            <a:ext cx="6792912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400" dirty="0" err="1">
                <a:solidFill>
                  <a:srgbClr val="FF0000"/>
                </a:solidFill>
                <a:latin typeface="Calibri"/>
                <a:cs typeface="+mn-cs"/>
              </a:rPr>
              <a:t>Endokardit</a:t>
            </a:r>
            <a:r>
              <a:rPr lang="tr-TR" sz="2400" dirty="0">
                <a:solidFill>
                  <a:srgbClr val="FF0000"/>
                </a:solidFill>
                <a:latin typeface="Calibri"/>
                <a:cs typeface="+mn-cs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olguların %2’sinden azında görülmekle birlikte </a:t>
            </a:r>
            <a:r>
              <a:rPr lang="tr-TR" sz="2400" b="1" dirty="0">
                <a:solidFill>
                  <a:prstClr val="black"/>
                </a:solidFill>
                <a:latin typeface="Calibri"/>
                <a:cs typeface="+mn-cs"/>
              </a:rPr>
              <a:t>en sık görülen ölüm nedenidir (%85)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Laboratuvar</a:t>
            </a:r>
            <a:r>
              <a:rPr lang="tr-TR" dirty="0" smtClean="0">
                <a:solidFill>
                  <a:srgbClr val="FF0000"/>
                </a:solidFill>
              </a:rPr>
              <a:t> tanı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F0"/>
                </a:solidFill>
              </a:rPr>
              <a:t/>
            </a:r>
            <a:br>
              <a:rPr lang="tr-TR" dirty="0" smtClean="0">
                <a:solidFill>
                  <a:srgbClr val="00B0F0"/>
                </a:solidFill>
              </a:rPr>
            </a:br>
            <a:endParaRPr lang="tr-TR" dirty="0" smtClean="0">
              <a:solidFill>
                <a:srgbClr val="00B0F0"/>
              </a:solidFill>
            </a:endParaRPr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pPr>
              <a:buFont typeface="Arial" charset="0"/>
              <a:buNone/>
            </a:pPr>
            <a:endParaRPr lang="tr-TR" sz="2400" smtClean="0"/>
          </a:p>
          <a:p>
            <a:pPr>
              <a:buFont typeface="Arial" charset="0"/>
              <a:buNone/>
            </a:pPr>
            <a:endParaRPr lang="tr-TR" sz="2400" smtClean="0"/>
          </a:p>
          <a:p>
            <a:pPr>
              <a:buFont typeface="Arial" charset="0"/>
              <a:buNone/>
            </a:pPr>
            <a:endParaRPr lang="tr-TR" sz="2400" smtClean="0"/>
          </a:p>
          <a:p>
            <a:pPr>
              <a:buFont typeface="Arial" charset="0"/>
              <a:buNone/>
            </a:pPr>
            <a:r>
              <a:rPr lang="tr-TR" sz="2400" smtClean="0"/>
              <a:t>Tanının doğrulanması için kültür ve izolasyon gereklidir </a:t>
            </a:r>
          </a:p>
        </p:txBody>
      </p:sp>
      <p:sp>
        <p:nvSpPr>
          <p:cNvPr id="4" name="3 Dikdörtgen"/>
          <p:cNvSpPr/>
          <p:nvPr/>
        </p:nvSpPr>
        <p:spPr>
          <a:xfrm>
            <a:off x="2987675" y="1628775"/>
            <a:ext cx="511333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Hekimin bu hastalıktan kuşkulanması 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2987675" y="2060575"/>
            <a:ext cx="23098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Hastanın mesleği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2987675" y="2492375"/>
            <a:ext cx="16494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Etnik yapısı 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2987675" y="2997200"/>
            <a:ext cx="22288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Yolculuk öyküsü </a:t>
            </a:r>
            <a:endParaRPr lang="tr-TR" dirty="0"/>
          </a:p>
        </p:txBody>
      </p:sp>
      <p:sp>
        <p:nvSpPr>
          <p:cNvPr id="8" name="7 Dikdörtgen"/>
          <p:cNvSpPr/>
          <p:nvPr/>
        </p:nvSpPr>
        <p:spPr>
          <a:xfrm>
            <a:off x="4895850" y="3860800"/>
            <a:ext cx="42481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gibi özelliklerini sorgulaması ile olasıdır</a:t>
            </a:r>
            <a:endParaRPr lang="tr-TR" sz="2000" dirty="0"/>
          </a:p>
        </p:txBody>
      </p:sp>
      <p:sp>
        <p:nvSpPr>
          <p:cNvPr id="9" name="8 Dikdörtgen"/>
          <p:cNvSpPr/>
          <p:nvPr/>
        </p:nvSpPr>
        <p:spPr>
          <a:xfrm>
            <a:off x="395288" y="2133600"/>
            <a:ext cx="3070225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Brusellozun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tanısı </a:t>
            </a:r>
          </a:p>
        </p:txBody>
      </p:sp>
      <p:sp>
        <p:nvSpPr>
          <p:cNvPr id="10" name="9 Aşağı Ok"/>
          <p:cNvSpPr/>
          <p:nvPr/>
        </p:nvSpPr>
        <p:spPr>
          <a:xfrm rot="16200000" flipH="1">
            <a:off x="2771776" y="2205037"/>
            <a:ext cx="215900" cy="358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</a:t>
            </a:r>
            <a:r>
              <a:rPr lang="tr-TR" smtClean="0"/>
              <a:t/>
            </a:r>
            <a:br>
              <a:rPr lang="tr-TR" smtClean="0"/>
            </a:br>
            <a:r>
              <a:rPr lang="tr-TR" sz="3600" smtClean="0">
                <a:solidFill>
                  <a:srgbClr val="00B0F0"/>
                </a:solidFill>
              </a:rPr>
              <a:t>Örneklerin alınması</a:t>
            </a:r>
            <a:endParaRPr lang="tr-TR" sz="3600" smtClean="0"/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r>
              <a:rPr lang="tr-TR" sz="2400" smtClean="0"/>
              <a:t>Serum       serolojik testler için alınmalı</a:t>
            </a:r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1692275" y="3357563"/>
            <a:ext cx="273685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Biyopsi materyali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1692275" y="3789363"/>
            <a:ext cx="22447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Lenf düğümleri 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1692275" y="4221163"/>
            <a:ext cx="105568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Kemik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755650" y="1628775"/>
            <a:ext cx="20399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Kan kültürleri </a:t>
            </a:r>
            <a:endParaRPr lang="tr-TR" sz="2400" dirty="0"/>
          </a:p>
        </p:txBody>
      </p:sp>
      <p:sp>
        <p:nvSpPr>
          <p:cNvPr id="8" name="7 Dikdörtgen"/>
          <p:cNvSpPr/>
          <p:nvPr/>
        </p:nvSpPr>
        <p:spPr>
          <a:xfrm>
            <a:off x="684213" y="2276475"/>
            <a:ext cx="19812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Kİ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aspiratları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endParaRPr lang="tr-TR" sz="2400" dirty="0"/>
          </a:p>
        </p:txBody>
      </p:sp>
      <p:sp>
        <p:nvSpPr>
          <p:cNvPr id="9" name="8 Dikdörtgen"/>
          <p:cNvSpPr/>
          <p:nvPr/>
        </p:nvSpPr>
        <p:spPr>
          <a:xfrm>
            <a:off x="684213" y="2708275"/>
            <a:ext cx="3024187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KC biyopsi örneği </a:t>
            </a:r>
            <a:endParaRPr lang="tr-TR" sz="2400" dirty="0"/>
          </a:p>
        </p:txBody>
      </p:sp>
      <p:sp>
        <p:nvSpPr>
          <p:cNvPr id="10" name="9 Dikdörtgen"/>
          <p:cNvSpPr/>
          <p:nvPr/>
        </p:nvSpPr>
        <p:spPr>
          <a:xfrm>
            <a:off x="3132138" y="1557338"/>
            <a:ext cx="8064500" cy="1014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Enfeksiyonun sistemik doğası nedeniyle ilk olarak denenir</a:t>
            </a:r>
          </a:p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(ateşli dönemde ve birden fazla kan örneği, antibiyotik </a:t>
            </a:r>
          </a:p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tedavisi başlanmadan önce)</a:t>
            </a:r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>
            <a:off x="3348038" y="2636838"/>
            <a:ext cx="482441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Hastalık ilerlemişse daha uygun</a:t>
            </a:r>
          </a:p>
        </p:txBody>
      </p:sp>
      <p:sp>
        <p:nvSpPr>
          <p:cNvPr id="12" name="11 Aşağı Ok"/>
          <p:cNvSpPr/>
          <p:nvPr/>
        </p:nvSpPr>
        <p:spPr>
          <a:xfrm rot="16200000" flipH="1">
            <a:off x="2844007" y="1701006"/>
            <a:ext cx="215900" cy="3603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3" name="12 Aşağı Ok"/>
          <p:cNvSpPr/>
          <p:nvPr/>
        </p:nvSpPr>
        <p:spPr>
          <a:xfrm rot="16200000" flipH="1">
            <a:off x="3420269" y="2709069"/>
            <a:ext cx="215900" cy="360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4" name="13 Aşağı Ok"/>
          <p:cNvSpPr/>
          <p:nvPr/>
        </p:nvSpPr>
        <p:spPr>
          <a:xfrm rot="16200000" flipH="1">
            <a:off x="1799432" y="4761706"/>
            <a:ext cx="215900" cy="287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</a:t>
            </a:r>
            <a:r>
              <a:rPr lang="tr-TR" smtClean="0"/>
              <a:t/>
            </a:r>
            <a:br>
              <a:rPr lang="tr-TR" smtClean="0"/>
            </a:br>
            <a:r>
              <a:rPr lang="tr-TR" sz="3600" smtClean="0">
                <a:solidFill>
                  <a:srgbClr val="00B0F0"/>
                </a:solidFill>
              </a:rPr>
              <a:t>Örneklerin alınması</a:t>
            </a:r>
            <a:endParaRPr lang="tr-TR" sz="3600" smtClean="0"/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Biyogüvenlik önlemleri gereği bruselloz kuşkulu hastaların örnekleri laboratuvara bildirilmeli !!!</a:t>
            </a:r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6 tür</a:t>
            </a:r>
            <a:r>
              <a:rPr lang="tr-TR" smtClean="0">
                <a:solidFill>
                  <a:srgbClr val="FF0000"/>
                </a:solidFill>
                <a:sym typeface="Symbol" pitchFamily="18" charset="2"/>
              </a:rPr>
              <a:t> </a:t>
            </a:r>
            <a:r>
              <a:rPr lang="tr-TR" smtClean="0"/>
              <a:t> 4’ü insan enfeksiyonu ile ilişkili </a:t>
            </a:r>
          </a:p>
          <a:p>
            <a:pPr lvl="2" eaLnBrk="1" hangingPunct="1">
              <a:buFont typeface="Arial" charset="0"/>
              <a:buNone/>
            </a:pPr>
            <a:r>
              <a:rPr lang="tr-TR" smtClean="0">
                <a:solidFill>
                  <a:srgbClr val="FF0000"/>
                </a:solidFill>
                <a:sym typeface="Symbol" pitchFamily="18" charset="2"/>
              </a:rPr>
              <a:t>	   </a:t>
            </a:r>
            <a:r>
              <a:rPr lang="tr-TR" smtClean="0"/>
              <a:t>diğerleri sadece hayvanlarda bulunur</a:t>
            </a:r>
          </a:p>
          <a:p>
            <a:pPr eaLnBrk="1" hangingPunct="1"/>
            <a:endParaRPr lang="tr-TR" smtClean="0"/>
          </a:p>
          <a:p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3276600" y="2924175"/>
            <a:ext cx="3311525" cy="29479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tr-TR" sz="3200" i="1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B. </a:t>
            </a:r>
            <a:r>
              <a:rPr lang="tr-TR" sz="3200" i="1" dirty="0" err="1">
                <a:solidFill>
                  <a:prstClr val="black"/>
                </a:solidFill>
                <a:latin typeface="Calibri"/>
                <a:cs typeface="+mn-cs"/>
              </a:rPr>
              <a:t>abortus</a:t>
            </a: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B.</a:t>
            </a:r>
            <a:r>
              <a:rPr lang="tr-TR" sz="3200" i="1" dirty="0" err="1">
                <a:solidFill>
                  <a:prstClr val="black"/>
                </a:solidFill>
                <a:latin typeface="Calibri"/>
                <a:cs typeface="+mn-cs"/>
              </a:rPr>
              <a:t>melitensis</a:t>
            </a: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B. </a:t>
            </a:r>
            <a:r>
              <a:rPr lang="tr-TR" sz="3200" i="1" dirty="0" err="1">
                <a:solidFill>
                  <a:prstClr val="black"/>
                </a:solidFill>
                <a:latin typeface="Calibri"/>
                <a:cs typeface="+mn-cs"/>
              </a:rPr>
              <a:t>suis</a:t>
            </a: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3200" i="1" dirty="0">
                <a:solidFill>
                  <a:prstClr val="black"/>
                </a:solidFill>
                <a:latin typeface="Calibri"/>
                <a:cs typeface="+mn-cs"/>
              </a:rPr>
              <a:t>B. </a:t>
            </a:r>
            <a:r>
              <a:rPr lang="tr-TR" sz="3200" i="1" dirty="0" err="1">
                <a:solidFill>
                  <a:prstClr val="black"/>
                </a:solidFill>
                <a:latin typeface="Calibri"/>
                <a:cs typeface="+mn-cs"/>
              </a:rPr>
              <a:t>canis</a:t>
            </a:r>
            <a:endParaRPr lang="tr-TR" sz="3200" i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" name="4 Aşağı Ok"/>
          <p:cNvSpPr/>
          <p:nvPr/>
        </p:nvSpPr>
        <p:spPr>
          <a:xfrm>
            <a:off x="4500563" y="2781300"/>
            <a:ext cx="215900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126" name="5 Dikdörtgen"/>
          <p:cNvSpPr>
            <a:spLocks noChangeArrowheads="1"/>
          </p:cNvSpPr>
          <p:nvPr/>
        </p:nvSpPr>
        <p:spPr bwMode="auto">
          <a:xfrm>
            <a:off x="4787900" y="5661025"/>
            <a:ext cx="2381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tr-TR" i="1">
                <a:sym typeface="Symbol" pitchFamily="18" charset="2"/>
              </a:rPr>
              <a:t>B. ovis </a:t>
            </a:r>
            <a:r>
              <a:rPr lang="tr-TR">
                <a:sym typeface="Symbol" pitchFamily="18" charset="2"/>
              </a:rPr>
              <a:t>(koyun)</a:t>
            </a:r>
          </a:p>
          <a:p>
            <a:pPr>
              <a:buFont typeface="Arial" charset="0"/>
              <a:buChar char="•"/>
            </a:pPr>
            <a:r>
              <a:rPr lang="tr-TR" i="1">
                <a:sym typeface="Symbol" pitchFamily="18" charset="2"/>
              </a:rPr>
              <a:t>B. neotomae </a:t>
            </a:r>
            <a:r>
              <a:rPr lang="tr-TR">
                <a:sym typeface="Symbol" pitchFamily="18" charset="2"/>
              </a:rPr>
              <a:t>(ratlar) </a:t>
            </a: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Laboratuvar</a:t>
            </a:r>
            <a:r>
              <a:rPr lang="tr-TR" dirty="0" smtClean="0">
                <a:solidFill>
                  <a:srgbClr val="FF0000"/>
                </a:solidFill>
              </a:rPr>
              <a:t> tanı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4000" dirty="0" err="1" smtClean="0">
                <a:solidFill>
                  <a:srgbClr val="00B0F0"/>
                </a:solidFill>
              </a:rPr>
              <a:t>Mikroskopi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tr-TR" smtClean="0"/>
          </a:p>
          <a:p>
            <a:pPr algn="ctr" eaLnBrk="1" hangingPunct="1">
              <a:buFont typeface="Arial" charset="0"/>
              <a:buNone/>
            </a:pPr>
            <a:r>
              <a:rPr lang="tr-TR" sz="2800" smtClean="0"/>
              <a:t>Klinik örneklerin mikroskopik incelenmesinde gözden kaçabilir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3851275" y="3933825"/>
            <a:ext cx="4392613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Küçük boyutlu </a:t>
            </a:r>
          </a:p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Hücre içi yerleşimli</a:t>
            </a:r>
            <a:endParaRPr lang="tr-TR" sz="2400" dirty="0"/>
          </a:p>
        </p:txBody>
      </p:sp>
      <p:sp>
        <p:nvSpPr>
          <p:cNvPr id="5" name="4 Aşağı Ok"/>
          <p:cNvSpPr/>
          <p:nvPr/>
        </p:nvSpPr>
        <p:spPr>
          <a:xfrm>
            <a:off x="4500563" y="3141663"/>
            <a:ext cx="358775" cy="574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900" dirty="0" err="1" smtClean="0">
                <a:solidFill>
                  <a:srgbClr val="FF0000"/>
                </a:solidFill>
              </a:rPr>
              <a:t>Laboratuvar</a:t>
            </a:r>
            <a:r>
              <a:rPr lang="tr-TR" sz="4900" dirty="0" smtClean="0">
                <a:solidFill>
                  <a:srgbClr val="FF0000"/>
                </a:solidFill>
              </a:rPr>
              <a:t> tanı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F0"/>
                </a:solidFill>
              </a:rPr>
              <a:t>Kültür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611188" y="1700213"/>
            <a:ext cx="8229600" cy="4525962"/>
          </a:xfrm>
        </p:spPr>
        <p:txBody>
          <a:bodyPr/>
          <a:lstStyle/>
          <a:p>
            <a:pPr eaLnBrk="1" hangingPunct="1"/>
            <a:r>
              <a:rPr lang="tr-TR" sz="2400" smtClean="0"/>
              <a:t>Kültür pozitiflik oranı</a:t>
            </a:r>
          </a:p>
          <a:p>
            <a:pPr lvl="1" eaLnBrk="1" hangingPunct="1"/>
            <a:endParaRPr lang="tr-TR" sz="2400" smtClean="0"/>
          </a:p>
          <a:p>
            <a:pPr lvl="1" eaLnBrk="1" hangingPunct="1"/>
            <a:endParaRPr lang="tr-TR" sz="2400" smtClean="0"/>
          </a:p>
          <a:p>
            <a:pPr lvl="1" eaLnBrk="1" hangingPunct="1"/>
            <a:r>
              <a:rPr lang="tr-TR" sz="2400" smtClean="0"/>
              <a:t>Hastalığın evresine</a:t>
            </a:r>
          </a:p>
          <a:p>
            <a:pPr lvl="1" eaLnBrk="1" hangingPunct="1"/>
            <a:endParaRPr lang="tr-TR" sz="2400" smtClean="0"/>
          </a:p>
          <a:p>
            <a:pPr lvl="1" eaLnBrk="1" hangingPunct="1"/>
            <a:r>
              <a:rPr lang="tr-TR" sz="2400" smtClean="0"/>
              <a:t>Hastanın antibiyotik kullanmasına</a:t>
            </a:r>
          </a:p>
          <a:p>
            <a:pPr lvl="1" eaLnBrk="1" hangingPunct="1"/>
            <a:r>
              <a:rPr lang="tr-TR" sz="2400" smtClean="0"/>
              <a:t>Kullanılan yönteme göre değişmekte </a:t>
            </a:r>
          </a:p>
          <a:p>
            <a:pPr eaLnBrk="1" hangingPunct="1"/>
            <a:endParaRPr lang="tr-TR" sz="2400" smtClean="0"/>
          </a:p>
        </p:txBody>
      </p:sp>
      <p:sp>
        <p:nvSpPr>
          <p:cNvPr id="4" name="3 Dikdörtgen"/>
          <p:cNvSpPr/>
          <p:nvPr/>
        </p:nvSpPr>
        <p:spPr>
          <a:xfrm>
            <a:off x="6156325" y="3644900"/>
            <a:ext cx="334803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	%15-70 </a:t>
            </a:r>
          </a:p>
        </p:txBody>
      </p:sp>
      <p:sp>
        <p:nvSpPr>
          <p:cNvPr id="10" name="9 Sağ Ayraç"/>
          <p:cNvSpPr/>
          <p:nvPr/>
        </p:nvSpPr>
        <p:spPr>
          <a:xfrm>
            <a:off x="5940425" y="3068638"/>
            <a:ext cx="576263" cy="165576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4038" name="5 Dikdörtgen"/>
          <p:cNvSpPr>
            <a:spLocks noChangeArrowheads="1"/>
          </p:cNvSpPr>
          <p:nvPr/>
        </p:nvSpPr>
        <p:spPr bwMode="auto">
          <a:xfrm>
            <a:off x="1403350" y="5516563"/>
            <a:ext cx="7272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Kültürlerin negatif olması hastalığın olmadığını göstermez</a:t>
            </a:r>
          </a:p>
        </p:txBody>
      </p:sp>
      <p:sp>
        <p:nvSpPr>
          <p:cNvPr id="44039" name="6 Dikdörtgen"/>
          <p:cNvSpPr>
            <a:spLocks noChangeArrowheads="1"/>
          </p:cNvSpPr>
          <p:nvPr/>
        </p:nvSpPr>
        <p:spPr bwMode="auto">
          <a:xfrm>
            <a:off x="1763713" y="3357563"/>
            <a:ext cx="33131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600">
                <a:solidFill>
                  <a:srgbClr val="000000"/>
                </a:solidFill>
              </a:rPr>
              <a:t>akut evre veya yeniden aktifleşme</a:t>
            </a:r>
          </a:p>
          <a:p>
            <a:r>
              <a:rPr lang="tr-TR" sz="1600">
                <a:solidFill>
                  <a:srgbClr val="000000"/>
                </a:solidFill>
              </a:rPr>
              <a:t> sırasında izolasyon şansı fazla</a:t>
            </a:r>
          </a:p>
        </p:txBody>
      </p:sp>
      <p:sp>
        <p:nvSpPr>
          <p:cNvPr id="9" name="8 Aşağı Ok"/>
          <p:cNvSpPr/>
          <p:nvPr/>
        </p:nvSpPr>
        <p:spPr>
          <a:xfrm>
            <a:off x="4284663" y="4941888"/>
            <a:ext cx="287337" cy="503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Kültür</a:t>
            </a:r>
            <a:endParaRPr lang="tr-TR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 smtClean="0"/>
              <a:t>Casteneda’nın</a:t>
            </a:r>
            <a:r>
              <a:rPr lang="tr-TR" sz="2800" dirty="0" smtClean="0"/>
              <a:t> klasik </a:t>
            </a:r>
            <a:r>
              <a:rPr lang="tr-TR" sz="2800" dirty="0" err="1" smtClean="0"/>
              <a:t>bifazik</a:t>
            </a:r>
            <a:r>
              <a:rPr lang="tr-TR" sz="2800" dirty="0" smtClean="0"/>
              <a:t> kan kültürü tekniği</a:t>
            </a:r>
          </a:p>
          <a:p>
            <a:pPr>
              <a:defRPr/>
            </a:pPr>
            <a:endParaRPr lang="tr-TR" sz="2400" dirty="0" smtClean="0"/>
          </a:p>
          <a:p>
            <a:pPr lvl="1">
              <a:defRPr/>
            </a:pPr>
            <a:r>
              <a:rPr lang="tr-TR" sz="2000" dirty="0" smtClean="0"/>
              <a:t>Kültür şişesi sıvı </a:t>
            </a:r>
            <a:r>
              <a:rPr lang="tr-TR" sz="2000" dirty="0" err="1" smtClean="0"/>
              <a:t>besiyeri</a:t>
            </a:r>
            <a:r>
              <a:rPr lang="tr-TR" sz="2000" dirty="0" smtClean="0"/>
              <a:t> (</a:t>
            </a:r>
            <a:r>
              <a:rPr lang="tr-TR" sz="2000" dirty="0" err="1" smtClean="0"/>
              <a:t>broth</a:t>
            </a:r>
            <a:r>
              <a:rPr lang="tr-TR" sz="2000" dirty="0" smtClean="0"/>
              <a:t> </a:t>
            </a:r>
            <a:r>
              <a:rPr lang="tr-TR" sz="2000" dirty="0" err="1" smtClean="0"/>
              <a:t>medium</a:t>
            </a:r>
            <a:r>
              <a:rPr lang="tr-TR" sz="2000" dirty="0" smtClean="0"/>
              <a:t>) içerir</a:t>
            </a:r>
          </a:p>
          <a:p>
            <a:pPr lvl="1">
              <a:defRPr/>
            </a:pPr>
            <a:r>
              <a:rPr lang="tr-TR" sz="2000" dirty="0" smtClean="0"/>
              <a:t>Şişenin bir kenarında </a:t>
            </a:r>
            <a:r>
              <a:rPr lang="tr-TR" sz="2000" dirty="0" err="1" smtClean="0"/>
              <a:t>agarla</a:t>
            </a:r>
            <a:r>
              <a:rPr lang="tr-TR" sz="2000" dirty="0" smtClean="0"/>
              <a:t> (%2-3) katılaştırılmış katman bulunur</a:t>
            </a:r>
          </a:p>
          <a:p>
            <a:pPr lvl="1">
              <a:defRPr/>
            </a:pPr>
            <a:r>
              <a:rPr lang="tr-TR" sz="2000" dirty="0" smtClean="0"/>
              <a:t>Bu yöntemle tanı 27 gün sürebilir, fakat 6 günde tanıya giden çeşitli çalışmalar vardır</a:t>
            </a:r>
            <a:endParaRPr lang="tr-TR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Kültür</a:t>
            </a:r>
            <a:endParaRPr lang="tr-TR" smtClean="0"/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tr-TR" smtClean="0"/>
              <a:t>2. Lizis santrifügasyon yöntemi </a:t>
            </a:r>
            <a:r>
              <a:rPr lang="tr-TR" sz="2000" smtClean="0"/>
              <a:t>(Kan kültürlerinde 						üremenin arttırılması için)</a:t>
            </a:r>
          </a:p>
          <a:p>
            <a:endParaRPr lang="tr-TR" sz="2400" smtClean="0"/>
          </a:p>
          <a:p>
            <a:pPr lvl="1"/>
            <a:r>
              <a:rPr lang="tr-TR" sz="2000" smtClean="0"/>
              <a:t>Kan hücrelerinin ozmotik lizisi ile hücre içi bakteriler açığa çıkarılır</a:t>
            </a:r>
          </a:p>
          <a:p>
            <a:pPr lvl="1"/>
            <a:r>
              <a:rPr lang="tr-TR" sz="2000" smtClean="0"/>
              <a:t>Santrifüjle bakteriler konsantre olarak elde edilir</a:t>
            </a:r>
          </a:p>
          <a:p>
            <a:r>
              <a:rPr lang="tr-TR" sz="2400" smtClean="0"/>
              <a:t>Bifazik şişe yöntemine (Casteneda) göre daha duyarlı ve kısa; daha iyi bir seçenek</a:t>
            </a:r>
          </a:p>
          <a:p>
            <a:endParaRPr lang="tr-TR" smtClean="0"/>
          </a:p>
          <a:p>
            <a:endParaRPr lang="tr-TR" smtClean="0"/>
          </a:p>
        </p:txBody>
      </p:sp>
      <p:sp>
        <p:nvSpPr>
          <p:cNvPr id="5" name="4 Dikdörtgen"/>
          <p:cNvSpPr/>
          <p:nvPr/>
        </p:nvSpPr>
        <p:spPr>
          <a:xfrm>
            <a:off x="2395538" y="3644900"/>
            <a:ext cx="6748462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dirty="0">
                <a:solidFill>
                  <a:prstClr val="black"/>
                </a:solidFill>
                <a:latin typeface="Calibri"/>
                <a:cs typeface="+mn-cs"/>
              </a:rPr>
              <a:t>	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Kültür</a:t>
            </a:r>
            <a:endParaRPr lang="tr-TR" smtClean="0"/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 smtClean="0"/>
              <a:t>3. Otomatize kan kültür sistemleri</a:t>
            </a:r>
          </a:p>
          <a:p>
            <a:endParaRPr lang="tr-TR" sz="2800" smtClean="0"/>
          </a:p>
          <a:p>
            <a:pPr lvl="1"/>
            <a:r>
              <a:rPr lang="tr-TR" sz="2000" smtClean="0"/>
              <a:t>Günümüzde kullanılan yeni devamlı-monitorizasyon sistemleri (BACTEC 9000 serileri) ile lizis santrifügasyondan daha kısa sürede tanı</a:t>
            </a:r>
          </a:p>
          <a:p>
            <a:pPr lvl="1"/>
            <a:r>
              <a:rPr lang="tr-TR" sz="2000" smtClean="0"/>
              <a:t>7 günlük inkubasyonda pozitiflik &gt;%95</a:t>
            </a:r>
          </a:p>
          <a:p>
            <a:pPr lvl="1"/>
            <a:r>
              <a:rPr lang="tr-TR" sz="2000" smtClean="0"/>
              <a:t>Daha yüksek duyarlılık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Kültür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%5 koyun kanı içeren ve içermeyen </a:t>
            </a:r>
            <a:r>
              <a:rPr lang="tr-TR" sz="2400" dirty="0" err="1" smtClean="0"/>
              <a:t>triptikaz</a:t>
            </a:r>
            <a:r>
              <a:rPr lang="tr-TR" sz="2400" dirty="0" smtClean="0"/>
              <a:t> soy </a:t>
            </a:r>
            <a:r>
              <a:rPr lang="tr-TR" sz="2400" dirty="0" err="1" smtClean="0"/>
              <a:t>besiyeri</a:t>
            </a:r>
            <a:r>
              <a:rPr lang="tr-TR" sz="2400" dirty="0" smtClean="0"/>
              <a:t> </a:t>
            </a:r>
          </a:p>
          <a:p>
            <a:r>
              <a:rPr lang="tr-TR" sz="2400" dirty="0" smtClean="0"/>
              <a:t>BHI </a:t>
            </a:r>
            <a:r>
              <a:rPr lang="tr-TR" sz="2400" dirty="0" err="1" smtClean="0"/>
              <a:t>besiyeri</a:t>
            </a:r>
            <a:endParaRPr lang="tr-TR" sz="2400" dirty="0" smtClean="0"/>
          </a:p>
          <a:p>
            <a:r>
              <a:rPr lang="tr-TR" sz="2400" dirty="0" smtClean="0"/>
              <a:t>Çikolata </a:t>
            </a:r>
            <a:r>
              <a:rPr lang="tr-TR" sz="2400" dirty="0" err="1" smtClean="0"/>
              <a:t>agar</a:t>
            </a:r>
            <a:r>
              <a:rPr lang="tr-TR" sz="2400" dirty="0" smtClean="0"/>
              <a:t> </a:t>
            </a:r>
          </a:p>
          <a:p>
            <a:pPr lvl="4">
              <a:buFont typeface="Arial" charset="0"/>
              <a:buNone/>
            </a:pPr>
            <a:r>
              <a:rPr lang="tr-TR" dirty="0" smtClean="0"/>
              <a:t>gibi rutin </a:t>
            </a:r>
            <a:r>
              <a:rPr lang="tr-TR" dirty="0" err="1" smtClean="0"/>
              <a:t>besiyerlerinde</a:t>
            </a:r>
            <a:r>
              <a:rPr lang="tr-TR" dirty="0" smtClean="0"/>
              <a:t> ürer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Laboratuvar</a:t>
            </a:r>
            <a:r>
              <a:rPr lang="tr-TR" dirty="0" smtClean="0">
                <a:solidFill>
                  <a:srgbClr val="FF0000"/>
                </a:solidFill>
              </a:rPr>
              <a:t> tanı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F0"/>
                </a:solidFill>
              </a:rPr>
              <a:t> Kültür -Tanımlama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49155" name="2 İçerik Yer Tutucusu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mtClean="0"/>
              <a:t>	</a:t>
            </a:r>
            <a:r>
              <a:rPr lang="tr-TR" sz="3000" smtClean="0"/>
              <a:t>Koloni yapısı </a:t>
            </a:r>
            <a:r>
              <a:rPr lang="tr-TR" sz="3000" smtClean="0">
                <a:sym typeface="Symbol" pitchFamily="18" charset="2"/>
              </a:rPr>
              <a:t></a:t>
            </a:r>
            <a:r>
              <a:rPr lang="tr-TR" sz="3000" smtClean="0"/>
              <a:t> 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400" smtClean="0"/>
              <a:t>1mm den küçük çaplı koloniler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400" smtClean="0"/>
              <a:t>Non hemolitik</a:t>
            </a:r>
          </a:p>
          <a:p>
            <a:pPr lvl="1" eaLnBrk="1" hangingPunct="1">
              <a:buFont typeface="Arial" charset="0"/>
              <a:buNone/>
            </a:pPr>
            <a:endParaRPr lang="tr-TR" smtClean="0"/>
          </a:p>
          <a:p>
            <a:pPr lvl="1" eaLnBrk="1" hangingPunct="1">
              <a:buFont typeface="Arial" charset="0"/>
              <a:buNone/>
            </a:pPr>
            <a:r>
              <a:rPr lang="tr-TR" sz="3000" smtClean="0"/>
              <a:t>Mikroskopik görünüm</a:t>
            </a:r>
            <a:r>
              <a:rPr lang="tr-TR" sz="3000" smtClean="0">
                <a:sym typeface="Symbol" pitchFamily="18" charset="2"/>
              </a:rPr>
              <a:t></a:t>
            </a:r>
            <a:r>
              <a:rPr lang="tr-TR" sz="3000" smtClean="0"/>
              <a:t> 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400" smtClean="0">
                <a:solidFill>
                  <a:srgbClr val="00B0F0"/>
                </a:solidFill>
              </a:rPr>
              <a:t>Katalaz</a:t>
            </a:r>
            <a:r>
              <a:rPr lang="tr-TR" sz="2400" smtClean="0"/>
              <a:t> ve </a:t>
            </a:r>
            <a:r>
              <a:rPr lang="tr-TR" sz="2400" smtClean="0">
                <a:solidFill>
                  <a:srgbClr val="00B0F0"/>
                </a:solidFill>
              </a:rPr>
              <a:t>oksidaz</a:t>
            </a:r>
            <a:r>
              <a:rPr lang="tr-TR" sz="2400" smtClean="0"/>
              <a:t> pozitif çok küçük gram negatif kokobasiller brusella türlerini düşündürür</a:t>
            </a:r>
          </a:p>
          <a:p>
            <a:pPr eaLnBrk="1" hangingPunct="1">
              <a:buFont typeface="Arial" charset="0"/>
              <a:buNone/>
            </a:pPr>
            <a:endParaRPr lang="tr-TR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 </a:t>
            </a:r>
            <a:r>
              <a:rPr lang="tr-TR" sz="4000" smtClean="0">
                <a:solidFill>
                  <a:srgbClr val="00B0F0"/>
                </a:solidFill>
              </a:rPr>
              <a:t>Kültür -Tanımlama</a:t>
            </a: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Pozitif</a:t>
            </a:r>
            <a:r>
              <a:rPr lang="tr-TR" sz="2400" smtClean="0">
                <a:solidFill>
                  <a:srgbClr val="FF0000"/>
                </a:solidFill>
              </a:rPr>
              <a:t> </a:t>
            </a:r>
            <a:r>
              <a:rPr lang="tr-TR" sz="2400" smtClean="0">
                <a:solidFill>
                  <a:srgbClr val="00B0F0"/>
                </a:solidFill>
              </a:rPr>
              <a:t>üreaz</a:t>
            </a:r>
            <a:r>
              <a:rPr lang="tr-TR" sz="2400" smtClean="0">
                <a:solidFill>
                  <a:srgbClr val="FF0000"/>
                </a:solidFill>
              </a:rPr>
              <a:t> </a:t>
            </a:r>
            <a:r>
              <a:rPr lang="tr-TR" sz="2400" smtClean="0"/>
              <a:t>reaksiyonu brusella türleri için tipik</a:t>
            </a:r>
          </a:p>
          <a:p>
            <a:pPr eaLnBrk="1" hangingPunct="1"/>
            <a:r>
              <a:rPr lang="tr-TR" sz="2400" i="1" smtClean="0"/>
              <a:t>B.suis </a:t>
            </a:r>
            <a:r>
              <a:rPr lang="tr-TR" sz="2400" smtClean="0"/>
              <a:t>ve </a:t>
            </a:r>
            <a:r>
              <a:rPr lang="tr-TR" sz="2400" i="1" smtClean="0"/>
              <a:t>B.melitensis</a:t>
            </a:r>
            <a:r>
              <a:rPr lang="tr-TR" sz="2400" smtClean="0"/>
              <a:t>’in bazı suşları </a:t>
            </a:r>
          </a:p>
          <a:p>
            <a:pPr eaLnBrk="1" hangingPunct="1">
              <a:buFont typeface="Arial" charset="0"/>
              <a:buNone/>
            </a:pPr>
            <a:r>
              <a:rPr lang="tr-TR" sz="2400" smtClean="0"/>
              <a:t>	inokulasyondan sonra </a:t>
            </a:r>
            <a:r>
              <a:rPr lang="tr-TR" sz="2400" smtClean="0">
                <a:solidFill>
                  <a:srgbClr val="FF0000"/>
                </a:solidFill>
              </a:rPr>
              <a:t>5 dakika </a:t>
            </a:r>
            <a:r>
              <a:rPr lang="tr-TR" sz="2400" smtClean="0"/>
              <a:t>içinde </a:t>
            </a:r>
          </a:p>
          <a:p>
            <a:pPr eaLnBrk="1" hangingPunct="1">
              <a:buFont typeface="Arial" charset="0"/>
              <a:buNone/>
            </a:pPr>
            <a:r>
              <a:rPr lang="tr-TR" sz="2400" smtClean="0"/>
              <a:t>	pozitif sonuç verebilir</a:t>
            </a:r>
          </a:p>
          <a:p>
            <a:pPr eaLnBrk="1" hangingPunct="1"/>
            <a:r>
              <a:rPr lang="tr-TR" sz="2400" smtClean="0"/>
              <a:t>Diğer türler için bu süre birkaç saatten </a:t>
            </a:r>
          </a:p>
          <a:p>
            <a:pPr eaLnBrk="1" hangingPunct="1">
              <a:buFont typeface="Arial" charset="0"/>
              <a:buNone/>
            </a:pPr>
            <a:r>
              <a:rPr lang="tr-TR" sz="2400" smtClean="0"/>
              <a:t>	24 saate kadar uzayabilir</a:t>
            </a:r>
          </a:p>
          <a:p>
            <a:pPr eaLnBrk="1" hangingPunct="1"/>
            <a:endParaRPr lang="tr-TR" sz="2400" smtClean="0">
              <a:solidFill>
                <a:srgbClr val="FF000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tr-TR" sz="2400" smtClean="0">
              <a:solidFill>
                <a:srgbClr val="FF000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tr-TR" sz="2400" smtClean="0">
                <a:solidFill>
                  <a:srgbClr val="FF0000"/>
                </a:solidFill>
              </a:rPr>
              <a:t>Böyle bir kültürde bundan sonraki tüm işlemler biyolojik güvenlik kabininde</a:t>
            </a:r>
            <a:r>
              <a:rPr lang="tr-TR" sz="2400" smtClean="0"/>
              <a:t> (BSL-3)</a:t>
            </a:r>
            <a:r>
              <a:rPr lang="tr-TR" sz="2400" smtClean="0">
                <a:solidFill>
                  <a:srgbClr val="FF0000"/>
                </a:solidFill>
              </a:rPr>
              <a:t> yapılmalıdır!!!</a:t>
            </a:r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 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51203" name="3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12950"/>
          </a:xfrm>
        </p:spPr>
        <p:txBody>
          <a:bodyPr>
            <a:spAutoFit/>
          </a:bodyPr>
          <a:lstStyle/>
          <a:p>
            <a:r>
              <a:rPr lang="tr-TR" sz="2400" smtClean="0"/>
              <a:t>Biyolojik Güvenlik Seviyesi-3 laboratuvarlarındaki testler tehlike sınıfına göre biyolojik güvenlik I, II veya III kabinlerinde yapılır</a:t>
            </a:r>
          </a:p>
          <a:p>
            <a:r>
              <a:rPr lang="tr-TR" sz="2400" smtClean="0"/>
              <a:t>Koruyucu elbiseler bu testlerde mecburidir ve testin niteliğine göre laboratuvar yeniden hazırlanabilir olmalıdır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 Kültür -Tanımlama</a:t>
            </a:r>
            <a:endParaRPr lang="tr-TR" smtClean="0"/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tr-TR" sz="2400" i="1" smtClean="0"/>
              <a:t>Brucella</a:t>
            </a:r>
            <a:r>
              <a:rPr lang="tr-TR" sz="2400" smtClean="0"/>
              <a:t> spp. olarak bir kültürün doğrulanması serolojik olarak yapılmalıdır</a:t>
            </a:r>
          </a:p>
          <a:p>
            <a:pPr eaLnBrk="1" hangingPunct="1"/>
            <a:r>
              <a:rPr lang="tr-TR" sz="2400" smtClean="0"/>
              <a:t>Brusella pozitif kontrol serumu ile aglütinasyon verip vermediği kontrol edilmelidir</a:t>
            </a:r>
          </a:p>
          <a:p>
            <a:pPr eaLnBrk="1" hangingPunct="1"/>
            <a:r>
              <a:rPr lang="tr-TR" sz="2400" smtClean="0"/>
              <a:t>İstisna!! </a:t>
            </a:r>
            <a:r>
              <a:rPr lang="tr-TR" sz="2400" smtClean="0">
                <a:sym typeface="Symbol" pitchFamily="18" charset="2"/>
              </a:rPr>
              <a:t></a:t>
            </a:r>
            <a:r>
              <a:rPr lang="tr-TR" sz="2400" smtClean="0"/>
              <a:t> </a:t>
            </a:r>
            <a:r>
              <a:rPr lang="tr-TR" sz="2400" i="1" smtClean="0"/>
              <a:t>B. canis </a:t>
            </a:r>
            <a:r>
              <a:rPr lang="tr-TR" sz="2400" smtClean="0"/>
              <a:t>bu antiserumlar ile aglütinasyon vermez</a:t>
            </a:r>
          </a:p>
          <a:p>
            <a:pPr eaLnBrk="1" hangingPunct="1"/>
            <a:r>
              <a:rPr lang="tr-TR" sz="2400" smtClean="0"/>
              <a:t>Serolojik çapraz reaksiyonlar: 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643438" y="3716338"/>
            <a:ext cx="4032250" cy="1508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/>
                <a:cs typeface="+mn-cs"/>
              </a:rPr>
              <a:t>Afipia</a:t>
            </a:r>
            <a:r>
              <a:rPr lang="tr-TR" sz="20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/>
                <a:cs typeface="+mn-cs"/>
              </a:rPr>
              <a:t>Vibrio</a:t>
            </a:r>
            <a:r>
              <a:rPr lang="tr-TR" sz="20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/>
                <a:cs typeface="+mn-cs"/>
              </a:rPr>
              <a:t>Yersinia</a:t>
            </a:r>
            <a:r>
              <a:rPr lang="tr-TR" sz="20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/>
                <a:cs typeface="+mn-cs"/>
              </a:rPr>
              <a:t>Francisella</a:t>
            </a:r>
            <a:r>
              <a:rPr lang="tr-TR" sz="2000" i="1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 türleri ile bildirilmiştir</a:t>
            </a:r>
            <a:endParaRPr lang="tr-TR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Bruselloz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mtClean="0"/>
              <a:t>İlk kez izole eden ve tanımlayan araştırmacıların adlarına göre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David Bruce  </a:t>
            </a:r>
            <a:r>
              <a:rPr lang="tr-TR" smtClean="0">
                <a:sym typeface="Symbol" pitchFamily="18" charset="2"/>
              </a:rPr>
              <a:t></a:t>
            </a:r>
            <a:r>
              <a:rPr lang="tr-TR" smtClean="0"/>
              <a:t> Brucelloz </a:t>
            </a:r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       Bernhard Bang </a:t>
            </a:r>
            <a:r>
              <a:rPr lang="tr-TR" smtClean="0">
                <a:sym typeface="Symbol" pitchFamily="18" charset="2"/>
              </a:rPr>
              <a:t></a:t>
            </a:r>
            <a:r>
              <a:rPr lang="tr-TR" smtClean="0"/>
              <a:t> Bang humması</a:t>
            </a:r>
          </a:p>
          <a:p>
            <a:pPr eaLnBrk="1" hangingPunct="1"/>
            <a:endParaRPr lang="tr-TR" smtClean="0"/>
          </a:p>
          <a:p>
            <a:pPr eaLnBrk="1" hangingPunct="1">
              <a:buFont typeface="Arial" charset="0"/>
              <a:buNone/>
            </a:pPr>
            <a:endParaRPr lang="tr-TR" smtClean="0"/>
          </a:p>
        </p:txBody>
      </p:sp>
      <p:sp>
        <p:nvSpPr>
          <p:cNvPr id="5" name="4 Aşağı Ok"/>
          <p:cNvSpPr/>
          <p:nvPr/>
        </p:nvSpPr>
        <p:spPr>
          <a:xfrm>
            <a:off x="4572000" y="2997200"/>
            <a:ext cx="287338" cy="61753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00B0F0"/>
                </a:solidFill>
              </a:rPr>
              <a:t>Seroloji</a:t>
            </a: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eaLnBrk="1" hangingPunct="1">
              <a:buFont typeface="Arial" charset="0"/>
              <a:buNone/>
            </a:pPr>
            <a:endParaRPr lang="tr-TR" sz="2400" smtClean="0"/>
          </a:p>
          <a:p>
            <a:pPr lvl="1" algn="ctr" eaLnBrk="1" hangingPunct="1">
              <a:buFont typeface="Arial" charset="0"/>
              <a:buNone/>
            </a:pPr>
            <a:r>
              <a:rPr lang="tr-TR" sz="2400" smtClean="0"/>
              <a:t>gibi nedenlerle serolojik tanı yöntemleri daha çok kullanılmaktadır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395288" y="1844675"/>
            <a:ext cx="4681537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	Etkenin zor ve geç üremesi </a:t>
            </a: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(özellikle kronik olgularda, antibiyotik alan hastalarda)</a:t>
            </a:r>
          </a:p>
        </p:txBody>
      </p:sp>
      <p:sp>
        <p:nvSpPr>
          <p:cNvPr id="5" name="4 Dikdörtgen"/>
          <p:cNvSpPr/>
          <p:nvPr/>
        </p:nvSpPr>
        <p:spPr>
          <a:xfrm>
            <a:off x="4967288" y="1844675"/>
            <a:ext cx="4176712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	Her yerde kültür yapma olanaklarının olmaması  </a:t>
            </a:r>
          </a:p>
        </p:txBody>
      </p:sp>
      <p:sp>
        <p:nvSpPr>
          <p:cNvPr id="6" name="5 Aşağı Ok"/>
          <p:cNvSpPr/>
          <p:nvPr/>
        </p:nvSpPr>
        <p:spPr>
          <a:xfrm>
            <a:off x="4572000" y="3284538"/>
            <a:ext cx="504825" cy="835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Bakteri ile karşılaşan olgularda özgül ab </a:t>
            </a:r>
            <a:r>
              <a:rPr lang="tr-TR" sz="2400" dirty="0" err="1" smtClean="0"/>
              <a:t>lar</a:t>
            </a:r>
            <a:r>
              <a:rPr lang="tr-TR" sz="2400" dirty="0" smtClean="0"/>
              <a:t> meydana gelir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Özgül ab </a:t>
            </a:r>
            <a:r>
              <a:rPr lang="tr-TR" sz="2400" dirty="0" err="1" smtClean="0"/>
              <a:t>ların</a:t>
            </a:r>
            <a:r>
              <a:rPr lang="tr-TR" sz="2400" dirty="0" smtClean="0"/>
              <a:t> saptanması ile 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İlk ortaya çıkan </a:t>
            </a:r>
            <a:r>
              <a:rPr lang="tr-TR" sz="2400" dirty="0" err="1" smtClean="0"/>
              <a:t>IgM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tr-TR" sz="2400" dirty="0" smtClean="0">
                <a:sym typeface="Symbol" pitchFamily="18" charset="2"/>
              </a:rPr>
              <a:t>takiben </a:t>
            </a:r>
            <a:r>
              <a:rPr lang="tr-TR" sz="2400" dirty="0" err="1" smtClean="0">
                <a:sym typeface="Symbol" pitchFamily="18" charset="2"/>
              </a:rPr>
              <a:t>IgG</a:t>
            </a:r>
            <a:r>
              <a:rPr lang="tr-TR" sz="2400" dirty="0" smtClean="0">
                <a:sym typeface="Symbol" pitchFamily="18" charset="2"/>
              </a:rPr>
              <a:t> ve </a:t>
            </a:r>
            <a:r>
              <a:rPr lang="tr-TR" sz="2400" dirty="0" err="1" smtClean="0">
                <a:sym typeface="Symbol" pitchFamily="18" charset="2"/>
              </a:rPr>
              <a:t>IgA</a:t>
            </a:r>
            <a:endParaRPr lang="tr-TR" sz="2400" dirty="0" smtClean="0">
              <a:sym typeface="Symbol" pitchFamily="18" charset="2"/>
            </a:endParaRPr>
          </a:p>
          <a:p>
            <a:pPr eaLnBrk="1" hangingPunct="1"/>
            <a:r>
              <a:rPr lang="tr-TR" sz="2400" dirty="0" err="1" smtClean="0">
                <a:sym typeface="Symbol" pitchFamily="18" charset="2"/>
              </a:rPr>
              <a:t>Ab’lar</a:t>
            </a:r>
            <a:r>
              <a:rPr lang="tr-TR" sz="2400" dirty="0" smtClean="0">
                <a:sym typeface="Symbol" pitchFamily="18" charset="2"/>
              </a:rPr>
              <a:t> uzun süre kalıcıdır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427538" y="2636838"/>
            <a:ext cx="10302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kronik 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427538" y="2997200"/>
            <a:ext cx="128111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subklinik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5940425" y="2492375"/>
            <a:ext cx="367188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prstClr val="black"/>
                </a:solidFill>
                <a:latin typeface="Calibri"/>
                <a:cs typeface="+mn-cs"/>
              </a:rPr>
              <a:t>olgular saptanabilir</a:t>
            </a:r>
            <a:endParaRPr lang="tr-TR" sz="2000" dirty="0"/>
          </a:p>
        </p:txBody>
      </p:sp>
      <p:sp>
        <p:nvSpPr>
          <p:cNvPr id="7" name="6 Dikdörtgen"/>
          <p:cNvSpPr/>
          <p:nvPr/>
        </p:nvSpPr>
        <p:spPr>
          <a:xfrm>
            <a:off x="4427538" y="2205038"/>
            <a:ext cx="7334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akut</a:t>
            </a:r>
            <a:endParaRPr lang="tr-T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00B0F0"/>
                </a:solidFill>
              </a:rPr>
              <a:t>Seroloji</a:t>
            </a:r>
          </a:p>
        </p:txBody>
      </p:sp>
      <p:sp>
        <p:nvSpPr>
          <p:cNvPr id="563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>
                <a:solidFill>
                  <a:srgbClr val="00B0F0"/>
                </a:solidFill>
              </a:rPr>
              <a:t>IgM</a:t>
            </a:r>
            <a:r>
              <a:rPr lang="tr-TR" sz="2400" smtClean="0"/>
              <a:t> antikor düzeyleri akut hastalığın </a:t>
            </a:r>
            <a:r>
              <a:rPr lang="tr-TR" sz="2400" smtClean="0">
                <a:solidFill>
                  <a:srgbClr val="FF0000"/>
                </a:solidFill>
              </a:rPr>
              <a:t>ilk haftasında </a:t>
            </a:r>
            <a:r>
              <a:rPr lang="tr-TR" sz="2400" smtClean="0"/>
              <a:t>yükselir </a:t>
            </a:r>
            <a:r>
              <a:rPr lang="tr-TR" sz="2400" smtClean="0">
                <a:sym typeface="Symbol" pitchFamily="18" charset="2"/>
              </a:rPr>
              <a:t></a:t>
            </a:r>
            <a:r>
              <a:rPr lang="tr-TR" sz="2400" smtClean="0"/>
              <a:t> 3 ayda en yüksek düzeye ulaşır ve kronik hastalık boyunca kalabilir </a:t>
            </a:r>
          </a:p>
          <a:p>
            <a:endParaRPr lang="tr-TR" sz="2400" smtClean="0"/>
          </a:p>
          <a:p>
            <a:r>
              <a:rPr lang="tr-TR" sz="2400" smtClean="0"/>
              <a:t>Uygun antibiyotik tedavisi ile bile yüksek IgM düzeyleri hastaların küçük bir yüzdesinde 2 yıla kadar kalabilir </a:t>
            </a:r>
          </a:p>
          <a:p>
            <a:endParaRPr lang="tr-TR" sz="2400" smtClean="0">
              <a:solidFill>
                <a:srgbClr val="00B0F0"/>
              </a:solidFill>
            </a:endParaRPr>
          </a:p>
          <a:p>
            <a:r>
              <a:rPr lang="tr-TR" sz="2400" smtClean="0">
                <a:solidFill>
                  <a:srgbClr val="00B0F0"/>
                </a:solidFill>
              </a:rPr>
              <a:t>IgG</a:t>
            </a:r>
            <a:r>
              <a:rPr lang="tr-TR" sz="2400" smtClean="0"/>
              <a:t> ab düzeyleri hastalığın başlamasından </a:t>
            </a:r>
            <a:r>
              <a:rPr lang="tr-TR" sz="2400" smtClean="0">
                <a:solidFill>
                  <a:srgbClr val="FF0000"/>
                </a:solidFill>
              </a:rPr>
              <a:t>3 hf kadar sonra </a:t>
            </a:r>
            <a:r>
              <a:rPr lang="tr-TR" sz="2400" smtClean="0"/>
              <a:t>yükselir </a:t>
            </a:r>
            <a:r>
              <a:rPr lang="tr-TR" sz="2400" smtClean="0">
                <a:sym typeface="Symbol" pitchFamily="18" charset="2"/>
              </a:rPr>
              <a:t></a:t>
            </a:r>
            <a:r>
              <a:rPr lang="tr-TR" sz="2400" smtClean="0"/>
              <a:t> 6-8 hf.da en yüksek düzeye ulaşır ve kronik hastalık sırasında yüksek kalır </a:t>
            </a:r>
          </a:p>
          <a:p>
            <a:endParaRPr lang="tr-TR" smtClean="0"/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573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>
                <a:solidFill>
                  <a:srgbClr val="FF0000"/>
                </a:solidFill>
              </a:rPr>
              <a:t>Spot testi</a:t>
            </a:r>
            <a:r>
              <a:rPr lang="tr-TR" sz="2400" smtClean="0">
                <a:sym typeface="Symbol" pitchFamily="18" charset="2"/>
              </a:rPr>
              <a:t> </a:t>
            </a:r>
            <a:r>
              <a:rPr lang="tr-TR" sz="2400" smtClean="0">
                <a:solidFill>
                  <a:srgbClr val="FF0000"/>
                </a:solidFill>
              </a:rPr>
              <a:t> </a:t>
            </a:r>
          </a:p>
          <a:p>
            <a:r>
              <a:rPr lang="tr-TR" sz="2200" smtClean="0"/>
              <a:t>Tam kan kullanılarak yapılan lam aglütinasyon deneyi  </a:t>
            </a:r>
          </a:p>
          <a:p>
            <a:endParaRPr lang="tr-TR" sz="2200" smtClean="0"/>
          </a:p>
          <a:p>
            <a:r>
              <a:rPr lang="tr-TR" sz="2200" smtClean="0"/>
              <a:t>Hayvan brusellozunun epidemiyolojik olarak taranması amacıyla kullanılır</a:t>
            </a:r>
          </a:p>
          <a:p>
            <a:endParaRPr lang="tr-TR" sz="2200" smtClean="0"/>
          </a:p>
          <a:p>
            <a:r>
              <a:rPr lang="tr-TR" sz="2200" smtClean="0"/>
              <a:t>Yoğun </a:t>
            </a:r>
            <a:r>
              <a:rPr lang="tr-TR" sz="2200" i="1" smtClean="0"/>
              <a:t>Brucella</a:t>
            </a:r>
            <a:r>
              <a:rPr lang="tr-TR" sz="2200" smtClean="0"/>
              <a:t> bakteri süspansiyonundan hazırlanmış ag nin bir damlası üzerine bir damla kan damlatıldığında aglütinasyon görülmesi prensibine dayanır</a:t>
            </a:r>
          </a:p>
          <a:p>
            <a:endParaRPr lang="tr-TR" sz="2200" smtClean="0"/>
          </a:p>
          <a:p>
            <a:r>
              <a:rPr lang="tr-TR" sz="2200" smtClean="0"/>
              <a:t>Özgüllük ve duyarlılığı çevre koşullarından etkilendiğinden tercih edilmez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583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>
                <a:solidFill>
                  <a:srgbClr val="FF0000"/>
                </a:solidFill>
              </a:rPr>
              <a:t>Rose Bengal testi </a:t>
            </a:r>
            <a:r>
              <a:rPr lang="tr-TR" sz="2400" smtClean="0">
                <a:sym typeface="Symbol" pitchFamily="18" charset="2"/>
              </a:rPr>
              <a:t></a:t>
            </a:r>
            <a:r>
              <a:rPr lang="tr-TR" sz="2400" smtClean="0">
                <a:solidFill>
                  <a:srgbClr val="FF0000"/>
                </a:solidFill>
              </a:rPr>
              <a:t> </a:t>
            </a:r>
          </a:p>
          <a:p>
            <a:r>
              <a:rPr lang="tr-TR" sz="2200" smtClean="0"/>
              <a:t>Hızlı tarama amaçlıdır</a:t>
            </a:r>
          </a:p>
          <a:p>
            <a:r>
              <a:rPr lang="tr-TR" sz="2200" i="1" smtClean="0">
                <a:solidFill>
                  <a:srgbClr val="00B0F0"/>
                </a:solidFill>
              </a:rPr>
              <a:t>B. abortus</a:t>
            </a:r>
            <a:r>
              <a:rPr lang="tr-TR" sz="2200" smtClean="0">
                <a:solidFill>
                  <a:srgbClr val="00B0F0"/>
                </a:solidFill>
              </a:rPr>
              <a:t> 99S </a:t>
            </a:r>
            <a:r>
              <a:rPr lang="tr-TR" sz="2200" smtClean="0"/>
              <a:t>suşu boyalı ag olarak kullanılır </a:t>
            </a:r>
          </a:p>
          <a:p>
            <a:r>
              <a:rPr lang="tr-TR" sz="2200" smtClean="0"/>
              <a:t>Ag hazırlanırken kullanılan tamponlu tuzlu suyun pHsı 3.65’ e ayarlandığından serumdaki IgM lerin aktivitesi önlenir</a:t>
            </a:r>
            <a:r>
              <a:rPr lang="tr-TR" sz="2200" smtClean="0">
                <a:sym typeface="Symbol" pitchFamily="18" charset="2"/>
              </a:rPr>
              <a:t> </a:t>
            </a:r>
            <a:r>
              <a:rPr lang="tr-TR" sz="2200" smtClean="0"/>
              <a:t> tesbit edilen abların büyük yüzdesi IgG tipindedir</a:t>
            </a:r>
          </a:p>
          <a:p>
            <a:r>
              <a:rPr lang="tr-TR" sz="2200" smtClean="0"/>
              <a:t>Sonuçlar mutlaka standart aglütinasyon testi (SAT)</a:t>
            </a:r>
            <a:r>
              <a:rPr lang="tr-TR" sz="2200" smtClean="0">
                <a:sym typeface="Symbol" pitchFamily="18" charset="2"/>
              </a:rPr>
              <a:t> (</a:t>
            </a:r>
            <a:r>
              <a:rPr lang="tr-TR" sz="2200" smtClean="0"/>
              <a:t>Wright) ile doğrulanmalıdır</a:t>
            </a:r>
          </a:p>
          <a:p>
            <a:endParaRPr lang="tr-TR" sz="240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Serokonversiyon (serum ab titresinin 4 kat artması) </a:t>
            </a:r>
          </a:p>
          <a:p>
            <a:r>
              <a:rPr lang="tr-TR" sz="2400" smtClean="0"/>
              <a:t>IgG aglütinin titrelerinin 1/160 veya  </a:t>
            </a:r>
            <a:r>
              <a:rPr lang="tr-TR" sz="2400" smtClean="0">
                <a:sym typeface="Symbol" pitchFamily="18" charset="2"/>
              </a:rPr>
              <a:t></a:t>
            </a:r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endParaRPr lang="tr-TR" sz="2400" smtClean="0"/>
          </a:p>
          <a:p>
            <a:endParaRPr lang="tr-TR" smtClean="0"/>
          </a:p>
        </p:txBody>
      </p:sp>
      <p:sp>
        <p:nvSpPr>
          <p:cNvPr id="5" name="4 Aşağı Ok"/>
          <p:cNvSpPr/>
          <p:nvPr/>
        </p:nvSpPr>
        <p:spPr>
          <a:xfrm>
            <a:off x="3563938" y="2708275"/>
            <a:ext cx="215900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5 Dikdörtgen"/>
          <p:cNvSpPr/>
          <p:nvPr/>
        </p:nvSpPr>
        <p:spPr>
          <a:xfrm>
            <a:off x="2627313" y="3357563"/>
            <a:ext cx="214947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aktif enfeksiyon</a:t>
            </a:r>
            <a:endParaRPr lang="tr-T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Seroloji</a:t>
            </a:r>
          </a:p>
        </p:txBody>
      </p:sp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r>
              <a:rPr lang="tr-TR" sz="2400" smtClean="0"/>
              <a:t>Endemik bölgede yaşayanlarda nüfusun %5-10’unda yüksek ab titreleri (1/160) saptanabilir</a:t>
            </a:r>
            <a:r>
              <a:rPr lang="tr-TR" sz="2400" smtClean="0">
                <a:sym typeface="Symbol" pitchFamily="18" charset="2"/>
              </a:rPr>
              <a:t> </a:t>
            </a:r>
          </a:p>
          <a:p>
            <a:endParaRPr lang="tr-TR" sz="2400" smtClean="0">
              <a:sym typeface="Symbol" pitchFamily="18" charset="2"/>
            </a:endParaRPr>
          </a:p>
          <a:p>
            <a:endParaRPr lang="tr-TR" sz="2400" smtClean="0">
              <a:sym typeface="Symbol" pitchFamily="18" charset="2"/>
            </a:endParaRPr>
          </a:p>
          <a:p>
            <a:endParaRPr lang="tr-TR" sz="2400" smtClean="0">
              <a:sym typeface="Symbol" pitchFamily="18" charset="2"/>
            </a:endParaRPr>
          </a:p>
          <a:p>
            <a:r>
              <a:rPr lang="tr-TR" sz="2400" smtClean="0">
                <a:sym typeface="Symbol" pitchFamily="18" charset="2"/>
              </a:rPr>
              <a:t>Bu nedenle sadece serolojik testle kesin tanı konamaz</a:t>
            </a:r>
          </a:p>
          <a:p>
            <a:endParaRPr lang="tr-TR" sz="2400" smtClean="0"/>
          </a:p>
          <a:p>
            <a:endParaRPr lang="tr-TR" sz="2400" smtClean="0"/>
          </a:p>
          <a:p>
            <a:pPr eaLnBrk="1" hangingPunct="1"/>
            <a:endParaRPr lang="tr-TR" smtClean="0">
              <a:sym typeface="Symbol" pitchFamily="18" charset="2"/>
            </a:endParaRPr>
          </a:p>
        </p:txBody>
      </p:sp>
      <p:sp>
        <p:nvSpPr>
          <p:cNvPr id="4" name="3 Aşağı Ok"/>
          <p:cNvSpPr/>
          <p:nvPr/>
        </p:nvSpPr>
        <p:spPr>
          <a:xfrm>
            <a:off x="3563938" y="2708275"/>
            <a:ext cx="215900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>
                <a:solidFill>
                  <a:srgbClr val="00B0F0"/>
                </a:solidFill>
              </a:rPr>
              <a:t>Seroloji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2800" smtClean="0">
                <a:sym typeface="Symbol" pitchFamily="18" charset="2"/>
              </a:rPr>
              <a:t>SAT testinde (</a:t>
            </a:r>
            <a:r>
              <a:rPr lang="tr-TR" sz="2800" smtClean="0"/>
              <a:t>Wright)</a:t>
            </a:r>
            <a:r>
              <a:rPr lang="tr-TR" sz="2800" smtClean="0">
                <a:sym typeface="Symbol" pitchFamily="18" charset="2"/>
              </a:rPr>
              <a:t> kullanılan ag </a:t>
            </a:r>
            <a:r>
              <a:rPr lang="tr-TR" sz="2800" i="1" smtClean="0">
                <a:solidFill>
                  <a:srgbClr val="00B0F0"/>
                </a:solidFill>
                <a:sym typeface="Symbol" pitchFamily="18" charset="2"/>
              </a:rPr>
              <a:t>B. abortus </a:t>
            </a:r>
            <a:r>
              <a:rPr lang="tr-TR" sz="2800" smtClean="0">
                <a:sym typeface="Symbol" pitchFamily="18" charset="2"/>
              </a:rPr>
              <a:t>kökenlidir</a:t>
            </a:r>
          </a:p>
          <a:p>
            <a:pPr eaLnBrk="1" hangingPunct="1"/>
            <a:endParaRPr lang="tr-TR" sz="2800" i="1" smtClean="0">
              <a:sym typeface="Symbol" pitchFamily="18" charset="2"/>
            </a:endParaRPr>
          </a:p>
          <a:p>
            <a:pPr eaLnBrk="1" hangingPunct="1"/>
            <a:r>
              <a:rPr lang="tr-TR" sz="2000" i="1" smtClean="0">
                <a:sym typeface="Symbol" pitchFamily="18" charset="2"/>
              </a:rPr>
              <a:t>B.melitensis</a:t>
            </a:r>
            <a:r>
              <a:rPr lang="tr-TR" sz="2000" smtClean="0">
                <a:sym typeface="Symbol" pitchFamily="18" charset="2"/>
              </a:rPr>
              <a:t> ve </a:t>
            </a:r>
            <a:r>
              <a:rPr lang="tr-TR" sz="2000" i="1" smtClean="0">
                <a:sym typeface="Symbol" pitchFamily="18" charset="2"/>
              </a:rPr>
              <a:t>B.suis</a:t>
            </a:r>
            <a:r>
              <a:rPr lang="tr-TR" sz="2000" smtClean="0">
                <a:sym typeface="Symbol" pitchFamily="18" charset="2"/>
              </a:rPr>
              <a:t> enfeksiyonlarında oluşan ab lar bu ag ile saptanabilir ama </a:t>
            </a:r>
            <a:r>
              <a:rPr lang="tr-TR" sz="2000" i="1" smtClean="0">
                <a:sym typeface="Symbol" pitchFamily="18" charset="2"/>
              </a:rPr>
              <a:t>B.canis</a:t>
            </a:r>
            <a:r>
              <a:rPr lang="tr-TR" sz="2000" smtClean="0">
                <a:sym typeface="Symbol" pitchFamily="18" charset="2"/>
              </a:rPr>
              <a:t> ile çapraz reaksiyon yoktur</a:t>
            </a:r>
          </a:p>
          <a:p>
            <a:pPr eaLnBrk="1" hangingPunct="1"/>
            <a:r>
              <a:rPr lang="tr-TR" sz="2000" i="1" smtClean="0">
                <a:sym typeface="Symbol" pitchFamily="18" charset="2"/>
              </a:rPr>
              <a:t>B.canis</a:t>
            </a:r>
            <a:r>
              <a:rPr lang="tr-TR" sz="2000" smtClean="0">
                <a:sym typeface="Symbol" pitchFamily="18" charset="2"/>
              </a:rPr>
              <a:t> tanısı için türe özgü aglerin kullanılması gerekir</a:t>
            </a:r>
          </a:p>
        </p:txBody>
      </p:sp>
      <p:sp>
        <p:nvSpPr>
          <p:cNvPr id="4" name="3 Aşağı Ok"/>
          <p:cNvSpPr/>
          <p:nvPr/>
        </p:nvSpPr>
        <p:spPr>
          <a:xfrm>
            <a:off x="3851275" y="2205038"/>
            <a:ext cx="504825" cy="21590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r>
              <a:rPr lang="tr-TR" smtClean="0">
                <a:solidFill>
                  <a:srgbClr val="00B0F0"/>
                </a:solidFill>
              </a:rPr>
              <a:t> </a:t>
            </a:r>
            <a:br>
              <a:rPr lang="tr-TR" smtClean="0">
                <a:solidFill>
                  <a:srgbClr val="00B0F0"/>
                </a:solidFill>
              </a:rPr>
            </a:br>
            <a:endParaRPr lang="tr-TR" sz="2800" smtClean="0"/>
          </a:p>
        </p:txBody>
      </p:sp>
      <p:sp>
        <p:nvSpPr>
          <p:cNvPr id="624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smtClean="0"/>
              <a:t>SAT</a:t>
            </a:r>
            <a:r>
              <a:rPr lang="tr-TR" sz="2800" smtClean="0">
                <a:sym typeface="Symbol" pitchFamily="18" charset="2"/>
              </a:rPr>
              <a:t> </a:t>
            </a:r>
            <a:r>
              <a:rPr lang="tr-TR" sz="2800" smtClean="0"/>
              <a:t> 2 merkaptoetanol (veya Rivanol) ile yapılırsa</a:t>
            </a:r>
          </a:p>
          <a:p>
            <a:pPr>
              <a:buFont typeface="Arial" charset="0"/>
              <a:buNone/>
            </a:pPr>
            <a:endParaRPr lang="tr-TR" sz="2400" smtClean="0"/>
          </a:p>
          <a:p>
            <a:pPr>
              <a:buFont typeface="Arial" charset="0"/>
              <a:buNone/>
            </a:pPr>
            <a:endParaRPr lang="tr-TR" sz="2400" smtClean="0"/>
          </a:p>
          <a:p>
            <a:r>
              <a:rPr lang="tr-TR" sz="2200" smtClean="0"/>
              <a:t>IgM cinsi antikorlar parçalanır, sadece IgG cinsi antikorlar saptanabilir </a:t>
            </a:r>
          </a:p>
          <a:p>
            <a:r>
              <a:rPr lang="tr-TR" sz="2200" smtClean="0"/>
              <a:t>Bu işlemden sonra hala aglütinasyon </a:t>
            </a:r>
            <a:r>
              <a:rPr lang="tr-TR" sz="2200" smtClean="0">
                <a:solidFill>
                  <a:srgbClr val="00B0F0"/>
                </a:solidFill>
              </a:rPr>
              <a:t>pozitifse</a:t>
            </a:r>
            <a:r>
              <a:rPr lang="tr-TR" sz="2200" smtClean="0"/>
              <a:t> bu durum IgG ab larına bağlı</a:t>
            </a:r>
            <a:r>
              <a:rPr lang="tr-TR" sz="2400" smtClean="0">
                <a:sym typeface="Symbol" pitchFamily="18" charset="2"/>
              </a:rPr>
              <a:t> </a:t>
            </a:r>
            <a:r>
              <a:rPr lang="tr-TR" sz="2400" smtClean="0"/>
              <a:t> </a:t>
            </a:r>
            <a:r>
              <a:rPr lang="tr-TR" sz="2200" smtClean="0">
                <a:solidFill>
                  <a:srgbClr val="FF0000"/>
                </a:solidFill>
              </a:rPr>
              <a:t>kronik enfeksiyon</a:t>
            </a:r>
            <a:endParaRPr lang="tr-TR" sz="2200" smtClean="0"/>
          </a:p>
          <a:p>
            <a:r>
              <a:rPr lang="tr-TR" sz="2200" smtClean="0"/>
              <a:t>Önce pozitif iken işlemden sonra </a:t>
            </a:r>
            <a:r>
              <a:rPr lang="tr-TR" sz="2200" smtClean="0">
                <a:solidFill>
                  <a:srgbClr val="00B0F0"/>
                </a:solidFill>
              </a:rPr>
              <a:t>negatifleşirse</a:t>
            </a:r>
            <a:r>
              <a:rPr lang="tr-TR" sz="2200" smtClean="0"/>
              <a:t> </a:t>
            </a:r>
            <a:r>
              <a:rPr lang="tr-TR" sz="2000" smtClean="0">
                <a:sym typeface="Symbol" pitchFamily="18" charset="2"/>
              </a:rPr>
              <a:t></a:t>
            </a:r>
            <a:r>
              <a:rPr lang="tr-TR" sz="2000" smtClean="0"/>
              <a:t> </a:t>
            </a:r>
            <a:r>
              <a:rPr lang="tr-TR" sz="2200" smtClean="0">
                <a:solidFill>
                  <a:srgbClr val="FF0000"/>
                </a:solidFill>
              </a:rPr>
              <a:t>akut</a:t>
            </a:r>
            <a:r>
              <a:rPr lang="tr-TR" sz="2200" smtClean="0"/>
              <a:t> enfeksiyon (IgM varlığı) </a:t>
            </a:r>
          </a:p>
        </p:txBody>
      </p:sp>
      <p:sp>
        <p:nvSpPr>
          <p:cNvPr id="4" name="3 Aşağı Ok"/>
          <p:cNvSpPr/>
          <p:nvPr/>
        </p:nvSpPr>
        <p:spPr>
          <a:xfrm>
            <a:off x="3708400" y="2205038"/>
            <a:ext cx="576263" cy="576262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63491" name="2 İçerik Yer Tutucusu"/>
          <p:cNvSpPr>
            <a:spLocks noGrp="1"/>
          </p:cNvSpPr>
          <p:nvPr>
            <p:ph idx="1"/>
          </p:nvPr>
        </p:nvSpPr>
        <p:spPr>
          <a:xfrm>
            <a:off x="539750" y="1628775"/>
            <a:ext cx="8229600" cy="4525963"/>
          </a:xfrm>
        </p:spPr>
        <p:txBody>
          <a:bodyPr/>
          <a:lstStyle/>
          <a:p>
            <a:r>
              <a:rPr lang="tr-TR" sz="2800" smtClean="0"/>
              <a:t>SAT ile </a:t>
            </a:r>
          </a:p>
          <a:p>
            <a:r>
              <a:rPr lang="tr-TR" sz="2400" smtClean="0"/>
              <a:t>Prezon ve blokan antikorlara bağlı olarak</a:t>
            </a:r>
            <a:r>
              <a:rPr lang="tr-TR" sz="2400" smtClean="0">
                <a:sym typeface="Symbol" pitchFamily="18" charset="2"/>
              </a:rPr>
              <a:t> </a:t>
            </a:r>
            <a:r>
              <a:rPr lang="tr-TR" sz="2400" smtClean="0"/>
              <a:t> </a:t>
            </a:r>
            <a:r>
              <a:rPr lang="tr-TR" sz="2400" smtClean="0">
                <a:solidFill>
                  <a:srgbClr val="FF0000"/>
                </a:solidFill>
              </a:rPr>
              <a:t>yalancı negatiflikler</a:t>
            </a:r>
          </a:p>
          <a:p>
            <a:r>
              <a:rPr lang="tr-TR" sz="2400" i="1" smtClean="0">
                <a:sym typeface="Symbol" pitchFamily="18" charset="2"/>
              </a:rPr>
              <a:t>B.abortus</a:t>
            </a:r>
            <a:r>
              <a:rPr lang="tr-TR" sz="2400" smtClean="0">
                <a:sym typeface="Symbol" pitchFamily="18" charset="2"/>
              </a:rPr>
              <a:t> ag leri ile başka bakterilere karşı oluşmuş ab lar arasında çapraz reaksiyon olabilir  </a:t>
            </a:r>
            <a:r>
              <a:rPr lang="tr-TR" sz="2400" smtClean="0">
                <a:solidFill>
                  <a:srgbClr val="FF0000"/>
                </a:solidFill>
              </a:rPr>
              <a:t>yalancı pozitiflik </a:t>
            </a:r>
            <a:endParaRPr lang="tr-TR" sz="2400" smtClean="0"/>
          </a:p>
          <a:p>
            <a:endParaRPr lang="tr-TR" sz="2400" smtClean="0"/>
          </a:p>
        </p:txBody>
      </p:sp>
      <p:sp>
        <p:nvSpPr>
          <p:cNvPr id="63492" name="3 Dikdörtgen"/>
          <p:cNvSpPr>
            <a:spLocks noChangeArrowheads="1"/>
          </p:cNvSpPr>
          <p:nvPr/>
        </p:nvSpPr>
        <p:spPr bwMode="auto">
          <a:xfrm>
            <a:off x="1908175" y="3860800"/>
            <a:ext cx="23034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Eschericia </a:t>
            </a:r>
          </a:p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Salmonella</a:t>
            </a:r>
          </a:p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Vibrio</a:t>
            </a:r>
          </a:p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Yersinia </a:t>
            </a:r>
          </a:p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Stenotrophomonas</a:t>
            </a:r>
          </a:p>
          <a:p>
            <a:r>
              <a:rPr lang="tr-TR" i="1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Francisella</a:t>
            </a:r>
            <a:endParaRPr lang="tr-TR"/>
          </a:p>
        </p:txBody>
      </p:sp>
      <p:sp>
        <p:nvSpPr>
          <p:cNvPr id="5" name="4 Şeritli Sağ Ok"/>
          <p:cNvSpPr/>
          <p:nvPr/>
        </p:nvSpPr>
        <p:spPr>
          <a:xfrm>
            <a:off x="7451725" y="2276475"/>
            <a:ext cx="936625" cy="341313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Bruselloz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mtClean="0"/>
              <a:t>Klinik belirtilere göre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Ondülan ateş</a:t>
            </a:r>
          </a:p>
        </p:txBody>
      </p:sp>
      <p:sp>
        <p:nvSpPr>
          <p:cNvPr id="5" name="4 Aşağı Ok"/>
          <p:cNvSpPr/>
          <p:nvPr/>
        </p:nvSpPr>
        <p:spPr>
          <a:xfrm>
            <a:off x="4427538" y="2349500"/>
            <a:ext cx="288925" cy="72072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r>
              <a:rPr lang="tr-TR" sz="3200" smtClean="0">
                <a:solidFill>
                  <a:srgbClr val="00B0F0"/>
                </a:solidFill>
              </a:rPr>
              <a:t/>
            </a:r>
            <a:br>
              <a:rPr lang="tr-TR" sz="3200" smtClean="0">
                <a:solidFill>
                  <a:srgbClr val="00B0F0"/>
                </a:solidFill>
              </a:rPr>
            </a:br>
            <a:endParaRPr lang="tr-TR" sz="3200" smtClean="0">
              <a:solidFill>
                <a:srgbClr val="00B0F0"/>
              </a:solidFill>
            </a:endParaRPr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867775" cy="4525963"/>
          </a:xfrm>
        </p:spPr>
        <p:txBody>
          <a:bodyPr/>
          <a:lstStyle/>
          <a:p>
            <a:r>
              <a:rPr lang="tr-TR" sz="2400" smtClean="0"/>
              <a:t>Brusella enfeksiyonu olduğuna ilişkin güçlü klinik kanıtlar var fakat SAT negatif ise </a:t>
            </a:r>
            <a:r>
              <a:rPr lang="tr-TR" sz="2400" smtClean="0">
                <a:sym typeface="Symbol" pitchFamily="18" charset="2"/>
              </a:rPr>
              <a:t></a:t>
            </a:r>
            <a:r>
              <a:rPr lang="tr-TR" sz="2400" smtClean="0"/>
              <a:t> </a:t>
            </a:r>
            <a:r>
              <a:rPr lang="tr-TR" sz="2400" smtClean="0">
                <a:solidFill>
                  <a:srgbClr val="FF0000"/>
                </a:solidFill>
              </a:rPr>
              <a:t>blokan ab </a:t>
            </a:r>
            <a:r>
              <a:rPr lang="tr-TR" sz="2400" smtClean="0"/>
              <a:t>ların varlığına yönelik testler yapılmalı</a:t>
            </a:r>
          </a:p>
          <a:p>
            <a:pPr marL="342900" lvl="2" indent="-342900"/>
            <a:r>
              <a:rPr lang="tr-TR" smtClean="0"/>
              <a:t>Blokan ab lar </a:t>
            </a:r>
            <a:r>
              <a:rPr lang="tr-TR" sz="1800" smtClean="0"/>
              <a:t>(non-aglütinan, inkomplet)</a:t>
            </a:r>
            <a:r>
              <a:rPr lang="tr-TR" sz="1800" smtClean="0">
                <a:solidFill>
                  <a:srgbClr val="00B0F0"/>
                </a:solidFill>
              </a:rPr>
              <a:t> </a:t>
            </a:r>
            <a:r>
              <a:rPr lang="tr-TR" smtClean="0">
                <a:sym typeface="Symbol" pitchFamily="18" charset="2"/>
              </a:rPr>
              <a:t></a:t>
            </a:r>
            <a:r>
              <a:rPr lang="tr-TR" smtClean="0"/>
              <a:t> IgG ve IgM ile aglütinasyona engel olan ab lardır</a:t>
            </a:r>
            <a:endParaRPr lang="tr-TR" smtClean="0">
              <a:sym typeface="Symbol" pitchFamily="18" charset="2"/>
            </a:endParaRPr>
          </a:p>
          <a:p>
            <a:pPr marL="342900" lvl="2" indent="-342900"/>
            <a:r>
              <a:rPr lang="tr-TR" smtClean="0">
                <a:sym typeface="Symbol" pitchFamily="18" charset="2"/>
              </a:rPr>
              <a:t>IgG (</a:t>
            </a:r>
            <a:r>
              <a:rPr lang="tr-TR" sz="2000" smtClean="0">
                <a:sym typeface="Symbol" pitchFamily="18" charset="2"/>
              </a:rPr>
              <a:t>IgG</a:t>
            </a:r>
            <a:r>
              <a:rPr lang="tr-TR" sz="2000" baseline="-25000" smtClean="0">
                <a:sym typeface="Symbol" pitchFamily="18" charset="2"/>
              </a:rPr>
              <a:t>1</a:t>
            </a:r>
            <a:r>
              <a:rPr lang="tr-TR" sz="2000" smtClean="0">
                <a:sym typeface="Symbol" pitchFamily="18" charset="2"/>
              </a:rPr>
              <a:t> ve IgG</a:t>
            </a:r>
            <a:r>
              <a:rPr lang="tr-TR" sz="2000" baseline="-25000" smtClean="0">
                <a:sym typeface="Symbol" pitchFamily="18" charset="2"/>
              </a:rPr>
              <a:t>2 </a:t>
            </a:r>
            <a:r>
              <a:rPr lang="tr-TR" sz="2000" smtClean="0">
                <a:sym typeface="Symbol" pitchFamily="18" charset="2"/>
              </a:rPr>
              <a:t>izotipleri</a:t>
            </a:r>
            <a:r>
              <a:rPr lang="tr-TR" smtClean="0">
                <a:sym typeface="Symbol" pitchFamily="18" charset="2"/>
              </a:rPr>
              <a:t>) veya IgA yapısındadır</a:t>
            </a:r>
          </a:p>
          <a:p>
            <a:pPr marL="342900" lvl="2" indent="-342900"/>
            <a:r>
              <a:rPr lang="tr-TR" smtClean="0">
                <a:sym typeface="Symbol" pitchFamily="18" charset="2"/>
              </a:rPr>
              <a:t>Özellikle </a:t>
            </a:r>
            <a:r>
              <a:rPr lang="tr-TR" smtClean="0">
                <a:solidFill>
                  <a:srgbClr val="00B0F0"/>
                </a:solidFill>
                <a:sym typeface="Symbol" pitchFamily="18" charset="2"/>
              </a:rPr>
              <a:t>kronik brusellozda </a:t>
            </a:r>
            <a:r>
              <a:rPr lang="tr-TR" smtClean="0">
                <a:sym typeface="Symbol" pitchFamily="18" charset="2"/>
              </a:rPr>
              <a:t>ortaya çıkar </a:t>
            </a:r>
          </a:p>
          <a:p>
            <a:r>
              <a:rPr lang="tr-TR" sz="2400" smtClean="0"/>
              <a:t>Antijen-serum karışımına anti-insan globulini eklenerek saptanabilir (</a:t>
            </a:r>
            <a:r>
              <a:rPr lang="tr-TR" sz="2400" smtClean="0">
                <a:solidFill>
                  <a:srgbClr val="FF0000"/>
                </a:solidFill>
              </a:rPr>
              <a:t>Coombs</a:t>
            </a:r>
            <a:r>
              <a:rPr lang="tr-TR" sz="2400" smtClean="0"/>
              <a:t> </a:t>
            </a:r>
            <a:r>
              <a:rPr lang="tr-TR" sz="2400" smtClean="0">
                <a:solidFill>
                  <a:srgbClr val="FF0000"/>
                </a:solidFill>
              </a:rPr>
              <a:t>testi</a:t>
            </a:r>
            <a:r>
              <a:rPr lang="tr-TR" sz="2400" smtClean="0"/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/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/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/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r>
              <a:rPr lang="tr-TR" sz="3600" smtClean="0">
                <a:solidFill>
                  <a:srgbClr val="00B0F0"/>
                </a:solidFill>
                <a:sym typeface="Symbol" pitchFamily="18" charset="2"/>
              </a:rPr>
              <a:t/>
            </a:r>
            <a:br>
              <a:rPr lang="tr-TR" sz="3600" smtClean="0">
                <a:solidFill>
                  <a:srgbClr val="00B0F0"/>
                </a:solidFill>
                <a:sym typeface="Symbol" pitchFamily="18" charset="2"/>
              </a:rPr>
            </a:b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lvl="2">
              <a:buFont typeface="Arial" charset="0"/>
              <a:buNone/>
            </a:pPr>
            <a:endParaRPr lang="tr-TR" smtClean="0">
              <a:sym typeface="Symbol" pitchFamily="18" charset="2"/>
            </a:endParaRPr>
          </a:p>
          <a:p>
            <a:pPr lvl="2"/>
            <a:r>
              <a:rPr lang="tr-TR" smtClean="0">
                <a:sym typeface="Symbol" pitchFamily="18" charset="2"/>
              </a:rPr>
              <a:t>Brusella aglütinasyonu ab fazlalığına bağlı olarak engellenebilir </a:t>
            </a:r>
            <a:r>
              <a:rPr lang="tr-TR" smtClean="0"/>
              <a:t> </a:t>
            </a:r>
            <a:r>
              <a:rPr lang="tr-TR" smtClean="0">
                <a:solidFill>
                  <a:srgbClr val="FF0000"/>
                </a:solidFill>
              </a:rPr>
              <a:t>prezon</a:t>
            </a:r>
            <a:endParaRPr lang="tr-TR" smtClean="0">
              <a:solidFill>
                <a:srgbClr val="FF0000"/>
              </a:solidFill>
              <a:sym typeface="Symbol" pitchFamily="18" charset="2"/>
            </a:endParaRPr>
          </a:p>
          <a:p>
            <a:pPr lvl="2"/>
            <a:r>
              <a:rPr lang="tr-TR" smtClean="0">
                <a:sym typeface="Symbol" pitchFamily="18" charset="2"/>
              </a:rPr>
              <a:t>Serolojik testlerin yüksek sulandırımlarda pozitif olmasına karşın düşük serum sulandırımlarında negatif olması </a:t>
            </a:r>
            <a:r>
              <a:rPr lang="tr-TR" smtClean="0"/>
              <a:t> serum dilusyonları arttırılır</a:t>
            </a:r>
            <a:endParaRPr lang="tr-TR" smtClean="0">
              <a:sym typeface="Symbol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Başlık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r>
              <a:rPr lang="tr-TR" sz="3200" smtClean="0">
                <a:solidFill>
                  <a:srgbClr val="00B0F0"/>
                </a:solidFill>
              </a:rPr>
              <a:t/>
            </a:r>
            <a:br>
              <a:rPr lang="tr-TR" sz="3200" smtClean="0">
                <a:solidFill>
                  <a:srgbClr val="00B0F0"/>
                </a:solidFill>
              </a:rPr>
            </a:br>
            <a:r>
              <a:rPr lang="tr-TR" sz="3200" smtClean="0">
                <a:solidFill>
                  <a:srgbClr val="00B0F0"/>
                </a:solidFill>
              </a:rPr>
              <a:t>ELISA testleri</a:t>
            </a:r>
          </a:p>
        </p:txBody>
      </p:sp>
      <p:sp>
        <p:nvSpPr>
          <p:cNvPr id="665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r>
              <a:rPr lang="tr-TR" sz="2800" smtClean="0"/>
              <a:t>IgG, IgM ve IgA abları, ELISA testleri ile saptanabilir</a:t>
            </a:r>
          </a:p>
          <a:p>
            <a:endParaRPr lang="tr-TR" sz="2800" smtClean="0"/>
          </a:p>
          <a:p>
            <a:r>
              <a:rPr lang="tr-TR" sz="2800" smtClean="0"/>
              <a:t>Bu testler aglütinasyon testlerinden daha duyarlı ve özgüldür</a:t>
            </a:r>
          </a:p>
          <a:p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Laboratuvar tanı </a:t>
            </a:r>
            <a:r>
              <a:rPr lang="tr-TR" smtClean="0"/>
              <a:t/>
            </a:r>
            <a:br>
              <a:rPr lang="tr-TR" smtClean="0"/>
            </a:br>
            <a:r>
              <a:rPr lang="tr-TR" sz="4000" smtClean="0">
                <a:solidFill>
                  <a:srgbClr val="00B0F0"/>
                </a:solidFill>
              </a:rPr>
              <a:t>Seroloji</a:t>
            </a:r>
            <a:endParaRPr lang="tr-TR" smtClean="0"/>
          </a:p>
        </p:txBody>
      </p:sp>
      <p:sp>
        <p:nvSpPr>
          <p:cNvPr id="675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Ayrıca </a:t>
            </a:r>
          </a:p>
          <a:p>
            <a:pPr lvl="1"/>
            <a:r>
              <a:rPr lang="tr-TR" smtClean="0"/>
              <a:t>IHA</a:t>
            </a:r>
          </a:p>
          <a:p>
            <a:pPr lvl="1"/>
            <a:r>
              <a:rPr lang="tr-TR" smtClean="0"/>
              <a:t>CBD</a:t>
            </a:r>
          </a:p>
          <a:p>
            <a:pPr lvl="1"/>
            <a:r>
              <a:rPr lang="tr-TR" smtClean="0"/>
              <a:t>RIA</a:t>
            </a:r>
          </a:p>
          <a:p>
            <a:pPr lvl="1">
              <a:buFont typeface="Arial" charset="0"/>
              <a:buNone/>
            </a:pPr>
            <a:endParaRPr lang="tr-TR" smtClean="0"/>
          </a:p>
          <a:p>
            <a:r>
              <a:rPr lang="tr-TR" smtClean="0">
                <a:solidFill>
                  <a:srgbClr val="00B0F0"/>
                </a:solidFill>
              </a:rPr>
              <a:t>Moleküler testler</a:t>
            </a:r>
            <a:r>
              <a:rPr lang="tr-TR" smtClean="0">
                <a:sym typeface="Symbol" pitchFamily="18" charset="2"/>
              </a:rPr>
              <a:t> PCR</a:t>
            </a:r>
            <a:endParaRPr lang="tr-TR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00"/>
                </a:solidFill>
              </a:rPr>
              <a:t>Tedavi, korunma ve kontrol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68611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9228138" cy="4525963"/>
          </a:xfrm>
        </p:spPr>
        <p:txBody>
          <a:bodyPr/>
          <a:lstStyle/>
          <a:p>
            <a:pPr eaLnBrk="1" hangingPunct="1"/>
            <a:r>
              <a:rPr lang="tr-TR" sz="2400" smtClean="0">
                <a:sym typeface="Symbol" pitchFamily="18" charset="2"/>
              </a:rPr>
              <a:t>DSÖ  doksisiklin+rifampin kombinasyonunu önerir</a:t>
            </a:r>
          </a:p>
          <a:p>
            <a:pPr eaLnBrk="1" hangingPunct="1"/>
            <a:r>
              <a:rPr lang="tr-TR" sz="2400" smtClean="0">
                <a:sym typeface="Symbol" pitchFamily="18" charset="2"/>
              </a:rPr>
              <a:t>8 yaş altı ve gebelerdeSXT</a:t>
            </a:r>
          </a:p>
          <a:p>
            <a:pPr eaLnBrk="1" hangingPunct="1"/>
            <a:r>
              <a:rPr lang="tr-TR" sz="2400" smtClean="0">
                <a:sym typeface="Symbol" pitchFamily="18" charset="2"/>
              </a:rPr>
              <a:t>Tedaviye başlandıktan birkaç gün sonra  belirtilerde düzelme </a:t>
            </a:r>
          </a:p>
          <a:p>
            <a:pPr eaLnBrk="1" hangingPunct="1"/>
            <a:r>
              <a:rPr lang="tr-TR" sz="2400" smtClean="0">
                <a:sym typeface="Symbol" pitchFamily="18" charset="2"/>
              </a:rPr>
              <a:t>Fakat hücre içi yerleşimleri nedeniyle bakterilerin konaktan </a:t>
            </a:r>
          </a:p>
          <a:p>
            <a:pPr eaLnBrk="1" hangingPunct="1">
              <a:buFont typeface="Arial" charset="0"/>
              <a:buNone/>
            </a:pPr>
            <a:r>
              <a:rPr lang="tr-TR" sz="2400" smtClean="0">
                <a:sym typeface="Symbol" pitchFamily="18" charset="2"/>
              </a:rPr>
              <a:t>	tamamen eradike edilmeleri kolay değil</a:t>
            </a:r>
            <a:endParaRPr lang="tr-TR" sz="2400" smtClean="0"/>
          </a:p>
          <a:p>
            <a:pPr eaLnBrk="1" hangingPunct="1"/>
            <a:r>
              <a:rPr lang="tr-TR" sz="2400" smtClean="0"/>
              <a:t>Başarılı tdv </a:t>
            </a:r>
            <a:r>
              <a:rPr lang="tr-TR" sz="2400" smtClean="0">
                <a:sym typeface="Symbol" pitchFamily="18" charset="2"/>
              </a:rPr>
              <a:t> </a:t>
            </a:r>
            <a:r>
              <a:rPr lang="tr-TR" sz="2400" smtClean="0">
                <a:solidFill>
                  <a:srgbClr val="FF0000"/>
                </a:solidFill>
              </a:rPr>
              <a:t>en az 6 hafta</a:t>
            </a:r>
          </a:p>
          <a:p>
            <a:pPr eaLnBrk="1" hangingPunct="1"/>
            <a:r>
              <a:rPr lang="tr-TR" sz="2400" smtClean="0"/>
              <a:t>Nüks</a:t>
            </a:r>
            <a:r>
              <a:rPr lang="tr-TR" sz="2400" smtClean="0">
                <a:sym typeface="Symbol" pitchFamily="18" charset="2"/>
              </a:rPr>
              <a:t> kısa süreli tdv veya antibiyotiklere direnç gelişmesine bağlı</a:t>
            </a:r>
            <a:endParaRPr lang="tr-TR" sz="240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solidFill>
                  <a:srgbClr val="FF0000"/>
                </a:solidFill>
              </a:rPr>
              <a:t>Tedavi, korunma ve kontrol</a:t>
            </a:r>
            <a:br>
              <a:rPr lang="tr-TR" sz="4000" smtClean="0">
                <a:solidFill>
                  <a:srgbClr val="FF0000"/>
                </a:solidFill>
              </a:rPr>
            </a:br>
            <a:endParaRPr lang="tr-TR" sz="4000" smtClean="0">
              <a:solidFill>
                <a:srgbClr val="FF0000"/>
              </a:solidFill>
            </a:endParaRPr>
          </a:p>
        </p:txBody>
      </p:sp>
      <p:sp>
        <p:nvSpPr>
          <p:cNvPr id="696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000" smtClean="0"/>
              <a:t>Hastalığın kontrolü hayvan brusellozunun kontrolüne bağlı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Sistematik olarak hasta hayvanların tanımlanması (serolojik testlerle)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Sürülerden ayrılması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Aşılama çalışmaları yapılmalı</a:t>
            </a:r>
          </a:p>
          <a:p>
            <a:pPr eaLnBrk="1" hangingPunct="1"/>
            <a:r>
              <a:rPr lang="tr-TR" sz="3000" smtClean="0"/>
              <a:t>Yayılmayı engellemede etkili koruyucu önlemler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Pastörize edilmemiş süt ve ürünlerinin tüketiminin önlenmesi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Mezbaha çalışanlarının koruyucu giysi giymeleri</a:t>
            </a:r>
          </a:p>
          <a:p>
            <a:pPr lvl="1" eaLnBrk="1" hangingPunct="1">
              <a:buFont typeface="Arial" charset="0"/>
              <a:buChar char="•"/>
            </a:pPr>
            <a:r>
              <a:rPr lang="tr-TR" sz="2200" smtClean="0"/>
              <a:t>Laboratuvar çalışanlarının güvenlik tedbirlerini almaları</a:t>
            </a:r>
          </a:p>
          <a:p>
            <a:pPr lvl="1" eaLnBrk="1" hangingPunct="1">
              <a:buFont typeface="Arial" charset="0"/>
              <a:buChar char="•"/>
            </a:pPr>
            <a:endParaRPr lang="tr-TR" sz="220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Aşılama</a:t>
            </a:r>
          </a:p>
        </p:txBody>
      </p:sp>
      <p:sp>
        <p:nvSpPr>
          <p:cNvPr id="706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sz="2400" smtClean="0"/>
          </a:p>
          <a:p>
            <a:pPr eaLnBrk="1" hangingPunct="1"/>
            <a:r>
              <a:rPr lang="tr-TR" sz="2400" smtClean="0"/>
              <a:t>Canlı atenüe </a:t>
            </a:r>
            <a:r>
              <a:rPr lang="tr-TR" sz="2400" i="1" smtClean="0"/>
              <a:t>B.abortus</a:t>
            </a:r>
            <a:r>
              <a:rPr lang="tr-TR" sz="2400" smtClean="0"/>
              <a:t> RB51 suşundan elde edilen aşı hayvanlarda hastalıklardan korunmada etkili </a:t>
            </a:r>
          </a:p>
          <a:p>
            <a:pPr eaLnBrk="1" hangingPunct="1"/>
            <a:endParaRPr lang="tr-TR" sz="2400" smtClean="0"/>
          </a:p>
          <a:p>
            <a:pPr eaLnBrk="1" hangingPunct="1"/>
            <a:r>
              <a:rPr lang="tr-TR" sz="2400" smtClean="0"/>
              <a:t>Brusella enfeksiyonlarına karşı insanların aktif bağışıklanması deneyseldir</a:t>
            </a:r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i="1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Bruselloz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mtClean="0"/>
              <a:t>Salgınların görüldüğü bölgelere göre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Malta humması </a:t>
            </a:r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Akdeniz dalgalı humması</a:t>
            </a:r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Cebelitarık kayalık humması</a:t>
            </a:r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Konstantinopol köy humması</a:t>
            </a:r>
          </a:p>
          <a:p>
            <a:pPr algn="ctr" eaLnBrk="1" hangingPunct="1">
              <a:buFont typeface="Arial" charset="0"/>
              <a:buNone/>
            </a:pPr>
            <a:r>
              <a:rPr lang="tr-TR" smtClean="0"/>
              <a:t>Girit humması</a:t>
            </a:r>
          </a:p>
          <a:p>
            <a:endParaRPr lang="tr-TR" smtClean="0"/>
          </a:p>
        </p:txBody>
      </p:sp>
      <p:sp>
        <p:nvSpPr>
          <p:cNvPr id="4" name="3 Aşağı Ok"/>
          <p:cNvSpPr/>
          <p:nvPr/>
        </p:nvSpPr>
        <p:spPr>
          <a:xfrm>
            <a:off x="4427538" y="2420938"/>
            <a:ext cx="21590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Morfoloji ve tanımlama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Küçük (0.5x0.6-1.5)</a:t>
            </a:r>
          </a:p>
          <a:p>
            <a:pPr eaLnBrk="1" hangingPunct="1"/>
            <a:r>
              <a:rPr lang="tr-TR" smtClean="0"/>
              <a:t>Hareketsiz</a:t>
            </a:r>
          </a:p>
          <a:p>
            <a:pPr eaLnBrk="1" hangingPunct="1"/>
            <a:r>
              <a:rPr lang="tr-TR" smtClean="0"/>
              <a:t>Kapsülsüz</a:t>
            </a:r>
          </a:p>
          <a:p>
            <a:pPr eaLnBrk="1" hangingPunct="1"/>
            <a:r>
              <a:rPr lang="tr-TR" smtClean="0"/>
              <a:t>Sporsuz</a:t>
            </a:r>
          </a:p>
          <a:p>
            <a:pPr eaLnBrk="1" hangingPunct="1"/>
            <a:r>
              <a:rPr lang="tr-TR" smtClean="0"/>
              <a:t>Gram negatif basil-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				kokobasil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Morfoloji ve tanımlama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 smtClean="0"/>
              <a:t>Kültürde yavaş ürer </a:t>
            </a:r>
            <a:r>
              <a:rPr lang="tr-TR" sz="28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tr-TR" sz="2800" dirty="0" smtClean="0"/>
              <a:t> 1hf veya fazla</a:t>
            </a:r>
          </a:p>
          <a:p>
            <a:pPr eaLnBrk="1" hangingPunct="1">
              <a:defRPr/>
            </a:pPr>
            <a:r>
              <a:rPr lang="tr-TR" sz="2800" dirty="0" smtClean="0"/>
              <a:t>Zenginleştirilmiş </a:t>
            </a:r>
            <a:r>
              <a:rPr lang="tr-TR" sz="2800" dirty="0" err="1" smtClean="0"/>
              <a:t>besiyerinde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tr-TR" sz="2800" dirty="0" smtClean="0"/>
              <a:t> 2-5 gün içinde</a:t>
            </a:r>
          </a:p>
          <a:p>
            <a:pPr eaLnBrk="1" hangingPunct="1">
              <a:defRPr/>
            </a:pPr>
            <a:r>
              <a:rPr lang="tr-TR" sz="2800" dirty="0" smtClean="0"/>
              <a:t>Zorunlu </a:t>
            </a:r>
            <a:r>
              <a:rPr lang="tr-TR" sz="2800" dirty="0" err="1" smtClean="0"/>
              <a:t>aerop</a:t>
            </a:r>
            <a:endParaRPr lang="tr-TR" sz="2800" dirty="0" smtClean="0"/>
          </a:p>
          <a:p>
            <a:pPr eaLnBrk="1" hangingPunct="1">
              <a:defRPr/>
            </a:pPr>
            <a:r>
              <a:rPr lang="tr-TR" sz="2800" dirty="0" smtClean="0"/>
              <a:t>Bazı kökenler artmış </a:t>
            </a:r>
            <a:r>
              <a:rPr lang="tr-TR" sz="2800" dirty="0" err="1" smtClean="0"/>
              <a:t>korbondiokistli</a:t>
            </a:r>
            <a:r>
              <a:rPr lang="tr-TR" sz="2800" dirty="0" smtClean="0"/>
              <a:t> ortamı tercih eder</a:t>
            </a:r>
          </a:p>
          <a:p>
            <a:pPr>
              <a:defRPr/>
            </a:pPr>
            <a:endParaRPr lang="tr-TR" sz="280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7036</TotalTime>
  <Words>1818</Words>
  <Application>Microsoft Office PowerPoint</Application>
  <PresentationFormat>Ekran Gösterisi (4:3)</PresentationFormat>
  <Paragraphs>541</Paragraphs>
  <Slides>66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66</vt:i4>
      </vt:variant>
    </vt:vector>
  </HeadingPairs>
  <TitlesOfParts>
    <vt:vector size="67" baseType="lpstr">
      <vt:lpstr>Ofis Teması</vt:lpstr>
      <vt:lpstr>PowerPoint Sunusu</vt:lpstr>
      <vt:lpstr>Bruselloz </vt:lpstr>
      <vt:lpstr>PowerPoint Sunusu</vt:lpstr>
      <vt:lpstr>PowerPoint Sunusu</vt:lpstr>
      <vt:lpstr>Bruselloz</vt:lpstr>
      <vt:lpstr>Bruselloz</vt:lpstr>
      <vt:lpstr>Bruselloz</vt:lpstr>
      <vt:lpstr>Morfoloji ve tanımlama</vt:lpstr>
      <vt:lpstr>Morfoloji ve tanımlama</vt:lpstr>
      <vt:lpstr>Morfoloji ve tanımlama  Üreme özellikleri</vt:lpstr>
      <vt:lpstr>Morfoloji ve tanımlama  Üreme özellikleri</vt:lpstr>
      <vt:lpstr>Morfoloji ve tanımlama  Üreme özellikleri</vt:lpstr>
      <vt:lpstr>Patogenez ve bağışıklık</vt:lpstr>
      <vt:lpstr>Patogenez ve bağışıklık</vt:lpstr>
      <vt:lpstr>Patogenez ve bağışıklık</vt:lpstr>
      <vt:lpstr>Patogenez ve bağışıklık</vt:lpstr>
      <vt:lpstr>Patogenez ve bağışıklık</vt:lpstr>
      <vt:lpstr>Patogenez ve bağışıklık</vt:lpstr>
      <vt:lpstr>Patogenez ve bağışıklık</vt:lpstr>
      <vt:lpstr>Antijen yapısı </vt:lpstr>
      <vt:lpstr>Epidemiyoloji </vt:lpstr>
      <vt:lpstr>Epidemiyoloji</vt:lpstr>
      <vt:lpstr>Epidemiyoloji</vt:lpstr>
      <vt:lpstr>Epidemiyoloji</vt:lpstr>
      <vt:lpstr>Epidemiyoloji</vt:lpstr>
      <vt:lpstr>Epidemiyoloji  Bulaş yolları</vt:lpstr>
      <vt:lpstr>Epidemiyoloji  Bulaş yolları</vt:lpstr>
      <vt:lpstr>Epidemiyoloji  Bulaş yolları</vt:lpstr>
      <vt:lpstr>Epidemiyoloji  Bulaş yolları</vt:lpstr>
      <vt:lpstr>Epidemiyoloji</vt:lpstr>
      <vt:lpstr>Epidemiyoloji</vt:lpstr>
      <vt:lpstr>Epidemiyoloji</vt:lpstr>
      <vt:lpstr>Klinik belirtiler </vt:lpstr>
      <vt:lpstr>Klinik belirtiler</vt:lpstr>
      <vt:lpstr>Klinik belirtiler</vt:lpstr>
      <vt:lpstr>Klinik belirtiler</vt:lpstr>
      <vt:lpstr>Laboratuvar tanı  </vt:lpstr>
      <vt:lpstr>Laboratuvar tanı Örneklerin alınması</vt:lpstr>
      <vt:lpstr>Laboratuvar tanı Örneklerin alınması</vt:lpstr>
      <vt:lpstr>Laboratuvar tanı  Mikroskopi </vt:lpstr>
      <vt:lpstr>Laboratuvar tanı  Kültür </vt:lpstr>
      <vt:lpstr>Laboratuvar tanı  Kültür</vt:lpstr>
      <vt:lpstr>Laboratuvar tanı  Kültür</vt:lpstr>
      <vt:lpstr>Laboratuvar tanı  Kültür</vt:lpstr>
      <vt:lpstr>Laboratuvar tanı  Kültür </vt:lpstr>
      <vt:lpstr>Laboratuvar tanı   Kültür -Tanımlama </vt:lpstr>
      <vt:lpstr>Laboratuvar tanı  Kültür -Tanımlama</vt:lpstr>
      <vt:lpstr>Laboratuvar tanı    </vt:lpstr>
      <vt:lpstr>Laboratuvar tanı  Kültür -Tanımlama</vt:lpstr>
      <vt:lpstr>Laboratuvar tanı  Seroloji </vt:lpstr>
      <vt:lpstr>Laboratuvar tanı  Seroloji</vt:lpstr>
      <vt:lpstr>Laboratuvar tanı  Seroloji</vt:lpstr>
      <vt:lpstr>Laboratuvar tanı  Seroloji</vt:lpstr>
      <vt:lpstr>Laboratuar tanı  Seroloji</vt:lpstr>
      <vt:lpstr>Laboratuvar tanı  Seroloji</vt:lpstr>
      <vt:lpstr>Laboratuvar tanı  Seroloji</vt:lpstr>
      <vt:lpstr>Laboratuvar tanı  Seroloji</vt:lpstr>
      <vt:lpstr>Laboratuvar tanı  Seroloji  </vt:lpstr>
      <vt:lpstr>Laboratuvar tanı  Seroloji</vt:lpstr>
      <vt:lpstr>Laboratuvar tanı Seroloji </vt:lpstr>
      <vt:lpstr>   Laboratuvar tanı  Seroloji  </vt:lpstr>
      <vt:lpstr>Laboratuvar tanı  Seroloji ELISA testleri</vt:lpstr>
      <vt:lpstr>Laboratuvar tanı  Seroloji</vt:lpstr>
      <vt:lpstr>Tedavi, korunma ve kontrol </vt:lpstr>
      <vt:lpstr>Tedavi, korunma ve kontrol </vt:lpstr>
      <vt:lpstr>Aşılama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ebru-kağan-kemal</dc:creator>
  <cp:lastModifiedBy>user</cp:lastModifiedBy>
  <cp:revision>442</cp:revision>
  <dcterms:created xsi:type="dcterms:W3CDTF">2011-02-27T22:08:22Z</dcterms:created>
  <dcterms:modified xsi:type="dcterms:W3CDTF">2018-08-28T15:56:58Z</dcterms:modified>
</cp:coreProperties>
</file>